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4" r:id="rId4"/>
    <p:sldId id="258" r:id="rId5"/>
    <p:sldId id="260" r:id="rId6"/>
    <p:sldId id="275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 autoAdjust="0"/>
    <p:restoredTop sz="92606" autoAdjust="0"/>
  </p:normalViewPr>
  <p:slideViewPr>
    <p:cSldViewPr>
      <p:cViewPr varScale="1">
        <p:scale>
          <a:sx n="73" d="100"/>
          <a:sy n="73" d="100"/>
        </p:scale>
        <p:origin x="-389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8B48-1F44-486B-9DBD-81D46AC3A9A0}" type="datetimeFigureOut">
              <a:rPr lang="en-US" smtClean="0"/>
              <a:pPr/>
              <a:t>4/3/2012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3D645-A075-414D-AA15-D3E8701832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8B48-1F44-486B-9DBD-81D46AC3A9A0}" type="datetimeFigureOut">
              <a:rPr lang="en-US" smtClean="0"/>
              <a:pPr/>
              <a:t>4/3/2012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3D645-A075-414D-AA15-D3E8701832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8B48-1F44-486B-9DBD-81D46AC3A9A0}" type="datetimeFigureOut">
              <a:rPr lang="en-US" smtClean="0"/>
              <a:pPr/>
              <a:t>4/3/2012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3D645-A075-414D-AA15-D3E8701832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8B48-1F44-486B-9DBD-81D46AC3A9A0}" type="datetimeFigureOut">
              <a:rPr lang="en-US" smtClean="0"/>
              <a:pPr/>
              <a:t>4/3/2012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3D645-A075-414D-AA15-D3E8701832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8B48-1F44-486B-9DBD-81D46AC3A9A0}" type="datetimeFigureOut">
              <a:rPr lang="en-US" smtClean="0"/>
              <a:pPr/>
              <a:t>4/3/2012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3D645-A075-414D-AA15-D3E8701832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8B48-1F44-486B-9DBD-81D46AC3A9A0}" type="datetimeFigureOut">
              <a:rPr lang="en-US" smtClean="0"/>
              <a:pPr/>
              <a:t>4/3/2012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3D645-A075-414D-AA15-D3E8701832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8B48-1F44-486B-9DBD-81D46AC3A9A0}" type="datetimeFigureOut">
              <a:rPr lang="en-US" smtClean="0"/>
              <a:pPr/>
              <a:t>4/3/2012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3D645-A075-414D-AA15-D3E8701832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8B48-1F44-486B-9DBD-81D46AC3A9A0}" type="datetimeFigureOut">
              <a:rPr lang="en-US" smtClean="0"/>
              <a:pPr/>
              <a:t>4/3/2012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3D645-A075-414D-AA15-D3E8701832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8B48-1F44-486B-9DBD-81D46AC3A9A0}" type="datetimeFigureOut">
              <a:rPr lang="en-US" smtClean="0"/>
              <a:pPr/>
              <a:t>4/3/2012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3D645-A075-414D-AA15-D3E8701832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8B48-1F44-486B-9DBD-81D46AC3A9A0}" type="datetimeFigureOut">
              <a:rPr lang="en-US" smtClean="0"/>
              <a:pPr/>
              <a:t>4/3/2012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3D645-A075-414D-AA15-D3E8701832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8B48-1F44-486B-9DBD-81D46AC3A9A0}" type="datetimeFigureOut">
              <a:rPr lang="en-US" smtClean="0"/>
              <a:pPr/>
              <a:t>4/3/2012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3D645-A075-414D-AA15-D3E8701832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F8B48-1F44-486B-9DBD-81D46AC3A9A0}" type="datetimeFigureOut">
              <a:rPr lang="en-US" smtClean="0"/>
              <a:pPr/>
              <a:t>4/3/2012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3D645-A075-414D-AA15-D3E8701832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urtroo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56"/>
            <a:ext cx="9144000" cy="68550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VII.  IMPORTANT TRIAL CONSIDERATIONS </a:t>
            </a:r>
            <a:endParaRPr lang="en-US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PRESENTED BY: </a:t>
            </a:r>
          </a:p>
          <a:p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JUDGE MARK A. SPEISER </a:t>
            </a:r>
            <a:endParaRPr lang="en-US" sz="40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urtroo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56"/>
            <a:ext cx="9144000" cy="6855088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Autofit/>
          </a:bodyPr>
          <a:lstStyle/>
          <a:p>
            <a:pPr lvl="1"/>
            <a:r>
              <a:rPr lang="en-US" sz="2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SIZE OF JURY PANEL</a:t>
            </a:r>
          </a:p>
          <a:p>
            <a:pPr lvl="2"/>
            <a:r>
              <a:rPr lang="en-US" sz="2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FEDERAL-12</a:t>
            </a:r>
          </a:p>
          <a:p>
            <a:pPr lvl="2"/>
            <a:r>
              <a:rPr lang="en-US" sz="2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STATE OF FLORIDA</a:t>
            </a:r>
          </a:p>
          <a:p>
            <a:pPr lvl="3"/>
            <a:r>
              <a:rPr lang="en-US" sz="2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DEATH PENALTY -12</a:t>
            </a:r>
          </a:p>
          <a:p>
            <a:pPr lvl="3"/>
            <a:r>
              <a:rPr lang="en-US" sz="2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ALL OTHER CRIMES-6</a:t>
            </a:r>
          </a:p>
          <a:p>
            <a:pPr lvl="4"/>
            <a:r>
              <a:rPr lang="en-US" sz="2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FLORIDA IS 1 OF 2 STATES </a:t>
            </a:r>
          </a:p>
          <a:p>
            <a:pPr lvl="4">
              <a:buNone/>
            </a:pPr>
            <a:r>
              <a:rPr lang="en-US" sz="2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ALLOWING 6 INSTEAD OF 12 </a:t>
            </a:r>
          </a:p>
          <a:p>
            <a:pPr lvl="4">
              <a:buNone/>
            </a:pPr>
            <a:r>
              <a:rPr lang="en-US" sz="2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JURORS TO DECIDE A CRIMINAL CASE WHERE A LIFE SENTENCE  CAN BE IMPOSED IF DEFENDANT IS CONVICTED</a:t>
            </a:r>
          </a:p>
          <a:p>
            <a:pPr lvl="2"/>
            <a:r>
              <a:rPr lang="en-US" sz="2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ALTERNATE JURORS</a:t>
            </a:r>
          </a:p>
          <a:p>
            <a:pPr lvl="3"/>
            <a:r>
              <a:rPr lang="en-US" sz="2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ROLE AND NUMBER</a:t>
            </a:r>
          </a:p>
          <a:p>
            <a:pPr lvl="2"/>
            <a:r>
              <a:rPr lang="en-US" sz="2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USE OF JUROR QUESTIONAIRES IN CAPITAL OR COMPLEX TRIALS</a:t>
            </a:r>
          </a:p>
          <a:p>
            <a:pPr lvl="2"/>
            <a:r>
              <a:rPr lang="en-US" sz="2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VOIR DIRE</a:t>
            </a:r>
          </a:p>
          <a:p>
            <a:pPr lvl="3"/>
            <a:r>
              <a:rPr lang="en-US" sz="2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FEDERAL </a:t>
            </a:r>
          </a:p>
          <a:p>
            <a:pPr lvl="3"/>
            <a:r>
              <a:rPr lang="en-US" sz="2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STATE</a:t>
            </a:r>
          </a:p>
        </p:txBody>
      </p:sp>
      <p:pic>
        <p:nvPicPr>
          <p:cNvPr id="7" name="Picture 6" descr="Jury Panel 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53200" y="0"/>
            <a:ext cx="2590800" cy="3124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urtroo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56"/>
            <a:ext cx="9144000" cy="6855088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77000"/>
          </a:xfrm>
        </p:spPr>
        <p:txBody>
          <a:bodyPr>
            <a:noAutofit/>
          </a:bodyPr>
          <a:lstStyle/>
          <a:p>
            <a:pPr lvl="1"/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FOCUS OF JUROR INTERVIEWS</a:t>
            </a:r>
          </a:p>
          <a:p>
            <a:pPr lvl="2"/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UNCOVER BIAS OR PREJUDICE</a:t>
            </a:r>
          </a:p>
          <a:p>
            <a:pPr lvl="2"/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IDENTIFY PRECONCEIVED IDEAS</a:t>
            </a:r>
          </a:p>
          <a:p>
            <a:pPr lvl="2"/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ASCERTAIN FAMILIARITY WITH:</a:t>
            </a:r>
          </a:p>
          <a:p>
            <a:pPr lvl="3"/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CASE</a:t>
            </a:r>
          </a:p>
          <a:p>
            <a:pPr lvl="3"/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WITNESSES</a:t>
            </a:r>
          </a:p>
          <a:p>
            <a:pPr lvl="3"/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DEFENDANT</a:t>
            </a:r>
          </a:p>
          <a:p>
            <a:pPr lvl="3"/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ATTORNEYS</a:t>
            </a:r>
          </a:p>
          <a:p>
            <a:pPr lvl="3"/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JUDGE</a:t>
            </a:r>
          </a:p>
          <a:p>
            <a:pPr lvl="1"/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ABILITY TO BE FAIR</a:t>
            </a:r>
          </a:p>
          <a:p>
            <a:pPr lvl="1"/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CAPABILITY TO REACH A VERDICT </a:t>
            </a:r>
          </a:p>
          <a:p>
            <a:pPr lvl="1"/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LEARN JUROR’S PERSONAL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BACKGROUND</a:t>
            </a:r>
          </a:p>
        </p:txBody>
      </p:sp>
      <p:pic>
        <p:nvPicPr>
          <p:cNvPr id="7" name="Picture 6" descr="Jur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2362200"/>
            <a:ext cx="4191000" cy="2971800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1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urtroo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56"/>
            <a:ext cx="9144000" cy="6855088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lvl="1"/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STRIKING ENTIRE JURY PANEL</a:t>
            </a:r>
          </a:p>
          <a:p>
            <a:pPr lvl="1"/>
            <a:r>
              <a:rPr lang="en-US" b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JUROR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CHALLENGES </a:t>
            </a:r>
          </a:p>
          <a:p>
            <a:pPr lvl="2"/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CHALLENGES FOR CAUSE</a:t>
            </a:r>
          </a:p>
          <a:p>
            <a:pPr lvl="3"/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UNLIMITED NUMBER </a:t>
            </a:r>
          </a:p>
          <a:p>
            <a:pPr lvl="2"/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PEREMPTORY CHALLENGES</a:t>
            </a:r>
          </a:p>
          <a:p>
            <a:pPr lvl="3"/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10- DEATH PENALTY OR LIFE IN PRISON</a:t>
            </a:r>
          </a:p>
          <a:p>
            <a:pPr lvl="3"/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6- ALL OTHER FELONIES</a:t>
            </a:r>
          </a:p>
          <a:p>
            <a:pPr lvl="3"/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3- MISDEMEANORS</a:t>
            </a:r>
          </a:p>
          <a:p>
            <a:pPr lvl="3"/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1- FOR EVERY TWO ALTERNATE JURORS BEING SEATED</a:t>
            </a:r>
          </a:p>
          <a:p>
            <a:pPr lvl="2"/>
            <a:endParaRPr lang="en-US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urtroo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56"/>
            <a:ext cx="9144000" cy="6855088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943600"/>
          </a:xfrm>
        </p:spPr>
        <p:txBody>
          <a:bodyPr>
            <a:noAutofit/>
          </a:bodyPr>
          <a:lstStyle/>
          <a:p>
            <a:pPr lvl="1"/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STATE AND DEFENSE  ALWAYS ALLOWED EQUAL NUMBER OF JUROR CHALLENGES</a:t>
            </a:r>
          </a:p>
          <a:p>
            <a:pPr lvl="1"/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DISCRIMINATION IN JUROR STRIKING BASED UPON RACE, GENDER, ETHNICITY OR RELIGION ABSOLUTELY PROHIBITED BASED UPON EQUAL PROTECTION CLAUSE OF CONSTITUTION </a:t>
            </a:r>
          </a:p>
          <a:p>
            <a:pPr lvl="2"/>
            <a:r>
              <a:rPr lang="en-US" sz="2800" b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DEFENDANT </a:t>
            </a: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HAS STANDING EVEN IF NOT A MEMBER </a:t>
            </a:r>
            <a:r>
              <a:rPr lang="en-US" sz="2800" b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OF EXCLUDED </a:t>
            </a: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CLASS</a:t>
            </a:r>
          </a:p>
          <a:p>
            <a:pPr lvl="2"/>
            <a:endParaRPr lang="en-US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urtroo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56"/>
            <a:ext cx="9144000" cy="6855088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685800"/>
            <a:ext cx="8229600" cy="5668963"/>
          </a:xfrm>
        </p:spPr>
        <p:txBody>
          <a:bodyPr>
            <a:noAutofit/>
          </a:bodyPr>
          <a:lstStyle/>
          <a:p>
            <a:pPr lvl="1"/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MANNER OF STRIKING JURORS</a:t>
            </a:r>
          </a:p>
          <a:p>
            <a:pPr lvl="2"/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CONDUCTED OUTSIDE OF EARSHOT OF JURORS</a:t>
            </a:r>
          </a:p>
          <a:p>
            <a:pPr lvl="2"/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MAYBE ORAL OR WRITTEN</a:t>
            </a:r>
          </a:p>
          <a:p>
            <a:pPr lvl="2"/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DEFENDANT HAS TO APPROVE THEIR COUNSEL’S JUROR CHALLENGES</a:t>
            </a:r>
          </a:p>
          <a:p>
            <a:pPr lvl="1"/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SWEARING IN THE JURY PANEL</a:t>
            </a:r>
          </a:p>
          <a:p>
            <a:pPr lvl="1">
              <a:buNone/>
            </a:pPr>
            <a:endParaRPr lang="en-US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urtroo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56"/>
            <a:ext cx="9144000" cy="6855088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Autofit/>
          </a:bodyPr>
          <a:lstStyle/>
          <a:p>
            <a:pPr lvl="1"/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DOUBLE JEOPARDY CLAUSE OF 5</a:t>
            </a:r>
            <a:r>
              <a:rPr lang="en-US" b="1" baseline="30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AMENDMENT TO CONSTITUTION ATTACHES ONCE JURY IMPANELED AND SWORN IN</a:t>
            </a:r>
          </a:p>
          <a:p>
            <a:pPr lvl="2"/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DEFENDANT CAN NOT BE TRIED TWICE FOR SAME OFFENSE</a:t>
            </a:r>
          </a:p>
          <a:p>
            <a:pPr lvl="2"/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REPROSECUTION </a:t>
            </a:r>
            <a:r>
              <a:rPr lang="en-US" sz="2800" b="1" u="sng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AFTER ACQUITAL </a:t>
            </a: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PROHIBITED </a:t>
            </a:r>
          </a:p>
          <a:p>
            <a:pPr lvl="2"/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REPROSECUTION AFTER MISTRIAL ONLY IF BASED UPON DEFENDANT’S CONSENT OR MISCONDUCT; A HUNG JURY; OR ILLNESS DURING TRIAL OF JUDGE, JUROR OR DEFENDANT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urtroo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457200" y="0"/>
            <a:ext cx="9601200" cy="6855088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-381000" y="0"/>
            <a:ext cx="8229600" cy="5638800"/>
          </a:xfrm>
        </p:spPr>
        <p:txBody>
          <a:bodyPr>
            <a:noAutofit/>
          </a:bodyPr>
          <a:lstStyle/>
          <a:p>
            <a:pPr lvl="1"/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JUROR MISCONDUCT</a:t>
            </a:r>
          </a:p>
          <a:p>
            <a:pPr lvl="2"/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RECEIVING, ACCESSING OR SOLICITING INFORMATION OUTSIDE THE COURTROOM</a:t>
            </a:r>
          </a:p>
          <a:p>
            <a:pPr lvl="2"/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MISREPRESENTATIONS OR OMMISSIONS DURING JURY SELECTION</a:t>
            </a:r>
          </a:p>
          <a:p>
            <a:pPr lvl="2"/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SLEEPING JUROR</a:t>
            </a:r>
          </a:p>
          <a:p>
            <a:pPr lvl="2"/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JUROR HOSTILITY DURING DELIBERATIONS </a:t>
            </a:r>
          </a:p>
        </p:txBody>
      </p:sp>
      <p:pic>
        <p:nvPicPr>
          <p:cNvPr id="7" name="Picture 6" descr="Jury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00800" y="3200400"/>
            <a:ext cx="2743200" cy="3657600"/>
          </a:xfrm>
          <a:prstGeom prst="flowChartAlternateProcess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urtroo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56"/>
            <a:ext cx="9144000" cy="6855088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172200"/>
          </a:xfrm>
        </p:spPr>
        <p:txBody>
          <a:bodyPr>
            <a:noAutofit/>
          </a:bodyPr>
          <a:lstStyle/>
          <a:p>
            <a:pPr lvl="1"/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JUROR SEQUESTRATION</a:t>
            </a:r>
          </a:p>
          <a:p>
            <a:pPr lvl="1"/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JUROR VERDICTS</a:t>
            </a:r>
          </a:p>
          <a:p>
            <a:pPr lvl="2"/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UNANIMOUS</a:t>
            </a:r>
          </a:p>
          <a:p>
            <a:pPr lvl="2"/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HUNG JURY (JUROR DEADLOCK)</a:t>
            </a:r>
          </a:p>
          <a:p>
            <a:pPr lvl="2"/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GUILTY AS CHARGED</a:t>
            </a:r>
          </a:p>
          <a:p>
            <a:pPr lvl="2"/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GUILTY OF LESSER INCLUDED OFFENSE</a:t>
            </a:r>
          </a:p>
          <a:p>
            <a:pPr lvl="2"/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NOT GUILTY</a:t>
            </a:r>
          </a:p>
          <a:p>
            <a:pPr lvl="2"/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NOT GUILTY BY REASON OF INSANITY </a:t>
            </a:r>
          </a:p>
          <a:p>
            <a:pPr lvl="1"/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JUROR DISCHARGE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85" decel="100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385" decel="100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385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385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85" decel="100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385" decel="100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385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385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85" decel="100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385" decel="100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385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385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85" decel="100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385" decel="100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385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385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385" decel="100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385" decel="100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" dur="385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385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385" decel="100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385" decel="100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4" dur="385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6" dur="385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385" decel="100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385" decel="100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3" dur="385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385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385" decel="100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385" decel="100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2" dur="385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385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urtroo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56"/>
            <a:ext cx="9144000" cy="6855088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THE END</a:t>
            </a:r>
            <a:endParaRPr lang="en-US" sz="9600" b="1" dirty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urtroo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56"/>
            <a:ext cx="9144000" cy="6855088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b="1" u="sng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ROLE OF JUDGE</a:t>
            </a:r>
            <a:br>
              <a:rPr lang="en-US" b="1" u="sng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6172200" cy="5334000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CONTROL MEDIA</a:t>
            </a:r>
          </a:p>
          <a:p>
            <a:pPr lvl="2"/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COURTROOM PRESENCE</a:t>
            </a:r>
          </a:p>
          <a:p>
            <a:pPr lvl="2"/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ACCESS TO WITNESSES,  JURORS AND JUDGE</a:t>
            </a:r>
          </a:p>
          <a:p>
            <a:pPr lvl="2"/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“GAG ORDERS”</a:t>
            </a:r>
          </a:p>
          <a:p>
            <a:pPr lvl="1"/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MAINTAIN ORDER IN COURTROOM REMEMBER: RESPECT IS EARNED NOT BESTOWED</a:t>
            </a:r>
          </a:p>
          <a:p>
            <a:pPr lvl="1"/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CONTEMPT: POWER OF COURT</a:t>
            </a:r>
          </a:p>
          <a:p>
            <a:pPr lvl="1"/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PROJECT IMAGE OF IMPARTIALITY</a:t>
            </a:r>
          </a:p>
          <a:p>
            <a:pPr lvl="1"/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SEQUESTRATION OF WITNESSES</a:t>
            </a:r>
          </a:p>
          <a:p>
            <a:pPr lvl="1"/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CHANGE OF VENUE MOTION DUE TO PRETRIAL PUBLICITY</a:t>
            </a:r>
          </a:p>
          <a:p>
            <a:pPr lvl="1"/>
            <a:endParaRPr lang="en-US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header_benc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2200" y="1905000"/>
            <a:ext cx="2590800" cy="3962400"/>
          </a:xfrm>
          <a:prstGeom prst="roundRect">
            <a:avLst/>
          </a:prstGeo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000"/>
                            </p:stCondLst>
                            <p:childTnLst>
                              <p:par>
                                <p:cTn id="4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9000"/>
                            </p:stCondLst>
                            <p:childTnLst>
                              <p:par>
                                <p:cTn id="4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urtroo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56"/>
            <a:ext cx="9144000" cy="6855088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u="sng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u="sng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/>
          <a:lstStyle/>
          <a:p>
            <a:pPr lvl="1"/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EXCLUDE PUBLIC FROM COURTROOM DURING TESTIMONY BY CHILD VICTIM OF SEXUAL OFFENSE</a:t>
            </a:r>
          </a:p>
          <a:p>
            <a:pPr lvl="1"/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RULE ON ADMISSIBILITY OF EXHIBITS INTO EVIDENCE </a:t>
            </a:r>
          </a:p>
          <a:p>
            <a:pPr lvl="1"/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DETERMINE WHETHER WITNESS QUALIFIES TO TESTIFY AS AN EXPERT WITNESS</a:t>
            </a:r>
          </a:p>
          <a:p>
            <a:pPr lvl="1"/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RESOLVE UNIQUE EVIDENTIARY ISSUES</a:t>
            </a:r>
          </a:p>
          <a:p>
            <a:pPr lvl="1"/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RULE ON OBJECTIONS TO TESTIMONIAL EVIDENCE</a:t>
            </a:r>
          </a:p>
          <a:p>
            <a:pPr lvl="1"/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JUDGE MUST REFRAIN FROM:</a:t>
            </a:r>
          </a:p>
          <a:p>
            <a:pPr lvl="2"/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FACIAL REACTIONS,</a:t>
            </a:r>
          </a:p>
          <a:p>
            <a:pPr lvl="2"/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BODY LANGUAGE,</a:t>
            </a:r>
          </a:p>
          <a:p>
            <a:pPr lvl="2"/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VERBAL COMMENTARY,  </a:t>
            </a:r>
          </a:p>
          <a:p>
            <a:pPr lvl="2">
              <a:buNone/>
            </a:pP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CONCERNING AN ATTONEY’S STATEMENTS, WITNESS TESTIMONY OR AN EXHIBIT INTRODUCED INTO EVIDENCE THAT COULD BE CONSTRUED AS A COMMENT OR OPINION BY </a:t>
            </a:r>
          </a:p>
          <a:p>
            <a:pPr lvl="2">
              <a:buNone/>
            </a:pPr>
            <a:r>
              <a:rPr lang="en-US" sz="2000" b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THE 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COURT ON AN ISSUE IN </a:t>
            </a:r>
          </a:p>
          <a:p>
            <a:pPr lvl="2">
              <a:buNone/>
            </a:pP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THE CASE</a:t>
            </a:r>
          </a:p>
          <a:p>
            <a:pPr lvl="1"/>
            <a:endParaRPr lang="en-US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Evidence-for-use-of-rimonaba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5900" y="5181600"/>
            <a:ext cx="3848100" cy="1676400"/>
          </a:xfrm>
          <a:prstGeom prst="snip1Rect">
            <a:avLst/>
          </a:prstGeom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000"/>
                            </p:stCondLst>
                            <p:childTnLst>
                              <p:par>
                                <p:cTn id="4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0"/>
                            </p:stCondLst>
                            <p:childTnLst>
                              <p:par>
                                <p:cTn id="4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1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urtroo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56"/>
            <a:ext cx="9144000" cy="6855088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INSURE JURY COMFORT AND THEIR COMPLIANCE WITH COURT DIRECTIVES </a:t>
            </a:r>
          </a:p>
          <a:p>
            <a:pPr lvl="1"/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RULE ON OBJECTIONS TO JURY CHALLENGES</a:t>
            </a:r>
          </a:p>
          <a:p>
            <a:pPr lvl="1"/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RULE ON JUROR </a:t>
            </a:r>
            <a:r>
              <a:rPr lang="en-US" b="1" u="sng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NOTETAKING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b="1" u="sng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JURORS QUESTIONING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OF WITNESSES</a:t>
            </a:r>
          </a:p>
          <a:p>
            <a:pPr lvl="1"/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PREVENT MISBEHAVIOR BY ATTORNEYS OR DEFENDANT </a:t>
            </a:r>
          </a:p>
          <a:p>
            <a:pPr lvl="2"/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EXCLUDING DEFENDANT </a:t>
            </a:r>
          </a:p>
          <a:p>
            <a:pPr lvl="2">
              <a:buNone/>
            </a:pP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FROM TRIAL DUE TO DISRPUTVE COURTROOM BEHAVIOR IS PERMISSIBLE DESPITE CONSTITUTIONAL RIGHT UNDER 6</a:t>
            </a:r>
            <a:r>
              <a:rPr lang="en-US" sz="2800" b="1" baseline="30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AMMENDMENT TO BE PRESENT AT TRIAL AND CONFRONT THE WITNESSES TESTIFYING AGAINST THE DEFENDANT </a:t>
            </a:r>
          </a:p>
          <a:p>
            <a:pPr lvl="1"/>
            <a:endParaRPr lang="en-US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urtroo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56"/>
            <a:ext cx="9144000" cy="6855088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lvl="1"/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RULE ON REQUESTS FOR JURY VIEW OF CRIME SCENE </a:t>
            </a:r>
          </a:p>
          <a:p>
            <a:pPr lvl="1"/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DETERMINE WHETHER CASE SHOULD BE SUBMITTED TO JURY FOR DECISION</a:t>
            </a:r>
          </a:p>
          <a:p>
            <a:pPr lvl="2"/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RULE ON MOTION FOR DIRECTED VERDICT OF ACQUITTAL</a:t>
            </a:r>
          </a:p>
          <a:p>
            <a:pPr lvl="1"/>
            <a:endParaRPr lang="en-US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urtroo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56"/>
            <a:ext cx="9144000" cy="6855088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pPr lvl="1"/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DETERMINE LAW TO BE FURNISHED TO JURY, THAT IS, THE “ JURY INSTRUCTIONS” </a:t>
            </a:r>
          </a:p>
          <a:p>
            <a:pPr lvl="1"/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RULE ON DEFENDANT’S CUSTODY STATUS IF CONVICTED</a:t>
            </a:r>
          </a:p>
          <a:p>
            <a:pPr lvl="1"/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REVIEW PRESENTENCE INVESTIGATION REPORT AND PRONOUNCE SENTENCE</a:t>
            </a:r>
          </a:p>
          <a:p>
            <a:pPr lvl="1"/>
            <a:endParaRPr lang="en-US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urtroo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56"/>
            <a:ext cx="9144000" cy="6855088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pPr lvl="1"/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RULE ON POST-TRIAL MOTIONS</a:t>
            </a:r>
          </a:p>
          <a:p>
            <a:pPr lvl="1"/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INSURE COURT REPORTER RECORDS ENTIRE PROCEEDING TO DEVELOP AN ACCURATE RECORD FOR APPEAL</a:t>
            </a:r>
          </a:p>
          <a:p>
            <a:pPr lvl="1"/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ARRANGE FOR TRANSLATOR, IF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urtroo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56"/>
            <a:ext cx="9144000" cy="6855088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II. JURY ISSUES</a:t>
            </a:r>
          </a:p>
          <a:p>
            <a:pPr lvl="1"/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DEFENDANT HAS 6</a:t>
            </a:r>
            <a:r>
              <a:rPr lang="en-US" b="1" baseline="30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AMENDMENT CONSTITUTIONAL RIGHT TO JURY TRIAL IF DEFENDANT FACES POSSIBILITY OF A SENTENCE MORE THAN 6 MONTHS </a:t>
            </a:r>
          </a:p>
          <a:p>
            <a:pPr lvl="2"/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SERIOUS V. PETTY CRIME</a:t>
            </a:r>
          </a:p>
          <a:p>
            <a:pPr lvl="1"/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DEFENDANT CAN WAIVE RIGHT TO JURY TRIAL IF DONE INTELLIGENTLY AND KNOWINGLY; PROSECUTOR  MUST ALSO CONSENT TO WAIVER OF TRIAL BY JURY IF THE JURY TRIAL WAIVER IS INITIATED BY DEFENDANT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urtroo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56"/>
            <a:ext cx="9144000" cy="6855088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Autofit/>
          </a:bodyPr>
          <a:lstStyle/>
          <a:p>
            <a:pPr lvl="1"/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JUROR ELIGIBILITY </a:t>
            </a:r>
          </a:p>
          <a:p>
            <a:pPr lvl="2"/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U.S. CITIZEN</a:t>
            </a:r>
          </a:p>
          <a:p>
            <a:pPr lvl="2"/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COUNTY RESIDENT</a:t>
            </a:r>
          </a:p>
          <a:p>
            <a:pPr lvl="2"/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AGE 18-70</a:t>
            </a:r>
          </a:p>
          <a:p>
            <a:pPr lvl="2"/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NOT A CONVICTED FELON</a:t>
            </a:r>
          </a:p>
          <a:p>
            <a:pPr lvl="2"/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NOT A SWORN LAW ENFORCEMENT OFFICER</a:t>
            </a:r>
          </a:p>
          <a:p>
            <a:pPr lvl="1"/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SOURCE OF JURY POOL </a:t>
            </a:r>
          </a:p>
          <a:p>
            <a:pPr lvl="2"/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VOTER REGISTRY</a:t>
            </a:r>
          </a:p>
          <a:p>
            <a:pPr lvl="2"/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TAXPAYER ROLL</a:t>
            </a:r>
          </a:p>
          <a:p>
            <a:pPr lvl="2"/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DRIVERS LICENSE LIST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587</Words>
  <Application>Microsoft Office PowerPoint</Application>
  <PresentationFormat>On-screen Show (4:3)</PresentationFormat>
  <Paragraphs>118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 VII.  IMPORTANT TRIAL CONSIDERATIONS </vt:lpstr>
      <vt:lpstr>I. ROLE OF JUDGE </vt:lpstr>
      <vt:lpstr> 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IMPORTANT TRIAL CONSIDERATIONS</dc:title>
  <dc:creator>Lizette</dc:creator>
  <cp:lastModifiedBy>JIS</cp:lastModifiedBy>
  <cp:revision>56</cp:revision>
  <dcterms:created xsi:type="dcterms:W3CDTF">2010-04-07T02:16:08Z</dcterms:created>
  <dcterms:modified xsi:type="dcterms:W3CDTF">2012-04-03T19:41:50Z</dcterms:modified>
</cp:coreProperties>
</file>