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3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notesMasterIdLst>
    <p:notesMasterId r:id="rId147"/>
  </p:notesMasterIdLst>
  <p:sldIdLst>
    <p:sldId id="429" r:id="rId2"/>
    <p:sldId id="430" r:id="rId3"/>
    <p:sldId id="431" r:id="rId4"/>
    <p:sldId id="432" r:id="rId5"/>
    <p:sldId id="433" r:id="rId6"/>
    <p:sldId id="434" r:id="rId7"/>
    <p:sldId id="435" r:id="rId8"/>
    <p:sldId id="436" r:id="rId9"/>
    <p:sldId id="437" r:id="rId10"/>
    <p:sldId id="438" r:id="rId11"/>
    <p:sldId id="439" r:id="rId12"/>
    <p:sldId id="440" r:id="rId13"/>
    <p:sldId id="441" r:id="rId14"/>
    <p:sldId id="442" r:id="rId15"/>
    <p:sldId id="443" r:id="rId16"/>
    <p:sldId id="444" r:id="rId17"/>
    <p:sldId id="445" r:id="rId18"/>
    <p:sldId id="446" r:id="rId19"/>
    <p:sldId id="447" r:id="rId20"/>
    <p:sldId id="448" r:id="rId21"/>
    <p:sldId id="449" r:id="rId22"/>
    <p:sldId id="450" r:id="rId23"/>
    <p:sldId id="451" r:id="rId24"/>
    <p:sldId id="452" r:id="rId25"/>
    <p:sldId id="453" r:id="rId26"/>
    <p:sldId id="454" r:id="rId27"/>
    <p:sldId id="616" r:id="rId28"/>
    <p:sldId id="455" r:id="rId29"/>
    <p:sldId id="456" r:id="rId30"/>
    <p:sldId id="457" r:id="rId31"/>
    <p:sldId id="458" r:id="rId32"/>
    <p:sldId id="459" r:id="rId33"/>
    <p:sldId id="466" r:id="rId34"/>
    <p:sldId id="467" r:id="rId35"/>
    <p:sldId id="579" r:id="rId36"/>
    <p:sldId id="580" r:id="rId37"/>
    <p:sldId id="581" r:id="rId38"/>
    <p:sldId id="582" r:id="rId39"/>
    <p:sldId id="583" r:id="rId40"/>
    <p:sldId id="584" r:id="rId41"/>
    <p:sldId id="585" r:id="rId42"/>
    <p:sldId id="586" r:id="rId43"/>
    <p:sldId id="587" r:id="rId44"/>
    <p:sldId id="588" r:id="rId45"/>
    <p:sldId id="589" r:id="rId46"/>
    <p:sldId id="590" r:id="rId47"/>
    <p:sldId id="591" r:id="rId48"/>
    <p:sldId id="617" r:id="rId49"/>
    <p:sldId id="592" r:id="rId50"/>
    <p:sldId id="593" r:id="rId51"/>
    <p:sldId id="594" r:id="rId52"/>
    <p:sldId id="595" r:id="rId53"/>
    <p:sldId id="596" r:id="rId54"/>
    <p:sldId id="597" r:id="rId55"/>
    <p:sldId id="598" r:id="rId56"/>
    <p:sldId id="599" r:id="rId57"/>
    <p:sldId id="600" r:id="rId58"/>
    <p:sldId id="601" r:id="rId59"/>
    <p:sldId id="602" r:id="rId60"/>
    <p:sldId id="603" r:id="rId61"/>
    <p:sldId id="604" r:id="rId62"/>
    <p:sldId id="605" r:id="rId63"/>
    <p:sldId id="606" r:id="rId64"/>
    <p:sldId id="474" r:id="rId65"/>
    <p:sldId id="475" r:id="rId66"/>
    <p:sldId id="476" r:id="rId67"/>
    <p:sldId id="477" r:id="rId68"/>
    <p:sldId id="478" r:id="rId69"/>
    <p:sldId id="479" r:id="rId70"/>
    <p:sldId id="618" r:id="rId71"/>
    <p:sldId id="480" r:id="rId72"/>
    <p:sldId id="481" r:id="rId73"/>
    <p:sldId id="482" r:id="rId74"/>
    <p:sldId id="483" r:id="rId75"/>
    <p:sldId id="484" r:id="rId76"/>
    <p:sldId id="485" r:id="rId77"/>
    <p:sldId id="486" r:id="rId78"/>
    <p:sldId id="487" r:id="rId79"/>
    <p:sldId id="488" r:id="rId80"/>
    <p:sldId id="489" r:id="rId81"/>
    <p:sldId id="490" r:id="rId82"/>
    <p:sldId id="491" r:id="rId83"/>
    <p:sldId id="492" r:id="rId84"/>
    <p:sldId id="493" r:id="rId85"/>
    <p:sldId id="494" r:id="rId86"/>
    <p:sldId id="495" r:id="rId87"/>
    <p:sldId id="496" r:id="rId88"/>
    <p:sldId id="497" r:id="rId89"/>
    <p:sldId id="498" r:id="rId90"/>
    <p:sldId id="499" r:id="rId91"/>
    <p:sldId id="500" r:id="rId92"/>
    <p:sldId id="501" r:id="rId93"/>
    <p:sldId id="502" r:id="rId94"/>
    <p:sldId id="503" r:id="rId95"/>
    <p:sldId id="504" r:id="rId96"/>
    <p:sldId id="505" r:id="rId97"/>
    <p:sldId id="506" r:id="rId98"/>
    <p:sldId id="507" r:id="rId99"/>
    <p:sldId id="508" r:id="rId100"/>
    <p:sldId id="509" r:id="rId101"/>
    <p:sldId id="510" r:id="rId102"/>
    <p:sldId id="511" r:id="rId103"/>
    <p:sldId id="512" r:id="rId104"/>
    <p:sldId id="513" r:id="rId105"/>
    <p:sldId id="514" r:id="rId106"/>
    <p:sldId id="515" r:id="rId107"/>
    <p:sldId id="517" r:id="rId108"/>
    <p:sldId id="518" r:id="rId109"/>
    <p:sldId id="519" r:id="rId110"/>
    <p:sldId id="520" r:id="rId111"/>
    <p:sldId id="521" r:id="rId112"/>
    <p:sldId id="522" r:id="rId113"/>
    <p:sldId id="523" r:id="rId114"/>
    <p:sldId id="524" r:id="rId115"/>
    <p:sldId id="525" r:id="rId116"/>
    <p:sldId id="526" r:id="rId117"/>
    <p:sldId id="527" r:id="rId118"/>
    <p:sldId id="528" r:id="rId119"/>
    <p:sldId id="529" r:id="rId120"/>
    <p:sldId id="530" r:id="rId121"/>
    <p:sldId id="531" r:id="rId122"/>
    <p:sldId id="532" r:id="rId123"/>
    <p:sldId id="533" r:id="rId124"/>
    <p:sldId id="534" r:id="rId125"/>
    <p:sldId id="535" r:id="rId126"/>
    <p:sldId id="536" r:id="rId127"/>
    <p:sldId id="537" r:id="rId128"/>
    <p:sldId id="538" r:id="rId129"/>
    <p:sldId id="539" r:id="rId130"/>
    <p:sldId id="540" r:id="rId131"/>
    <p:sldId id="541" r:id="rId132"/>
    <p:sldId id="542" r:id="rId133"/>
    <p:sldId id="543" r:id="rId134"/>
    <p:sldId id="544" r:id="rId135"/>
    <p:sldId id="545" r:id="rId136"/>
    <p:sldId id="547" r:id="rId137"/>
    <p:sldId id="548" r:id="rId138"/>
    <p:sldId id="549" r:id="rId139"/>
    <p:sldId id="550" r:id="rId140"/>
    <p:sldId id="551" r:id="rId141"/>
    <p:sldId id="552" r:id="rId142"/>
    <p:sldId id="553" r:id="rId143"/>
    <p:sldId id="554" r:id="rId144"/>
    <p:sldId id="555" r:id="rId145"/>
    <p:sldId id="556" r:id="rId1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8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presProps" Target="presProps.xml"/><Relationship Id="rId1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86F7FF-606A-466A-AC51-FC2DA06FF85C}" type="datetimeFigureOut">
              <a:rPr lang="en-US" smtClean="0"/>
              <a:pPr/>
              <a:t>4/27/2012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3DB39B-0C4F-4CA1-AB12-D604FD5F81E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324812B-69AE-4809-BA56-643ABDF8ED39}" type="datetimeFigureOut">
              <a:rPr lang="en-US" smtClean="0"/>
              <a:pPr/>
              <a:t>4/27/2012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0847A8B-40BE-48E0-BEA9-5A574826349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9232F7-8FBA-48F5-88F9-622551F9942B}" type="datetimeFigureOut">
              <a:rPr lang="en-US" smtClean="0"/>
              <a:pPr/>
              <a:t>4/27/2012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7F1A9DC-375C-42C8-836D-D24F2EA50DD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9232F7-8FBA-48F5-88F9-622551F9942B}" type="datetimeFigureOut">
              <a:rPr lang="en-US" smtClean="0"/>
              <a:pPr/>
              <a:t>4/27/2012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7F1A9DC-375C-42C8-836D-D24F2EA50DD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9232F7-8FBA-48F5-88F9-622551F9942B}" type="datetimeFigureOut">
              <a:rPr lang="en-US" smtClean="0"/>
              <a:pPr/>
              <a:t>4/27/2012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7F1A9DC-375C-42C8-836D-D24F2EA50DD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69232F7-8FBA-48F5-88F9-622551F9942B}" type="datetimeFigureOut">
              <a:rPr lang="en-US" smtClean="0"/>
              <a:pPr/>
              <a:t>4/27/2012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7F1A9DC-375C-42C8-836D-D24F2EA50DD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24812B-69AE-4809-BA56-643ABDF8ED39}" type="datetimeFigureOut">
              <a:rPr lang="en-US" smtClean="0"/>
              <a:pPr/>
              <a:t>4/27/2012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0847A8B-40BE-48E0-BEA9-5A5748263498}"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69232F7-8FBA-48F5-88F9-622551F9942B}" type="datetimeFigureOut">
              <a:rPr lang="en-US" smtClean="0"/>
              <a:pPr/>
              <a:t>4/27/2012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C7F1A9DC-375C-42C8-836D-D24F2EA50DD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324812B-69AE-4809-BA56-643ABDF8ED39}" type="datetimeFigureOut">
              <a:rPr lang="en-US" smtClean="0"/>
              <a:pPr/>
              <a:t>4/27/2012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0847A8B-40BE-48E0-BEA9-5A5748263498}"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69232F7-8FBA-48F5-88F9-622551F9942B}" type="datetimeFigureOut">
              <a:rPr lang="en-US" smtClean="0"/>
              <a:pPr/>
              <a:t>4/27/2012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C7F1A9DC-375C-42C8-836D-D24F2EA50DD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69232F7-8FBA-48F5-88F9-622551F9942B}" type="datetimeFigureOut">
              <a:rPr lang="en-US" smtClean="0"/>
              <a:pPr/>
              <a:t>4/27/2012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7F1A9DC-375C-42C8-836D-D24F2EA50DD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69232F7-8FBA-48F5-88F9-622551F9942B}" type="datetimeFigureOut">
              <a:rPr lang="en-US" smtClean="0"/>
              <a:pPr/>
              <a:t>4/27/2012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7F1A9DC-375C-42C8-836D-D24F2EA50DD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69232F7-8FBA-48F5-88F9-622551F9942B}" type="datetimeFigureOut">
              <a:rPr lang="en-US" smtClean="0"/>
              <a:pPr/>
              <a:t>4/27/2012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7F1A9DC-375C-42C8-836D-D24F2EA50DD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8.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3201363"/>
          </a:xfrm>
        </p:spPr>
        <p:txBody>
          <a:bodyPr>
            <a:normAutofit/>
          </a:bodyPr>
          <a:lstStyle/>
          <a:p>
            <a:r>
              <a:rPr lang="en-US" sz="3600" dirty="0" smtClean="0"/>
              <a:t>Constitutional Considerations in</a:t>
            </a:r>
            <a:br>
              <a:rPr lang="en-US" sz="3600" dirty="0" smtClean="0"/>
            </a:br>
            <a:r>
              <a:rPr lang="en-US" sz="3600" dirty="0" smtClean="0"/>
              <a:t>Criminal Proceedings</a:t>
            </a:r>
            <a:endParaRPr lang="en-US" sz="3600" dirty="0"/>
          </a:p>
        </p:txBody>
      </p:sp>
      <p:sp>
        <p:nvSpPr>
          <p:cNvPr id="3" name="Subtitle 2"/>
          <p:cNvSpPr>
            <a:spLocks noGrp="1"/>
          </p:cNvSpPr>
          <p:nvPr>
            <p:ph type="subTitle" idx="1"/>
          </p:nvPr>
        </p:nvSpPr>
        <p:spPr/>
        <p:txBody>
          <a:bodyPr/>
          <a:lstStyle/>
          <a:p>
            <a:pPr algn="ctr"/>
            <a:r>
              <a:rPr lang="en-US" dirty="0" smtClean="0"/>
              <a:t>Presented by:  Judge Mark A. Speiser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childTnLst>
                          </p:cTn>
                        </p:par>
                        <p:par>
                          <p:cTn id="7" fill="hold">
                            <p:stCondLst>
                              <p:cond delay="2000"/>
                            </p:stCondLst>
                            <p:childTnLst>
                              <p:par>
                                <p:cTn id="8" presetID="8" presetClass="entr" presetSubtype="16"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amond(in)">
                                      <p:cBhvr>
                                        <p:cTn id="1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873691"/>
          </a:xfrm>
        </p:spPr>
        <p:txBody>
          <a:bodyPr>
            <a:normAutofit/>
          </a:bodyPr>
          <a:lstStyle/>
          <a:p>
            <a:r>
              <a:rPr lang="en-US" dirty="0" smtClean="0"/>
              <a:t>Fifth and 14th amendments</a:t>
            </a:r>
          </a:p>
          <a:p>
            <a:r>
              <a:rPr lang="en-US" dirty="0" smtClean="0"/>
              <a:t>Before an </a:t>
            </a:r>
            <a:r>
              <a:rPr lang="en-US" sz="2800" b="1" dirty="0" smtClean="0"/>
              <a:t>admission</a:t>
            </a:r>
            <a:r>
              <a:rPr lang="en-US" dirty="0" smtClean="0"/>
              <a:t> made during custodial interrogation by an accused can be used against him, he must have the proper warnings and the appropriate waiver.</a:t>
            </a:r>
          </a:p>
          <a:p>
            <a:endParaRPr lang="en-US" dirty="0"/>
          </a:p>
        </p:txBody>
      </p:sp>
      <p:sp>
        <p:nvSpPr>
          <p:cNvPr id="2" name="Title 1"/>
          <p:cNvSpPr>
            <a:spLocks noGrp="1"/>
          </p:cNvSpPr>
          <p:nvPr>
            <p:ph type="title"/>
          </p:nvPr>
        </p:nvSpPr>
        <p:spPr/>
        <p:txBody>
          <a:bodyPr>
            <a:normAutofit fontScale="90000"/>
          </a:bodyPr>
          <a:lstStyle/>
          <a:p>
            <a:pPr algn="ctr"/>
            <a:r>
              <a:rPr lang="en-US" sz="3100" dirty="0" smtClean="0">
                <a:solidFill>
                  <a:srgbClr val="FF0000"/>
                </a:solidFill>
              </a:rPr>
              <a:t/>
            </a:r>
            <a:br>
              <a:rPr lang="en-US" sz="3100" dirty="0" smtClean="0">
                <a:solidFill>
                  <a:srgbClr val="FF0000"/>
                </a:solidFill>
              </a:rPr>
            </a:br>
            <a:r>
              <a:rPr lang="en-US" sz="2700" dirty="0" smtClean="0">
                <a:solidFill>
                  <a:srgbClr val="FF0000"/>
                </a:solidFill>
              </a:rPr>
              <a:t>RIGHT AGAINST COMPELLED SELF INCRIMINATION </a:t>
            </a:r>
            <a:r>
              <a:rPr lang="en-US" sz="2700" dirty="0" smtClean="0"/>
              <a:t/>
            </a:r>
            <a:br>
              <a:rPr lang="en-US" sz="2700" dirty="0" smtClean="0"/>
            </a:br>
            <a:r>
              <a:rPr lang="en-US" sz="2700" dirty="0" smtClean="0"/>
              <a:t>(to be forced to say something against yourself</a:t>
            </a:r>
            <a:r>
              <a:rPr lang="en-US" sz="3100" dirty="0" smtClean="0"/>
              <a:t>)</a:t>
            </a:r>
            <a:r>
              <a:rPr lang="en-US" dirty="0" smtClean="0"/>
              <a:t/>
            </a:r>
            <a:br>
              <a:rPr lang="en-US" dirty="0" smtClean="0"/>
            </a:b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 Most trial attorneys regard this as the most enjoyable part of the trial for it is an opportunity for each party to </a:t>
            </a:r>
            <a:r>
              <a:rPr lang="en-US" sz="2900" b="1" dirty="0" smtClean="0"/>
              <a:t>sum up </a:t>
            </a:r>
            <a:r>
              <a:rPr lang="en-US" dirty="0" smtClean="0"/>
              <a:t>their case and argue to the jury what they believe the evidence proved or didn't prove.</a:t>
            </a:r>
          </a:p>
          <a:p>
            <a:pPr>
              <a:buNone/>
            </a:pPr>
            <a:endParaRPr lang="en-US" dirty="0" smtClean="0"/>
          </a:p>
          <a:p>
            <a:r>
              <a:rPr lang="en-US" dirty="0" smtClean="0"/>
              <a:t>The State will argue it proved beyond a reasonable doubt all the elements of the crime charged, and will examine all the testimony and evidence to support its position</a:t>
            </a:r>
          </a:p>
          <a:p>
            <a:pPr>
              <a:buNone/>
            </a:pPr>
            <a:endParaRPr lang="en-US" dirty="0" smtClean="0"/>
          </a:p>
          <a:p>
            <a:r>
              <a:rPr lang="en-US" dirty="0" smtClean="0"/>
              <a:t>The defense will then have an opportunity to </a:t>
            </a:r>
            <a:r>
              <a:rPr lang="en-US" sz="3400" b="1" dirty="0" smtClean="0">
                <a:solidFill>
                  <a:srgbClr val="FF0000"/>
                </a:solidFill>
              </a:rPr>
              <a:t>rebut</a:t>
            </a:r>
            <a:r>
              <a:rPr lang="en-US" dirty="0" smtClean="0"/>
              <a:t> the State’s argument and attempt to persuade the jury it should have legitimate doubts as to the State's interpretation of the case based on careful analysis of the testimony and physical evidence, and the logical conclusions that can be drawn from such analysis.</a:t>
            </a:r>
          </a:p>
          <a:p>
            <a:r>
              <a:rPr lang="en-US" dirty="0" smtClean="0"/>
              <a:t>The State that has an opportunity to readdress the jury to comment on the defenses closing argument.</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CLOSING ARGUMENTS</a:t>
            </a:r>
            <a:br>
              <a:rPr lang="en-US" dirty="0" smtClean="0"/>
            </a:b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Once closing arguments are concluded, the jury doesn't simply retire to the jury room to deliberate to reach a decision as to guilt or innocence.</a:t>
            </a:r>
          </a:p>
          <a:p>
            <a:endParaRPr lang="en-US" dirty="0" smtClean="0"/>
          </a:p>
          <a:p>
            <a:r>
              <a:rPr lang="en-US" dirty="0" smtClean="0"/>
              <a:t>They must first be instructed by the judge . He is to advise them as to the law applicable in the case. Remember the jury are the judges of the</a:t>
            </a:r>
            <a:r>
              <a:rPr lang="en-US" sz="3100" b="1" dirty="0" smtClean="0">
                <a:solidFill>
                  <a:srgbClr val="FF0000"/>
                </a:solidFill>
              </a:rPr>
              <a:t> FACTS </a:t>
            </a:r>
            <a:r>
              <a:rPr lang="en-US" dirty="0" smtClean="0"/>
              <a:t>while the judge is the giver of the </a:t>
            </a:r>
            <a:r>
              <a:rPr lang="en-US" b="1" dirty="0" smtClean="0">
                <a:solidFill>
                  <a:srgbClr val="FF0000"/>
                </a:solidFill>
              </a:rPr>
              <a:t>LAW</a:t>
            </a:r>
            <a:r>
              <a:rPr lang="en-US" dirty="0" smtClean="0"/>
              <a:t>.  Essentially jury instructions are the "</a:t>
            </a:r>
            <a:r>
              <a:rPr lang="en-US" sz="3100" b="1" dirty="0" smtClean="0">
                <a:solidFill>
                  <a:srgbClr val="FF0000"/>
                </a:solidFill>
              </a:rPr>
              <a:t>ground rules</a:t>
            </a:r>
            <a:r>
              <a:rPr lang="en-US" dirty="0" smtClean="0"/>
              <a:t>" for the jury's deliberations in addition to the applicable law of the case.</a:t>
            </a:r>
          </a:p>
          <a:p>
            <a:endParaRPr lang="en-US" dirty="0" smtClean="0"/>
          </a:p>
          <a:p>
            <a:r>
              <a:rPr lang="en-US" dirty="0" smtClean="0"/>
              <a:t>The court will define the </a:t>
            </a:r>
            <a:r>
              <a:rPr lang="en-US" b="1" dirty="0" smtClean="0"/>
              <a:t>elements</a:t>
            </a:r>
            <a:r>
              <a:rPr lang="en-US" dirty="0" smtClean="0"/>
              <a:t> of the crime of aggravated battery consistent with the Florida law.</a:t>
            </a:r>
          </a:p>
          <a:p>
            <a:endParaRPr lang="en-US" dirty="0" smtClean="0"/>
          </a:p>
          <a:p>
            <a:r>
              <a:rPr lang="en-US" dirty="0" smtClean="0"/>
              <a:t>The court will</a:t>
            </a:r>
            <a:r>
              <a:rPr lang="en-US" i="1" dirty="0" smtClean="0"/>
              <a:t> not </a:t>
            </a:r>
            <a:r>
              <a:rPr lang="en-US" dirty="0" smtClean="0"/>
              <a:t>advise the jury of the possible punishment for a conviction of aggravated battery. The jury is told it has </a:t>
            </a:r>
            <a:r>
              <a:rPr lang="en-US" b="1" dirty="0" smtClean="0"/>
              <a:t>no</a:t>
            </a:r>
            <a:r>
              <a:rPr lang="en-US" dirty="0" smtClean="0"/>
              <a:t> </a:t>
            </a:r>
            <a:r>
              <a:rPr lang="en-US" b="1" dirty="0" smtClean="0"/>
              <a:t>interest</a:t>
            </a:r>
            <a:r>
              <a:rPr lang="en-US" dirty="0" smtClean="0"/>
              <a:t> in the sentence if there is a conviction</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
            </a:r>
            <a:br>
              <a:rPr lang="en-US" dirty="0" smtClean="0"/>
            </a:br>
            <a:r>
              <a:rPr lang="en-US" dirty="0" smtClean="0"/>
              <a:t>JURY INSTRUCTIONS</a:t>
            </a:r>
            <a:br>
              <a:rPr lang="en-US" dirty="0" smtClean="0"/>
            </a:br>
            <a:r>
              <a:rPr lang="en-US" dirty="0" smtClean="0"/>
              <a:t> </a:t>
            </a:r>
            <a:br>
              <a:rPr lang="en-US" dirty="0" smtClean="0"/>
            </a:b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The court will define "</a:t>
            </a:r>
            <a:r>
              <a:rPr lang="en-US" b="1" dirty="0" smtClean="0">
                <a:solidFill>
                  <a:srgbClr val="FF0000"/>
                </a:solidFill>
              </a:rPr>
              <a:t>PROOF BEYOND REASONABLE DOUBT</a:t>
            </a:r>
            <a:r>
              <a:rPr lang="en-US" dirty="0" smtClean="0"/>
              <a:t>"</a:t>
            </a:r>
          </a:p>
          <a:p>
            <a:r>
              <a:rPr lang="en-US" dirty="0" smtClean="0"/>
              <a:t>And highlight with an additional instruction, that it is the State’s </a:t>
            </a:r>
            <a:r>
              <a:rPr lang="en-US" b="1" dirty="0" smtClean="0"/>
              <a:t>sole burden </a:t>
            </a:r>
            <a:r>
              <a:rPr lang="en-US" dirty="0" smtClean="0"/>
              <a:t>to establish this proof</a:t>
            </a:r>
          </a:p>
          <a:p>
            <a:r>
              <a:rPr lang="en-US" dirty="0" smtClean="0"/>
              <a:t>The court will define and ensure that the jury knows that the defendant has a </a:t>
            </a:r>
            <a:r>
              <a:rPr lang="en-US" sz="2900" b="1" dirty="0" smtClean="0">
                <a:solidFill>
                  <a:srgbClr val="FF0000"/>
                </a:solidFill>
              </a:rPr>
              <a:t>PRESUMPTION OF INNOCENCE </a:t>
            </a:r>
            <a:r>
              <a:rPr lang="en-US" dirty="0" smtClean="0"/>
              <a:t>with regard to the crime charged</a:t>
            </a:r>
          </a:p>
          <a:p>
            <a:r>
              <a:rPr lang="en-US" dirty="0" smtClean="0"/>
              <a:t>The court will explain criteria to </a:t>
            </a:r>
            <a:r>
              <a:rPr lang="en-US" b="1" dirty="0" smtClean="0"/>
              <a:t>evaluate</a:t>
            </a:r>
            <a:r>
              <a:rPr lang="en-US" dirty="0" smtClean="0"/>
              <a:t> </a:t>
            </a:r>
            <a:r>
              <a:rPr lang="en-US" b="1" dirty="0" smtClean="0"/>
              <a:t>a witness </a:t>
            </a:r>
            <a:r>
              <a:rPr lang="en-US" dirty="0" smtClean="0"/>
              <a:t>and their testimony with regard to </a:t>
            </a:r>
            <a:r>
              <a:rPr lang="en-US" b="1" dirty="0" smtClean="0"/>
              <a:t>credibility</a:t>
            </a:r>
            <a:r>
              <a:rPr lang="en-US" dirty="0" smtClean="0"/>
              <a:t>--did the witness have an interest in the outcome of the case?--Did the witness make inconsistent statements?--Did the witness answer the questions directly?</a:t>
            </a:r>
          </a:p>
          <a:p>
            <a:r>
              <a:rPr lang="en-US" dirty="0" smtClean="0"/>
              <a:t>The court will emphasize the defendant's </a:t>
            </a:r>
            <a:r>
              <a:rPr lang="en-US" dirty="0" smtClean="0">
                <a:solidFill>
                  <a:srgbClr val="FF0000"/>
                </a:solidFill>
              </a:rPr>
              <a:t>RIGHT TO REMAIN SILENT</a:t>
            </a:r>
            <a:r>
              <a:rPr lang="en-US" dirty="0" smtClean="0"/>
              <a:t> and not testify in his own behalf. That the law commands a jury to </a:t>
            </a:r>
            <a:r>
              <a:rPr lang="en-US" b="1" dirty="0" smtClean="0"/>
              <a:t>draw no inference of guilt </a:t>
            </a:r>
            <a:r>
              <a:rPr lang="en-US" dirty="0" smtClean="0"/>
              <a:t>on behalf of the defendant if he does not testify in his own behalf</a:t>
            </a:r>
          </a:p>
          <a:p>
            <a:r>
              <a:rPr lang="en-US" dirty="0" smtClean="0"/>
              <a:t>That the arguments and statements of the attorneys are not evidence</a:t>
            </a:r>
          </a:p>
          <a:p>
            <a:endParaRPr lang="en-US" dirty="0"/>
          </a:p>
        </p:txBody>
      </p:sp>
      <p:sp>
        <p:nvSpPr>
          <p:cNvPr id="2" name="Title 1"/>
          <p:cNvSpPr>
            <a:spLocks noGrp="1"/>
          </p:cNvSpPr>
          <p:nvPr>
            <p:ph type="title"/>
          </p:nvPr>
        </p:nvSpPr>
        <p:spPr/>
        <p:txBody>
          <a:bodyPr/>
          <a:lstStyle/>
          <a:p>
            <a:pPr algn="ctr"/>
            <a:r>
              <a:rPr lang="en-US" dirty="0" smtClean="0"/>
              <a:t>JURY INSTRUCTIONS</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There may be </a:t>
            </a:r>
            <a:r>
              <a:rPr lang="en-US" b="1" dirty="0" smtClean="0"/>
              <a:t>SPECIAL INSTRUCTION </a:t>
            </a:r>
            <a:r>
              <a:rPr lang="en-US" dirty="0" smtClean="0"/>
              <a:t>regarding the law of a particular case (discussed earlier) </a:t>
            </a:r>
          </a:p>
          <a:p>
            <a:r>
              <a:rPr lang="en-US" dirty="0" smtClean="0"/>
              <a:t>In our case, self-defense known as “</a:t>
            </a:r>
            <a:r>
              <a:rPr lang="en-US" sz="3000" b="1" dirty="0" smtClean="0">
                <a:solidFill>
                  <a:srgbClr val="FF0000"/>
                </a:solidFill>
              </a:rPr>
              <a:t>Justifiable</a:t>
            </a:r>
            <a:r>
              <a:rPr lang="en-US" dirty="0" smtClean="0"/>
              <a:t> </a:t>
            </a:r>
            <a:r>
              <a:rPr lang="en-US" sz="3000" b="1" dirty="0" smtClean="0">
                <a:solidFill>
                  <a:srgbClr val="FF0000"/>
                </a:solidFill>
              </a:rPr>
              <a:t>Force</a:t>
            </a:r>
            <a:r>
              <a:rPr lang="en-US" dirty="0" smtClean="0"/>
              <a:t>" requires the reading of the applicable Florida law on the use of force to defend yourself.</a:t>
            </a:r>
          </a:p>
          <a:p>
            <a:r>
              <a:rPr lang="en-US" dirty="0" smtClean="0"/>
              <a:t>The court will explain </a:t>
            </a:r>
            <a:r>
              <a:rPr lang="en-US" b="1" dirty="0" smtClean="0">
                <a:solidFill>
                  <a:srgbClr val="FF0000"/>
                </a:solidFill>
              </a:rPr>
              <a:t>LESSER INCLUDED OFFENSES </a:t>
            </a:r>
            <a:r>
              <a:rPr lang="en-US" dirty="0" smtClean="0"/>
              <a:t>that may be requested by the defense or the state</a:t>
            </a:r>
          </a:p>
          <a:p>
            <a:r>
              <a:rPr lang="en-US" dirty="0" smtClean="0"/>
              <a:t> There will be host of other instructions to assist and guide the jurors in their deliberations</a:t>
            </a:r>
          </a:p>
          <a:p>
            <a:endParaRPr lang="en-US" dirty="0" smtClean="0"/>
          </a:p>
          <a:p>
            <a:r>
              <a:rPr lang="en-US" dirty="0" smtClean="0"/>
              <a:t>Once jurors begin deliberating </a:t>
            </a:r>
            <a:r>
              <a:rPr lang="en-US" b="1" dirty="0" smtClean="0"/>
              <a:t>no one </a:t>
            </a:r>
            <a:r>
              <a:rPr lang="en-US" dirty="0" smtClean="0"/>
              <a:t>but the court deputy has any communication with them.</a:t>
            </a:r>
          </a:p>
          <a:p>
            <a:endParaRPr lang="en-US" dirty="0"/>
          </a:p>
        </p:txBody>
      </p:sp>
      <p:sp>
        <p:nvSpPr>
          <p:cNvPr id="2" name="Title 1"/>
          <p:cNvSpPr>
            <a:spLocks noGrp="1"/>
          </p:cNvSpPr>
          <p:nvPr>
            <p:ph type="title"/>
          </p:nvPr>
        </p:nvSpPr>
        <p:spPr/>
        <p:txBody>
          <a:bodyPr/>
          <a:lstStyle/>
          <a:p>
            <a:pPr algn="ctr"/>
            <a:r>
              <a:rPr lang="en-US" dirty="0" smtClean="0"/>
              <a:t>JURY INSTRUCTIONS</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smtClean="0"/>
              <a:t>If there is a </a:t>
            </a:r>
            <a:r>
              <a:rPr lang="en-US" b="1" dirty="0" smtClean="0"/>
              <a:t>QUESTION</a:t>
            </a:r>
            <a:r>
              <a:rPr lang="en-US" dirty="0" smtClean="0"/>
              <a:t>, it is written down and the court deputy receives the paper delivers it to the judge where he will then read it to the defense and the state to discuss it.</a:t>
            </a:r>
          </a:p>
          <a:p>
            <a:r>
              <a:rPr lang="en-US" dirty="0" smtClean="0"/>
              <a:t>The jury as a whole may be called back into the courtroom in response to their question</a:t>
            </a:r>
          </a:p>
          <a:p>
            <a:r>
              <a:rPr lang="en-US" dirty="0" smtClean="0"/>
              <a:t>By the end of the day, usually around five or six o'clock in the evening, if no verdict is reached (unless "</a:t>
            </a:r>
            <a:r>
              <a:rPr lang="en-US" sz="3400" b="1" dirty="0" smtClean="0">
                <a:solidFill>
                  <a:srgbClr val="FF0000"/>
                </a:solidFill>
              </a:rPr>
              <a:t>sequestered</a:t>
            </a:r>
            <a:r>
              <a:rPr lang="en-US" dirty="0" smtClean="0"/>
              <a:t>" usually only CAPITAL CRIMES) jurors are allowed to go home to return the next morning to court with firm instruction to discuss the case with no one</a:t>
            </a:r>
          </a:p>
          <a:p>
            <a:r>
              <a:rPr lang="en-US" dirty="0" smtClean="0"/>
              <a:t>Jurors are told not to read or watch any media coverage and to avoid all outside influences regarding the case</a:t>
            </a:r>
          </a:p>
          <a:p>
            <a:r>
              <a:rPr lang="en-US" dirty="0" smtClean="0"/>
              <a:t>Jurors are told that if they meet one of the lawyers in the hall on the way to court that they should not be offended if the attorneys did not say hello and completely ignored them. This is their ethical responsibility and the jurors should not be offended by this.</a:t>
            </a:r>
          </a:p>
          <a:p>
            <a:r>
              <a:rPr lang="en-US" dirty="0" smtClean="0"/>
              <a:t>Jurors can not take anything back with them in to the jury room (cell phones, books, newspapers)</a:t>
            </a:r>
          </a:p>
          <a:p>
            <a:endParaRPr lang="en-US" dirty="0"/>
          </a:p>
        </p:txBody>
      </p:sp>
      <p:sp>
        <p:nvSpPr>
          <p:cNvPr id="2" name="Title 1"/>
          <p:cNvSpPr>
            <a:spLocks noGrp="1"/>
          </p:cNvSpPr>
          <p:nvPr>
            <p:ph type="title"/>
          </p:nvPr>
        </p:nvSpPr>
        <p:spPr/>
        <p:txBody>
          <a:bodyPr/>
          <a:lstStyle/>
          <a:p>
            <a:pPr algn="ctr"/>
            <a:r>
              <a:rPr lang="en-US" dirty="0" smtClean="0"/>
              <a:t>JURY INSTRUCTIONS</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Any</a:t>
            </a:r>
            <a:r>
              <a:rPr lang="en-US" b="1" dirty="0" smtClean="0">
                <a:solidFill>
                  <a:srgbClr val="FF0000"/>
                </a:solidFill>
              </a:rPr>
              <a:t> UNDUE INFLUENCE </a:t>
            </a:r>
            <a:r>
              <a:rPr lang="en-US" dirty="0" smtClean="0"/>
              <a:t>or attempt to contact a juror is to be reported to the court immediately     </a:t>
            </a:r>
          </a:p>
          <a:p>
            <a:r>
              <a:rPr lang="en-US" dirty="0" smtClean="0">
                <a:solidFill>
                  <a:srgbClr val="FF0000"/>
                </a:solidFill>
              </a:rPr>
              <a:t>Example: a juror having dinner at a restaurant overhears a police officer who testified in the case earlier that day discussing the case at the next table and learns  facts about the case that were not brought out in the trial. </a:t>
            </a:r>
          </a:p>
          <a:p>
            <a:r>
              <a:rPr lang="en-US" dirty="0" smtClean="0"/>
              <a:t>In the event of a significant breach like this, the court may be compelled to grant a </a:t>
            </a:r>
            <a:r>
              <a:rPr lang="en-US" sz="2900" b="1" dirty="0" smtClean="0">
                <a:solidFill>
                  <a:srgbClr val="00B050"/>
                </a:solidFill>
              </a:rPr>
              <a:t>MISTRIAL</a:t>
            </a:r>
            <a:r>
              <a:rPr lang="en-US" dirty="0" smtClean="0"/>
              <a:t> (this means the case has to be tried all over again)</a:t>
            </a:r>
          </a:p>
          <a:p>
            <a:r>
              <a:rPr lang="en-US" dirty="0" smtClean="0"/>
              <a:t>The same result can happen if the jury is</a:t>
            </a:r>
            <a:r>
              <a:rPr lang="en-US" dirty="0" smtClean="0">
                <a:solidFill>
                  <a:srgbClr val="00B050"/>
                </a:solidFill>
              </a:rPr>
              <a:t> </a:t>
            </a:r>
            <a:r>
              <a:rPr lang="en-US" sz="2900" b="1" dirty="0" smtClean="0">
                <a:solidFill>
                  <a:srgbClr val="00B050"/>
                </a:solidFill>
              </a:rPr>
              <a:t>DEADLOCKED</a:t>
            </a:r>
            <a:r>
              <a:rPr lang="en-US" sz="2900" dirty="0" smtClean="0">
                <a:solidFill>
                  <a:srgbClr val="00B050"/>
                </a:solidFill>
              </a:rPr>
              <a:t> </a:t>
            </a:r>
            <a:r>
              <a:rPr lang="en-US" dirty="0" smtClean="0"/>
              <a:t>or </a:t>
            </a:r>
            <a:r>
              <a:rPr lang="en-US" sz="2900" b="1" dirty="0" smtClean="0">
                <a:solidFill>
                  <a:srgbClr val="00B050"/>
                </a:solidFill>
              </a:rPr>
              <a:t>HUNG</a:t>
            </a:r>
            <a:r>
              <a:rPr lang="en-US" dirty="0" smtClean="0"/>
              <a:t>,  meaning that they cannot reach a unanimous decision.</a:t>
            </a:r>
          </a:p>
          <a:p>
            <a:r>
              <a:rPr lang="en-US" dirty="0" smtClean="0"/>
              <a:t>In this event the court might read the </a:t>
            </a:r>
            <a:r>
              <a:rPr lang="en-US" b="1" dirty="0" smtClean="0">
                <a:solidFill>
                  <a:srgbClr val="C00000"/>
                </a:solidFill>
              </a:rPr>
              <a:t>ALLEN CHARGE</a:t>
            </a:r>
          </a:p>
          <a:p>
            <a:r>
              <a:rPr lang="en-US" dirty="0" smtClean="0"/>
              <a:t>This is an instruction that essentially encourages the jurors to try one last time to reach a unanimous verdict to determine the case before the court is compelled to grant a mistrial.</a:t>
            </a:r>
          </a:p>
          <a:p>
            <a:r>
              <a:rPr lang="en-US" dirty="0" smtClean="0"/>
              <a:t>There is no time limit to a jury's deliberations as long as they are still discussing the case and attempting  to reach a verdict.</a:t>
            </a:r>
          </a:p>
          <a:p>
            <a:endParaRPr lang="en-US" dirty="0"/>
          </a:p>
        </p:txBody>
      </p:sp>
      <p:sp>
        <p:nvSpPr>
          <p:cNvPr id="2" name="Title 1"/>
          <p:cNvSpPr>
            <a:spLocks noGrp="1"/>
          </p:cNvSpPr>
          <p:nvPr>
            <p:ph type="title"/>
          </p:nvPr>
        </p:nvSpPr>
        <p:spPr/>
        <p:txBody>
          <a:bodyPr/>
          <a:lstStyle/>
          <a:p>
            <a:pPr algn="ctr"/>
            <a:r>
              <a:rPr lang="en-US" dirty="0" smtClean="0"/>
              <a:t>JURY INSTRUCTIONS</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Once a decision is reached the court is informed.</a:t>
            </a:r>
          </a:p>
          <a:p>
            <a:r>
              <a:rPr lang="en-US" dirty="0" smtClean="0"/>
              <a:t>All assemble in the courtroom. The defense and the state stand as the</a:t>
            </a:r>
            <a:r>
              <a:rPr lang="en-US" sz="3100" b="1" dirty="0" smtClean="0"/>
              <a:t> foreperson </a:t>
            </a:r>
            <a:r>
              <a:rPr lang="en-US" dirty="0" smtClean="0"/>
              <a:t>of the jury hands the signed </a:t>
            </a:r>
            <a:r>
              <a:rPr lang="en-US" dirty="0" smtClean="0">
                <a:solidFill>
                  <a:srgbClr val="C00000"/>
                </a:solidFill>
              </a:rPr>
              <a:t>VERDICT FORM </a:t>
            </a:r>
            <a:r>
              <a:rPr lang="en-US" dirty="0" smtClean="0"/>
              <a:t>to the court deputy who then hands it to the judge. The judge will review the verdict form, and hand it to the CLERK to read out loud. This is known as </a:t>
            </a:r>
            <a:r>
              <a:rPr lang="en-US" b="1" dirty="0" smtClean="0">
                <a:solidFill>
                  <a:srgbClr val="FF0000"/>
                </a:solidFill>
              </a:rPr>
              <a:t>PUBLISHING THE VERDICT</a:t>
            </a:r>
            <a:r>
              <a:rPr lang="en-US" dirty="0" smtClean="0"/>
              <a:t>. (A heart stopping moment!)</a:t>
            </a:r>
          </a:p>
          <a:p>
            <a:r>
              <a:rPr lang="en-US" dirty="0" smtClean="0"/>
              <a:t>If </a:t>
            </a:r>
            <a:r>
              <a:rPr lang="en-US" b="1" dirty="0" smtClean="0"/>
              <a:t>acquitted</a:t>
            </a:r>
            <a:r>
              <a:rPr lang="en-US" dirty="0" smtClean="0"/>
              <a:t>, meaning the defendant is found not guilty, he is discharged and free to leave the courtroom.</a:t>
            </a:r>
          </a:p>
          <a:p>
            <a:r>
              <a:rPr lang="en-US" dirty="0" smtClean="0"/>
              <a:t>If the defendant is </a:t>
            </a:r>
            <a:r>
              <a:rPr lang="en-US" b="1" dirty="0" smtClean="0"/>
              <a:t>convicted, </a:t>
            </a:r>
            <a:r>
              <a:rPr lang="en-US" dirty="0" smtClean="0"/>
              <a:t> meaning that he is found guilty as accused or of a </a:t>
            </a:r>
            <a:r>
              <a:rPr lang="en-US" b="1" dirty="0" smtClean="0"/>
              <a:t>lesser included crime</a:t>
            </a:r>
            <a:r>
              <a:rPr lang="en-US" dirty="0" smtClean="0"/>
              <a:t>, most courts will </a:t>
            </a:r>
            <a:r>
              <a:rPr lang="en-US" b="1" dirty="0" smtClean="0">
                <a:solidFill>
                  <a:srgbClr val="FF0000"/>
                </a:solidFill>
              </a:rPr>
              <a:t>REMAND</a:t>
            </a:r>
            <a:r>
              <a:rPr lang="en-US" dirty="0" smtClean="0"/>
              <a:t> the defendant. This means that the defendant is taken into custody if he has been out on bond and there will be a court date set for</a:t>
            </a:r>
            <a:r>
              <a:rPr lang="en-US" b="1" dirty="0" smtClean="0"/>
              <a:t> SENTENCING</a:t>
            </a:r>
            <a:r>
              <a:rPr lang="en-US" dirty="0" smtClean="0"/>
              <a:t>.</a:t>
            </a:r>
          </a:p>
          <a:p>
            <a:endParaRPr lang="en-US" dirty="0"/>
          </a:p>
        </p:txBody>
      </p:sp>
      <p:sp>
        <p:nvSpPr>
          <p:cNvPr id="2" name="Title 1"/>
          <p:cNvSpPr>
            <a:spLocks noGrp="1"/>
          </p:cNvSpPr>
          <p:nvPr>
            <p:ph type="title"/>
          </p:nvPr>
        </p:nvSpPr>
        <p:spPr/>
        <p:txBody>
          <a:bodyPr/>
          <a:lstStyle/>
          <a:p>
            <a:pPr algn="ctr"/>
            <a:r>
              <a:rPr lang="en-US" dirty="0" smtClean="0"/>
              <a:t>JURY INSTRUCTIONS</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b="1" dirty="0" smtClean="0"/>
              <a:t>Sentencing</a:t>
            </a:r>
            <a:r>
              <a:rPr lang="en-US" dirty="0" smtClean="0"/>
              <a:t> is another important and distinct part of the criminal process.</a:t>
            </a:r>
          </a:p>
          <a:p>
            <a:r>
              <a:rPr lang="en-US" dirty="0" smtClean="0"/>
              <a:t>It is the judge's responsibility to impose a </a:t>
            </a:r>
            <a:r>
              <a:rPr lang="en-US" sz="2900" b="1" dirty="0" smtClean="0">
                <a:solidFill>
                  <a:srgbClr val="C00000"/>
                </a:solidFill>
              </a:rPr>
              <a:t>legal and fair </a:t>
            </a:r>
            <a:r>
              <a:rPr lang="en-US" dirty="0" smtClean="0"/>
              <a:t>sentence, but before this can happen numerous factors that need to be considered.</a:t>
            </a:r>
          </a:p>
          <a:p>
            <a:r>
              <a:rPr lang="en-US" dirty="0" smtClean="0"/>
              <a:t>A few decades ago a judge had no specific sentencing guidelines and had almost complete discretion as to what sentence to impose in a particular case</a:t>
            </a:r>
          </a:p>
          <a:p>
            <a:r>
              <a:rPr lang="en-US" dirty="0" smtClean="0"/>
              <a:t>Legislatures passed sentencing laws known as a </a:t>
            </a:r>
            <a:r>
              <a:rPr lang="en-US" b="1" dirty="0" smtClean="0">
                <a:solidFill>
                  <a:srgbClr val="FF0000"/>
                </a:solidFill>
              </a:rPr>
              <a:t>CRIMINAL</a:t>
            </a:r>
            <a:r>
              <a:rPr lang="en-US" dirty="0" smtClean="0"/>
              <a:t> </a:t>
            </a:r>
            <a:r>
              <a:rPr lang="en-US" b="1" dirty="0" smtClean="0">
                <a:solidFill>
                  <a:srgbClr val="FF0000"/>
                </a:solidFill>
              </a:rPr>
              <a:t>PUNISHMENT CODE </a:t>
            </a:r>
            <a:r>
              <a:rPr lang="en-US" dirty="0" smtClean="0"/>
              <a:t>or </a:t>
            </a:r>
            <a:r>
              <a:rPr lang="en-US" b="1" dirty="0" smtClean="0">
                <a:solidFill>
                  <a:srgbClr val="FF0000"/>
                </a:solidFill>
              </a:rPr>
              <a:t>SENTENCING GUIDELINES </a:t>
            </a:r>
            <a:r>
              <a:rPr lang="en-US" dirty="0" smtClean="0"/>
              <a:t>in an effort to infuse uniformity from one judge to the next with regard to sentencing. </a:t>
            </a:r>
          </a:p>
          <a:p>
            <a:r>
              <a:rPr lang="en-US" dirty="0" smtClean="0"/>
              <a:t>The theory was that defendants </a:t>
            </a:r>
            <a:r>
              <a:rPr lang="en-US" b="1" dirty="0" smtClean="0"/>
              <a:t>similarly</a:t>
            </a:r>
            <a:r>
              <a:rPr lang="en-US" dirty="0" smtClean="0"/>
              <a:t> convicted should receive </a:t>
            </a:r>
            <a:r>
              <a:rPr lang="en-US" b="1" dirty="0" smtClean="0"/>
              <a:t>similar</a:t>
            </a:r>
            <a:r>
              <a:rPr lang="en-US" dirty="0" smtClean="0"/>
              <a:t> punishments. Too often there was great disparity in sentences in similar cases, from one court to the next, simply because of the difference in philosophies of the particular judges.</a:t>
            </a:r>
          </a:p>
          <a:p>
            <a:pPr>
              <a:buNone/>
            </a:pPr>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SENTENCING</a:t>
            </a:r>
            <a:br>
              <a:rPr lang="en-US" dirty="0" smtClean="0"/>
            </a:b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3300" dirty="0" smtClean="0"/>
              <a:t>A set of rules as to </a:t>
            </a:r>
            <a:r>
              <a:rPr lang="en-US" sz="3300" b="1" dirty="0" smtClean="0"/>
              <a:t>how</a:t>
            </a:r>
            <a:r>
              <a:rPr lang="en-US" sz="3300" dirty="0" smtClean="0"/>
              <a:t> to assign</a:t>
            </a:r>
            <a:r>
              <a:rPr lang="en-US" sz="3300" i="1" dirty="0" smtClean="0"/>
              <a:t> number values</a:t>
            </a:r>
            <a:r>
              <a:rPr lang="en-US" sz="3300" dirty="0" smtClean="0"/>
              <a:t>, taking into consideration numerous factors, to be calculated and used in determining a legal sentence for a particular crime.</a:t>
            </a:r>
          </a:p>
          <a:p>
            <a:r>
              <a:rPr lang="en-US" sz="3300" b="1" dirty="0" smtClean="0"/>
              <a:t>Factors</a:t>
            </a:r>
            <a:r>
              <a:rPr lang="en-US" sz="3300" dirty="0" smtClean="0"/>
              <a:t>: </a:t>
            </a:r>
          </a:p>
          <a:p>
            <a:r>
              <a:rPr lang="en-US" sz="3300" dirty="0" smtClean="0"/>
              <a:t>Level of crime (assigned a number value by statute)</a:t>
            </a:r>
          </a:p>
          <a:p>
            <a:r>
              <a:rPr lang="en-US" sz="3300" dirty="0" smtClean="0"/>
              <a:t>Level of victim injury if any</a:t>
            </a:r>
          </a:p>
          <a:p>
            <a:r>
              <a:rPr lang="en-US" sz="3300" dirty="0" smtClean="0"/>
              <a:t>Defendant's prior criminal history</a:t>
            </a:r>
          </a:p>
          <a:p>
            <a:r>
              <a:rPr lang="en-US" sz="3300" dirty="0" smtClean="0"/>
              <a:t>Was defendant on probation</a:t>
            </a:r>
          </a:p>
          <a:p>
            <a:r>
              <a:rPr lang="en-US" sz="3300" dirty="0" smtClean="0"/>
              <a:t>Number of counts upon conviction</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
            </a:r>
            <a:br>
              <a:rPr lang="en-US" dirty="0" smtClean="0"/>
            </a:br>
            <a:r>
              <a:rPr lang="en-US" dirty="0" smtClean="0">
                <a:solidFill>
                  <a:srgbClr val="C00000"/>
                </a:solidFill>
              </a:rPr>
              <a:t>SENTENCING GUIDELINES</a:t>
            </a:r>
            <a:r>
              <a:rPr lang="en-US" dirty="0" smtClean="0"/>
              <a:t/>
            </a:r>
            <a:br>
              <a:rPr lang="en-US" dirty="0" smtClean="0"/>
            </a:br>
            <a:r>
              <a:rPr lang="en-US" dirty="0" smtClean="0"/>
              <a:t> </a:t>
            </a:r>
            <a:br>
              <a:rPr lang="en-US" dirty="0" smtClean="0"/>
            </a:b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800" dirty="0" smtClean="0"/>
              <a:t>After a series of calculations,  the points add up to a number that represents </a:t>
            </a:r>
            <a:r>
              <a:rPr lang="en-US" sz="2800" b="1" dirty="0" smtClean="0"/>
              <a:t>a range of months of prison</a:t>
            </a:r>
            <a:r>
              <a:rPr lang="en-US" sz="2800" dirty="0" smtClean="0"/>
              <a:t> for the particular case for the particular defendant</a:t>
            </a:r>
          </a:p>
          <a:p>
            <a:r>
              <a:rPr lang="en-US" sz="2800" dirty="0" smtClean="0"/>
              <a:t>The</a:t>
            </a:r>
            <a:r>
              <a:rPr lang="en-US" sz="2800" b="1" dirty="0" smtClean="0"/>
              <a:t> higher </a:t>
            </a:r>
            <a:r>
              <a:rPr lang="en-US" sz="2800" dirty="0" smtClean="0"/>
              <a:t>the point value the </a:t>
            </a:r>
            <a:r>
              <a:rPr lang="en-US" sz="2800" b="1" dirty="0" smtClean="0"/>
              <a:t>greater</a:t>
            </a:r>
            <a:r>
              <a:rPr lang="en-US" sz="2800" dirty="0" smtClean="0"/>
              <a:t> amount of prison. </a:t>
            </a:r>
          </a:p>
          <a:p>
            <a:r>
              <a:rPr lang="en-US" sz="2800" dirty="0" smtClean="0"/>
              <a:t>In Florida under our guidelines, under 42 points the court can use </a:t>
            </a:r>
            <a:r>
              <a:rPr lang="en-US" sz="2800" b="1" dirty="0" smtClean="0"/>
              <a:t>discretion</a:t>
            </a:r>
            <a:r>
              <a:rPr lang="en-US" sz="2800" dirty="0" smtClean="0"/>
              <a:t> and prison is </a:t>
            </a:r>
            <a:r>
              <a:rPr lang="en-US" sz="2800" b="1" dirty="0" smtClean="0"/>
              <a:t>not</a:t>
            </a:r>
            <a:r>
              <a:rPr lang="en-US" sz="2800" dirty="0" smtClean="0"/>
              <a:t> required.  Over 42 points prison is required</a:t>
            </a:r>
          </a:p>
          <a:p>
            <a:r>
              <a:rPr lang="en-US" sz="2800" dirty="0" smtClean="0"/>
              <a:t>The judge must first know the applicable </a:t>
            </a:r>
            <a:r>
              <a:rPr lang="en-US" sz="2800" b="1" dirty="0" smtClean="0"/>
              <a:t>GUIDELINE RANGE</a:t>
            </a:r>
            <a:r>
              <a:rPr lang="en-US" sz="2800" dirty="0" smtClean="0"/>
              <a:t>,  before he can take anything else into consideration in determining an appropriate sentence.</a:t>
            </a:r>
          </a:p>
          <a:p>
            <a:endParaRPr lang="en-US" dirty="0"/>
          </a:p>
        </p:txBody>
      </p:sp>
      <p:sp>
        <p:nvSpPr>
          <p:cNvPr id="3" name="Title 2"/>
          <p:cNvSpPr>
            <a:spLocks noGrp="1"/>
          </p:cNvSpPr>
          <p:nvPr>
            <p:ph type="title"/>
          </p:nvPr>
        </p:nvSpPr>
        <p:spPr/>
        <p:txBody>
          <a:bodyPr/>
          <a:lstStyle/>
          <a:p>
            <a:pPr algn="ctr"/>
            <a:r>
              <a:rPr lang="en-US" dirty="0" smtClean="0"/>
              <a:t>SENTENCING GUIDELINES</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From this Supreme Court decision the Fifth Amendment privilege against compelled self-incrimination became the </a:t>
            </a:r>
            <a:r>
              <a:rPr lang="en-US" sz="2800" b="1" dirty="0" smtClean="0"/>
              <a:t>basis</a:t>
            </a:r>
            <a:r>
              <a:rPr lang="en-US" dirty="0" smtClean="0"/>
              <a:t> for ruling on the admissibility of a confession</a:t>
            </a:r>
          </a:p>
          <a:p>
            <a:r>
              <a:rPr lang="en-US" dirty="0" smtClean="0"/>
              <a:t>A person in custody, arrested, must be advised that </a:t>
            </a:r>
            <a:r>
              <a:rPr lang="en-US" b="1" dirty="0" smtClean="0"/>
              <a:t>BEFORE</a:t>
            </a:r>
            <a:r>
              <a:rPr lang="en-US" dirty="0" smtClean="0"/>
              <a:t> any questioning</a:t>
            </a:r>
          </a:p>
          <a:p>
            <a:pPr lvl="3">
              <a:buNone/>
            </a:pPr>
            <a:r>
              <a:rPr lang="en-US" dirty="0" smtClean="0"/>
              <a:t>He has the right to remain silent</a:t>
            </a:r>
          </a:p>
          <a:p>
            <a:pPr lvl="3">
              <a:buNone/>
            </a:pPr>
            <a:r>
              <a:rPr lang="en-US" dirty="0" smtClean="0"/>
              <a:t>Anything he says can be used against him in court</a:t>
            </a:r>
          </a:p>
          <a:p>
            <a:pPr lvl="3">
              <a:buNone/>
            </a:pPr>
            <a:r>
              <a:rPr lang="en-US" dirty="0" smtClean="0"/>
              <a:t>He has the right to an attorney</a:t>
            </a:r>
          </a:p>
          <a:p>
            <a:pPr lvl="3">
              <a:buNone/>
            </a:pPr>
            <a:r>
              <a:rPr lang="en-US" dirty="0" smtClean="0"/>
              <a:t>If he can't afford an attorney one will be provided for him if he wants</a:t>
            </a:r>
          </a:p>
          <a:p>
            <a:r>
              <a:rPr lang="en-US" dirty="0" smtClean="0"/>
              <a:t>What constitutes "</a:t>
            </a:r>
            <a:r>
              <a:rPr lang="en-US" b="1" dirty="0" smtClean="0"/>
              <a:t>custody</a:t>
            </a:r>
            <a:r>
              <a:rPr lang="en-US" dirty="0" smtClean="0"/>
              <a:t>" can be an issue</a:t>
            </a:r>
          </a:p>
          <a:p>
            <a:r>
              <a:rPr lang="en-US" b="1" dirty="0" smtClean="0"/>
              <a:t>Traffic stop </a:t>
            </a:r>
            <a:r>
              <a:rPr lang="en-US" dirty="0" smtClean="0"/>
              <a:t>is generally not custodial</a:t>
            </a:r>
          </a:p>
          <a:p>
            <a:r>
              <a:rPr lang="en-US" dirty="0" smtClean="0"/>
              <a:t>Doesn't apply to "</a:t>
            </a:r>
            <a:r>
              <a:rPr lang="en-US" dirty="0" smtClean="0">
                <a:solidFill>
                  <a:srgbClr val="FF0000"/>
                </a:solidFill>
              </a:rPr>
              <a:t>spontaneous statements</a:t>
            </a:r>
            <a:r>
              <a:rPr lang="en-US" dirty="0" smtClean="0"/>
              <a:t>": statements made by a suspect not in response to questioning but simply volunteered</a:t>
            </a:r>
          </a:p>
          <a:p>
            <a:endParaRPr lang="en-US" dirty="0"/>
          </a:p>
        </p:txBody>
      </p:sp>
      <p:sp>
        <p:nvSpPr>
          <p:cNvPr id="2" name="Title 1"/>
          <p:cNvSpPr>
            <a:spLocks noGrp="1"/>
          </p:cNvSpPr>
          <p:nvPr>
            <p:ph type="title"/>
          </p:nvPr>
        </p:nvSpPr>
        <p:spPr/>
        <p:txBody>
          <a:bodyPr>
            <a:normAutofit fontScale="90000"/>
          </a:bodyPr>
          <a:lstStyle/>
          <a:p>
            <a:pPr algn="ctr"/>
            <a:r>
              <a:rPr lang="en-US" dirty="0" smtClean="0">
                <a:solidFill>
                  <a:srgbClr val="FF0000"/>
                </a:solidFill>
              </a:rPr>
              <a:t/>
            </a:r>
            <a:br>
              <a:rPr lang="en-US" dirty="0" smtClean="0">
                <a:solidFill>
                  <a:srgbClr val="FF0000"/>
                </a:solidFill>
              </a:rPr>
            </a:br>
            <a:r>
              <a:rPr lang="en-US" sz="3600" dirty="0" smtClean="0">
                <a:solidFill>
                  <a:srgbClr val="FF0000"/>
                </a:solidFill>
              </a:rPr>
              <a:t>MIRANDA WARNINGS: </a:t>
            </a:r>
            <a:r>
              <a:rPr lang="en-US" sz="3600" dirty="0" smtClean="0"/>
              <a:t/>
            </a:r>
            <a:br>
              <a:rPr lang="en-US" sz="3600" dirty="0" smtClean="0"/>
            </a:br>
            <a:r>
              <a:rPr lang="en-US" sz="3600" dirty="0" smtClean="0">
                <a:solidFill>
                  <a:srgbClr val="00B0F0"/>
                </a:solidFill>
              </a:rPr>
              <a:t>Miranda versus Arizona (1966)</a:t>
            </a:r>
            <a:r>
              <a:rPr lang="en-US" dirty="0" smtClean="0"/>
              <a:t/>
            </a:r>
            <a:br>
              <a:rPr lang="en-US" dirty="0" smtClean="0"/>
            </a:b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If the defendant has </a:t>
            </a:r>
            <a:r>
              <a:rPr lang="en-US" sz="2900" b="1" dirty="0" smtClean="0"/>
              <a:t>no</a:t>
            </a:r>
            <a:r>
              <a:rPr lang="en-US" dirty="0" smtClean="0"/>
              <a:t> prior criminal convictions he is entitled to have the court order:  </a:t>
            </a:r>
          </a:p>
          <a:p>
            <a:r>
              <a:rPr lang="en-US" dirty="0" smtClean="0"/>
              <a:t>a </a:t>
            </a:r>
            <a:r>
              <a:rPr lang="en-US" sz="2900" b="1" dirty="0" smtClean="0">
                <a:solidFill>
                  <a:srgbClr val="FF0000"/>
                </a:solidFill>
              </a:rPr>
              <a:t>Pre Sentence Investigation (PSI), </a:t>
            </a:r>
            <a:r>
              <a:rPr lang="en-US" dirty="0" smtClean="0"/>
              <a:t>a report prepared by a corrections probation officer that is designed to reflect the defendant's </a:t>
            </a:r>
            <a:r>
              <a:rPr lang="en-US" b="1" dirty="0" smtClean="0"/>
              <a:t>background</a:t>
            </a:r>
            <a:r>
              <a:rPr lang="en-US" dirty="0" smtClean="0"/>
              <a:t>, including:</a:t>
            </a:r>
          </a:p>
          <a:p>
            <a:pPr lvl="1"/>
            <a:r>
              <a:rPr lang="en-US" dirty="0" smtClean="0"/>
              <a:t>The defendant's work history.</a:t>
            </a:r>
          </a:p>
          <a:p>
            <a:pPr lvl="1"/>
            <a:r>
              <a:rPr lang="en-US" dirty="0" smtClean="0"/>
              <a:t>The defendant's medical history.</a:t>
            </a:r>
          </a:p>
          <a:p>
            <a:pPr lvl="1"/>
            <a:r>
              <a:rPr lang="en-US" dirty="0" smtClean="0"/>
              <a:t>Family situation.</a:t>
            </a:r>
          </a:p>
          <a:p>
            <a:pPr lvl="1"/>
            <a:r>
              <a:rPr lang="en-US" dirty="0" smtClean="0"/>
              <a:t>Criminal history.</a:t>
            </a:r>
          </a:p>
          <a:p>
            <a:pPr lvl="1"/>
            <a:r>
              <a:rPr lang="en-US" dirty="0" smtClean="0"/>
              <a:t>Substance abuse issues.</a:t>
            </a:r>
          </a:p>
          <a:p>
            <a:pPr lvl="1"/>
            <a:r>
              <a:rPr lang="en-US" dirty="0" smtClean="0"/>
              <a:t>Mental health issues.</a:t>
            </a:r>
          </a:p>
          <a:p>
            <a:r>
              <a:rPr lang="en-US" dirty="0" smtClean="0"/>
              <a:t>The</a:t>
            </a:r>
            <a:r>
              <a:rPr lang="en-US" b="1" dirty="0" smtClean="0"/>
              <a:t> PSI  </a:t>
            </a:r>
            <a:r>
              <a:rPr lang="en-US" dirty="0" smtClean="0"/>
              <a:t>will also advise the court as to where the defendant falls in the guidelines and will make a </a:t>
            </a:r>
            <a:r>
              <a:rPr lang="en-US" b="1" dirty="0" smtClean="0"/>
              <a:t>sentencing recommendation </a:t>
            </a:r>
            <a:r>
              <a:rPr lang="en-US" dirty="0" smtClean="0"/>
              <a:t>(not binding on the court).</a:t>
            </a:r>
          </a:p>
          <a:p>
            <a:endParaRPr lang="en-US" dirty="0"/>
          </a:p>
        </p:txBody>
      </p:sp>
      <p:sp>
        <p:nvSpPr>
          <p:cNvPr id="2" name="Title 1"/>
          <p:cNvSpPr>
            <a:spLocks noGrp="1"/>
          </p:cNvSpPr>
          <p:nvPr>
            <p:ph type="title"/>
          </p:nvPr>
        </p:nvSpPr>
        <p:spPr/>
        <p:txBody>
          <a:bodyPr>
            <a:normAutofit fontScale="90000"/>
          </a:bodyPr>
          <a:lstStyle/>
          <a:p>
            <a:r>
              <a:rPr lang="en-US" dirty="0" smtClean="0"/>
              <a:t>PRE-SENTENCE INVESTIGATION (PSI)</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 calcmode="lin" valueType="num">
                                      <p:cBhvr additive="base">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additive="base">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The PSI will have been made available to all parties </a:t>
            </a:r>
            <a:r>
              <a:rPr lang="en-US" b="1" dirty="0" smtClean="0"/>
              <a:t>prior</a:t>
            </a:r>
            <a:r>
              <a:rPr lang="en-US" dirty="0" smtClean="0"/>
              <a:t> to sentencing, where any </a:t>
            </a:r>
            <a:r>
              <a:rPr lang="en-US" sz="3000" b="1" dirty="0" smtClean="0">
                <a:solidFill>
                  <a:srgbClr val="FF0000"/>
                </a:solidFill>
              </a:rPr>
              <a:t>objections</a:t>
            </a:r>
            <a:r>
              <a:rPr lang="en-US" dirty="0" smtClean="0"/>
              <a:t> to the findings of the PSI may be raised.</a:t>
            </a:r>
          </a:p>
          <a:p>
            <a:r>
              <a:rPr lang="en-US" dirty="0" smtClean="0"/>
              <a:t>The PSI recommendation and the guidelines score are not absolute.</a:t>
            </a:r>
          </a:p>
          <a:p>
            <a:r>
              <a:rPr lang="en-US" dirty="0" smtClean="0"/>
              <a:t>At the time of the </a:t>
            </a:r>
            <a:r>
              <a:rPr lang="en-US" b="1" dirty="0" smtClean="0">
                <a:solidFill>
                  <a:srgbClr val="FF0000"/>
                </a:solidFill>
              </a:rPr>
              <a:t>SENTENCING HEARING</a:t>
            </a:r>
            <a:r>
              <a:rPr lang="en-US" dirty="0" smtClean="0"/>
              <a:t>, both the state and the defense may  address the court, present witnesses, and argue as to what they feel is fair sentence.</a:t>
            </a:r>
          </a:p>
          <a:p>
            <a:r>
              <a:rPr lang="en-US" dirty="0" smtClean="0"/>
              <a:t>The victim of a crime has the</a:t>
            </a:r>
            <a:r>
              <a:rPr lang="en-US" b="1" dirty="0" smtClean="0"/>
              <a:t> constitutional right </a:t>
            </a:r>
            <a:r>
              <a:rPr lang="en-US" dirty="0" smtClean="0"/>
              <a:t>to testify at the sentencing hearing and to inform the court as to what they feel is an appropriate sentence.</a:t>
            </a:r>
          </a:p>
        </p:txBody>
      </p:sp>
      <p:sp>
        <p:nvSpPr>
          <p:cNvPr id="2" name="Title 1"/>
          <p:cNvSpPr>
            <a:spLocks noGrp="1"/>
          </p:cNvSpPr>
          <p:nvPr>
            <p:ph type="title"/>
          </p:nvPr>
        </p:nvSpPr>
        <p:spPr/>
        <p:txBody>
          <a:bodyPr/>
          <a:lstStyle/>
          <a:p>
            <a:pPr algn="ctr"/>
            <a:r>
              <a:rPr lang="en-US" dirty="0" smtClean="0"/>
              <a:t>SENTENCING HEARING</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Occasionally police officers as well will testify for the state at the sentencing hearing.</a:t>
            </a:r>
          </a:p>
          <a:p>
            <a:r>
              <a:rPr lang="en-US" dirty="0" smtClean="0"/>
              <a:t>The defense can present CHARACTER WITNESSES, family members, members of the church etc.</a:t>
            </a:r>
          </a:p>
          <a:p>
            <a:r>
              <a:rPr lang="en-US" dirty="0" smtClean="0"/>
              <a:t>Anyone the defense feels has something positive to present to the court in an attempt to secure a more reasonable or lenient sentence may be called</a:t>
            </a:r>
          </a:p>
          <a:p>
            <a:r>
              <a:rPr lang="en-US" dirty="0" smtClean="0"/>
              <a:t>Of course, the </a:t>
            </a:r>
            <a:r>
              <a:rPr lang="en-US" b="1" dirty="0" smtClean="0"/>
              <a:t>defendant</a:t>
            </a:r>
            <a:r>
              <a:rPr lang="en-US" dirty="0" smtClean="0"/>
              <a:t> always has the right to address the court, but is not required to do so.</a:t>
            </a:r>
          </a:p>
          <a:p>
            <a:r>
              <a:rPr lang="en-US" dirty="0" smtClean="0"/>
              <a:t>As a rule the court will sentence </a:t>
            </a:r>
            <a:r>
              <a:rPr lang="en-US" b="1" dirty="0" smtClean="0"/>
              <a:t>within</a:t>
            </a:r>
            <a:r>
              <a:rPr lang="en-US" dirty="0" smtClean="0"/>
              <a:t> the appropriate guideline range.</a:t>
            </a:r>
          </a:p>
          <a:p>
            <a:r>
              <a:rPr lang="en-US" dirty="0" smtClean="0"/>
              <a:t>Credit for time served</a:t>
            </a:r>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SENTENCING HEARING</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Under certain special circumstances  the court may legally depart,</a:t>
            </a:r>
            <a:r>
              <a:rPr lang="en-US" dirty="0" smtClean="0">
                <a:solidFill>
                  <a:srgbClr val="92D050"/>
                </a:solidFill>
              </a:rPr>
              <a:t> DOWNWARD </a:t>
            </a:r>
            <a:r>
              <a:rPr lang="en-US" dirty="0" smtClean="0"/>
              <a:t>or </a:t>
            </a:r>
            <a:r>
              <a:rPr lang="en-US" dirty="0" smtClean="0">
                <a:solidFill>
                  <a:srgbClr val="FF0000"/>
                </a:solidFill>
              </a:rPr>
              <a:t>UPWARD</a:t>
            </a:r>
            <a:r>
              <a:rPr lang="en-US" dirty="0" smtClean="0"/>
              <a:t>, and deviate from the guidelines required by law</a:t>
            </a:r>
          </a:p>
          <a:p>
            <a:r>
              <a:rPr lang="en-US" dirty="0" smtClean="0"/>
              <a:t>An effective defense attorney will determine if there is any legal basis for a DOWNWARD DEPARTURE</a:t>
            </a:r>
          </a:p>
          <a:p>
            <a:r>
              <a:rPr lang="en-US" dirty="0" smtClean="0"/>
              <a:t>There are </a:t>
            </a:r>
            <a:r>
              <a:rPr lang="en-US" b="1" dirty="0" smtClean="0"/>
              <a:t>12</a:t>
            </a:r>
            <a:r>
              <a:rPr lang="en-US" dirty="0" smtClean="0"/>
              <a:t> enumerated reasons for a Downward Departure – </a:t>
            </a:r>
            <a:r>
              <a:rPr lang="en-US" dirty="0" smtClean="0">
                <a:solidFill>
                  <a:srgbClr val="00B050"/>
                </a:solidFill>
              </a:rPr>
              <a:t>MITIGATION:</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C00000"/>
                </a:solidFill>
              </a:rPr>
              <a:t>SENTENCING DEPARTURES</a:t>
            </a:r>
            <a:r>
              <a:rPr lang="en-US" dirty="0" smtClean="0"/>
              <a:t/>
            </a:r>
            <a:br>
              <a:rPr lang="en-US" dirty="0" smtClean="0"/>
            </a:b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dirty="0" smtClean="0"/>
              <a:t>Legitimate, uncoerced </a:t>
            </a:r>
            <a:r>
              <a:rPr lang="en-US" sz="2400" b="1" dirty="0" smtClean="0"/>
              <a:t>plea bargain</a:t>
            </a:r>
            <a:r>
              <a:rPr lang="en-US" sz="2000" dirty="0" smtClean="0"/>
              <a:t>.</a:t>
            </a:r>
          </a:p>
          <a:p>
            <a:r>
              <a:rPr lang="en-US" sz="2000" dirty="0" smtClean="0"/>
              <a:t>Defendant was an accomplice to the offense and was a relatively </a:t>
            </a:r>
            <a:r>
              <a:rPr lang="en-US" sz="2000" b="1" dirty="0" smtClean="0"/>
              <a:t>minor </a:t>
            </a:r>
            <a:r>
              <a:rPr lang="en-US" sz="2000" dirty="0" smtClean="0"/>
              <a:t>participant in the criminal conduct.</a:t>
            </a:r>
          </a:p>
          <a:p>
            <a:r>
              <a:rPr lang="en-US" sz="2000" dirty="0" smtClean="0"/>
              <a:t>The capacity of the defendant to appreciate the criminal nature of the conduct or to conform that conduct to the requirements of law was substantially </a:t>
            </a:r>
            <a:r>
              <a:rPr lang="en-US" sz="2000" b="1" dirty="0" smtClean="0"/>
              <a:t>impaired</a:t>
            </a:r>
            <a:r>
              <a:rPr lang="en-US" sz="2000" dirty="0" smtClean="0"/>
              <a:t>.</a:t>
            </a:r>
          </a:p>
          <a:p>
            <a:r>
              <a:rPr lang="en-US" sz="2000" dirty="0" smtClean="0"/>
              <a:t>Defendant requires </a:t>
            </a:r>
            <a:r>
              <a:rPr lang="en-US" sz="2400" b="1" dirty="0" smtClean="0"/>
              <a:t>specialized treatment </a:t>
            </a:r>
            <a:r>
              <a:rPr lang="en-US" sz="2000" dirty="0" smtClean="0"/>
              <a:t>for a</a:t>
            </a:r>
            <a:r>
              <a:rPr lang="en-US" sz="2000" b="1" dirty="0" smtClean="0"/>
              <a:t> mental disorder</a:t>
            </a:r>
            <a:r>
              <a:rPr lang="en-US" sz="2000" dirty="0" smtClean="0"/>
              <a:t> that is unrelated to substance abuse or addiction, or for a physical disability and the defendant is amenable to treatment.</a:t>
            </a:r>
          </a:p>
          <a:p>
            <a:r>
              <a:rPr lang="en-US" sz="2000" dirty="0" smtClean="0"/>
              <a:t>The need for payment of </a:t>
            </a:r>
            <a:r>
              <a:rPr lang="en-US" sz="2400" b="1" dirty="0" smtClean="0"/>
              <a:t>restitution</a:t>
            </a:r>
            <a:r>
              <a:rPr lang="en-US" sz="2000" dirty="0" smtClean="0"/>
              <a:t> to the victim outweighs the need for a prison sentence.</a:t>
            </a:r>
          </a:p>
        </p:txBody>
      </p:sp>
      <p:sp>
        <p:nvSpPr>
          <p:cNvPr id="3" name="Title 2"/>
          <p:cNvSpPr>
            <a:spLocks noGrp="1"/>
          </p:cNvSpPr>
          <p:nvPr>
            <p:ph type="title"/>
          </p:nvPr>
        </p:nvSpPr>
        <p:spPr/>
        <p:txBody>
          <a:bodyPr>
            <a:normAutofit fontScale="90000"/>
          </a:bodyPr>
          <a:lstStyle/>
          <a:p>
            <a:pPr algn="ctr"/>
            <a:r>
              <a:rPr lang="en-US" dirty="0" smtClean="0"/>
              <a:t>SENTENCING DEPARTURES:</a:t>
            </a:r>
            <a:br>
              <a:rPr lang="en-US" dirty="0" smtClean="0"/>
            </a:br>
            <a:r>
              <a:rPr lang="en-US" dirty="0" smtClean="0"/>
              <a:t>MITIGATING CIRCUMSTANCES</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2"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2"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sz="2800" dirty="0" smtClean="0"/>
              <a:t>The </a:t>
            </a:r>
            <a:r>
              <a:rPr lang="en-US" sz="2800" b="1" dirty="0" smtClean="0"/>
              <a:t>victim</a:t>
            </a:r>
            <a:r>
              <a:rPr lang="en-US" sz="2800" dirty="0" smtClean="0"/>
              <a:t> was an initiator, willing participant, aggressor, or provoker of the incident.</a:t>
            </a:r>
          </a:p>
          <a:p>
            <a:r>
              <a:rPr lang="en-US" sz="2800" dirty="0" smtClean="0"/>
              <a:t>The defendant acted under extreme </a:t>
            </a:r>
            <a:r>
              <a:rPr lang="en-US" sz="2800" b="1" dirty="0" smtClean="0"/>
              <a:t>duress</a:t>
            </a:r>
            <a:r>
              <a:rPr lang="en-US" sz="2800" dirty="0" smtClean="0"/>
              <a:t> or under the domination of another person.</a:t>
            </a:r>
          </a:p>
          <a:p>
            <a:r>
              <a:rPr lang="en-US" sz="2800" dirty="0" smtClean="0"/>
              <a:t>Before the identity of the defendant was determined, the victim was substantially compensated.</a:t>
            </a:r>
          </a:p>
          <a:p>
            <a:r>
              <a:rPr lang="en-US" sz="2800" dirty="0" smtClean="0"/>
              <a:t>Defendant </a:t>
            </a:r>
            <a:r>
              <a:rPr lang="en-US" sz="2800" b="1" dirty="0" smtClean="0"/>
              <a:t>cooperated</a:t>
            </a:r>
            <a:r>
              <a:rPr lang="en-US" sz="2800" dirty="0" smtClean="0"/>
              <a:t> with the State to resolve the current offense or any other offense.</a:t>
            </a:r>
          </a:p>
          <a:p>
            <a:r>
              <a:rPr lang="en-US" sz="2800" dirty="0" smtClean="0"/>
              <a:t>The offense was committed in an </a:t>
            </a:r>
            <a:r>
              <a:rPr lang="en-US" sz="2800" b="1" dirty="0" smtClean="0"/>
              <a:t>unsophisticated </a:t>
            </a:r>
            <a:r>
              <a:rPr lang="en-US" sz="2800" dirty="0" smtClean="0"/>
              <a:t>manner and was an</a:t>
            </a:r>
            <a:r>
              <a:rPr lang="en-US" sz="2800" b="1" dirty="0" smtClean="0"/>
              <a:t> isolated incident </a:t>
            </a:r>
            <a:r>
              <a:rPr lang="en-US" sz="2800" dirty="0" smtClean="0"/>
              <a:t>for which the defendant has shown </a:t>
            </a:r>
            <a:r>
              <a:rPr lang="en-US" sz="2800" b="1" dirty="0" smtClean="0"/>
              <a:t>remorse</a:t>
            </a:r>
            <a:r>
              <a:rPr lang="en-US" sz="2800" dirty="0" smtClean="0"/>
              <a:t>.</a:t>
            </a:r>
          </a:p>
          <a:p>
            <a:r>
              <a:rPr lang="en-US" sz="2800" dirty="0" smtClean="0"/>
              <a:t>At the time of the offense the defendant was </a:t>
            </a:r>
            <a:r>
              <a:rPr lang="en-US" sz="2800" b="1" dirty="0" smtClean="0"/>
              <a:t>too young </a:t>
            </a:r>
            <a:r>
              <a:rPr lang="en-US" sz="2800" dirty="0" smtClean="0"/>
              <a:t>to appreciate the consequences of the offense.</a:t>
            </a:r>
          </a:p>
          <a:p>
            <a:r>
              <a:rPr lang="en-US" sz="2800" dirty="0" smtClean="0"/>
              <a:t>Defendant to be sentenced as a </a:t>
            </a:r>
            <a:r>
              <a:rPr lang="en-US" sz="2800" b="1" dirty="0" smtClean="0"/>
              <a:t>youthful offender</a:t>
            </a:r>
            <a:r>
              <a:rPr lang="en-US" sz="2800" dirty="0" smtClean="0"/>
              <a:t>.</a:t>
            </a:r>
          </a:p>
          <a:p>
            <a:pPr>
              <a:buNone/>
            </a:pPr>
            <a:endParaRPr lang="en-US" dirty="0"/>
          </a:p>
        </p:txBody>
      </p:sp>
      <p:sp>
        <p:nvSpPr>
          <p:cNvPr id="3" name="Title 2"/>
          <p:cNvSpPr>
            <a:spLocks noGrp="1"/>
          </p:cNvSpPr>
          <p:nvPr>
            <p:ph type="title"/>
          </p:nvPr>
        </p:nvSpPr>
        <p:spPr/>
        <p:txBody>
          <a:bodyPr>
            <a:normAutofit fontScale="90000"/>
          </a:bodyPr>
          <a:lstStyle/>
          <a:p>
            <a:pPr algn="ctr"/>
            <a:r>
              <a:rPr lang="en-US" dirty="0" smtClean="0"/>
              <a:t>SENTENCING DEPARTURES:</a:t>
            </a:r>
            <a:br>
              <a:rPr lang="en-US" dirty="0" smtClean="0"/>
            </a:br>
            <a:r>
              <a:rPr lang="en-US" dirty="0" smtClean="0"/>
              <a:t>MITIGATING CIRCUMSTANCES</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Each is an important consideration as there are few other ways to persuade the court to deviate from a guidelines sentence</a:t>
            </a:r>
          </a:p>
          <a:p>
            <a:r>
              <a:rPr lang="en-US" dirty="0" smtClean="0"/>
              <a:t>The defense pursuant to a "</a:t>
            </a:r>
            <a:r>
              <a:rPr lang="en-US" dirty="0" smtClean="0">
                <a:solidFill>
                  <a:srgbClr val="00B050"/>
                </a:solidFill>
              </a:rPr>
              <a:t>MOTION FOR DOWNWARD DEPARTURE</a:t>
            </a:r>
            <a:r>
              <a:rPr lang="en-US" dirty="0" smtClean="0"/>
              <a:t>" can present evidence and expert testimony in support of the motion</a:t>
            </a:r>
          </a:p>
          <a:p>
            <a:r>
              <a:rPr lang="en-US" dirty="0" smtClean="0"/>
              <a:t>Obviously, a MOTION FOR DOWNWARD DEPARTURE can be an </a:t>
            </a:r>
            <a:r>
              <a:rPr lang="en-US" b="1" dirty="0" smtClean="0"/>
              <a:t>important</a:t>
            </a:r>
            <a:r>
              <a:rPr lang="en-US" dirty="0" smtClean="0"/>
              <a:t> element at sentencing for defense counsel to properly represent his client.</a:t>
            </a:r>
          </a:p>
          <a:p>
            <a:endParaRPr lang="en-US" dirty="0"/>
          </a:p>
        </p:txBody>
      </p:sp>
      <p:sp>
        <p:nvSpPr>
          <p:cNvPr id="3" name="Title 2"/>
          <p:cNvSpPr>
            <a:spLocks noGrp="1"/>
          </p:cNvSpPr>
          <p:nvPr>
            <p:ph type="title"/>
          </p:nvPr>
        </p:nvSpPr>
        <p:spPr/>
        <p:txBody>
          <a:bodyPr>
            <a:normAutofit fontScale="90000"/>
          </a:bodyPr>
          <a:lstStyle/>
          <a:p>
            <a:pPr algn="ctr"/>
            <a:r>
              <a:rPr lang="en-US" dirty="0" smtClean="0"/>
              <a:t>SENTENCING DEPARTURES:</a:t>
            </a:r>
            <a:br>
              <a:rPr lang="en-US" dirty="0" smtClean="0"/>
            </a:br>
            <a:r>
              <a:rPr lang="en-US" dirty="0" smtClean="0"/>
              <a:t>MITIGATING CIRCUMSTANCES</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There are about 23 reasons cited in the Florida rules of criminal procedure were a judge may depart </a:t>
            </a:r>
            <a:r>
              <a:rPr lang="en-US" b="1" dirty="0" smtClean="0">
                <a:solidFill>
                  <a:srgbClr val="FF0000"/>
                </a:solidFill>
              </a:rPr>
              <a:t>UPWARD</a:t>
            </a:r>
            <a:r>
              <a:rPr lang="en-US" dirty="0" smtClean="0"/>
              <a:t> from the statutory required sentence, and actually render a sentence in the </a:t>
            </a:r>
            <a:r>
              <a:rPr lang="en-US" b="1" dirty="0" smtClean="0"/>
              <a:t>excess</a:t>
            </a:r>
            <a:r>
              <a:rPr lang="en-US" dirty="0" smtClean="0"/>
              <a:t> of the guidelines.  These are called "</a:t>
            </a:r>
            <a:r>
              <a:rPr lang="en-US" dirty="0" smtClean="0">
                <a:solidFill>
                  <a:srgbClr val="FF0000"/>
                </a:solidFill>
              </a:rPr>
              <a:t>AGGRAVATING</a:t>
            </a:r>
            <a:r>
              <a:rPr lang="en-US" dirty="0" smtClean="0"/>
              <a:t> </a:t>
            </a:r>
            <a:r>
              <a:rPr lang="en-US" b="1" dirty="0" smtClean="0">
                <a:solidFill>
                  <a:srgbClr val="FF0000"/>
                </a:solidFill>
              </a:rPr>
              <a:t>CIRCUMSTANCES</a:t>
            </a:r>
            <a:r>
              <a:rPr lang="en-US" dirty="0" smtClean="0"/>
              <a:t>"</a:t>
            </a:r>
          </a:p>
          <a:p>
            <a:r>
              <a:rPr lang="en-US" dirty="0" smtClean="0"/>
              <a:t>Of course this motion for an </a:t>
            </a:r>
            <a:r>
              <a:rPr lang="en-US" b="1" dirty="0" smtClean="0">
                <a:solidFill>
                  <a:srgbClr val="FF0000"/>
                </a:solidFill>
              </a:rPr>
              <a:t>UPWARD DEPARTURE </a:t>
            </a:r>
            <a:r>
              <a:rPr lang="en-US" dirty="0" smtClean="0"/>
              <a:t>can be argued by the state, or the judge on his own can make such a determination</a:t>
            </a:r>
          </a:p>
          <a:p>
            <a:r>
              <a:rPr lang="en-US" dirty="0" smtClean="0"/>
              <a:t>In the event the court departs upward in a sentence he must state on the record </a:t>
            </a:r>
            <a:r>
              <a:rPr lang="en-US" sz="2800" b="1" dirty="0" smtClean="0"/>
              <a:t>specific reasons </a:t>
            </a:r>
            <a:r>
              <a:rPr lang="en-US" dirty="0" smtClean="0"/>
              <a:t>for such a departure from the guidelines</a:t>
            </a:r>
          </a:p>
          <a:p>
            <a:r>
              <a:rPr lang="en-US" dirty="0" smtClean="0"/>
              <a:t>Florida has laws that create </a:t>
            </a:r>
            <a:r>
              <a:rPr lang="en-US" sz="2800" b="1" dirty="0" smtClean="0"/>
              <a:t>special punishments </a:t>
            </a:r>
            <a:r>
              <a:rPr lang="en-US" dirty="0" smtClean="0"/>
              <a:t>under certain circumstances in excess of the guidelines:</a:t>
            </a:r>
          </a:p>
          <a:p>
            <a:pPr>
              <a:buNone/>
            </a:pPr>
            <a:endParaRPr lang="en-US" dirty="0" smtClean="0"/>
          </a:p>
          <a:p>
            <a:endParaRPr lang="en-US" dirty="0"/>
          </a:p>
        </p:txBody>
      </p:sp>
      <p:sp>
        <p:nvSpPr>
          <p:cNvPr id="2" name="Title 1"/>
          <p:cNvSpPr>
            <a:spLocks noGrp="1"/>
          </p:cNvSpPr>
          <p:nvPr>
            <p:ph type="title"/>
          </p:nvPr>
        </p:nvSpPr>
        <p:spPr/>
        <p:txBody>
          <a:bodyPr/>
          <a:lstStyle/>
          <a:p>
            <a:pPr algn="ctr"/>
            <a:r>
              <a:rPr lang="en-US" dirty="0" smtClean="0"/>
              <a:t>SENTENCING DEPARTURES</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8"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Legitimate, uncoerced, </a:t>
            </a:r>
            <a:r>
              <a:rPr lang="en-US" b="1" dirty="0" smtClean="0"/>
              <a:t>plea bargain</a:t>
            </a:r>
            <a:r>
              <a:rPr lang="en-US" dirty="0" smtClean="0"/>
              <a:t>.</a:t>
            </a:r>
          </a:p>
          <a:p>
            <a:r>
              <a:rPr lang="en-US" dirty="0" smtClean="0"/>
              <a:t>Offense was one of </a:t>
            </a:r>
            <a:r>
              <a:rPr lang="en-US" b="1" dirty="0" smtClean="0"/>
              <a:t>violence</a:t>
            </a:r>
            <a:r>
              <a:rPr lang="en-US" dirty="0" smtClean="0"/>
              <a:t> and was committed in a manner that was especially heinous, atrocious or cruel.</a:t>
            </a:r>
          </a:p>
          <a:p>
            <a:r>
              <a:rPr lang="en-US" dirty="0" smtClean="0"/>
              <a:t>Offenses arose from </a:t>
            </a:r>
            <a:r>
              <a:rPr lang="en-US" b="1" dirty="0" smtClean="0"/>
              <a:t>separate</a:t>
            </a:r>
            <a:r>
              <a:rPr lang="en-US" dirty="0" smtClean="0"/>
              <a:t> episodes. Primary offense is at level 4 or higher and the defendant has committed 5 or more offenses within a 180 day period that have resulted in convictions.</a:t>
            </a:r>
          </a:p>
          <a:p>
            <a:r>
              <a:rPr lang="en-US" dirty="0" smtClean="0"/>
              <a:t>Primary offense is scored at level 3 and the defendant has committed 8 or more offenses within a 180 day period that have resulted in convictions.</a:t>
            </a:r>
          </a:p>
          <a:p>
            <a:r>
              <a:rPr lang="en-US" dirty="0" smtClean="0"/>
              <a:t>Offense was committed within </a:t>
            </a:r>
            <a:r>
              <a:rPr lang="en-US" b="1" dirty="0" smtClean="0"/>
              <a:t>6 months </a:t>
            </a:r>
            <a:r>
              <a:rPr lang="en-US" dirty="0" smtClean="0"/>
              <a:t>of defendant’s discharge from a </a:t>
            </a:r>
            <a:r>
              <a:rPr lang="en-US" b="1" dirty="0" smtClean="0"/>
              <a:t>release program or state prison</a:t>
            </a:r>
            <a:r>
              <a:rPr lang="en-US" dirty="0" smtClean="0"/>
              <a:t>.</a:t>
            </a:r>
          </a:p>
          <a:p>
            <a:r>
              <a:rPr lang="en-US" dirty="0" smtClean="0"/>
              <a:t>Defendant occupied a </a:t>
            </a:r>
            <a:r>
              <a:rPr lang="en-US" b="1" dirty="0" smtClean="0"/>
              <a:t>leadership role </a:t>
            </a:r>
            <a:r>
              <a:rPr lang="en-US" dirty="0" smtClean="0"/>
              <a:t>in a criminal organization.</a:t>
            </a:r>
          </a:p>
        </p:txBody>
      </p:sp>
      <p:sp>
        <p:nvSpPr>
          <p:cNvPr id="3" name="Title 2"/>
          <p:cNvSpPr>
            <a:spLocks noGrp="1"/>
          </p:cNvSpPr>
          <p:nvPr>
            <p:ph type="title"/>
          </p:nvPr>
        </p:nvSpPr>
        <p:spPr/>
        <p:txBody>
          <a:bodyPr>
            <a:normAutofit fontScale="90000"/>
          </a:bodyPr>
          <a:lstStyle/>
          <a:p>
            <a:pPr algn="ctr"/>
            <a:r>
              <a:rPr lang="en-US" dirty="0" smtClean="0"/>
              <a:t>SENTENCING DEPARTURES:</a:t>
            </a:r>
            <a:br>
              <a:rPr lang="en-US" dirty="0" smtClean="0"/>
            </a:br>
            <a:r>
              <a:rPr lang="en-US" dirty="0" smtClean="0">
                <a:solidFill>
                  <a:srgbClr val="FF0000"/>
                </a:solidFill>
              </a:rPr>
              <a:t>AGGRAVATING CIRCUMSTANCES</a:t>
            </a:r>
            <a:endParaRPr lang="en-US" dirty="0">
              <a:solidFill>
                <a:srgbClr val="FF0000"/>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Offense committed by a </a:t>
            </a:r>
            <a:r>
              <a:rPr lang="en-US" b="1" dirty="0" smtClean="0"/>
              <a:t>public official </a:t>
            </a:r>
            <a:r>
              <a:rPr lang="en-US" dirty="0" smtClean="0"/>
              <a:t>under color of office.</a:t>
            </a:r>
          </a:p>
          <a:p>
            <a:r>
              <a:rPr lang="en-US" dirty="0" smtClean="0"/>
              <a:t>Defendant knew victim to be a </a:t>
            </a:r>
            <a:r>
              <a:rPr lang="en-US" b="1" dirty="0" smtClean="0"/>
              <a:t>law enforcement officer </a:t>
            </a:r>
            <a:r>
              <a:rPr lang="en-US" dirty="0" smtClean="0"/>
              <a:t>at the time of the offense, the offense was a </a:t>
            </a:r>
            <a:r>
              <a:rPr lang="en-US" b="1" dirty="0" smtClean="0"/>
              <a:t>violent offense</a:t>
            </a:r>
            <a:r>
              <a:rPr lang="en-US" dirty="0" smtClean="0"/>
              <a:t>; and that status is not an element of the primary offense.</a:t>
            </a:r>
          </a:p>
          <a:p>
            <a:r>
              <a:rPr lang="en-US" dirty="0" smtClean="0"/>
              <a:t>Offense created substantial risk of death or great bodily harm to </a:t>
            </a:r>
            <a:r>
              <a:rPr lang="en-US" b="1" dirty="0" smtClean="0"/>
              <a:t>many persons </a:t>
            </a:r>
            <a:r>
              <a:rPr lang="en-US" dirty="0" smtClean="0"/>
              <a:t>or to one or more </a:t>
            </a:r>
            <a:r>
              <a:rPr lang="en-US" b="1" dirty="0" smtClean="0"/>
              <a:t>small children</a:t>
            </a:r>
            <a:r>
              <a:rPr lang="en-US" dirty="0" smtClean="0"/>
              <a:t>.</a:t>
            </a:r>
          </a:p>
          <a:p>
            <a:r>
              <a:rPr lang="en-US" b="1" dirty="0" smtClean="0"/>
              <a:t>Victim especially vulnerable </a:t>
            </a:r>
            <a:r>
              <a:rPr lang="en-US" dirty="0" smtClean="0"/>
              <a:t>due to age or physical or mental disability.</a:t>
            </a:r>
          </a:p>
          <a:p>
            <a:r>
              <a:rPr lang="en-US" dirty="0" smtClean="0"/>
              <a:t>Offense was motivated by </a:t>
            </a:r>
            <a:r>
              <a:rPr lang="en-US" b="1" dirty="0" smtClean="0"/>
              <a:t>prejudice</a:t>
            </a:r>
            <a:r>
              <a:rPr lang="en-US" dirty="0" smtClean="0"/>
              <a:t> based on race, color, ancestry, ethnicity, religion, sexual orientation or national origin of the victim.</a:t>
            </a:r>
          </a:p>
          <a:p>
            <a:r>
              <a:rPr lang="en-US" dirty="0" smtClean="0"/>
              <a:t>Victim suffered </a:t>
            </a:r>
            <a:r>
              <a:rPr lang="en-US" b="1" dirty="0" smtClean="0"/>
              <a:t>extraordinary physical or emotional trauma or permanent physical injury</a:t>
            </a:r>
            <a:r>
              <a:rPr lang="en-US" dirty="0" smtClean="0"/>
              <a:t>, or was treated with particular cruelty.</a:t>
            </a:r>
          </a:p>
          <a:p>
            <a:pPr>
              <a:buNone/>
            </a:pPr>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SENTENCING DEPARTURES:</a:t>
            </a:r>
            <a:br>
              <a:rPr lang="en-US" dirty="0" smtClean="0"/>
            </a:br>
            <a:r>
              <a:rPr lang="en-US" dirty="0" smtClean="0"/>
              <a:t>AGGRAVATING CIRCUMSTANCES</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Accused can </a:t>
            </a:r>
            <a:r>
              <a:rPr lang="en-US" i="1" dirty="0" smtClean="0"/>
              <a:t>waive</a:t>
            </a:r>
            <a:r>
              <a:rPr lang="en-US" dirty="0" smtClean="0"/>
              <a:t> his Miranda rights</a:t>
            </a:r>
          </a:p>
          <a:p>
            <a:r>
              <a:rPr lang="en-US" dirty="0" smtClean="0"/>
              <a:t>It is the state's burden to show by a preponderance of evidence that the accused did so knowingly, voluntarily and intelligently</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FF0000"/>
                </a:solidFill>
              </a:rPr>
              <a:t>WAIVER</a:t>
            </a:r>
            <a:r>
              <a:rPr lang="en-US" dirty="0" smtClean="0"/>
              <a:t/>
            </a:r>
            <a:br>
              <a:rPr lang="en-US" dirty="0" smtClean="0"/>
            </a:b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3000" dirty="0" smtClean="0"/>
              <a:t>Victim was physically attacked by the defendant in the </a:t>
            </a:r>
            <a:r>
              <a:rPr lang="en-US" sz="3000" b="1" dirty="0" smtClean="0"/>
              <a:t>presence </a:t>
            </a:r>
            <a:r>
              <a:rPr lang="en-US" sz="3000" dirty="0" smtClean="0"/>
              <a:t>of one or more members of the victim’s family.</a:t>
            </a:r>
          </a:p>
          <a:p>
            <a:r>
              <a:rPr lang="en-US" sz="3000" dirty="0" smtClean="0"/>
              <a:t>Offense resulted in </a:t>
            </a:r>
            <a:r>
              <a:rPr lang="en-US" sz="3000" b="1" dirty="0" smtClean="0"/>
              <a:t>substantial economic hardship </a:t>
            </a:r>
            <a:r>
              <a:rPr lang="en-US" sz="3000" dirty="0" smtClean="0"/>
              <a:t>to a victim and consisted of an illegal act or acts committed by means of concealment, guile or fraud to obtain money or property, to avoid payment or loss of money or property or to obtain business or professional advantage </a:t>
            </a:r>
          </a:p>
          <a:p>
            <a:r>
              <a:rPr lang="en-US" sz="3000" dirty="0" smtClean="0"/>
              <a:t>Offense involved </a:t>
            </a:r>
            <a:r>
              <a:rPr lang="en-US" sz="3000" b="1" dirty="0" smtClean="0"/>
              <a:t>multiple victims </a:t>
            </a:r>
            <a:r>
              <a:rPr lang="en-US" sz="3000" dirty="0" smtClean="0"/>
              <a:t>or </a:t>
            </a:r>
            <a:r>
              <a:rPr lang="en-US" sz="3000" b="1" dirty="0" smtClean="0"/>
              <a:t>multiple incidents </a:t>
            </a:r>
            <a:r>
              <a:rPr lang="en-US" sz="3000" dirty="0" smtClean="0"/>
              <a:t>per victim.</a:t>
            </a:r>
          </a:p>
          <a:p>
            <a:r>
              <a:rPr lang="en-US" sz="3000" dirty="0" smtClean="0"/>
              <a:t>Offense involved a </a:t>
            </a:r>
            <a:r>
              <a:rPr lang="en-US" sz="3000" b="1" dirty="0" smtClean="0"/>
              <a:t>high degree of sophistication </a:t>
            </a:r>
            <a:r>
              <a:rPr lang="en-US" sz="3000" dirty="0" smtClean="0"/>
              <a:t>or planning or occurred over a lengthy period of time;</a:t>
            </a:r>
          </a:p>
          <a:p>
            <a:r>
              <a:rPr lang="en-US" sz="3000" dirty="0" smtClean="0"/>
              <a:t>The defendant used </a:t>
            </a:r>
            <a:r>
              <a:rPr lang="en-US" sz="3000" b="1" dirty="0" smtClean="0"/>
              <a:t>position or status </a:t>
            </a:r>
            <a:r>
              <a:rPr lang="en-US" sz="3000" dirty="0" smtClean="0"/>
              <a:t>to facilitate the commission of the offense, including positions of trust, confidence, or fiduciary relationship; or</a:t>
            </a:r>
          </a:p>
          <a:p>
            <a:endParaRPr lang="en-US" dirty="0"/>
          </a:p>
        </p:txBody>
      </p:sp>
      <p:sp>
        <p:nvSpPr>
          <p:cNvPr id="3" name="Title 2"/>
          <p:cNvSpPr>
            <a:spLocks noGrp="1"/>
          </p:cNvSpPr>
          <p:nvPr>
            <p:ph type="title"/>
          </p:nvPr>
        </p:nvSpPr>
        <p:spPr/>
        <p:txBody>
          <a:bodyPr>
            <a:normAutofit fontScale="90000"/>
          </a:bodyPr>
          <a:lstStyle/>
          <a:p>
            <a:pPr algn="ctr"/>
            <a:r>
              <a:rPr lang="en-US" dirty="0" smtClean="0"/>
              <a:t>SENTENCING DEPARTURES:</a:t>
            </a:r>
            <a:br>
              <a:rPr lang="en-US" dirty="0" smtClean="0"/>
            </a:br>
            <a:r>
              <a:rPr lang="en-US" dirty="0" smtClean="0"/>
              <a:t>AGGRAVATING CIRCUMSTANCES</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dirty="0" smtClean="0"/>
              <a:t>The defendant was in the past involved in other conduct similar to that involved in the current offense.</a:t>
            </a:r>
          </a:p>
          <a:p>
            <a:r>
              <a:rPr lang="en-US" sz="2800" dirty="0" smtClean="0"/>
              <a:t>Offense committed in order </a:t>
            </a:r>
            <a:r>
              <a:rPr lang="en-US" sz="2800" b="1" dirty="0" smtClean="0"/>
              <a:t>to prevent or avoid arrest</a:t>
            </a:r>
            <a:r>
              <a:rPr lang="en-US" sz="2800" dirty="0" smtClean="0"/>
              <a:t>, to impede or prevent prosecution for the conduct underlying the arrest, or to effect an escape from custody.</a:t>
            </a:r>
          </a:p>
          <a:p>
            <a:r>
              <a:rPr lang="en-US" sz="2800" dirty="0" smtClean="0"/>
              <a:t>Defendant is </a:t>
            </a:r>
            <a:r>
              <a:rPr lang="en-US" sz="2800" b="1" dirty="0" smtClean="0"/>
              <a:t>not amenable to rehabilitation </a:t>
            </a:r>
            <a:r>
              <a:rPr lang="en-US" sz="2800" dirty="0" smtClean="0"/>
              <a:t>or supervision, as evidenced by an escalating pattern of criminal conduct as described in s. 921.001(8).</a:t>
            </a:r>
          </a:p>
          <a:p>
            <a:r>
              <a:rPr lang="en-US" sz="2800" dirty="0" smtClean="0"/>
              <a:t>Defendant </a:t>
            </a:r>
            <a:r>
              <a:rPr lang="en-US" sz="2800" b="1" dirty="0" smtClean="0"/>
              <a:t>induced a minor </a:t>
            </a:r>
            <a:r>
              <a:rPr lang="en-US" sz="2800" dirty="0" smtClean="0"/>
              <a:t>to participate in any of the offenses pending before the court for disposition.</a:t>
            </a:r>
          </a:p>
          <a:p>
            <a:r>
              <a:rPr lang="en-US" sz="2800" dirty="0" smtClean="0"/>
              <a:t>Primary offense is scored at level 7 or higher and the defendant has been convicted of one or more offense that scored, or would have scored, at an offense level 8 or higher.</a:t>
            </a:r>
          </a:p>
          <a:p>
            <a:r>
              <a:rPr lang="en-US" sz="2800" dirty="0" smtClean="0"/>
              <a:t>Defendant has an </a:t>
            </a:r>
            <a:r>
              <a:rPr lang="en-US" sz="2800" b="1" dirty="0" smtClean="0"/>
              <a:t>extensive unscoreable </a:t>
            </a:r>
            <a:r>
              <a:rPr lang="en-US" sz="2800" dirty="0" smtClean="0"/>
              <a:t>juvenile record.</a:t>
            </a:r>
          </a:p>
          <a:p>
            <a:endParaRPr lang="en-US" dirty="0"/>
          </a:p>
        </p:txBody>
      </p:sp>
      <p:sp>
        <p:nvSpPr>
          <p:cNvPr id="3" name="Title 2"/>
          <p:cNvSpPr>
            <a:spLocks noGrp="1"/>
          </p:cNvSpPr>
          <p:nvPr>
            <p:ph type="title"/>
          </p:nvPr>
        </p:nvSpPr>
        <p:spPr/>
        <p:txBody>
          <a:bodyPr>
            <a:normAutofit fontScale="90000"/>
          </a:bodyPr>
          <a:lstStyle/>
          <a:p>
            <a:pPr algn="ctr"/>
            <a:r>
              <a:rPr lang="en-US" dirty="0" smtClean="0"/>
              <a:t>SENTENCING DEPARTURES:</a:t>
            </a:r>
            <a:br>
              <a:rPr lang="en-US" dirty="0" smtClean="0"/>
            </a:br>
            <a:r>
              <a:rPr lang="en-US" dirty="0" smtClean="0"/>
              <a:t>AGGRAVATING CIRCUMSTANCES</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1000"/>
                                        <p:tgtEl>
                                          <p:spTgt spid="2">
                                            <p:txEl>
                                              <p:pRg st="0" end="0"/>
                                            </p:txEl>
                                          </p:spTgt>
                                        </p:tgtEl>
                                      </p:cBhvr>
                                    </p:animEffect>
                                  </p:childTnLst>
                                </p:cTn>
                              </p:par>
                            </p:childTnLst>
                          </p:cTn>
                        </p:par>
                        <p:par>
                          <p:cTn id="8" fill="hold">
                            <p:stCondLst>
                              <p:cond delay="1000"/>
                            </p:stCondLst>
                            <p:childTnLst>
                              <p:par>
                                <p:cTn id="9" presetID="2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edge">
                                      <p:cBhvr>
                                        <p:cTn id="11" dur="1000"/>
                                        <p:tgtEl>
                                          <p:spTgt spid="2">
                                            <p:txEl>
                                              <p:pRg st="1" end="1"/>
                                            </p:txEl>
                                          </p:spTgt>
                                        </p:tgtEl>
                                      </p:cBhvr>
                                    </p:animEffect>
                                  </p:childTnLst>
                                </p:cTn>
                              </p:par>
                            </p:childTnLst>
                          </p:cTn>
                        </p:par>
                        <p:par>
                          <p:cTn id="12" fill="hold">
                            <p:stCondLst>
                              <p:cond delay="2000"/>
                            </p:stCondLst>
                            <p:childTnLst>
                              <p:par>
                                <p:cTn id="13" presetID="2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edge">
                                      <p:cBhvr>
                                        <p:cTn id="15" dur="1000"/>
                                        <p:tgtEl>
                                          <p:spTgt spid="2">
                                            <p:txEl>
                                              <p:pRg st="2" end="2"/>
                                            </p:txEl>
                                          </p:spTgt>
                                        </p:tgtEl>
                                      </p:cBhvr>
                                    </p:animEffect>
                                  </p:childTnLst>
                                </p:cTn>
                              </p:par>
                            </p:childTnLst>
                          </p:cTn>
                        </p:par>
                        <p:par>
                          <p:cTn id="16" fill="hold">
                            <p:stCondLst>
                              <p:cond delay="3000"/>
                            </p:stCondLst>
                            <p:childTnLst>
                              <p:par>
                                <p:cTn id="17" presetID="20"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edge">
                                      <p:cBhvr>
                                        <p:cTn id="19" dur="1000"/>
                                        <p:tgtEl>
                                          <p:spTgt spid="2">
                                            <p:txEl>
                                              <p:pRg st="3" end="3"/>
                                            </p:txEl>
                                          </p:spTgt>
                                        </p:tgtEl>
                                      </p:cBhvr>
                                    </p:animEffect>
                                  </p:childTnLst>
                                </p:cTn>
                              </p:par>
                            </p:childTnLst>
                          </p:cTn>
                        </p:par>
                        <p:par>
                          <p:cTn id="20" fill="hold">
                            <p:stCondLst>
                              <p:cond delay="4000"/>
                            </p:stCondLst>
                            <p:childTnLst>
                              <p:par>
                                <p:cTn id="21" presetID="20" presetClass="entr" presetSubtype="0"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edge">
                                      <p:cBhvr>
                                        <p:cTn id="23" dur="1000"/>
                                        <p:tgtEl>
                                          <p:spTgt spid="2">
                                            <p:txEl>
                                              <p:pRg st="4" end="4"/>
                                            </p:txEl>
                                          </p:spTgt>
                                        </p:tgtEl>
                                      </p:cBhvr>
                                    </p:animEffect>
                                  </p:childTnLst>
                                </p:cTn>
                              </p:par>
                            </p:childTnLst>
                          </p:cTn>
                        </p:par>
                        <p:par>
                          <p:cTn id="24" fill="hold">
                            <p:stCondLst>
                              <p:cond delay="5000"/>
                            </p:stCondLst>
                            <p:childTnLst>
                              <p:par>
                                <p:cTn id="25" presetID="20" presetClass="entr" presetSubtype="0" fill="hold" grpId="0" nodeType="after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wedge">
                                      <p:cBhvr>
                                        <p:cTn id="27"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If you commit more than two of the qualifying crimes you may have double the exposure on sentencing</a:t>
            </a:r>
          </a:p>
          <a:p>
            <a:r>
              <a:rPr lang="en-US" dirty="0" smtClean="0"/>
              <a:t>Five-year felony = 10 years Florida State prison</a:t>
            </a:r>
          </a:p>
          <a:p>
            <a:r>
              <a:rPr lang="en-US" dirty="0" smtClean="0"/>
              <a:t>15 year felony =  30 years Florida State prison</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7030A0"/>
                </a:solidFill>
              </a:rPr>
              <a:t>HABITUAL OFFENDER</a:t>
            </a:r>
            <a:r>
              <a:rPr lang="en-US" dirty="0" smtClean="0"/>
              <a:t/>
            </a:r>
            <a:br>
              <a:rPr lang="en-US" dirty="0" smtClean="0"/>
            </a:b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If you commit a qualifying crime within two years of being released from prison you will do 100% of your sentence with no time off for good behavior</a:t>
            </a:r>
          </a:p>
          <a:p>
            <a:pPr>
              <a:buNone/>
            </a:pPr>
            <a:endParaRPr lang="en-US" dirty="0" smtClean="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PRISON RELEASE RE-OFFENDER     </a:t>
            </a:r>
            <a:br>
              <a:rPr lang="en-US" dirty="0" smtClean="0"/>
            </a:br>
            <a:r>
              <a:rPr lang="en-US" dirty="0" smtClean="0"/>
              <a:t>"</a:t>
            </a:r>
            <a:r>
              <a:rPr lang="en-US" dirty="0" smtClean="0">
                <a:solidFill>
                  <a:srgbClr val="7030A0"/>
                </a:solidFill>
              </a:rPr>
              <a:t>PRR</a:t>
            </a:r>
            <a:r>
              <a:rPr lang="en-US" dirty="0" smtClean="0"/>
              <a:t>"</a:t>
            </a:r>
            <a:br>
              <a:rPr lang="en-US" dirty="0" smtClean="0"/>
            </a:br>
            <a:endParaRPr lang="en-US" dirty="0"/>
          </a:p>
        </p:txBody>
      </p:sp>
    </p:spTree>
  </p:cSld>
  <p:clrMapOvr>
    <a:masterClrMapping/>
  </p:clrMapOvr>
  <p:transition>
    <p:wedg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Certain classes of crimes have MANDATORY MINIMUM prison sentences that </a:t>
            </a:r>
            <a:r>
              <a:rPr lang="en-US" sz="3100" dirty="0" smtClean="0"/>
              <a:t>must</a:t>
            </a:r>
            <a:r>
              <a:rPr lang="en-US" dirty="0" smtClean="0"/>
              <a:t> be imposed upon conviction regardless of the guidelines score</a:t>
            </a:r>
          </a:p>
          <a:p>
            <a:r>
              <a:rPr lang="en-US" dirty="0" smtClean="0"/>
              <a:t>The court cannot without specific agreement by the state prosecutor, deviate downward or sidestep the minimum mandatory under any circumstances </a:t>
            </a:r>
          </a:p>
          <a:p>
            <a:r>
              <a:rPr lang="en-US" dirty="0" smtClean="0">
                <a:solidFill>
                  <a:srgbClr val="FF0000"/>
                </a:solidFill>
              </a:rPr>
              <a:t>Examples: drug trafficking cases</a:t>
            </a:r>
          </a:p>
          <a:p>
            <a:r>
              <a:rPr lang="en-US" dirty="0" smtClean="0">
                <a:solidFill>
                  <a:srgbClr val="FF0000"/>
                </a:solidFill>
              </a:rPr>
              <a:t>In the commission of a crime if you </a:t>
            </a:r>
            <a:r>
              <a:rPr lang="en-US" u="sng" dirty="0" smtClean="0">
                <a:solidFill>
                  <a:srgbClr val="FF0000"/>
                </a:solidFill>
              </a:rPr>
              <a:t>CARRY</a:t>
            </a:r>
            <a:r>
              <a:rPr lang="en-US" dirty="0" smtClean="0">
                <a:solidFill>
                  <a:srgbClr val="FF0000"/>
                </a:solidFill>
              </a:rPr>
              <a:t> a FIREARM there is a mandatory minimum prison sentence of 10 years</a:t>
            </a:r>
          </a:p>
          <a:p>
            <a:r>
              <a:rPr lang="en-US" dirty="0" smtClean="0">
                <a:solidFill>
                  <a:srgbClr val="FF0000"/>
                </a:solidFill>
              </a:rPr>
              <a:t>If you </a:t>
            </a:r>
            <a:r>
              <a:rPr lang="en-US" u="sng" dirty="0" smtClean="0">
                <a:solidFill>
                  <a:srgbClr val="FF0000"/>
                </a:solidFill>
              </a:rPr>
              <a:t>FIRE</a:t>
            </a:r>
            <a:r>
              <a:rPr lang="en-US" dirty="0" smtClean="0">
                <a:solidFill>
                  <a:srgbClr val="FF0000"/>
                </a:solidFill>
              </a:rPr>
              <a:t> the weapon there is a minimum mandatory of 20 years of a prison sentence</a:t>
            </a:r>
          </a:p>
          <a:p>
            <a:r>
              <a:rPr lang="en-US" dirty="0" smtClean="0">
                <a:solidFill>
                  <a:srgbClr val="FF0000"/>
                </a:solidFill>
              </a:rPr>
              <a:t>If you </a:t>
            </a:r>
            <a:r>
              <a:rPr lang="en-US" u="sng" dirty="0" smtClean="0">
                <a:solidFill>
                  <a:srgbClr val="FF0000"/>
                </a:solidFill>
              </a:rPr>
              <a:t>INJURE</a:t>
            </a:r>
            <a:r>
              <a:rPr lang="en-US" dirty="0" smtClean="0">
                <a:solidFill>
                  <a:srgbClr val="FF0000"/>
                </a:solidFill>
              </a:rPr>
              <a:t> someone with a firearm you are facing life imprisonment</a:t>
            </a:r>
          </a:p>
          <a:p>
            <a:r>
              <a:rPr lang="en-US" dirty="0" smtClean="0">
                <a:solidFill>
                  <a:srgbClr val="FF0000"/>
                </a:solidFill>
              </a:rPr>
              <a:t>This is known as the "10 -- 20 -- life" law</a:t>
            </a:r>
          </a:p>
          <a:p>
            <a:pPr>
              <a:buNone/>
            </a:pPr>
            <a:endParaRPr lang="en-US" dirty="0" smtClean="0"/>
          </a:p>
          <a:p>
            <a:endParaRPr lang="en-US" dirty="0"/>
          </a:p>
        </p:txBody>
      </p:sp>
      <p:sp>
        <p:nvSpPr>
          <p:cNvPr id="2" name="Title 1"/>
          <p:cNvSpPr>
            <a:spLocks noGrp="1"/>
          </p:cNvSpPr>
          <p:nvPr>
            <p:ph type="title"/>
          </p:nvPr>
        </p:nvSpPr>
        <p:spPr/>
        <p:txBody>
          <a:bodyPr/>
          <a:lstStyle/>
          <a:p>
            <a:pPr algn="ctr"/>
            <a:r>
              <a:rPr lang="en-US" dirty="0" smtClean="0">
                <a:solidFill>
                  <a:srgbClr val="C00000"/>
                </a:solidFill>
              </a:rPr>
              <a:t>MANDATORY MINIMUMS</a:t>
            </a:r>
            <a:endParaRPr lang="en-US" dirty="0">
              <a:solidFill>
                <a:srgbClr val="C00000"/>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If a victim suffers a </a:t>
            </a:r>
            <a:r>
              <a:rPr lang="en-US" b="1" u="sng" dirty="0" smtClean="0"/>
              <a:t>direct</a:t>
            </a:r>
            <a:r>
              <a:rPr lang="en-US" dirty="0" smtClean="0"/>
              <a:t> monetary loss (not consequential)</a:t>
            </a:r>
          </a:p>
          <a:p>
            <a:r>
              <a:rPr lang="en-US" dirty="0" smtClean="0">
                <a:solidFill>
                  <a:srgbClr val="FF0000"/>
                </a:solidFill>
              </a:rPr>
              <a:t>Example: damage or loss of property, medical bills for injury sustained; not lost wages, pain and suffering etc.</a:t>
            </a:r>
          </a:p>
          <a:p>
            <a:r>
              <a:rPr lang="en-US" dirty="0" smtClean="0"/>
              <a:t>The court can impose</a:t>
            </a:r>
            <a:r>
              <a:rPr lang="en-US" b="1" dirty="0" smtClean="0">
                <a:solidFill>
                  <a:srgbClr val="FF0000"/>
                </a:solidFill>
              </a:rPr>
              <a:t> RESTITUTION </a:t>
            </a:r>
            <a:r>
              <a:rPr lang="en-US" dirty="0" smtClean="0"/>
              <a:t>as part of the sentence</a:t>
            </a:r>
          </a:p>
          <a:p>
            <a:r>
              <a:rPr lang="en-US" dirty="0" smtClean="0"/>
              <a:t>As a practical matter if the defendant is sent to prison for a lengthy period of time, he'll be less likely to be able to pay restitution.</a:t>
            </a:r>
          </a:p>
          <a:p>
            <a:r>
              <a:rPr lang="en-US" dirty="0" smtClean="0"/>
              <a:t>Although rarely done, the Court may impose a separate  monetary fine in addition to imprisonment and restitution </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RESTITUTION</a:t>
            </a:r>
            <a:br>
              <a:rPr lang="en-US" dirty="0" smtClean="0"/>
            </a:b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If the calculation of the sentencing guidelines score falls below 42 points the court can impose what is called a</a:t>
            </a:r>
            <a:r>
              <a:rPr lang="en-US" b="1" dirty="0" smtClean="0">
                <a:solidFill>
                  <a:srgbClr val="FF0000"/>
                </a:solidFill>
              </a:rPr>
              <a:t> DISCRETIONARY SENTENCE</a:t>
            </a:r>
            <a:r>
              <a:rPr lang="en-US" dirty="0" smtClean="0"/>
              <a:t>, meaning that prison time is not compelled.  This makes available to the court </a:t>
            </a:r>
            <a:r>
              <a:rPr lang="en-US" b="1" dirty="0" smtClean="0"/>
              <a:t>several options </a:t>
            </a:r>
            <a:r>
              <a:rPr lang="en-US" dirty="0" smtClean="0"/>
              <a:t>aside from incarceration in state prison.</a:t>
            </a:r>
          </a:p>
          <a:p>
            <a:endParaRPr lang="en-US" dirty="0"/>
          </a:p>
        </p:txBody>
      </p:sp>
      <p:sp>
        <p:nvSpPr>
          <p:cNvPr id="2" name="Title 1"/>
          <p:cNvSpPr>
            <a:spLocks noGrp="1"/>
          </p:cNvSpPr>
          <p:nvPr>
            <p:ph type="title"/>
          </p:nvPr>
        </p:nvSpPr>
        <p:spPr/>
        <p:txBody>
          <a:bodyPr>
            <a:normAutofit/>
          </a:bodyPr>
          <a:lstStyle/>
          <a:p>
            <a:pPr algn="ctr"/>
            <a:r>
              <a:rPr lang="en-US" dirty="0" smtClean="0"/>
              <a:t>DISCRETIONARY RANGE</a:t>
            </a:r>
            <a:endParaRPr lang="en-US" dirty="0"/>
          </a:p>
        </p:txBody>
      </p:sp>
    </p:spTree>
  </p:cSld>
  <p:clrMapOvr>
    <a:masterClrMapping/>
  </p:clrMapOvr>
  <p:transition>
    <p:dissolv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Not considered a conviction on one's record.  Defendant does not lose certain </a:t>
            </a:r>
            <a:r>
              <a:rPr lang="en-US" b="1" dirty="0" smtClean="0"/>
              <a:t>civil rights</a:t>
            </a:r>
          </a:p>
          <a:p>
            <a:r>
              <a:rPr lang="en-US" dirty="0" smtClean="0"/>
              <a:t>County jail -- -- maximum 364 days</a:t>
            </a:r>
          </a:p>
          <a:p>
            <a:r>
              <a:rPr lang="en-US" dirty="0" smtClean="0"/>
              <a:t>Probation -- -- up to the maximum time of possible in prison</a:t>
            </a:r>
          </a:p>
          <a:p>
            <a:r>
              <a:rPr lang="en-US" b="1" dirty="0" smtClean="0"/>
              <a:t>House arrest  </a:t>
            </a:r>
            <a:r>
              <a:rPr lang="en-US" dirty="0" smtClean="0"/>
              <a:t>[community control] -- -- can't exceed two years</a:t>
            </a:r>
          </a:p>
          <a:p>
            <a:r>
              <a:rPr lang="en-US" dirty="0" smtClean="0"/>
              <a:t>Or any </a:t>
            </a:r>
            <a:r>
              <a:rPr lang="en-US" b="1" dirty="0" smtClean="0"/>
              <a:t>combination</a:t>
            </a:r>
            <a:r>
              <a:rPr lang="en-US" dirty="0" smtClean="0"/>
              <a:t> of the three where the supervision following County jail does not exceed the maximum sentence</a:t>
            </a:r>
          </a:p>
          <a:p>
            <a:r>
              <a:rPr lang="en-US" dirty="0" smtClean="0"/>
              <a:t>The court can also impose an electronic monitoring device  </a:t>
            </a:r>
            <a:r>
              <a:rPr lang="en-US" dirty="0" smtClean="0">
                <a:solidFill>
                  <a:srgbClr val="FF0000"/>
                </a:solidFill>
              </a:rPr>
              <a:t> ELMO </a:t>
            </a:r>
            <a:r>
              <a:rPr lang="en-US" dirty="0" smtClean="0"/>
              <a:t>or a </a:t>
            </a:r>
            <a:r>
              <a:rPr lang="en-US" dirty="0" smtClean="0">
                <a:solidFill>
                  <a:srgbClr val="FF0000"/>
                </a:solidFill>
              </a:rPr>
              <a:t>GPS</a:t>
            </a:r>
            <a:r>
              <a:rPr lang="en-US" dirty="0" smtClean="0"/>
              <a:t> tracking system to limit the defendant's movement while on house arrest or probation</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sz="3600" dirty="0" smtClean="0">
                <a:solidFill>
                  <a:srgbClr val="FF0000"/>
                </a:solidFill>
              </a:rPr>
              <a:t>WITHHOLD ADJUDICATION OF GUILT</a:t>
            </a:r>
            <a:r>
              <a:rPr lang="en-US" dirty="0" smtClean="0"/>
              <a:t/>
            </a:r>
            <a:br>
              <a:rPr lang="en-US" dirty="0" smtClean="0"/>
            </a:b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PROBATION:  monthly reporting to probation officer</a:t>
            </a:r>
          </a:p>
          <a:p>
            <a:r>
              <a:rPr lang="en-US" dirty="0" smtClean="0"/>
              <a:t>Random drug testing</a:t>
            </a:r>
          </a:p>
          <a:p>
            <a:r>
              <a:rPr lang="en-US" dirty="0" smtClean="0"/>
              <a:t>Must be gainfully employed or in school</a:t>
            </a:r>
          </a:p>
          <a:p>
            <a:r>
              <a:rPr lang="en-US" dirty="0" smtClean="0"/>
              <a:t>Travel often restricted to local jurisdiction</a:t>
            </a:r>
          </a:p>
          <a:p>
            <a:r>
              <a:rPr lang="en-US" dirty="0" smtClean="0"/>
              <a:t>No new arrests</a:t>
            </a:r>
          </a:p>
          <a:p>
            <a:r>
              <a:rPr lang="en-US" dirty="0" smtClean="0"/>
              <a:t>Probation officer can visit one's home or work unannounced and search with </a:t>
            </a:r>
            <a:r>
              <a:rPr lang="en-US" b="1" dirty="0" smtClean="0"/>
              <a:t>NO WARRANT</a:t>
            </a:r>
          </a:p>
          <a:p>
            <a:r>
              <a:rPr lang="en-US" dirty="0" smtClean="0"/>
              <a:t>Costs for supervision</a:t>
            </a:r>
          </a:p>
          <a:p>
            <a:pPr>
              <a:buNone/>
            </a:pPr>
            <a:endParaRPr lang="en-US" dirty="0" smtClean="0"/>
          </a:p>
          <a:p>
            <a:endParaRPr lang="en-US" dirty="0"/>
          </a:p>
        </p:txBody>
      </p:sp>
      <p:sp>
        <p:nvSpPr>
          <p:cNvPr id="2" name="Title 1"/>
          <p:cNvSpPr>
            <a:spLocks noGrp="1"/>
          </p:cNvSpPr>
          <p:nvPr>
            <p:ph type="title"/>
          </p:nvPr>
        </p:nvSpPr>
        <p:spPr/>
        <p:txBody>
          <a:bodyPr/>
          <a:lstStyle/>
          <a:p>
            <a:pPr algn="ctr"/>
            <a:r>
              <a:rPr lang="en-US" dirty="0" smtClean="0">
                <a:solidFill>
                  <a:srgbClr val="C00000"/>
                </a:solidFill>
              </a:rPr>
              <a:t>PROBATION</a:t>
            </a:r>
            <a:endParaRPr lang="en-US" dirty="0">
              <a:solidFill>
                <a:srgbClr val="C00000"/>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dirty="0" smtClean="0"/>
              <a:t>Any</a:t>
            </a:r>
            <a:r>
              <a:rPr lang="en-US" dirty="0" smtClean="0"/>
              <a:t> additional </a:t>
            </a:r>
            <a:r>
              <a:rPr lang="en-US" b="1" dirty="0" smtClean="0"/>
              <a:t>special conditions </a:t>
            </a:r>
            <a:r>
              <a:rPr lang="en-US" dirty="0" smtClean="0"/>
              <a:t>the court deems is appropriate.  </a:t>
            </a:r>
            <a:r>
              <a:rPr lang="en-US" dirty="0" smtClean="0">
                <a:solidFill>
                  <a:srgbClr val="FF0000"/>
                </a:solidFill>
              </a:rPr>
              <a:t>Example</a:t>
            </a:r>
            <a:r>
              <a:rPr lang="en-US" dirty="0" smtClean="0"/>
              <a:t>: psychological evaluation and any required follow-up treatment, family counseling, special substance abuse rehabilitation, anger management, batterers intervention program</a:t>
            </a:r>
          </a:p>
          <a:p>
            <a:r>
              <a:rPr lang="en-US" dirty="0" smtClean="0"/>
              <a:t>Upon </a:t>
            </a:r>
            <a:r>
              <a:rPr lang="en-US" sz="2800" b="1" dirty="0" smtClean="0"/>
              <a:t>violation</a:t>
            </a:r>
            <a:r>
              <a:rPr lang="en-US" dirty="0" smtClean="0"/>
              <a:t> of any of these conditions the probation officer will file an  </a:t>
            </a:r>
            <a:r>
              <a:rPr lang="en-US" b="1" dirty="0" smtClean="0">
                <a:solidFill>
                  <a:srgbClr val="FF0000"/>
                </a:solidFill>
              </a:rPr>
              <a:t>AFFIDAVIT of VIOLATION OF PROBATION</a:t>
            </a:r>
            <a:r>
              <a:rPr lang="en-US" dirty="0" smtClean="0"/>
              <a:t>,   to alert the judge who will then issue a warrant for arrest.</a:t>
            </a:r>
          </a:p>
          <a:p>
            <a:r>
              <a:rPr lang="en-US" dirty="0" smtClean="0"/>
              <a:t>An arrest for a violation of probation is accompanied with an order of </a:t>
            </a:r>
            <a:r>
              <a:rPr lang="en-US" b="1" dirty="0" smtClean="0"/>
              <a:t>NO BOND</a:t>
            </a:r>
          </a:p>
          <a:p>
            <a:r>
              <a:rPr lang="en-US" dirty="0" smtClean="0"/>
              <a:t>The defendant will remain in custody pending a special hearing before the judge that actually placed him on probation.</a:t>
            </a:r>
          </a:p>
          <a:p>
            <a:endParaRPr lang="en-US" dirty="0"/>
          </a:p>
        </p:txBody>
      </p:sp>
      <p:sp>
        <p:nvSpPr>
          <p:cNvPr id="3" name="Title 2"/>
          <p:cNvSpPr>
            <a:spLocks noGrp="1"/>
          </p:cNvSpPr>
          <p:nvPr>
            <p:ph type="title"/>
          </p:nvPr>
        </p:nvSpPr>
        <p:spPr/>
        <p:txBody>
          <a:bodyPr/>
          <a:lstStyle/>
          <a:p>
            <a:pPr algn="ctr"/>
            <a:r>
              <a:rPr lang="en-US" dirty="0" smtClean="0"/>
              <a:t>PROBATION</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Guaranteed by the fourth amendment </a:t>
            </a:r>
          </a:p>
          <a:p>
            <a:r>
              <a:rPr lang="en-US" dirty="0" smtClean="0"/>
              <a:t>Evidentiary searches and seizures must be reasonable to be valid</a:t>
            </a:r>
          </a:p>
          <a:p>
            <a:r>
              <a:rPr lang="en-US" b="1" dirty="0" smtClean="0">
                <a:solidFill>
                  <a:srgbClr val="FF0000"/>
                </a:solidFill>
              </a:rPr>
              <a:t>SEARCH : </a:t>
            </a:r>
            <a:r>
              <a:rPr lang="en-US" dirty="0" smtClean="0"/>
              <a:t>government intrusion into an area where a person has a justifiable expectation of privacy</a:t>
            </a:r>
          </a:p>
          <a:p>
            <a:r>
              <a:rPr lang="en-US" b="1" dirty="0" smtClean="0">
                <a:solidFill>
                  <a:srgbClr val="FF0000"/>
                </a:solidFill>
              </a:rPr>
              <a:t>SEIZURE</a:t>
            </a:r>
            <a:r>
              <a:rPr lang="en-US" dirty="0" smtClean="0"/>
              <a:t> : exercise of government control over person or thing</a:t>
            </a:r>
          </a:p>
          <a:p>
            <a:r>
              <a:rPr lang="en-US" b="1" dirty="0" smtClean="0">
                <a:solidFill>
                  <a:srgbClr val="FF0000"/>
                </a:solidFill>
              </a:rPr>
              <a:t>REASONABLE:</a:t>
            </a:r>
            <a:r>
              <a:rPr lang="en-US" dirty="0" smtClean="0"/>
              <a:t> depends on circumstances</a:t>
            </a:r>
          </a:p>
          <a:p>
            <a:r>
              <a:rPr lang="en-US" dirty="0" smtClean="0"/>
              <a:t>"</a:t>
            </a:r>
            <a:r>
              <a:rPr lang="en-US" b="1" dirty="0" smtClean="0"/>
              <a:t>Reasonable</a:t>
            </a:r>
            <a:r>
              <a:rPr lang="en-US" dirty="0" smtClean="0"/>
              <a:t>" usually means police should have obtained a warrant before the search</a:t>
            </a:r>
          </a:p>
          <a:p>
            <a:endParaRPr lang="en-US" dirty="0"/>
          </a:p>
        </p:txBody>
      </p:sp>
      <p:sp>
        <p:nvSpPr>
          <p:cNvPr id="2" name="Title 1"/>
          <p:cNvSpPr>
            <a:spLocks noGrp="1"/>
          </p:cNvSpPr>
          <p:nvPr>
            <p:ph type="title"/>
          </p:nvPr>
        </p:nvSpPr>
        <p:spPr/>
        <p:txBody>
          <a:bodyPr>
            <a:normAutofit fontScale="90000"/>
          </a:bodyPr>
          <a:lstStyle/>
          <a:p>
            <a:pPr algn="ctr"/>
            <a:r>
              <a:rPr lang="en-US" sz="3100" dirty="0" smtClean="0"/>
              <a:t/>
            </a:r>
            <a:br>
              <a:rPr lang="en-US" sz="3100" dirty="0" smtClean="0"/>
            </a:br>
            <a:r>
              <a:rPr lang="en-US" sz="3100" dirty="0" smtClean="0"/>
              <a:t>RIGHT TO BE FREE FROM UNREASONABLE </a:t>
            </a:r>
            <a:br>
              <a:rPr lang="en-US" sz="3100" dirty="0" smtClean="0"/>
            </a:br>
            <a:r>
              <a:rPr lang="en-US" sz="3100" dirty="0" smtClean="0"/>
              <a:t>SEARCH AND SEIZURE</a:t>
            </a:r>
            <a:r>
              <a:rPr lang="en-US" dirty="0" smtClean="0"/>
              <a:t/>
            </a:r>
            <a:br>
              <a:rPr lang="en-US" dirty="0" smtClean="0"/>
            </a:b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Work or school permitted, and any other approved activity presented weekly in a written schedule request</a:t>
            </a:r>
          </a:p>
          <a:p>
            <a:r>
              <a:rPr lang="en-US" dirty="0" smtClean="0"/>
              <a:t>If the activity is not approved in advance on a </a:t>
            </a:r>
            <a:r>
              <a:rPr lang="en-US" sz="2900" b="1" dirty="0" smtClean="0"/>
              <a:t>weekly schedule </a:t>
            </a:r>
            <a:r>
              <a:rPr lang="en-US" dirty="0" smtClean="0"/>
              <a:t>it can't be done</a:t>
            </a:r>
          </a:p>
          <a:p>
            <a:r>
              <a:rPr lang="en-US" dirty="0" smtClean="0"/>
              <a:t>All other times the defendant is expected to remain in his house, is not permitted in his backyard nor on his patio; his house is considered his</a:t>
            </a:r>
            <a:r>
              <a:rPr lang="en-US" sz="3400" b="1" dirty="0" smtClean="0"/>
              <a:t> Jail</a:t>
            </a:r>
            <a:endParaRPr lang="en-US" b="1" dirty="0" smtClean="0"/>
          </a:p>
          <a:p>
            <a:r>
              <a:rPr lang="en-US" dirty="0" smtClean="0"/>
              <a:t>The </a:t>
            </a:r>
            <a:r>
              <a:rPr lang="en-US" b="1" dirty="0" smtClean="0"/>
              <a:t>COMMUNITY CONTROL OFFICER </a:t>
            </a:r>
            <a:r>
              <a:rPr lang="en-US" dirty="0" smtClean="0"/>
              <a:t>can check on the defendant at any time, day or night.  If the defendant is </a:t>
            </a:r>
            <a:r>
              <a:rPr lang="en-US" b="1" dirty="0" smtClean="0"/>
              <a:t>not</a:t>
            </a:r>
            <a:r>
              <a:rPr lang="en-US" dirty="0" smtClean="0"/>
              <a:t> where he is scheduled to be, </a:t>
            </a:r>
            <a:r>
              <a:rPr lang="en-US" b="1" dirty="0" smtClean="0"/>
              <a:t>no excuses </a:t>
            </a:r>
            <a:r>
              <a:rPr lang="en-US" dirty="0" smtClean="0"/>
              <a:t>will be accepted.  It will be deemed a violation of community control.</a:t>
            </a:r>
          </a:p>
          <a:p>
            <a:r>
              <a:rPr lang="en-US" dirty="0" smtClean="0"/>
              <a:t>As with a violation of probation, if the defendant violates any of the conditions of his community control, the community control officer will prepare an </a:t>
            </a:r>
            <a:r>
              <a:rPr lang="en-US" b="1" dirty="0" smtClean="0">
                <a:solidFill>
                  <a:srgbClr val="FF0000"/>
                </a:solidFill>
              </a:rPr>
              <a:t>affidavit of violation of community control</a:t>
            </a:r>
            <a:r>
              <a:rPr lang="en-US" dirty="0" smtClean="0"/>
              <a:t> for the judge to sign.  The defendant will be arrested with no bond and remain in custody pending a hearing before the judge</a:t>
            </a:r>
          </a:p>
          <a:p>
            <a:endParaRPr lang="en-US" dirty="0"/>
          </a:p>
        </p:txBody>
      </p:sp>
      <p:sp>
        <p:nvSpPr>
          <p:cNvPr id="2" name="Title 1"/>
          <p:cNvSpPr>
            <a:spLocks noGrp="1"/>
          </p:cNvSpPr>
          <p:nvPr>
            <p:ph type="title"/>
          </p:nvPr>
        </p:nvSpPr>
        <p:spPr/>
        <p:txBody>
          <a:bodyPr>
            <a:normAutofit fontScale="90000"/>
          </a:bodyPr>
          <a:lstStyle/>
          <a:p>
            <a:pPr algn="ctr"/>
            <a:r>
              <a:rPr lang="en-US" sz="3100" dirty="0" smtClean="0"/>
              <a:t/>
            </a:r>
            <a:br>
              <a:rPr lang="en-US" sz="3100" dirty="0" smtClean="0"/>
            </a:br>
            <a:r>
              <a:rPr lang="en-US" sz="2700" dirty="0" smtClean="0">
                <a:solidFill>
                  <a:srgbClr val="FF0000"/>
                </a:solidFill>
              </a:rPr>
              <a:t>HOUSE ARREST </a:t>
            </a:r>
            <a:r>
              <a:rPr lang="en-US" sz="2700" dirty="0" smtClean="0"/>
              <a:t>a.k.a.   </a:t>
            </a:r>
            <a:br>
              <a:rPr lang="en-US" sz="2700" dirty="0" smtClean="0"/>
            </a:br>
            <a:r>
              <a:rPr lang="en-US" sz="2700" dirty="0" smtClean="0"/>
              <a:t>"COMMUNITY CONTROL" or "HOME CONFINEMENT"</a:t>
            </a:r>
            <a:r>
              <a:rPr lang="en-US" dirty="0" smtClean="0"/>
              <a:t/>
            </a:r>
            <a:br>
              <a:rPr lang="en-US" dirty="0" smtClean="0"/>
            </a:b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The defendant who is accused of violating his probation or community control supervision is </a:t>
            </a:r>
            <a:r>
              <a:rPr lang="en-US" b="1" dirty="0" smtClean="0"/>
              <a:t>not</a:t>
            </a:r>
            <a:r>
              <a:rPr lang="en-US" dirty="0" smtClean="0"/>
              <a:t> entitled to the same rights as an individual who is accused of committing a crime</a:t>
            </a:r>
          </a:p>
          <a:p>
            <a:r>
              <a:rPr lang="en-US" dirty="0" smtClean="0"/>
              <a:t>The defendant is entitled to a </a:t>
            </a:r>
            <a:r>
              <a:rPr lang="en-US" b="1" dirty="0" smtClean="0"/>
              <a:t>FIRST APPEARANCE HEARING </a:t>
            </a:r>
            <a:r>
              <a:rPr lang="en-US" dirty="0" smtClean="0"/>
              <a:t>within 10 days of his arrest</a:t>
            </a:r>
          </a:p>
          <a:p>
            <a:r>
              <a:rPr lang="en-US" dirty="0" smtClean="0"/>
              <a:t> The defendant has the option upon his initial appearance, to </a:t>
            </a:r>
            <a:r>
              <a:rPr lang="en-US" b="1" dirty="0" smtClean="0"/>
              <a:t>admit</a:t>
            </a:r>
            <a:r>
              <a:rPr lang="en-US" dirty="0" smtClean="0"/>
              <a:t> the violation without a formal hearing.</a:t>
            </a:r>
          </a:p>
          <a:p>
            <a:r>
              <a:rPr lang="en-US" dirty="0" smtClean="0"/>
              <a:t> He can negotiate a plea with the prosecutor to present to the judge for his approval</a:t>
            </a:r>
          </a:p>
          <a:p>
            <a:r>
              <a:rPr lang="en-US" dirty="0" smtClean="0"/>
              <a:t>He can throw himself on the "mercy" of the court</a:t>
            </a:r>
          </a:p>
          <a:p>
            <a:r>
              <a:rPr lang="en-US" dirty="0" smtClean="0"/>
              <a:t> If the defendant wishes to </a:t>
            </a:r>
            <a:r>
              <a:rPr lang="en-US" b="1" dirty="0" smtClean="0"/>
              <a:t>deny</a:t>
            </a:r>
            <a:r>
              <a:rPr lang="en-US" dirty="0" smtClean="0"/>
              <a:t> the violation of probation or violation of community control he can request the court set a </a:t>
            </a:r>
            <a:r>
              <a:rPr lang="en-US" sz="3400" b="1" dirty="0" smtClean="0">
                <a:solidFill>
                  <a:srgbClr val="FF0000"/>
                </a:solidFill>
              </a:rPr>
              <a:t>FINAL HEARING </a:t>
            </a:r>
            <a:r>
              <a:rPr lang="en-US" dirty="0" smtClean="0"/>
              <a:t>where he will have the opportunity to defend the accusation.</a:t>
            </a:r>
          </a:p>
          <a:p>
            <a:r>
              <a:rPr lang="en-US" dirty="0" smtClean="0"/>
              <a:t>The defendant will remain in jail until that FINAL HEARING which is usually set in several weeks or possibly longer from the time of the FIRST APPEARANCE.</a:t>
            </a:r>
          </a:p>
          <a:p>
            <a:endParaRPr lang="en-US" dirty="0"/>
          </a:p>
        </p:txBody>
      </p:sp>
      <p:sp>
        <p:nvSpPr>
          <p:cNvPr id="2" name="Title 1"/>
          <p:cNvSpPr>
            <a:spLocks noGrp="1"/>
          </p:cNvSpPr>
          <p:nvPr>
            <p:ph type="title"/>
          </p:nvPr>
        </p:nvSpPr>
        <p:spPr/>
        <p:txBody>
          <a:bodyPr>
            <a:normAutofit fontScale="90000"/>
          </a:bodyPr>
          <a:lstStyle/>
          <a:p>
            <a:r>
              <a:rPr lang="en-US" dirty="0" smtClean="0">
                <a:solidFill>
                  <a:srgbClr val="FF0000"/>
                </a:solidFill>
              </a:rPr>
              <a:t/>
            </a:r>
            <a:br>
              <a:rPr lang="en-US" dirty="0" smtClean="0">
                <a:solidFill>
                  <a:srgbClr val="FF0000"/>
                </a:solidFill>
              </a:rPr>
            </a:br>
            <a:r>
              <a:rPr lang="en-US" sz="3600" dirty="0" smtClean="0">
                <a:solidFill>
                  <a:srgbClr val="FF0000"/>
                </a:solidFill>
              </a:rPr>
              <a:t>VIOLATION OF PROBATION or VIOLATION OF COMMUNITY CONTROL</a:t>
            </a:r>
            <a:r>
              <a:rPr lang="en-US" dirty="0" smtClean="0"/>
              <a:t/>
            </a:r>
            <a:br>
              <a:rPr lang="en-US" dirty="0" smtClean="0"/>
            </a:b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2900" b="1" dirty="0" smtClean="0"/>
              <a:t>Not</a:t>
            </a:r>
            <a:r>
              <a:rPr lang="en-US" sz="2900" dirty="0" smtClean="0"/>
              <a:t> the same rights as at trial</a:t>
            </a:r>
          </a:p>
          <a:p>
            <a:r>
              <a:rPr lang="en-US" sz="2900" b="1" dirty="0" smtClean="0"/>
              <a:t>Judge</a:t>
            </a:r>
            <a:r>
              <a:rPr lang="en-US" sz="2900" dirty="0" smtClean="0"/>
              <a:t> determines if you've violated the terms of your supervision rather than a jury</a:t>
            </a:r>
          </a:p>
          <a:p>
            <a:r>
              <a:rPr lang="en-US" sz="2900" b="1" dirty="0" smtClean="0"/>
              <a:t>Reduced burden </a:t>
            </a:r>
            <a:r>
              <a:rPr lang="en-US" sz="2900" dirty="0" smtClean="0"/>
              <a:t>on behalf of the state to prove the allegation: burden of proof = satisfy the "</a:t>
            </a:r>
            <a:r>
              <a:rPr lang="en-US" sz="2900" b="1" dirty="0" smtClean="0"/>
              <a:t>conscience of the court</a:t>
            </a:r>
            <a:r>
              <a:rPr lang="en-US" sz="2900" dirty="0" smtClean="0"/>
              <a:t>"</a:t>
            </a:r>
          </a:p>
          <a:p>
            <a:r>
              <a:rPr lang="en-US" sz="2900" dirty="0" smtClean="0"/>
              <a:t>This burden significantly </a:t>
            </a:r>
            <a:r>
              <a:rPr lang="en-US" sz="2900" b="1" dirty="0" smtClean="0"/>
              <a:t>less</a:t>
            </a:r>
            <a:r>
              <a:rPr lang="en-US" sz="2900" dirty="0" smtClean="0"/>
              <a:t> than proof beyond a reasonable doubt</a:t>
            </a:r>
          </a:p>
          <a:p>
            <a:r>
              <a:rPr lang="en-US" sz="2900" dirty="0" smtClean="0"/>
              <a:t> If the judge finds you guilty of violation of your supervision he can impose a prison sentence  up to the </a:t>
            </a:r>
            <a:r>
              <a:rPr lang="en-US" sz="2900" b="1" dirty="0" smtClean="0"/>
              <a:t>maximum</a:t>
            </a:r>
            <a:r>
              <a:rPr lang="en-US" sz="2900" dirty="0" smtClean="0"/>
              <a:t> allowable by law , or he can</a:t>
            </a:r>
            <a:r>
              <a:rPr lang="en-US" sz="3100" b="1" dirty="0" smtClean="0">
                <a:solidFill>
                  <a:srgbClr val="FF0000"/>
                </a:solidFill>
              </a:rPr>
              <a:t> reinstate </a:t>
            </a:r>
            <a:r>
              <a:rPr lang="en-US" sz="2900" dirty="0" smtClean="0"/>
              <a:t>your supervision with additional conditions or modify some, with a term of County jail  rather than imprisonment.</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FINAL HEARING</a:t>
            </a:r>
            <a:br>
              <a:rPr lang="en-US" dirty="0" smtClean="0"/>
            </a:b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dirty="0" smtClean="0"/>
              <a:t>Note: even if you were successful up until the </a:t>
            </a:r>
            <a:r>
              <a:rPr lang="en-US" sz="2800" b="1" dirty="0" smtClean="0"/>
              <a:t>last day </a:t>
            </a:r>
            <a:r>
              <a:rPr lang="en-US" sz="2800" dirty="0" smtClean="0"/>
              <a:t>of your supervision and then violated, the court still has jurisdiction to punish you.</a:t>
            </a:r>
          </a:p>
          <a:p>
            <a:r>
              <a:rPr lang="en-US" sz="2800" dirty="0" smtClean="0">
                <a:solidFill>
                  <a:srgbClr val="FF0000"/>
                </a:solidFill>
              </a:rPr>
              <a:t>Example: defendant is placed on a period of three years of probation.  After two years and 364 days he commits a crime,  the court can sentence him up to the maximum for the crime for which he was placed on probation.  He gets no credit for the almost 3 years of successful probation.</a:t>
            </a:r>
          </a:p>
          <a:p>
            <a:r>
              <a:rPr lang="en-US" sz="2800" dirty="0" smtClean="0"/>
              <a:t> Violation of probation hearings </a:t>
            </a:r>
            <a:r>
              <a:rPr lang="en-US" sz="2800" b="1" dirty="0" smtClean="0"/>
              <a:t>rarely</a:t>
            </a:r>
            <a:r>
              <a:rPr lang="en-US" sz="2800" dirty="0" smtClean="0"/>
              <a:t> go to final hearing</a:t>
            </a:r>
          </a:p>
          <a:p>
            <a:r>
              <a:rPr lang="en-US" sz="2800" dirty="0" smtClean="0"/>
              <a:t>Too</a:t>
            </a:r>
            <a:r>
              <a:rPr lang="en-US" sz="2800" b="1" dirty="0" smtClean="0"/>
              <a:t> easy </a:t>
            </a:r>
            <a:r>
              <a:rPr lang="en-US" sz="2800" dirty="0" smtClean="0"/>
              <a:t>for the state to prove</a:t>
            </a:r>
          </a:p>
          <a:p>
            <a:r>
              <a:rPr lang="en-US" sz="2800" dirty="0" smtClean="0"/>
              <a:t>Punishment is almost always  </a:t>
            </a:r>
            <a:r>
              <a:rPr lang="en-US" sz="2800" b="1" dirty="0" smtClean="0"/>
              <a:t>more severe </a:t>
            </a:r>
            <a:r>
              <a:rPr lang="en-US" sz="2800" dirty="0" smtClean="0"/>
              <a:t>after a final hearing rather than as a result of plea negotiations</a:t>
            </a:r>
          </a:p>
          <a:p>
            <a:r>
              <a:rPr lang="en-US" sz="2800" dirty="0" smtClean="0"/>
              <a:t>Difficult concept to explain to defendants as to how they can be punished for a violation of probation </a:t>
            </a:r>
            <a:r>
              <a:rPr lang="en-US" sz="2800" b="1" dirty="0" smtClean="0"/>
              <a:t>in addition </a:t>
            </a:r>
            <a:r>
              <a:rPr lang="en-US" sz="2800" dirty="0" smtClean="0"/>
              <a:t>to a separate punishment if they have committed a new crime while on probation </a:t>
            </a:r>
          </a:p>
          <a:p>
            <a:endParaRPr lang="en-US" dirty="0"/>
          </a:p>
        </p:txBody>
      </p:sp>
      <p:sp>
        <p:nvSpPr>
          <p:cNvPr id="3" name="Title 2"/>
          <p:cNvSpPr>
            <a:spLocks noGrp="1"/>
          </p:cNvSpPr>
          <p:nvPr>
            <p:ph type="title"/>
          </p:nvPr>
        </p:nvSpPr>
        <p:spPr/>
        <p:txBody>
          <a:bodyPr/>
          <a:lstStyle/>
          <a:p>
            <a:pPr algn="ctr"/>
            <a:r>
              <a:rPr lang="en-US" dirty="0" smtClean="0"/>
              <a:t>FINAL HEARING</a:t>
            </a: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sz="3100" dirty="0" smtClean="0"/>
              <a:t>These are courts that are specifically designed to deal with individuals who have committed crimes that are </a:t>
            </a:r>
            <a:r>
              <a:rPr lang="en-US" sz="3100" b="1" dirty="0" smtClean="0"/>
              <a:t>under</a:t>
            </a:r>
            <a:r>
              <a:rPr lang="en-US" sz="3100" dirty="0" smtClean="0"/>
              <a:t> 18 years of age</a:t>
            </a:r>
          </a:p>
          <a:p>
            <a:r>
              <a:rPr lang="en-US" sz="3100" dirty="0" smtClean="0"/>
              <a:t>The state still has the burden of charging and proving the crime, and instead of seeking a CONVICTION they seek an </a:t>
            </a:r>
            <a:r>
              <a:rPr lang="en-US" sz="3100" b="1" dirty="0" smtClean="0">
                <a:solidFill>
                  <a:srgbClr val="FF0000"/>
                </a:solidFill>
              </a:rPr>
              <a:t>ADJUDICATION OF DELINQUENCY</a:t>
            </a:r>
          </a:p>
          <a:p>
            <a:endParaRPr lang="en-US" sz="3100" b="1" dirty="0" smtClean="0">
              <a:solidFill>
                <a:srgbClr val="FF0000"/>
              </a:solidFill>
            </a:endParaRPr>
          </a:p>
          <a:p>
            <a:r>
              <a:rPr lang="en-US" sz="3100" dirty="0" smtClean="0"/>
              <a:t>This adjudication does not go against a </a:t>
            </a:r>
            <a:r>
              <a:rPr lang="en-US" sz="3100" b="1" dirty="0" smtClean="0"/>
              <a:t>permanent</a:t>
            </a:r>
            <a:r>
              <a:rPr lang="en-US" sz="3100" dirty="0" smtClean="0"/>
              <a:t> adult record</a:t>
            </a:r>
          </a:p>
          <a:p>
            <a:r>
              <a:rPr lang="en-US" sz="3100" dirty="0" smtClean="0"/>
              <a:t>A juvenile judge has many </a:t>
            </a:r>
            <a:r>
              <a:rPr lang="en-US" sz="3100" b="1" dirty="0" smtClean="0"/>
              <a:t>options</a:t>
            </a:r>
            <a:r>
              <a:rPr lang="en-US" sz="3100" dirty="0" smtClean="0"/>
              <a:t> as to how to resolve a juvenile case -- -- there are many levels of punishment before child is actually committed to a facility where his freedom is taken</a:t>
            </a:r>
          </a:p>
          <a:p>
            <a:r>
              <a:rPr lang="en-US" sz="3100" dirty="0" smtClean="0"/>
              <a:t>Many rehabilitation programs available</a:t>
            </a:r>
          </a:p>
          <a:p>
            <a:r>
              <a:rPr lang="en-US" sz="3100" dirty="0" smtClean="0"/>
              <a:t>Accused child is entitled to:</a:t>
            </a:r>
          </a:p>
          <a:p>
            <a:r>
              <a:rPr lang="en-US" sz="3100" dirty="0" smtClean="0"/>
              <a:t>Written notice of the charges and time to prepare a defense</a:t>
            </a:r>
          </a:p>
          <a:p>
            <a:pPr>
              <a:buNone/>
            </a:pPr>
            <a:endParaRPr lang="en-US" dirty="0" smtClean="0"/>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0070C0"/>
                </a:solidFill>
              </a:rPr>
              <a:t>JUVENILE COURT</a:t>
            </a:r>
            <a:r>
              <a:rPr lang="en-US" dirty="0" smtClean="0"/>
              <a:t/>
            </a:r>
            <a:br>
              <a:rPr lang="en-US" dirty="0" smtClean="0"/>
            </a:b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Assistance of counsel  (court appointed counsel if he is indigent)</a:t>
            </a:r>
          </a:p>
          <a:p>
            <a:r>
              <a:rPr lang="en-US" dirty="0" smtClean="0"/>
              <a:t>Opportunity to</a:t>
            </a:r>
            <a:r>
              <a:rPr lang="en-US" b="1" dirty="0" smtClean="0"/>
              <a:t> confront </a:t>
            </a:r>
            <a:r>
              <a:rPr lang="en-US" dirty="0" smtClean="0"/>
              <a:t>witnesses</a:t>
            </a:r>
          </a:p>
          <a:p>
            <a:r>
              <a:rPr lang="en-US" dirty="0" smtClean="0"/>
              <a:t>Right </a:t>
            </a:r>
            <a:r>
              <a:rPr lang="en-US" b="1" dirty="0" smtClean="0"/>
              <a:t>not</a:t>
            </a:r>
            <a:r>
              <a:rPr lang="en-US" dirty="0" smtClean="0"/>
              <a:t> to testify against himself</a:t>
            </a:r>
          </a:p>
          <a:p>
            <a:r>
              <a:rPr lang="en-US" dirty="0" smtClean="0"/>
              <a:t> Right to have guilt proven beyond a reasonable doubt</a:t>
            </a:r>
          </a:p>
          <a:p>
            <a:r>
              <a:rPr lang="en-US" dirty="0" smtClean="0"/>
              <a:t>There is </a:t>
            </a:r>
            <a:r>
              <a:rPr lang="en-US" b="1" dirty="0" smtClean="0"/>
              <a:t>no right to a trial by jury</a:t>
            </a:r>
          </a:p>
          <a:p>
            <a:r>
              <a:rPr lang="en-US" dirty="0" smtClean="0"/>
              <a:t> If a child is considered a SERIOUS RISK to society he can be</a:t>
            </a:r>
            <a:r>
              <a:rPr lang="en-US" dirty="0" smtClean="0">
                <a:solidFill>
                  <a:srgbClr val="FF0000"/>
                </a:solidFill>
              </a:rPr>
              <a:t> DETAINED </a:t>
            </a:r>
            <a:r>
              <a:rPr lang="en-US" dirty="0" smtClean="0"/>
              <a:t>pretrial for a strictly limited period of time   (28 days in Florida)</a:t>
            </a:r>
          </a:p>
          <a:p>
            <a:r>
              <a:rPr lang="en-US" dirty="0" smtClean="0"/>
              <a:t>If a child has a bad or violent record or is accused of a violent or serious crime, and he is over 14 years of age, the state can transfer him to </a:t>
            </a:r>
            <a:r>
              <a:rPr lang="en-US" b="1" dirty="0" smtClean="0"/>
              <a:t>adult court </a:t>
            </a:r>
            <a:r>
              <a:rPr lang="en-US" dirty="0" smtClean="0"/>
              <a:t>where he will be tried as an adult and subject to </a:t>
            </a:r>
            <a:r>
              <a:rPr lang="en-US" b="1" dirty="0" smtClean="0"/>
              <a:t>adult punishment</a:t>
            </a:r>
          </a:p>
          <a:p>
            <a:endParaRPr lang="en-US" dirty="0"/>
          </a:p>
        </p:txBody>
      </p:sp>
      <p:sp>
        <p:nvSpPr>
          <p:cNvPr id="3" name="Title 2"/>
          <p:cNvSpPr>
            <a:spLocks noGrp="1"/>
          </p:cNvSpPr>
          <p:nvPr>
            <p:ph type="title"/>
          </p:nvPr>
        </p:nvSpPr>
        <p:spPr/>
        <p:txBody>
          <a:bodyPr/>
          <a:lstStyle/>
          <a:p>
            <a:pPr algn="ctr"/>
            <a:r>
              <a:rPr lang="en-US" dirty="0" smtClean="0"/>
              <a:t>JUVENILE COURT</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724400"/>
          </a:xfrm>
        </p:spPr>
        <p:txBody>
          <a:bodyPr>
            <a:normAutofit fontScale="40000" lnSpcReduction="20000"/>
          </a:bodyPr>
          <a:lstStyle/>
          <a:p>
            <a:r>
              <a:rPr lang="en-US" sz="6400" dirty="0" smtClean="0"/>
              <a:t>Most frequently asked "</a:t>
            </a:r>
            <a:r>
              <a:rPr lang="en-US" sz="6400" dirty="0" smtClean="0">
                <a:solidFill>
                  <a:srgbClr val="00B050"/>
                </a:solidFill>
              </a:rPr>
              <a:t>cocktail party</a:t>
            </a:r>
            <a:r>
              <a:rPr lang="en-US" sz="6400" dirty="0" smtClean="0"/>
              <a:t>" </a:t>
            </a:r>
            <a:r>
              <a:rPr lang="en-US" sz="6400" smtClean="0"/>
              <a:t>question:</a:t>
            </a:r>
          </a:p>
          <a:p>
            <a:r>
              <a:rPr lang="en-US" sz="6000" smtClean="0"/>
              <a:t>How </a:t>
            </a:r>
            <a:r>
              <a:rPr lang="en-US" sz="6000" dirty="0" smtClean="0"/>
              <a:t>can you defend someone you know is guilty?</a:t>
            </a:r>
          </a:p>
          <a:p>
            <a:endParaRPr lang="en-US" sz="6400" dirty="0" smtClean="0"/>
          </a:p>
          <a:p>
            <a:r>
              <a:rPr lang="en-US" sz="6400" dirty="0" smtClean="0"/>
              <a:t>"</a:t>
            </a:r>
            <a:r>
              <a:rPr lang="en-US" sz="6400" b="1" dirty="0" smtClean="0"/>
              <a:t>Legal guilt" </a:t>
            </a:r>
            <a:r>
              <a:rPr lang="en-US" sz="6400" dirty="0" smtClean="0"/>
              <a:t>versus </a:t>
            </a:r>
            <a:r>
              <a:rPr lang="en-US" sz="6400" b="1" dirty="0" smtClean="0"/>
              <a:t>"moral guilt“</a:t>
            </a:r>
          </a:p>
          <a:p>
            <a:endParaRPr lang="en-US" sz="6400" b="1" dirty="0" smtClean="0"/>
          </a:p>
          <a:p>
            <a:r>
              <a:rPr lang="en-US" sz="6400" dirty="0" smtClean="0"/>
              <a:t> Our founding fathers made a judgment call in forming our criminal justice system</a:t>
            </a:r>
          </a:p>
          <a:p>
            <a:r>
              <a:rPr lang="en-US" sz="6400" dirty="0" smtClean="0"/>
              <a:t>They made it purposefully </a:t>
            </a:r>
            <a:r>
              <a:rPr lang="en-US" sz="6400" b="1" dirty="0" smtClean="0"/>
              <a:t>difficult </a:t>
            </a:r>
            <a:r>
              <a:rPr lang="en-US" sz="6400" dirty="0" smtClean="0"/>
              <a:t>to convict -- -- society is better served in letting a guilty person go free rather than having a system that makes it too easy to punish an innocent person for something he did not do</a:t>
            </a:r>
          </a:p>
          <a:p>
            <a:endParaRPr lang="en-US" dirty="0"/>
          </a:p>
        </p:txBody>
      </p:sp>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solidFill>
                  <a:srgbClr val="0070C0"/>
                </a:solidFill>
              </a:rPr>
              <a:t>THE CRIMINAL DEFENSE ATTORNEY</a:t>
            </a:r>
            <a:r>
              <a:rPr lang="en-US" dirty="0" smtClean="0"/>
              <a:t/>
            </a:r>
            <a:br>
              <a:rPr lang="en-US" dirty="0" smtClean="0"/>
            </a:b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t>This criminal justice system does </a:t>
            </a:r>
            <a:r>
              <a:rPr lang="en-US" sz="2800" b="1" dirty="0" smtClean="0"/>
              <a:t>not</a:t>
            </a:r>
            <a:r>
              <a:rPr lang="en-US" sz="2800" dirty="0" smtClean="0"/>
              <a:t> work if either side fails to do its job</a:t>
            </a:r>
          </a:p>
          <a:p>
            <a:r>
              <a:rPr lang="en-US" sz="2800" dirty="0" smtClean="0"/>
              <a:t>If the system cannot establish your guilt pursuant to our laws with all of its protections then as far as society is concerned unless you plead guilty you are </a:t>
            </a:r>
            <a:r>
              <a:rPr lang="en-US" sz="2800" b="1" dirty="0" smtClean="0"/>
              <a:t>not guilty</a:t>
            </a:r>
            <a:r>
              <a:rPr lang="en-US" sz="2800" dirty="0" smtClean="0"/>
              <a:t>.</a:t>
            </a:r>
          </a:p>
          <a:p>
            <a:r>
              <a:rPr lang="en-US" sz="2800" dirty="0" smtClean="0"/>
              <a:t>The ethical responsibility of a defense attorney is to ensure that his client receives </a:t>
            </a:r>
            <a:r>
              <a:rPr lang="en-US" sz="2800" b="1" dirty="0" smtClean="0"/>
              <a:t>DUE PROCESS </a:t>
            </a:r>
            <a:r>
              <a:rPr lang="en-US" sz="2800" dirty="0" smtClean="0"/>
              <a:t>(treated fairly) and gets all of the protection he is afforded under our law</a:t>
            </a:r>
          </a:p>
          <a:p>
            <a:endParaRPr lang="en-US" dirty="0"/>
          </a:p>
        </p:txBody>
      </p:sp>
      <p:sp>
        <p:nvSpPr>
          <p:cNvPr id="3" name="Title 2"/>
          <p:cNvSpPr>
            <a:spLocks noGrp="1"/>
          </p:cNvSpPr>
          <p:nvPr>
            <p:ph type="title"/>
          </p:nvPr>
        </p:nvSpPr>
        <p:spPr/>
        <p:txBody>
          <a:bodyPr>
            <a:normAutofit fontScale="90000"/>
          </a:bodyPr>
          <a:lstStyle/>
          <a:p>
            <a:r>
              <a:rPr lang="en-US" dirty="0" smtClean="0"/>
              <a:t>THE CRIMINAL DEFENSE ATTORNEY</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dirty="0" smtClean="0"/>
              <a:t>As a practical matter most cases aren't an issue of simply "getting someone off" but more of </a:t>
            </a:r>
            <a:r>
              <a:rPr lang="en-US" sz="3400" b="1" dirty="0" smtClean="0"/>
              <a:t>"damage control</a:t>
            </a:r>
            <a:r>
              <a:rPr lang="en-US" sz="2800" dirty="0" smtClean="0"/>
              <a:t>" -- -- taking a bad situation and trying to make it better</a:t>
            </a:r>
          </a:p>
          <a:p>
            <a:r>
              <a:rPr lang="en-US" sz="2800" dirty="0" smtClean="0"/>
              <a:t>Essentially attempting to keep the defendant out of jail or lessen his jail time and prevent a conviction from going against their record</a:t>
            </a:r>
          </a:p>
          <a:p>
            <a:r>
              <a:rPr lang="en-US" sz="2800" dirty="0" smtClean="0"/>
              <a:t>Most defendants are not "</a:t>
            </a:r>
            <a:r>
              <a:rPr lang="en-US" sz="2800" b="1" dirty="0" smtClean="0"/>
              <a:t>heinous villains</a:t>
            </a:r>
            <a:r>
              <a:rPr lang="en-US" sz="2800" dirty="0" smtClean="0"/>
              <a:t>", but rather decent people that do stupid things, or get caught up in drugs, or have relationship problems</a:t>
            </a:r>
          </a:p>
          <a:p>
            <a:r>
              <a:rPr lang="en-US" sz="2800" dirty="0" smtClean="0"/>
              <a:t> There are certainly an abundance of genuine criminals -- organized crime members -- thieves and con-men -- drug dealers -- violent people -- pedophiles -- people that prey on the weak.</a:t>
            </a:r>
          </a:p>
          <a:p>
            <a:r>
              <a:rPr lang="en-US" sz="2800" dirty="0" smtClean="0"/>
              <a:t>Advantage of </a:t>
            </a:r>
            <a:r>
              <a:rPr lang="en-US" sz="2800" b="1" dirty="0" smtClean="0"/>
              <a:t>private practice </a:t>
            </a:r>
            <a:r>
              <a:rPr lang="en-US" sz="2800" dirty="0" smtClean="0"/>
              <a:t>= attorney can </a:t>
            </a:r>
            <a:r>
              <a:rPr lang="en-US" sz="2800" b="1" dirty="0" smtClean="0"/>
              <a:t>reject </a:t>
            </a:r>
            <a:r>
              <a:rPr lang="en-US" sz="2800" dirty="0" smtClean="0"/>
              <a:t>the case or client- regardless of how much they're willing to pay if he doesn't wish to represent them</a:t>
            </a:r>
          </a:p>
          <a:p>
            <a:endParaRPr lang="en-US" dirty="0"/>
          </a:p>
        </p:txBody>
      </p:sp>
      <p:sp>
        <p:nvSpPr>
          <p:cNvPr id="3" name="Title 2"/>
          <p:cNvSpPr>
            <a:spLocks noGrp="1"/>
          </p:cNvSpPr>
          <p:nvPr>
            <p:ph type="title"/>
          </p:nvPr>
        </p:nvSpPr>
        <p:spPr/>
        <p:txBody>
          <a:bodyPr>
            <a:normAutofit fontScale="90000"/>
          </a:bodyPr>
          <a:lstStyle/>
          <a:p>
            <a:r>
              <a:rPr lang="en-US" dirty="0" smtClean="0"/>
              <a:t>THE CRIMINAL DEFENSE ATTORNEY</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smtClean="0"/>
              <a:t>2nd most popular </a:t>
            </a:r>
            <a:r>
              <a:rPr lang="en-US" dirty="0" smtClean="0">
                <a:solidFill>
                  <a:srgbClr val="00B050"/>
                </a:solidFill>
              </a:rPr>
              <a:t>"cocktail party" </a:t>
            </a:r>
            <a:r>
              <a:rPr lang="en-US" dirty="0" smtClean="0"/>
              <a:t>question: Is being a criminal lawyer dangerous?</a:t>
            </a:r>
          </a:p>
          <a:p>
            <a:r>
              <a:rPr lang="en-US" dirty="0" smtClean="0"/>
              <a:t>Remember a defense </a:t>
            </a:r>
            <a:r>
              <a:rPr lang="en-US" smtClean="0"/>
              <a:t>attorney doesn’t have </a:t>
            </a:r>
            <a:r>
              <a:rPr lang="en-US" dirty="0" smtClean="0"/>
              <a:t>to represent the worst of the worst- but usually if your client knows you are fighting for them (they know what they've done) they are usually grateful for your effort</a:t>
            </a:r>
          </a:p>
          <a:p>
            <a:r>
              <a:rPr lang="en-US" sz="2900" b="1" dirty="0" smtClean="0">
                <a:solidFill>
                  <a:srgbClr val="FF0000"/>
                </a:solidFill>
              </a:rPr>
              <a:t>CAVEAT!!</a:t>
            </a:r>
          </a:p>
          <a:p>
            <a:endParaRPr lang="en-US" sz="2900" b="1" dirty="0" smtClean="0">
              <a:solidFill>
                <a:srgbClr val="FF0000"/>
              </a:solidFill>
            </a:endParaRPr>
          </a:p>
          <a:p>
            <a:r>
              <a:rPr lang="en-US" sz="2900" b="1" dirty="0" smtClean="0"/>
              <a:t>Be Fair </a:t>
            </a:r>
            <a:r>
              <a:rPr lang="en-US" dirty="0" smtClean="0"/>
              <a:t>= give people the hard work and attention they are paying you for and COMMUNICATE with them about their cases.  A major complaint about attorneys is that once they take a fee their clients can never reach them to talk about their case.</a:t>
            </a:r>
          </a:p>
          <a:p>
            <a:r>
              <a:rPr lang="en-US" dirty="0" smtClean="0"/>
              <a:t>Clients want to know, and they are entitled to know, about their cases.  Even if the news is </a:t>
            </a:r>
            <a:r>
              <a:rPr lang="en-US" b="1" dirty="0" smtClean="0"/>
              <a:t>bad</a:t>
            </a:r>
            <a:r>
              <a:rPr lang="en-US" dirty="0" smtClean="0"/>
              <a:t>.  It is important to be direct and honest about their situation rather than for them to be in the dark and </a:t>
            </a:r>
            <a:r>
              <a:rPr lang="en-US" b="1" dirty="0" smtClean="0"/>
              <a:t>shocked</a:t>
            </a:r>
            <a:r>
              <a:rPr lang="en-US" dirty="0" smtClean="0"/>
              <a:t> when they get to court.</a:t>
            </a:r>
          </a:p>
          <a:p>
            <a:r>
              <a:rPr lang="en-US" b="1" dirty="0" smtClean="0">
                <a:solidFill>
                  <a:srgbClr val="FF0000"/>
                </a:solidFill>
              </a:rPr>
              <a:t>NEVER, EVER  </a:t>
            </a:r>
            <a:r>
              <a:rPr lang="en-US" dirty="0" smtClean="0"/>
              <a:t>make promises about anything in the case unless you are 100% sure you can deliver on the promise.</a:t>
            </a:r>
          </a:p>
          <a:p>
            <a:endParaRPr lang="en-US" dirty="0"/>
          </a:p>
        </p:txBody>
      </p:sp>
      <p:sp>
        <p:nvSpPr>
          <p:cNvPr id="2" name="Title 1"/>
          <p:cNvSpPr>
            <a:spLocks noGrp="1"/>
          </p:cNvSpPr>
          <p:nvPr>
            <p:ph type="title"/>
          </p:nvPr>
        </p:nvSpPr>
        <p:spPr/>
        <p:txBody>
          <a:bodyPr>
            <a:normAutofit fontScale="90000"/>
          </a:bodyPr>
          <a:lstStyle/>
          <a:p>
            <a:r>
              <a:rPr lang="en-US" dirty="0" smtClean="0"/>
              <a:t>THE CRIMINAL DEFENSE ATTORNEY</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Physically: a warrant is a</a:t>
            </a:r>
            <a:r>
              <a:rPr lang="en-US" b="1" dirty="0" smtClean="0"/>
              <a:t> document </a:t>
            </a:r>
            <a:r>
              <a:rPr lang="en-US" dirty="0" smtClean="0"/>
              <a:t>that specifies what is to be searched and specifically gives a police agency </a:t>
            </a:r>
            <a:r>
              <a:rPr lang="en-US" i="1" dirty="0" smtClean="0"/>
              <a:t>authority</a:t>
            </a:r>
            <a:r>
              <a:rPr lang="en-US" dirty="0" smtClean="0"/>
              <a:t> to conduct the search. It bears the signature of a judge.</a:t>
            </a:r>
          </a:p>
          <a:p>
            <a:r>
              <a:rPr lang="en-US" b="1" dirty="0" smtClean="0"/>
              <a:t>What makes a warrant VALID?</a:t>
            </a:r>
          </a:p>
          <a:p>
            <a:r>
              <a:rPr lang="en-US" dirty="0" smtClean="0"/>
              <a:t>A warrant must be issued by an impartial judge</a:t>
            </a:r>
          </a:p>
          <a:p>
            <a:r>
              <a:rPr lang="en-US" dirty="0" smtClean="0"/>
              <a:t>A warrant must be based on "</a:t>
            </a:r>
            <a:r>
              <a:rPr lang="en-US" b="1" dirty="0" smtClean="0">
                <a:solidFill>
                  <a:srgbClr val="FF0000"/>
                </a:solidFill>
              </a:rPr>
              <a:t>probable cause</a:t>
            </a:r>
            <a:r>
              <a:rPr lang="en-US" dirty="0" smtClean="0"/>
              <a:t>"</a:t>
            </a:r>
          </a:p>
          <a:p>
            <a:r>
              <a:rPr lang="en-US" dirty="0" smtClean="0"/>
              <a:t>A warrant must be based upon facts that are </a:t>
            </a:r>
            <a:r>
              <a:rPr lang="en-US" b="1" dirty="0" smtClean="0"/>
              <a:t>sworn</a:t>
            </a:r>
            <a:r>
              <a:rPr lang="en-US" dirty="0" smtClean="0"/>
              <a:t> to and submitted in a separate </a:t>
            </a:r>
            <a:r>
              <a:rPr lang="en-US" sz="3100" b="1" dirty="0" smtClean="0"/>
              <a:t>affidavit</a:t>
            </a:r>
            <a:r>
              <a:rPr lang="en-US" dirty="0" smtClean="0"/>
              <a:t> to the judge by the officer</a:t>
            </a:r>
          </a:p>
          <a:p>
            <a:r>
              <a:rPr lang="en-US" dirty="0" smtClean="0"/>
              <a:t>The affidavit can't simply be conclusions of the police officer but must </a:t>
            </a:r>
            <a:r>
              <a:rPr lang="en-US" b="1" dirty="0" smtClean="0"/>
              <a:t>articulate</a:t>
            </a:r>
            <a:r>
              <a:rPr lang="en-US" dirty="0" smtClean="0"/>
              <a:t> (specifically state) </a:t>
            </a:r>
            <a:r>
              <a:rPr lang="en-US" b="1" dirty="0" smtClean="0"/>
              <a:t>reliable facts and circumstances </a:t>
            </a:r>
            <a:r>
              <a:rPr lang="en-US" dirty="0" smtClean="0"/>
              <a:t>for the judge to make an independent evaluation as to whether or not probable cause exists</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What is a WARRANT? </a:t>
            </a:r>
            <a:br>
              <a:rPr lang="en-US" dirty="0" smtClean="0"/>
            </a:b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It is a </a:t>
            </a:r>
            <a:r>
              <a:rPr lang="en-US" sz="2900" b="1" dirty="0" smtClean="0">
                <a:solidFill>
                  <a:srgbClr val="FF0000"/>
                </a:solidFill>
              </a:rPr>
              <a:t>wrong </a:t>
            </a:r>
            <a:r>
              <a:rPr lang="en-US" dirty="0" smtClean="0"/>
              <a:t>for an attorney to promise great results in order to get retained and then greatly disappoint his client with results that fall short of promised expectations.</a:t>
            </a:r>
          </a:p>
          <a:p>
            <a:r>
              <a:rPr lang="en-US" dirty="0" smtClean="0"/>
              <a:t>The easiest way to antagonize a client or his family is to make false promises and create </a:t>
            </a:r>
            <a:r>
              <a:rPr lang="en-US" sz="2900" b="1" dirty="0" smtClean="0"/>
              <a:t>unreasonable expectations </a:t>
            </a:r>
            <a:r>
              <a:rPr lang="en-US" dirty="0" smtClean="0"/>
              <a:t>in your ability to handle their case.</a:t>
            </a:r>
          </a:p>
          <a:p>
            <a:r>
              <a:rPr lang="en-US" dirty="0" smtClean="0">
                <a:solidFill>
                  <a:srgbClr val="FF0000"/>
                </a:solidFill>
              </a:rPr>
              <a:t>Example</a:t>
            </a:r>
            <a:r>
              <a:rPr lang="en-US" dirty="0" smtClean="0"/>
              <a:t> ; some attorneys learned this the hard way in the 1980s representing Colombian drug cartels </a:t>
            </a:r>
            <a:r>
              <a:rPr lang="en-US" smtClean="0"/>
              <a:t>in Miami, </a:t>
            </a:r>
            <a:r>
              <a:rPr lang="en-US" dirty="0" smtClean="0"/>
              <a:t>Florida</a:t>
            </a:r>
          </a:p>
          <a:p>
            <a:r>
              <a:rPr lang="en-US" dirty="0" smtClean="0"/>
              <a:t>Encourage clients if they have questions, worries or complaints to </a:t>
            </a:r>
            <a:r>
              <a:rPr lang="en-US" b="1" dirty="0" smtClean="0"/>
              <a:t>communicate</a:t>
            </a:r>
            <a:r>
              <a:rPr lang="en-US" dirty="0" smtClean="0"/>
              <a:t> them to you so you can ensure they are satisfied you are working in their best interest and they fully understand their case, and what you are attempting to do about it.</a:t>
            </a:r>
          </a:p>
          <a:p>
            <a:r>
              <a:rPr lang="en-US" dirty="0" smtClean="0"/>
              <a:t>Occasionally you will have a client that you simply cannot communicate with, or completely fails to meet his </a:t>
            </a:r>
            <a:r>
              <a:rPr lang="en-US" b="1" dirty="0" smtClean="0"/>
              <a:t>fee obligation</a:t>
            </a:r>
          </a:p>
          <a:p>
            <a:endParaRPr lang="en-US" dirty="0"/>
          </a:p>
        </p:txBody>
      </p:sp>
      <p:sp>
        <p:nvSpPr>
          <p:cNvPr id="3" name="Title 2"/>
          <p:cNvSpPr>
            <a:spLocks noGrp="1"/>
          </p:cNvSpPr>
          <p:nvPr>
            <p:ph type="title"/>
          </p:nvPr>
        </p:nvSpPr>
        <p:spPr/>
        <p:txBody>
          <a:bodyPr>
            <a:normAutofit fontScale="90000"/>
          </a:bodyPr>
          <a:lstStyle/>
          <a:p>
            <a:r>
              <a:rPr lang="en-US" dirty="0" smtClean="0"/>
              <a:t>THE CRIMINAL DEFENSE ATTORNEY</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A private attorney can petition the court for </a:t>
            </a:r>
            <a:r>
              <a:rPr lang="en-US" dirty="0" smtClean="0">
                <a:solidFill>
                  <a:srgbClr val="FF0000"/>
                </a:solidFill>
              </a:rPr>
              <a:t>PERMISSION TO WITHDRAW FROM REPRESENTATION</a:t>
            </a:r>
          </a:p>
          <a:p>
            <a:r>
              <a:rPr lang="en-US" dirty="0" smtClean="0"/>
              <a:t>This request under most circumstances is usually granted</a:t>
            </a:r>
          </a:p>
          <a:p>
            <a:r>
              <a:rPr lang="en-US" dirty="0" smtClean="0"/>
              <a:t>The court does </a:t>
            </a:r>
            <a:r>
              <a:rPr lang="en-US" b="1" dirty="0" smtClean="0"/>
              <a:t>not</a:t>
            </a:r>
            <a:r>
              <a:rPr lang="en-US" dirty="0" smtClean="0"/>
              <a:t> want to have a claim later on that the defendant's attorney did not properly or </a:t>
            </a:r>
            <a:r>
              <a:rPr lang="en-US" b="1" dirty="0" smtClean="0"/>
              <a:t>effectively</a:t>
            </a:r>
            <a:r>
              <a:rPr lang="en-US" dirty="0" smtClean="0"/>
              <a:t> represent him as a basis to </a:t>
            </a:r>
            <a:r>
              <a:rPr lang="en-US" b="1" dirty="0" smtClean="0"/>
              <a:t>set aside </a:t>
            </a:r>
            <a:r>
              <a:rPr lang="en-US" dirty="0" smtClean="0"/>
              <a:t>a sentence.</a:t>
            </a:r>
          </a:p>
          <a:p>
            <a:r>
              <a:rPr lang="en-US" dirty="0" smtClean="0"/>
              <a:t>Never take a case where you have a </a:t>
            </a:r>
            <a:r>
              <a:rPr lang="en-US" b="1" dirty="0" smtClean="0"/>
              <a:t>CONFLICT OF INTERESTS</a:t>
            </a:r>
            <a:r>
              <a:rPr lang="en-US" dirty="0" smtClean="0"/>
              <a:t> with </a:t>
            </a:r>
            <a:r>
              <a:rPr lang="en-US" b="1" dirty="0" smtClean="0"/>
              <a:t>multiple</a:t>
            </a:r>
            <a:r>
              <a:rPr lang="en-US" dirty="0" smtClean="0"/>
              <a:t> defendants</a:t>
            </a:r>
          </a:p>
          <a:p>
            <a:r>
              <a:rPr lang="en-US" dirty="0" smtClean="0">
                <a:solidFill>
                  <a:srgbClr val="FF0000"/>
                </a:solidFill>
              </a:rPr>
              <a:t>Example: mother and son are charged with sale of cocaine.  Mother wants you to represent her and her son.  Their defenses are not the same.</a:t>
            </a:r>
          </a:p>
          <a:p>
            <a:pPr>
              <a:buNone/>
            </a:pP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THE CRIMINAL DEFENSE ATTORNEY</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In order to represent </a:t>
            </a:r>
            <a:r>
              <a:rPr lang="en-US" b="1" dirty="0" smtClean="0"/>
              <a:t>both</a:t>
            </a:r>
            <a:r>
              <a:rPr lang="en-US" dirty="0" smtClean="0"/>
              <a:t> of them you would have to </a:t>
            </a:r>
            <a:r>
              <a:rPr lang="en-US" b="1" dirty="0" smtClean="0"/>
              <a:t>compromise</a:t>
            </a:r>
            <a:r>
              <a:rPr lang="en-US" dirty="0" smtClean="0"/>
              <a:t> your effort for one to help the other.  That is an unacceptable position for an attorney to place himself in .</a:t>
            </a:r>
          </a:p>
          <a:p>
            <a:r>
              <a:rPr lang="en-US" dirty="0" smtClean="0"/>
              <a:t> If you are fair and honest and work diligently for the people that hire you, risks of someone becoming violent are significantly </a:t>
            </a:r>
            <a:r>
              <a:rPr lang="en-US" b="1" dirty="0" smtClean="0"/>
              <a:t>minimized</a:t>
            </a:r>
          </a:p>
          <a:p>
            <a:r>
              <a:rPr lang="en-US" b="1" dirty="0" smtClean="0"/>
              <a:t>Family law attorneys </a:t>
            </a:r>
            <a:r>
              <a:rPr lang="en-US" dirty="0" smtClean="0"/>
              <a:t>(divorce lawyers) usually deal with far more dangerous clients.  Passions and emotions run out of control when it comes to jealousy and money issues and child custody</a:t>
            </a:r>
          </a:p>
          <a:p>
            <a:endParaRPr lang="en-US" dirty="0"/>
          </a:p>
        </p:txBody>
      </p:sp>
      <p:sp>
        <p:nvSpPr>
          <p:cNvPr id="3" name="Title 2"/>
          <p:cNvSpPr>
            <a:spLocks noGrp="1"/>
          </p:cNvSpPr>
          <p:nvPr>
            <p:ph type="title"/>
          </p:nvPr>
        </p:nvSpPr>
        <p:spPr/>
        <p:txBody>
          <a:bodyPr>
            <a:normAutofit fontScale="90000"/>
          </a:bodyPr>
          <a:lstStyle/>
          <a:p>
            <a:r>
              <a:rPr lang="en-US" dirty="0" smtClean="0"/>
              <a:t>THE CRIMINAL DEFENSE ATTORNEY</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76800"/>
          </a:xfrm>
        </p:spPr>
        <p:txBody>
          <a:bodyPr>
            <a:normAutofit fontScale="77500" lnSpcReduction="20000"/>
          </a:bodyPr>
          <a:lstStyle/>
          <a:p>
            <a:r>
              <a:rPr lang="en-US" dirty="0" smtClean="0"/>
              <a:t>Depends greatly on</a:t>
            </a:r>
            <a:r>
              <a:rPr lang="en-US" sz="2800" b="1" dirty="0" smtClean="0"/>
              <a:t> experience </a:t>
            </a:r>
            <a:r>
              <a:rPr lang="en-US" dirty="0" smtClean="0"/>
              <a:t>and the </a:t>
            </a:r>
            <a:r>
              <a:rPr lang="en-US" sz="2800" b="1" dirty="0" smtClean="0"/>
              <a:t>severity</a:t>
            </a:r>
            <a:r>
              <a:rPr lang="en-US" dirty="0" smtClean="0"/>
              <a:t> of the case</a:t>
            </a:r>
          </a:p>
          <a:p>
            <a:r>
              <a:rPr lang="en-US" dirty="0" smtClean="0"/>
              <a:t>Always discuss and come to an agreement with the client in the </a:t>
            </a:r>
            <a:r>
              <a:rPr lang="en-US" dirty="0" smtClean="0">
                <a:solidFill>
                  <a:srgbClr val="FF0000"/>
                </a:solidFill>
              </a:rPr>
              <a:t>BEGINNING</a:t>
            </a:r>
            <a:r>
              <a:rPr lang="en-US" dirty="0" smtClean="0"/>
              <a:t> of your representation with regard to fees.  Clients do not like to be surprised with the bill for unexpected attorneys fees</a:t>
            </a:r>
          </a:p>
          <a:p>
            <a:r>
              <a:rPr lang="en-US" dirty="0" smtClean="0"/>
              <a:t>Criminal attorneys don't usually bill on an hourly rate, but a </a:t>
            </a:r>
            <a:r>
              <a:rPr lang="en-US" b="1" dirty="0" smtClean="0"/>
              <a:t>flat fee </a:t>
            </a:r>
            <a:r>
              <a:rPr lang="en-US" dirty="0" smtClean="0"/>
              <a:t>or a range of fees on a </a:t>
            </a:r>
            <a:r>
              <a:rPr lang="en-US" b="1" dirty="0" smtClean="0"/>
              <a:t>case-by-case</a:t>
            </a:r>
            <a:r>
              <a:rPr lang="en-US" dirty="0" smtClean="0"/>
              <a:t> basis</a:t>
            </a:r>
          </a:p>
          <a:p>
            <a:r>
              <a:rPr lang="en-US" dirty="0" smtClean="0"/>
              <a:t>Private </a:t>
            </a:r>
            <a:r>
              <a:rPr lang="en-US" dirty="0" err="1" smtClean="0"/>
              <a:t>Criminial</a:t>
            </a:r>
            <a:r>
              <a:rPr lang="en-US" dirty="0" smtClean="0"/>
              <a:t> Defense attorneys usually get paid their fees before they file a court appearance on behalf of the defendant</a:t>
            </a:r>
          </a:p>
          <a:p>
            <a:r>
              <a:rPr lang="en-US" dirty="0" smtClean="0"/>
              <a:t>Example:</a:t>
            </a:r>
          </a:p>
          <a:p>
            <a:r>
              <a:rPr lang="en-US" dirty="0" smtClean="0"/>
              <a:t>DUI - $3500-$10,000 for trial</a:t>
            </a:r>
          </a:p>
          <a:p>
            <a:r>
              <a:rPr lang="en-US" dirty="0" smtClean="0"/>
              <a:t>Aggravated battery - $5000-$15,000 for trial</a:t>
            </a:r>
          </a:p>
          <a:p>
            <a:r>
              <a:rPr lang="en-US" dirty="0" smtClean="0"/>
              <a:t>Drug trafficking - $10,000-$25,000 for trial</a:t>
            </a:r>
          </a:p>
          <a:p>
            <a:r>
              <a:rPr lang="en-US" dirty="0" smtClean="0"/>
              <a:t>Homicide - $25,000-$75,000 for trial</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ATTORNEYS FEES</a:t>
            </a:r>
            <a:br>
              <a:rPr lang="en-US" dirty="0" smtClean="0"/>
            </a:br>
            <a:endParaRPr lang="en-US" dirty="0"/>
          </a:p>
        </p:txBody>
      </p:sp>
      <p:pic>
        <p:nvPicPr>
          <p:cNvPr id="9219" name="Picture 3" descr="C:\Program Files\Microsoft Office\MEDIA\CAGCAT10\j0222015.wmf"/>
          <p:cNvPicPr>
            <a:picLocks noChangeAspect="1" noChangeArrowheads="1"/>
          </p:cNvPicPr>
          <p:nvPr/>
        </p:nvPicPr>
        <p:blipFill>
          <a:blip r:embed="rId2" cstate="print"/>
          <a:srcRect/>
          <a:stretch>
            <a:fillRect/>
          </a:stretch>
        </p:blipFill>
        <p:spPr bwMode="auto">
          <a:xfrm>
            <a:off x="7363663" y="0"/>
            <a:ext cx="1780337" cy="1600200"/>
          </a:xfrm>
          <a:prstGeom prst="rect">
            <a:avLst/>
          </a:prstGeom>
          <a:noFill/>
        </p:spPr>
      </p:pic>
      <p:pic>
        <p:nvPicPr>
          <p:cNvPr id="9220" name="Picture 4" descr="C:\Program Files\Microsoft Office\MEDIA\CAGCAT10\j0222015.wmf"/>
          <p:cNvPicPr>
            <a:picLocks noChangeAspect="1" noChangeArrowheads="1"/>
          </p:cNvPicPr>
          <p:nvPr/>
        </p:nvPicPr>
        <p:blipFill>
          <a:blip r:embed="rId2" cstate="print"/>
          <a:srcRect/>
          <a:stretch>
            <a:fillRect/>
          </a:stretch>
        </p:blipFill>
        <p:spPr bwMode="auto">
          <a:xfrm>
            <a:off x="0" y="0"/>
            <a:ext cx="1780337" cy="1447800"/>
          </a:xfrm>
          <a:prstGeom prst="rect">
            <a:avLst/>
          </a:prstGeom>
          <a:noFill/>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000"/>
                            </p:stCondLst>
                            <p:childTnLst>
                              <p:par>
                                <p:cTn id="26" presetID="2" presetClass="entr" presetSubtype="4"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0" fill="hold">
                            <p:stCondLst>
                              <p:cond delay="2000"/>
                            </p:stCondLst>
                            <p:childTnLst>
                              <p:par>
                                <p:cTn id="31" presetID="2" presetClass="entr" presetSubtype="4" fill="hold" grpId="0"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 presetClass="entr" presetSubtype="4"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5" fill="hold">
                            <p:stCondLst>
                              <p:cond delay="5000"/>
                            </p:stCondLst>
                            <p:childTnLst>
                              <p:par>
                                <p:cTn id="46" presetID="2" presetClass="entr" presetSubtype="4" fill="hold" grpId="0" nodeType="after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If someone cannot afford to hire a private attorney, they are guaranteed representation.  After an inquiry by the court, if it is determined that you have insufficient funds to hire a private attorney the court will appoint the </a:t>
            </a:r>
            <a:r>
              <a:rPr lang="en-US" dirty="0" smtClean="0">
                <a:solidFill>
                  <a:srgbClr val="FF0000"/>
                </a:solidFill>
              </a:rPr>
              <a:t>PUBLIC DEFENDER </a:t>
            </a:r>
            <a:r>
              <a:rPr lang="en-US" dirty="0" smtClean="0"/>
              <a:t>to represent you</a:t>
            </a:r>
          </a:p>
          <a:p>
            <a:r>
              <a:rPr lang="en-US" dirty="0" smtClean="0"/>
              <a:t> As a rule (with exception) most PUBLIC DEFENDER representation is </a:t>
            </a:r>
            <a:r>
              <a:rPr lang="en-US" b="1" dirty="0" smtClean="0"/>
              <a:t>not</a:t>
            </a:r>
            <a:r>
              <a:rPr lang="en-US" dirty="0" smtClean="0"/>
              <a:t> considered by most as good as private counsel</a:t>
            </a:r>
          </a:p>
          <a:p>
            <a:r>
              <a:rPr lang="en-US" dirty="0" smtClean="0"/>
              <a:t>Public defenders are often </a:t>
            </a:r>
            <a:r>
              <a:rPr lang="en-US" b="1" dirty="0" smtClean="0"/>
              <a:t>not as experienced </a:t>
            </a:r>
            <a:r>
              <a:rPr lang="en-US" dirty="0" smtClean="0"/>
              <a:t>(great place to start after law school if you want to learn trial practice)</a:t>
            </a:r>
          </a:p>
          <a:p>
            <a:r>
              <a:rPr lang="en-US" b="1" dirty="0" smtClean="0"/>
              <a:t>Agenda</a:t>
            </a:r>
            <a:r>
              <a:rPr lang="en-US" dirty="0" smtClean="0"/>
              <a:t> for case outcome of a public defender is not the same as a private attorney.  A public defender does not necessarily care if the clients he represents </a:t>
            </a:r>
            <a:r>
              <a:rPr lang="en-US" b="1" dirty="0" smtClean="0"/>
              <a:t>are pleased with the outcome of the case . Their agenda is to resolve cases </a:t>
            </a:r>
            <a:r>
              <a:rPr lang="en-US" dirty="0" smtClean="0"/>
              <a:t>because they have to many cases in their caseload</a:t>
            </a:r>
          </a:p>
          <a:p>
            <a:r>
              <a:rPr lang="en-US" dirty="0" smtClean="0"/>
              <a:t>A private lawyer has an interest in doing his best for his client to ensure they are satisfied, and to enhance or maintain his reputation for providing </a:t>
            </a:r>
            <a:r>
              <a:rPr lang="en-US" sz="2900" b="1" dirty="0" smtClean="0"/>
              <a:t>quality representation</a:t>
            </a:r>
            <a:r>
              <a:rPr lang="en-US" dirty="0" smtClean="0"/>
              <a:t>.</a:t>
            </a:r>
          </a:p>
          <a:p>
            <a:endParaRPr lang="en-US" dirty="0"/>
          </a:p>
        </p:txBody>
      </p:sp>
      <p:sp>
        <p:nvSpPr>
          <p:cNvPr id="2" name="Title 1"/>
          <p:cNvSpPr>
            <a:spLocks noGrp="1"/>
          </p:cNvSpPr>
          <p:nvPr>
            <p:ph type="title"/>
          </p:nvPr>
        </p:nvSpPr>
        <p:spPr/>
        <p:txBody>
          <a:bodyPr>
            <a:normAutofit fontScale="90000"/>
          </a:bodyPr>
          <a:lstStyle/>
          <a:p>
            <a:pPr algn="ctr"/>
            <a:r>
              <a:rPr lang="en-US" dirty="0" smtClean="0"/>
              <a:t>ATTORNEYS FEES:</a:t>
            </a:r>
            <a:br>
              <a:rPr lang="en-US" dirty="0" smtClean="0"/>
            </a:br>
            <a:r>
              <a:rPr lang="en-US" dirty="0" smtClean="0">
                <a:solidFill>
                  <a:schemeClr val="accent4">
                    <a:lumMod val="40000"/>
                    <a:lumOff val="60000"/>
                  </a:schemeClr>
                </a:solidFill>
              </a:rPr>
              <a:t>INDIGENT CLIENTS</a:t>
            </a:r>
            <a:endParaRPr lang="en-US" dirty="0">
              <a:solidFill>
                <a:schemeClr val="accent4">
                  <a:lumMod val="40000"/>
                  <a:lumOff val="60000"/>
                </a:schemeClr>
              </a:solidFill>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b="1" dirty="0" smtClean="0"/>
              <a:t>Education:</a:t>
            </a:r>
          </a:p>
          <a:p>
            <a:endParaRPr lang="en-US" b="1" dirty="0" smtClean="0"/>
          </a:p>
          <a:p>
            <a:r>
              <a:rPr lang="en-US" dirty="0" smtClean="0"/>
              <a:t>12 years grade school</a:t>
            </a:r>
          </a:p>
          <a:p>
            <a:r>
              <a:rPr lang="en-US" dirty="0" smtClean="0"/>
              <a:t>Four years college</a:t>
            </a:r>
          </a:p>
          <a:p>
            <a:pPr>
              <a:buNone/>
            </a:pPr>
            <a:endParaRPr lang="en-US" dirty="0" smtClean="0"/>
          </a:p>
          <a:p>
            <a:r>
              <a:rPr lang="en-US" dirty="0" smtClean="0"/>
              <a:t>Three years of law school -- -- law school does not really </a:t>
            </a:r>
            <a:r>
              <a:rPr lang="en-US" sz="2900" b="1" dirty="0" smtClean="0"/>
              <a:t>prepare</a:t>
            </a:r>
            <a:r>
              <a:rPr lang="en-US" dirty="0" smtClean="0"/>
              <a:t> you to practice law but simply gives you the </a:t>
            </a:r>
            <a:r>
              <a:rPr lang="en-US" sz="2900" b="1" dirty="0" smtClean="0"/>
              <a:t>basic tools </a:t>
            </a:r>
            <a:r>
              <a:rPr lang="en-US" dirty="0" smtClean="0"/>
              <a:t>to begin to learn about being a successful practicing lawyer</a:t>
            </a:r>
          </a:p>
          <a:p>
            <a:endParaRPr lang="en-US" dirty="0" smtClean="0"/>
          </a:p>
          <a:p>
            <a:r>
              <a:rPr lang="en-US" dirty="0" smtClean="0"/>
              <a:t>A law school graduate usually applies to take a </a:t>
            </a:r>
            <a:r>
              <a:rPr lang="en-US" b="1" dirty="0" smtClean="0">
                <a:solidFill>
                  <a:srgbClr val="FF0000"/>
                </a:solidFill>
              </a:rPr>
              <a:t>BAR EXAM</a:t>
            </a:r>
          </a:p>
          <a:p>
            <a:endParaRPr lang="en-US" dirty="0" smtClean="0"/>
          </a:p>
          <a:p>
            <a:r>
              <a:rPr lang="en-US" dirty="0" smtClean="0"/>
              <a:t>The bar exam often lasts for a three days and has a </a:t>
            </a:r>
            <a:r>
              <a:rPr lang="en-US" sz="2900" b="1" dirty="0" smtClean="0"/>
              <a:t>multistate</a:t>
            </a:r>
            <a:r>
              <a:rPr lang="en-US" dirty="0" smtClean="0"/>
              <a:t> multiple choice section as well as an </a:t>
            </a:r>
            <a:r>
              <a:rPr lang="en-US" sz="2900" b="1" dirty="0" smtClean="0"/>
              <a:t>essay section</a:t>
            </a:r>
            <a:endParaRPr lang="en-US" b="1" dirty="0" smtClean="0"/>
          </a:p>
          <a:p>
            <a:r>
              <a:rPr lang="en-US" dirty="0" smtClean="0"/>
              <a:t>In preparation for a bar exam there are many bar exam preparation courses that can be taken, these are called  </a:t>
            </a:r>
            <a:r>
              <a:rPr lang="en-US" b="1" dirty="0" smtClean="0">
                <a:solidFill>
                  <a:srgbClr val="FF0000"/>
                </a:solidFill>
              </a:rPr>
              <a:t>BAR REVIEW COURSES</a:t>
            </a:r>
            <a:r>
              <a:rPr lang="en-US" dirty="0" smtClean="0"/>
              <a:t>.</a:t>
            </a:r>
          </a:p>
          <a:p>
            <a:r>
              <a:rPr lang="en-US" dirty="0" smtClean="0"/>
              <a:t>These can be quite helpful in ensuring that you only have to take the bar exam one time.  If you fail the bar exam there is usually a </a:t>
            </a:r>
            <a:r>
              <a:rPr lang="en-US" b="1" dirty="0" smtClean="0"/>
              <a:t>waiting period </a:t>
            </a:r>
            <a:r>
              <a:rPr lang="en-US" dirty="0" smtClean="0"/>
              <a:t>before you can take a </a:t>
            </a:r>
            <a:r>
              <a:rPr lang="en-US" b="1" dirty="0" smtClean="0"/>
              <a:t>re-examination</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ATTORNEYS AND THE </a:t>
            </a:r>
            <a:br>
              <a:rPr lang="en-US" dirty="0" smtClean="0"/>
            </a:br>
            <a:r>
              <a:rPr lang="en-US" dirty="0" smtClean="0"/>
              <a:t>ACTUAL PRACTICE OF LAW</a:t>
            </a:r>
            <a:br>
              <a:rPr lang="en-US" dirty="0" smtClean="0"/>
            </a:b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 calcmode="lin" valueType="num">
                                      <p:cBhvr additive="base">
                                        <p:cTn id="3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 calcmode="lin" valueType="num">
                                      <p:cBhvr additive="base">
                                        <p:cTn id="4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 set of reasonably </a:t>
            </a:r>
            <a:r>
              <a:rPr lang="en-US" b="1" dirty="0" smtClean="0"/>
              <a:t>trustworthy</a:t>
            </a:r>
            <a:r>
              <a:rPr lang="en-US" dirty="0" smtClean="0"/>
              <a:t> facts and circumstances sufficient to allow a reasonable person to believe that a crime is or about to be committed.</a:t>
            </a:r>
          </a:p>
          <a:p>
            <a:r>
              <a:rPr lang="en-US" dirty="0" smtClean="0"/>
              <a:t>A warrant must </a:t>
            </a:r>
            <a:r>
              <a:rPr lang="en-US" b="1" dirty="0" smtClean="0"/>
              <a:t>specifically and accurately describe </a:t>
            </a:r>
            <a:r>
              <a:rPr lang="en-US" dirty="0" smtClean="0"/>
              <a:t>the place to be searched and the items to be seized</a:t>
            </a:r>
          </a:p>
          <a:p>
            <a:r>
              <a:rPr lang="en-US" dirty="0" smtClean="0"/>
              <a:t>A warrant can be </a:t>
            </a:r>
            <a:r>
              <a:rPr lang="en-US" b="1" dirty="0" smtClean="0"/>
              <a:t>defective </a:t>
            </a:r>
            <a:r>
              <a:rPr lang="en-US" dirty="0" smtClean="0"/>
              <a:t>on its face if the description of the premises to be searched is not accurate   </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FF0000"/>
                </a:solidFill>
              </a:rPr>
              <a:t>P</a:t>
            </a:r>
            <a:r>
              <a:rPr lang="en-US" sz="4000" dirty="0" smtClean="0">
                <a:solidFill>
                  <a:srgbClr val="FF0000"/>
                </a:solidFill>
              </a:rPr>
              <a:t>ROBABLE CAUSE    </a:t>
            </a:r>
            <a:r>
              <a:rPr lang="en-US" sz="4000" dirty="0" smtClean="0"/>
              <a:t/>
            </a:r>
            <a:br>
              <a:rPr lang="en-US" sz="4000" dirty="0" smtClean="0"/>
            </a:br>
            <a:r>
              <a:rPr lang="en-US" sz="4000" dirty="0" smtClean="0"/>
              <a:t>(for the purpose of a warrant)</a:t>
            </a:r>
            <a:r>
              <a:rPr lang="en-US" dirty="0" smtClean="0"/>
              <a:t/>
            </a:r>
            <a:br>
              <a:rPr lang="en-US" dirty="0" smtClean="0"/>
            </a:b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05800" cy="4800600"/>
          </a:xfrm>
        </p:spPr>
        <p:txBody>
          <a:bodyPr>
            <a:normAutofit fontScale="70000" lnSpcReduction="20000"/>
          </a:bodyPr>
          <a:lstStyle/>
          <a:p>
            <a:pPr marL="514350" indent="-514350">
              <a:buNone/>
            </a:pPr>
            <a:r>
              <a:rPr lang="en-US" sz="3700" b="1" dirty="0" smtClean="0"/>
              <a:t>1.  </a:t>
            </a:r>
            <a:r>
              <a:rPr lang="en-US" sz="4300" b="1" dirty="0" smtClean="0">
                <a:solidFill>
                  <a:srgbClr val="FF0000"/>
                </a:solidFill>
              </a:rPr>
              <a:t>Search incident to lawful arrest</a:t>
            </a:r>
            <a:r>
              <a:rPr lang="en-US" sz="4300" b="1" dirty="0" smtClean="0"/>
              <a:t>: </a:t>
            </a:r>
            <a:r>
              <a:rPr lang="en-US" sz="4300" dirty="0" smtClean="0"/>
              <a:t>if an arrest is based upon 	probable cause, a search upon that arrest is permissible</a:t>
            </a:r>
          </a:p>
          <a:p>
            <a:pPr>
              <a:buNone/>
            </a:pPr>
            <a:r>
              <a:rPr lang="en-US" sz="4300" dirty="0" smtClean="0"/>
              <a:t>	</a:t>
            </a:r>
            <a:r>
              <a:rPr lang="en-US" sz="4300" dirty="0" smtClean="0">
                <a:solidFill>
                  <a:srgbClr val="0070C0"/>
                </a:solidFill>
              </a:rPr>
              <a:t>Example: suspect arrested for DUI -- entire vehicle can be searched, including its contents - closed containers etc..</a:t>
            </a:r>
          </a:p>
          <a:p>
            <a:pPr>
              <a:buNone/>
            </a:pPr>
            <a:endParaRPr lang="en-US" sz="4300" dirty="0" smtClean="0"/>
          </a:p>
          <a:p>
            <a:pPr marL="914400" indent="-914400">
              <a:buNone/>
            </a:pPr>
            <a:r>
              <a:rPr lang="en-US" sz="4300" b="1" dirty="0" smtClean="0"/>
              <a:t>2</a:t>
            </a:r>
            <a:r>
              <a:rPr lang="en-US" sz="4300" b="1" dirty="0" smtClean="0">
                <a:solidFill>
                  <a:srgbClr val="FF0000"/>
                </a:solidFill>
              </a:rPr>
              <a:t>.    Automobile exception</a:t>
            </a:r>
            <a:r>
              <a:rPr lang="en-US" sz="4300" b="1" dirty="0" smtClean="0"/>
              <a:t>:  </a:t>
            </a:r>
            <a:r>
              <a:rPr lang="en-US" sz="4300" dirty="0" smtClean="0"/>
              <a:t>if police have probable cause to believe a car contains </a:t>
            </a:r>
            <a:r>
              <a:rPr lang="en-US" sz="4300" b="1" dirty="0" smtClean="0"/>
              <a:t>evidence of a crime </a:t>
            </a:r>
            <a:r>
              <a:rPr lang="en-US" sz="4300" dirty="0" smtClean="0"/>
              <a:t>it can be searched</a:t>
            </a:r>
          </a:p>
          <a:p>
            <a:pPr marL="914400" indent="-914400">
              <a:buNone/>
            </a:pPr>
            <a:endParaRPr lang="en-US" sz="4800" dirty="0" smtClean="0"/>
          </a:p>
          <a:p>
            <a:endParaRPr lang="en-US" dirty="0"/>
          </a:p>
        </p:txBody>
      </p:sp>
      <p:sp>
        <p:nvSpPr>
          <p:cNvPr id="2" name="Title 1"/>
          <p:cNvSpPr>
            <a:spLocks noGrp="1"/>
          </p:cNvSpPr>
          <p:nvPr>
            <p:ph type="title"/>
          </p:nvPr>
        </p:nvSpPr>
        <p:spPr/>
        <p:txBody>
          <a:bodyPr>
            <a:normAutofit fontScale="90000"/>
          </a:bodyPr>
          <a:lstStyle/>
          <a:p>
            <a:r>
              <a:rPr lang="en-US" sz="2800" dirty="0" smtClean="0"/>
              <a:t/>
            </a:r>
            <a:br>
              <a:rPr lang="en-US" sz="2800" dirty="0" smtClean="0"/>
            </a:br>
            <a:r>
              <a:rPr lang="en-US" sz="2800" dirty="0" smtClean="0"/>
              <a:t/>
            </a:r>
            <a:br>
              <a:rPr lang="en-US" sz="2800" dirty="0" smtClean="0"/>
            </a:br>
            <a:r>
              <a:rPr lang="en-US" sz="3600" dirty="0" smtClean="0">
                <a:solidFill>
                  <a:srgbClr val="00B050"/>
                </a:solidFill>
              </a:rPr>
              <a:t>Six Exceptions to Warrant Requirement</a:t>
            </a:r>
            <a:r>
              <a:rPr lang="en-US" dirty="0" smtClean="0"/>
              <a:t/>
            </a:r>
            <a:br>
              <a:rPr lang="en-US" dirty="0" smtClean="0"/>
            </a:b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914400" indent="-914400">
              <a:buNone/>
            </a:pPr>
            <a:r>
              <a:rPr lang="en-US" sz="2800" b="1" dirty="0" smtClean="0"/>
              <a:t>3.	</a:t>
            </a:r>
            <a:r>
              <a:rPr lang="en-US" sz="3300" b="1" dirty="0" smtClean="0">
                <a:solidFill>
                  <a:srgbClr val="FF0000"/>
                </a:solidFill>
              </a:rPr>
              <a:t>Plainview</a:t>
            </a:r>
            <a:r>
              <a:rPr lang="en-US" sz="2800" b="1" dirty="0" smtClean="0"/>
              <a:t>:</a:t>
            </a:r>
          </a:p>
          <a:p>
            <a:r>
              <a:rPr lang="en-US" sz="2800" dirty="0" smtClean="0"/>
              <a:t>Police must legitimately be on the premises</a:t>
            </a:r>
          </a:p>
          <a:p>
            <a:r>
              <a:rPr lang="en-US" sz="2800" dirty="0" smtClean="0"/>
              <a:t>Discover evidence of a crime or contraband</a:t>
            </a:r>
          </a:p>
          <a:p>
            <a:r>
              <a:rPr lang="en-US" sz="2800" dirty="0" smtClean="0"/>
              <a:t>See such evidence in plain view</a:t>
            </a:r>
          </a:p>
          <a:p>
            <a:r>
              <a:rPr lang="en-US" sz="2800" dirty="0" smtClean="0"/>
              <a:t>It must be immediately apparent items are evidence of a crime or contraband</a:t>
            </a:r>
          </a:p>
          <a:p>
            <a:pPr>
              <a:buNone/>
            </a:pPr>
            <a:r>
              <a:rPr lang="en-US" sz="2800" b="1" dirty="0" smtClean="0"/>
              <a:t>4.	</a:t>
            </a:r>
            <a:r>
              <a:rPr lang="en-US" sz="2800" b="1" dirty="0" smtClean="0">
                <a:solidFill>
                  <a:srgbClr val="FF0000"/>
                </a:solidFill>
              </a:rPr>
              <a:t>Consent:</a:t>
            </a:r>
          </a:p>
          <a:p>
            <a:r>
              <a:rPr lang="en-US" sz="2800" dirty="0" smtClean="0"/>
              <a:t>If police are given consent voluntarily and intelligently</a:t>
            </a:r>
          </a:p>
          <a:p>
            <a:r>
              <a:rPr lang="en-US" sz="2800" dirty="0" smtClean="0"/>
              <a:t>Scope of consent can limit the scope of the search</a:t>
            </a:r>
          </a:p>
          <a:p>
            <a:pPr>
              <a:buNone/>
            </a:pPr>
            <a:r>
              <a:rPr lang="en-US" sz="2800" dirty="0" smtClean="0"/>
              <a:t>	</a:t>
            </a:r>
            <a:r>
              <a:rPr lang="en-US" sz="2800" dirty="0" smtClean="0">
                <a:solidFill>
                  <a:srgbClr val="FF0000"/>
                </a:solidFill>
              </a:rPr>
              <a:t>Example: threats by police to suspect can negate voluntariness of consent</a:t>
            </a:r>
          </a:p>
          <a:p>
            <a:endParaRPr lang="en-US" sz="2800" dirty="0" smtClean="0"/>
          </a:p>
          <a:p>
            <a:endParaRPr lang="en-US" dirty="0"/>
          </a:p>
        </p:txBody>
      </p:sp>
      <p:sp>
        <p:nvSpPr>
          <p:cNvPr id="3" name="Title 2"/>
          <p:cNvSpPr>
            <a:spLocks noGrp="1"/>
          </p:cNvSpPr>
          <p:nvPr>
            <p:ph type="title"/>
          </p:nvPr>
        </p:nvSpPr>
        <p:spPr/>
        <p:txBody>
          <a:bodyPr>
            <a:normAutofit/>
          </a:bodyPr>
          <a:lstStyle/>
          <a:p>
            <a:pPr algn="ctr"/>
            <a:r>
              <a:rPr lang="en-US" sz="3200" dirty="0" smtClean="0"/>
              <a:t>Six Exceptions to Warrant Requirements</a:t>
            </a:r>
            <a:endParaRPr lang="en-US" sz="32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 calcmode="lin" valueType="num">
                                      <p:cBhvr additive="base">
                                        <p:cTn id="4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 calcmode="lin" valueType="num">
                                      <p:cBhvr additive="base">
                                        <p:cTn id="47"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32500" lnSpcReduction="20000"/>
          </a:bodyPr>
          <a:lstStyle/>
          <a:p>
            <a:pPr>
              <a:buNone/>
            </a:pPr>
            <a:endParaRPr lang="en-US" sz="2800" dirty="0" smtClean="0">
              <a:solidFill>
                <a:srgbClr val="FF0000"/>
              </a:solidFill>
            </a:endParaRPr>
          </a:p>
          <a:p>
            <a:pPr>
              <a:buNone/>
            </a:pPr>
            <a:r>
              <a:rPr lang="en-US" sz="2800" b="1" dirty="0" smtClean="0"/>
              <a:t>5.	</a:t>
            </a:r>
            <a:r>
              <a:rPr lang="en-US" sz="6200" b="1" dirty="0" smtClean="0">
                <a:solidFill>
                  <a:srgbClr val="FF0000"/>
                </a:solidFill>
              </a:rPr>
              <a:t>Stop and Frisk:</a:t>
            </a:r>
            <a:endParaRPr lang="en-US" sz="5500" b="1" dirty="0" smtClean="0">
              <a:solidFill>
                <a:srgbClr val="FF0000"/>
              </a:solidFill>
            </a:endParaRPr>
          </a:p>
          <a:p>
            <a:r>
              <a:rPr lang="en-US" sz="5500" dirty="0" smtClean="0"/>
              <a:t>A police officer can stop someone without probable cause if he has a specific and </a:t>
            </a:r>
            <a:r>
              <a:rPr lang="en-US" sz="5500" b="1" dirty="0" smtClean="0"/>
              <a:t>reasonable suspicion </a:t>
            </a:r>
            <a:r>
              <a:rPr lang="en-US" sz="5500" dirty="0" smtClean="0"/>
              <a:t>of criminal activity</a:t>
            </a:r>
          </a:p>
          <a:p>
            <a:r>
              <a:rPr lang="en-US" sz="5500" dirty="0" smtClean="0"/>
              <a:t>Likewise if officer has reasonable belief someone is armed and dangerous he may conduct a protective </a:t>
            </a:r>
            <a:r>
              <a:rPr lang="en-US" sz="6200" b="1" dirty="0" smtClean="0">
                <a:solidFill>
                  <a:srgbClr val="FF0000"/>
                </a:solidFill>
              </a:rPr>
              <a:t>Frisk</a:t>
            </a:r>
            <a:endParaRPr lang="en-US" sz="5500" b="1" dirty="0" smtClean="0">
              <a:solidFill>
                <a:srgbClr val="FF0000"/>
              </a:solidFill>
            </a:endParaRPr>
          </a:p>
          <a:p>
            <a:r>
              <a:rPr lang="en-US" sz="5500" dirty="0" smtClean="0"/>
              <a:t>"</a:t>
            </a:r>
            <a:r>
              <a:rPr lang="en-US" sz="6200" b="1" dirty="0" smtClean="0">
                <a:solidFill>
                  <a:srgbClr val="FF0000"/>
                </a:solidFill>
              </a:rPr>
              <a:t>Pat down</a:t>
            </a:r>
            <a:r>
              <a:rPr lang="en-US" sz="5500" dirty="0" smtClean="0"/>
              <a:t>“- officer may reach into suspects clothing and seize an item he reasonably believes is a weapon or contraband</a:t>
            </a:r>
          </a:p>
          <a:p>
            <a:endParaRPr lang="en-US" sz="5500" dirty="0" smtClean="0"/>
          </a:p>
          <a:p>
            <a:pPr>
              <a:buNone/>
            </a:pPr>
            <a:r>
              <a:rPr lang="en-US" sz="5500" b="1" dirty="0" smtClean="0"/>
              <a:t>6.</a:t>
            </a:r>
            <a:r>
              <a:rPr lang="en-US" sz="6200" b="1" dirty="0" smtClean="0">
                <a:solidFill>
                  <a:srgbClr val="FF0000"/>
                </a:solidFill>
              </a:rPr>
              <a:t>	Hot pursuit:</a:t>
            </a:r>
            <a:endParaRPr lang="en-US" sz="5500" b="1" dirty="0" smtClean="0">
              <a:solidFill>
                <a:srgbClr val="FF0000"/>
              </a:solidFill>
            </a:endParaRPr>
          </a:p>
          <a:p>
            <a:r>
              <a:rPr lang="en-US" sz="5500" dirty="0" smtClean="0"/>
              <a:t>Officers chasing a </a:t>
            </a:r>
            <a:r>
              <a:rPr lang="en-US" sz="5500" b="1" dirty="0" smtClean="0"/>
              <a:t>fleeing felon </a:t>
            </a:r>
            <a:r>
              <a:rPr lang="en-US" sz="5500" dirty="0" smtClean="0"/>
              <a:t>can search as much as reasonably necessary to prevent the suspect from resisting or escaping</a:t>
            </a:r>
          </a:p>
          <a:p>
            <a:r>
              <a:rPr lang="en-US" sz="5500" dirty="0" smtClean="0"/>
              <a:t>Officers also can seize evidence of a crime if the evidence is likely to </a:t>
            </a:r>
            <a:r>
              <a:rPr lang="en-US" sz="5500" b="1" dirty="0" smtClean="0"/>
              <a:t>disappear</a:t>
            </a:r>
            <a:r>
              <a:rPr lang="en-US" sz="5500" dirty="0" smtClean="0"/>
              <a:t> before a warrant can be obtained</a:t>
            </a:r>
          </a:p>
          <a:p>
            <a:r>
              <a:rPr lang="en-US" sz="5500" dirty="0" smtClean="0"/>
              <a:t>	</a:t>
            </a:r>
            <a:r>
              <a:rPr lang="en-US" sz="5500" dirty="0" smtClean="0">
                <a:solidFill>
                  <a:srgbClr val="FF0000"/>
                </a:solidFill>
              </a:rPr>
              <a:t>Example: blood sample containing alcohol or fingernail scraping</a:t>
            </a:r>
          </a:p>
          <a:p>
            <a:endParaRPr lang="en-US" dirty="0"/>
          </a:p>
        </p:txBody>
      </p:sp>
      <p:sp>
        <p:nvSpPr>
          <p:cNvPr id="3" name="Title 2"/>
          <p:cNvSpPr>
            <a:spLocks noGrp="1"/>
          </p:cNvSpPr>
          <p:nvPr>
            <p:ph type="title"/>
          </p:nvPr>
        </p:nvSpPr>
        <p:spPr/>
        <p:txBody>
          <a:bodyPr>
            <a:normAutofit/>
          </a:bodyPr>
          <a:lstStyle/>
          <a:p>
            <a:r>
              <a:rPr lang="en-US" sz="3200" dirty="0" smtClean="0"/>
              <a:t>Six Exceptions to Warrant Requirements</a:t>
            </a:r>
            <a:endParaRPr lang="en-US" sz="32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 calcmode="lin" valueType="num">
                                      <p:cBhvr additive="base">
                                        <p:cTn id="1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 calcmode="lin" valueType="num">
                                      <p:cBhvr additive="base">
                                        <p:cTn id="3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anim calcmode="lin" valueType="num">
                                      <p:cBhvr additive="base">
                                        <p:cTn id="42"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This is a </a:t>
            </a:r>
            <a:r>
              <a:rPr lang="en-US" dirty="0" err="1" smtClean="0"/>
              <a:t>judicicially</a:t>
            </a:r>
            <a:r>
              <a:rPr lang="en-US" dirty="0" smtClean="0"/>
              <a:t> created doctrine that prohibits the use in a criminal trial of any evidence obtained by the government (police, prosecutors, etc.) in violation of an individual's constitutional rights under the fourth, fifth and sixth amendments of the Constitution.  This includes not only </a:t>
            </a:r>
            <a:r>
              <a:rPr lang="en-US" b="1" dirty="0" smtClean="0"/>
              <a:t>tangible evidence</a:t>
            </a:r>
            <a:r>
              <a:rPr lang="en-US" dirty="0" smtClean="0"/>
              <a:t> but </a:t>
            </a:r>
            <a:r>
              <a:rPr lang="en-US" b="1" dirty="0" smtClean="0"/>
              <a:t>confessions</a:t>
            </a:r>
            <a:r>
              <a:rPr lang="en-US" dirty="0" smtClean="0"/>
              <a:t> as well.</a:t>
            </a:r>
          </a:p>
          <a:p>
            <a:r>
              <a:rPr lang="en-US" dirty="0" smtClean="0"/>
              <a:t>The purpose of this doctrine is to discourage law-enforcement from violating an individual's constitutional rights</a:t>
            </a:r>
          </a:p>
          <a:p>
            <a:pPr>
              <a:buNone/>
            </a:pPr>
            <a:endParaRPr lang="en-US" dirty="0"/>
          </a:p>
        </p:txBody>
      </p:sp>
      <p:sp>
        <p:nvSpPr>
          <p:cNvPr id="2" name="Title 1"/>
          <p:cNvSpPr>
            <a:spLocks noGrp="1"/>
          </p:cNvSpPr>
          <p:nvPr>
            <p:ph type="title"/>
          </p:nvPr>
        </p:nvSpPr>
        <p:spPr/>
        <p:txBody>
          <a:bodyPr>
            <a:normAutofit fontScale="90000"/>
          </a:bodyPr>
          <a:lstStyle/>
          <a:p>
            <a:pPr algn="ctr"/>
            <a:r>
              <a:rPr lang="en-US" sz="4400" dirty="0" smtClean="0">
                <a:solidFill>
                  <a:srgbClr val="FF0000"/>
                </a:solidFill>
              </a:rPr>
              <a:t/>
            </a:r>
            <a:br>
              <a:rPr lang="en-US" sz="4400" dirty="0" smtClean="0">
                <a:solidFill>
                  <a:srgbClr val="FF0000"/>
                </a:solidFill>
              </a:rPr>
            </a:br>
            <a:r>
              <a:rPr lang="en-US" sz="4400" dirty="0" smtClean="0">
                <a:solidFill>
                  <a:srgbClr val="FF0000"/>
                </a:solidFill>
              </a:rPr>
              <a:t>EXCLUSIONARY RULE</a:t>
            </a:r>
            <a:r>
              <a:rPr lang="en-US" dirty="0" smtClean="0"/>
              <a:t/>
            </a:r>
            <a:br>
              <a:rPr lang="en-US" dirty="0" smtClean="0"/>
            </a:b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Original</a:t>
            </a:r>
            <a:endParaRPr lang="en-US" dirty="0"/>
          </a:p>
          <a:p>
            <a:r>
              <a:rPr lang="en-US" dirty="0" smtClean="0"/>
              <a:t>Amendments</a:t>
            </a:r>
            <a:endParaRPr lang="en-US" dirty="0"/>
          </a:p>
          <a:p>
            <a:r>
              <a:rPr lang="en-US" dirty="0"/>
              <a:t>First 10 amendments called "</a:t>
            </a:r>
            <a:r>
              <a:rPr lang="en-US" b="1" dirty="0">
                <a:solidFill>
                  <a:srgbClr val="C00000"/>
                </a:solidFill>
              </a:rPr>
              <a:t>Bill of Rights</a:t>
            </a:r>
            <a:r>
              <a:rPr lang="en-US" dirty="0"/>
              <a:t>" the most important source of </a:t>
            </a:r>
            <a:r>
              <a:rPr lang="en-US" b="1" dirty="0"/>
              <a:t>limitations</a:t>
            </a:r>
            <a:r>
              <a:rPr lang="en-US" dirty="0"/>
              <a:t> on the federal government's </a:t>
            </a:r>
            <a:r>
              <a:rPr lang="en-US" dirty="0" smtClean="0"/>
              <a:t>power</a:t>
            </a:r>
            <a:endParaRPr lang="en-US" dirty="0"/>
          </a:p>
          <a:p>
            <a:r>
              <a:rPr lang="en-US" dirty="0"/>
              <a:t>Not all constitutional amendments are applicable to </a:t>
            </a:r>
            <a:r>
              <a:rPr lang="en-US" dirty="0" smtClean="0"/>
              <a:t>Criminal </a:t>
            </a:r>
            <a:r>
              <a:rPr lang="en-US" dirty="0"/>
              <a:t>Law</a:t>
            </a:r>
          </a:p>
          <a:p>
            <a:pPr>
              <a:buNone/>
            </a:pPr>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Source of law from Constitution of the United States</a:t>
            </a:r>
            <a:br>
              <a:rPr lang="en-US" dirty="0" smtClean="0"/>
            </a:br>
            <a:endParaRPr lang="en-US" dirty="0"/>
          </a:p>
        </p:txBody>
      </p:sp>
      <p:pic>
        <p:nvPicPr>
          <p:cNvPr id="2052" name="Picture 4" descr="C:\Documents and Settings\Christie\Local Settings\Temporary Internet Files\Content.IE5\HPG5XTSS\MCj01495110000[1].wmf"/>
          <p:cNvPicPr>
            <a:picLocks noChangeAspect="1" noChangeArrowheads="1"/>
          </p:cNvPicPr>
          <p:nvPr/>
        </p:nvPicPr>
        <p:blipFill>
          <a:blip r:embed="rId2" cstate="print"/>
          <a:srcRect/>
          <a:stretch>
            <a:fillRect/>
          </a:stretch>
        </p:blipFill>
        <p:spPr bwMode="auto">
          <a:xfrm>
            <a:off x="5562600" y="4495800"/>
            <a:ext cx="3143061" cy="2127564"/>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If the government isn't permitted the use of such improperly obtained evidence police will be less likely to violate those rights to begin with</a:t>
            </a:r>
          </a:p>
          <a:p>
            <a:r>
              <a:rPr lang="en-US" dirty="0" smtClean="0"/>
              <a:t>Not only is illegally obtained evidence excluded but any evidence that is derived from the illegally obtained evidence is also excluded. This is known as the "</a:t>
            </a:r>
            <a:r>
              <a:rPr lang="en-US" sz="2800" dirty="0" smtClean="0">
                <a:solidFill>
                  <a:srgbClr val="FF0000"/>
                </a:solidFill>
              </a:rPr>
              <a:t>tainted fruit </a:t>
            </a:r>
            <a:r>
              <a:rPr lang="en-US" sz="2800" b="1" dirty="0" smtClean="0">
                <a:solidFill>
                  <a:srgbClr val="FF0000"/>
                </a:solidFill>
              </a:rPr>
              <a:t>of the poisonous tree</a:t>
            </a:r>
            <a:r>
              <a:rPr lang="en-US" dirty="0" smtClean="0"/>
              <a:t>”</a:t>
            </a:r>
          </a:p>
          <a:p>
            <a:endParaRPr lang="en-US" dirty="0" smtClean="0"/>
          </a:p>
          <a:p>
            <a:r>
              <a:rPr lang="en-US" b="1" dirty="0" smtClean="0"/>
              <a:t>How is the exclusionary rule enforced?</a:t>
            </a:r>
          </a:p>
          <a:p>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EXCLUSIONARY RULE</a:t>
            </a:r>
            <a:br>
              <a:rPr lang="en-US" dirty="0" smtClean="0"/>
            </a:b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A </a:t>
            </a:r>
            <a:r>
              <a:rPr lang="en-US" sz="3100" b="1" dirty="0" smtClean="0">
                <a:solidFill>
                  <a:srgbClr val="FF0000"/>
                </a:solidFill>
              </a:rPr>
              <a:t>motion to suppress evidence</a:t>
            </a:r>
            <a:r>
              <a:rPr lang="en-US" dirty="0" smtClean="0"/>
              <a:t> is normally a pre-trial hearing held before a judge before a jury is </a:t>
            </a:r>
            <a:r>
              <a:rPr lang="en-US" dirty="0" err="1" smtClean="0"/>
              <a:t>empaneled</a:t>
            </a:r>
            <a:endParaRPr lang="en-US" dirty="0" smtClean="0"/>
          </a:p>
          <a:p>
            <a:r>
              <a:rPr lang="en-US" dirty="0" smtClean="0"/>
              <a:t>The judge listens to the facts surrounding the search/seizure of the evidence or the obtaining of a confession through the presentation of state and defense witnesses.</a:t>
            </a:r>
          </a:p>
          <a:p>
            <a:r>
              <a:rPr lang="en-US" dirty="0" smtClean="0"/>
              <a:t>The </a:t>
            </a:r>
            <a:r>
              <a:rPr lang="en-US" b="1" dirty="0" smtClean="0"/>
              <a:t>state has the burden </a:t>
            </a:r>
            <a:r>
              <a:rPr lang="en-US" dirty="0" smtClean="0"/>
              <a:t>to establish the legal admissibility of the evidence or confession</a:t>
            </a:r>
          </a:p>
          <a:p>
            <a:r>
              <a:rPr lang="en-US" dirty="0" smtClean="0"/>
              <a:t>The defendant has the right to testify without his testimony being subsequently used against him in a trial</a:t>
            </a:r>
          </a:p>
          <a:p>
            <a:r>
              <a:rPr lang="en-US" dirty="0" smtClean="0"/>
              <a:t>At the conclusion of the testimony presented both the state and the defense have an opportunity to present the appropriate case law to argue their respective positions on the motion.</a:t>
            </a:r>
          </a:p>
          <a:p>
            <a:endParaRPr lang="en-US" dirty="0"/>
          </a:p>
        </p:txBody>
      </p:sp>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solidFill>
                  <a:srgbClr val="FF0000"/>
                </a:solidFill>
              </a:rPr>
              <a:t>MOTION TO SUPPRESS EVIDENCE</a:t>
            </a:r>
            <a:r>
              <a:rPr lang="en-US" dirty="0" smtClean="0"/>
              <a:t/>
            </a:r>
            <a:br>
              <a:rPr lang="en-US" dirty="0" smtClean="0"/>
            </a:b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995672"/>
          </a:xfrm>
        </p:spPr>
        <p:txBody>
          <a:bodyPr>
            <a:normAutofit fontScale="92500" lnSpcReduction="20000"/>
          </a:bodyPr>
          <a:lstStyle/>
          <a:p>
            <a:r>
              <a:rPr lang="en-US" dirty="0" smtClean="0"/>
              <a:t>If the judge rules that the evidence or confession is obtained in violation of the defendant's rights he can "</a:t>
            </a:r>
            <a:r>
              <a:rPr lang="en-US" sz="3000" b="1" dirty="0" smtClean="0"/>
              <a:t>exclude</a:t>
            </a:r>
            <a:r>
              <a:rPr lang="en-US" dirty="0" smtClean="0"/>
              <a:t>" it’s use at trial. (This is why this is referred to as the </a:t>
            </a:r>
            <a:r>
              <a:rPr lang="en-US" b="1" dirty="0" smtClean="0">
                <a:solidFill>
                  <a:srgbClr val="FF0000"/>
                </a:solidFill>
              </a:rPr>
              <a:t>EXCLUSIONARY RULE)</a:t>
            </a:r>
          </a:p>
          <a:p>
            <a:r>
              <a:rPr lang="en-US" dirty="0" smtClean="0"/>
              <a:t>By eliminating the ability of the state to introduce evidence at trial or the defendant's confession, the result may effectively prevent the state from being able to successfully prosecute its case.</a:t>
            </a:r>
          </a:p>
          <a:p>
            <a:r>
              <a:rPr lang="en-US" dirty="0" smtClean="0"/>
              <a:t>This is why the "exclusionary rule" can be used as a </a:t>
            </a:r>
            <a:r>
              <a:rPr lang="en-US" b="1" dirty="0" smtClean="0"/>
              <a:t>powerful tool </a:t>
            </a:r>
            <a:r>
              <a:rPr lang="en-US" dirty="0" smtClean="0"/>
              <a:t>in defending a case where an individual's rights have been violated by law enforcement.</a:t>
            </a:r>
          </a:p>
          <a:p>
            <a:r>
              <a:rPr lang="en-US" dirty="0" smtClean="0"/>
              <a:t>If judge excludes the evidence or confession, State can appeal that decision to an intermediate court of appeal, prior to the initiation of the trial</a:t>
            </a:r>
          </a:p>
          <a:p>
            <a:pPr>
              <a:buNone/>
            </a:pP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MOTION TO SUPPRESS EVIDENCE</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Useful </a:t>
            </a:r>
            <a:r>
              <a:rPr lang="en-US" sz="2800" b="1" dirty="0" smtClean="0">
                <a:solidFill>
                  <a:srgbClr val="FF0000"/>
                </a:solidFill>
              </a:rPr>
              <a:t>analysis</a:t>
            </a:r>
            <a:r>
              <a:rPr lang="en-US" dirty="0" smtClean="0"/>
              <a:t> of the law of "SEARCH AND SEIZURE" asks:</a:t>
            </a:r>
          </a:p>
          <a:p>
            <a:r>
              <a:rPr lang="en-US" dirty="0" smtClean="0"/>
              <a:t>Does the defendant have a fourth amendment right ?</a:t>
            </a:r>
          </a:p>
          <a:p>
            <a:r>
              <a:rPr lang="en-US" dirty="0" smtClean="0"/>
              <a:t>Was there governmental (versus private) conduct ?</a:t>
            </a:r>
          </a:p>
          <a:p>
            <a:r>
              <a:rPr lang="en-US" dirty="0" smtClean="0"/>
              <a:t>Did the defendant have a </a:t>
            </a:r>
            <a:r>
              <a:rPr lang="en-US" b="1" dirty="0" smtClean="0"/>
              <a:t>reasonable expectation of privacy </a:t>
            </a:r>
            <a:r>
              <a:rPr lang="en-US" dirty="0" smtClean="0"/>
              <a:t>(example: his home or apartment) ?</a:t>
            </a:r>
          </a:p>
          <a:p>
            <a:r>
              <a:rPr lang="en-US" dirty="0" smtClean="0"/>
              <a:t>Did the police have a </a:t>
            </a:r>
            <a:r>
              <a:rPr lang="en-US" b="1" dirty="0" smtClean="0"/>
              <a:t>valid warrant </a:t>
            </a:r>
            <a:r>
              <a:rPr lang="en-US" dirty="0" smtClean="0"/>
              <a:t>?</a:t>
            </a:r>
          </a:p>
          <a:p>
            <a:endParaRPr lang="en-US" dirty="0"/>
          </a:p>
        </p:txBody>
      </p:sp>
      <p:sp>
        <p:nvSpPr>
          <p:cNvPr id="2" name="Title 1"/>
          <p:cNvSpPr>
            <a:spLocks noGrp="1"/>
          </p:cNvSpPr>
          <p:nvPr>
            <p:ph type="title"/>
          </p:nvPr>
        </p:nvSpPr>
        <p:spPr/>
        <p:txBody>
          <a:bodyPr>
            <a:normAutofit fontScale="90000"/>
          </a:bodyPr>
          <a:lstStyle/>
          <a:p>
            <a:r>
              <a:rPr lang="en-US" dirty="0" smtClean="0"/>
              <a:t>MOTION TO SUPPRESS PHYSICAL  EVIDENCE SUMMARY</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If no warrant was there a </a:t>
            </a:r>
            <a:r>
              <a:rPr lang="en-US" b="1" dirty="0" smtClean="0"/>
              <a:t>valid exception</a:t>
            </a:r>
            <a:r>
              <a:rPr lang="en-US" dirty="0" smtClean="0"/>
              <a:t>?</a:t>
            </a:r>
          </a:p>
          <a:p>
            <a:r>
              <a:rPr lang="en-US" dirty="0" smtClean="0"/>
              <a:t>It is easy to see, with an infinite number of unique factual situations, subject to legal interpretation and the applicable legal principles, why </a:t>
            </a:r>
            <a:r>
              <a:rPr lang="en-US" sz="2800" b="1" dirty="0" smtClean="0">
                <a:solidFill>
                  <a:srgbClr val="FF0000"/>
                </a:solidFill>
              </a:rPr>
              <a:t>search and seizure law</a:t>
            </a:r>
            <a:r>
              <a:rPr lang="en-US" dirty="0" smtClean="0"/>
              <a:t> is so complex. There are volumes and volumes written about it in thousands of cases rendering legal opinions</a:t>
            </a:r>
          </a:p>
          <a:p>
            <a:r>
              <a:rPr lang="en-US" dirty="0" smtClean="0"/>
              <a:t>It can literally “make or break” the case for the defendant and is a </a:t>
            </a:r>
            <a:r>
              <a:rPr lang="en-US" b="1" dirty="0" smtClean="0"/>
              <a:t>hotly</a:t>
            </a:r>
            <a:r>
              <a:rPr lang="en-US" dirty="0" smtClean="0"/>
              <a:t> and </a:t>
            </a:r>
            <a:r>
              <a:rPr lang="en-US" b="1" dirty="0" smtClean="0"/>
              <a:t>frequently litigated issue</a:t>
            </a:r>
          </a:p>
          <a:p>
            <a:endParaRPr lang="en-US" dirty="0"/>
          </a:p>
        </p:txBody>
      </p:sp>
      <p:sp>
        <p:nvSpPr>
          <p:cNvPr id="3" name="Title 2"/>
          <p:cNvSpPr>
            <a:spLocks noGrp="1"/>
          </p:cNvSpPr>
          <p:nvPr>
            <p:ph type="title"/>
          </p:nvPr>
        </p:nvSpPr>
        <p:spPr/>
        <p:txBody>
          <a:bodyPr>
            <a:normAutofit fontScale="90000"/>
          </a:bodyPr>
          <a:lstStyle/>
          <a:p>
            <a:pPr algn="ctr"/>
            <a:r>
              <a:rPr lang="en-US" dirty="0" smtClean="0"/>
              <a:t>MOTION TO SUPPRESS EVIDENCE</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2800" dirty="0" smtClean="0"/>
              <a:t>Fifth and 14th amendments deal with concepts we hear throughout criminal law and put most simply</a:t>
            </a:r>
            <a:r>
              <a:rPr lang="en-US" sz="3100" b="1" dirty="0" smtClean="0">
                <a:solidFill>
                  <a:srgbClr val="FF0000"/>
                </a:solidFill>
              </a:rPr>
              <a:t>, due </a:t>
            </a:r>
            <a:r>
              <a:rPr lang="en-US" sz="3100" dirty="0" smtClean="0">
                <a:solidFill>
                  <a:srgbClr val="FF0000"/>
                </a:solidFill>
              </a:rPr>
              <a:t>process</a:t>
            </a:r>
            <a:r>
              <a:rPr lang="en-US" sz="2800" b="1" dirty="0" smtClean="0"/>
              <a:t> </a:t>
            </a:r>
            <a:r>
              <a:rPr lang="en-US" sz="2800" dirty="0" smtClean="0"/>
              <a:t>is essentially a guarantee of </a:t>
            </a:r>
            <a:r>
              <a:rPr lang="en-US" sz="3100" b="1" dirty="0" smtClean="0"/>
              <a:t>fairness</a:t>
            </a:r>
            <a:r>
              <a:rPr lang="en-US" sz="2800" dirty="0" smtClean="0"/>
              <a:t> of the law, while </a:t>
            </a:r>
            <a:r>
              <a:rPr lang="en-US" sz="3100" b="1" dirty="0" smtClean="0">
                <a:solidFill>
                  <a:srgbClr val="FF0000"/>
                </a:solidFill>
              </a:rPr>
              <a:t>equal protection </a:t>
            </a:r>
            <a:r>
              <a:rPr lang="en-US" sz="2800" dirty="0" smtClean="0"/>
              <a:t>guarantees that </a:t>
            </a:r>
            <a:r>
              <a:rPr lang="en-US" sz="2800" b="1" dirty="0" smtClean="0"/>
              <a:t>similarly situated people </a:t>
            </a:r>
            <a:r>
              <a:rPr lang="en-US" sz="2800" dirty="0" smtClean="0"/>
              <a:t>shall be treated </a:t>
            </a:r>
            <a:r>
              <a:rPr lang="en-US" sz="2800" b="1" dirty="0" smtClean="0"/>
              <a:t>equally</a:t>
            </a:r>
          </a:p>
          <a:p>
            <a:r>
              <a:rPr lang="en-US" sz="2800" dirty="0" smtClean="0">
                <a:solidFill>
                  <a:srgbClr val="0070C0"/>
                </a:solidFill>
              </a:rPr>
              <a:t>Example</a:t>
            </a:r>
            <a:r>
              <a:rPr lang="en-US" sz="2800" dirty="0" smtClean="0"/>
              <a:t>:  if a law prohibits use of gasoline lawnmowers on a Sunday this would be a due process issue. The law could be argued to be unfair and arbitrary.</a:t>
            </a:r>
          </a:p>
          <a:p>
            <a:r>
              <a:rPr lang="en-US" sz="2800" dirty="0" smtClean="0"/>
              <a:t>If a law prohibits only unmarried persons from using the lawnmower that would be an equal protection issue, because it would unfairly single out a specific group of people</a:t>
            </a:r>
          </a:p>
          <a:p>
            <a:r>
              <a:rPr lang="en-US" sz="2800" dirty="0" smtClean="0"/>
              <a:t>Both guarantees have their roots in principles of </a:t>
            </a:r>
            <a:r>
              <a:rPr lang="en-US" sz="3100" b="1" dirty="0" smtClean="0">
                <a:solidFill>
                  <a:srgbClr val="FF0000"/>
                </a:solidFill>
              </a:rPr>
              <a:t>FAIRNESS.</a:t>
            </a:r>
            <a:endParaRPr lang="en-US" sz="2800" b="1" dirty="0" smtClean="0">
              <a:solidFill>
                <a:srgbClr val="FF0000"/>
              </a:solidFill>
            </a:endParaRPr>
          </a:p>
          <a:p>
            <a:endParaRPr lang="en-US" dirty="0"/>
          </a:p>
        </p:txBody>
      </p:sp>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dirty="0" smtClean="0">
                <a:solidFill>
                  <a:srgbClr val="FF0000"/>
                </a:solidFill>
              </a:rPr>
              <a:t>DUE PROCESS AND </a:t>
            </a:r>
            <a:br>
              <a:rPr lang="en-US" dirty="0" smtClean="0">
                <a:solidFill>
                  <a:srgbClr val="FF0000"/>
                </a:solidFill>
              </a:rPr>
            </a:br>
            <a:r>
              <a:rPr lang="en-US" dirty="0" smtClean="0">
                <a:solidFill>
                  <a:srgbClr val="FF0000"/>
                </a:solidFill>
              </a:rPr>
              <a:t>EQUAL PROTECTION  </a:t>
            </a:r>
            <a:r>
              <a:rPr lang="en-US" dirty="0" smtClean="0"/>
              <a:t/>
            </a:r>
            <a:br>
              <a:rPr lang="en-US" dirty="0" smtClean="0"/>
            </a:b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a:t>
            </a:r>
            <a:r>
              <a:rPr lang="en-US" b="1" dirty="0" smtClean="0">
                <a:solidFill>
                  <a:srgbClr val="FF0000"/>
                </a:solidFill>
              </a:rPr>
              <a:t>DUE PROCESS </a:t>
            </a:r>
            <a:r>
              <a:rPr lang="en-US" dirty="0" smtClean="0"/>
              <a:t>clause requires in all criminal cases that the state (the prosecution who is bringing the charges and making the accusation of a criminal offense) has the sole burden of proving each and every element of the crime charged (all crimes have essential elements of proof) beyond a reasonable doubt.</a:t>
            </a:r>
          </a:p>
          <a:p>
            <a:r>
              <a:rPr lang="en-US" b="1" dirty="0" smtClean="0">
                <a:solidFill>
                  <a:srgbClr val="FF0000"/>
                </a:solidFill>
              </a:rPr>
              <a:t>PRESUMPTION OF INNOCENCE </a:t>
            </a:r>
            <a:r>
              <a:rPr lang="en-US" dirty="0" smtClean="0"/>
              <a:t>- Not mentioned in the Constitution but it is an essential component in a fair trial</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BURDEN OF PROOF AND PRESUMPTION OF INNOCENCE</a:t>
            </a:r>
            <a:br>
              <a:rPr lang="en-US" dirty="0" smtClean="0"/>
            </a:b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r>
              <a:rPr lang="en-US" sz="3200" dirty="0" smtClean="0"/>
              <a:t>Since Accused is presumed to be innocent of the crime charged, the Accused never has to prove their innocence, the Government must prove the Defendant guilty beyond and to the exclusion of every reasonable doubt</a:t>
            </a:r>
          </a:p>
          <a:p>
            <a:r>
              <a:rPr lang="en-US" sz="3200" dirty="0" smtClean="0"/>
              <a:t>Probable cause v. Reasonable doubt standards </a:t>
            </a:r>
            <a:endParaRPr lang="en-US" sz="3200" dirty="0"/>
          </a:p>
        </p:txBody>
      </p:sp>
      <p:sp>
        <p:nvSpPr>
          <p:cNvPr id="4" name="Title 3"/>
          <p:cNvSpPr>
            <a:spLocks noGrp="1"/>
          </p:cNvSpPr>
          <p:nvPr>
            <p:ph type="title"/>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The fifth and 14th amendment guarantee that a defendant can't be tried for the same offense twice.</a:t>
            </a:r>
          </a:p>
          <a:p>
            <a:pPr>
              <a:buNone/>
            </a:pPr>
            <a:endParaRPr lang="en-US" dirty="0" smtClean="0"/>
          </a:p>
          <a:p>
            <a:pPr>
              <a:buNone/>
            </a:pPr>
            <a:r>
              <a:rPr lang="en-US" b="1" dirty="0" smtClean="0"/>
              <a:t>Jeopardy attaches:</a:t>
            </a:r>
          </a:p>
          <a:p>
            <a:r>
              <a:rPr lang="en-US" dirty="0" smtClean="0"/>
              <a:t>When a jury is given the oath or "</a:t>
            </a:r>
            <a:r>
              <a:rPr lang="en-US" b="1" dirty="0" smtClean="0"/>
              <a:t>sworn in</a:t>
            </a:r>
            <a:r>
              <a:rPr lang="en-US" dirty="0" smtClean="0"/>
              <a:t>"</a:t>
            </a:r>
          </a:p>
          <a:p>
            <a:r>
              <a:rPr lang="en-US" dirty="0" smtClean="0"/>
              <a:t>If no jury, when the </a:t>
            </a:r>
            <a:r>
              <a:rPr lang="en-US" b="1" dirty="0" smtClean="0"/>
              <a:t>first witness </a:t>
            </a:r>
            <a:r>
              <a:rPr lang="en-US" dirty="0" smtClean="0"/>
              <a:t>is sworn in</a:t>
            </a:r>
          </a:p>
          <a:p>
            <a:r>
              <a:rPr lang="en-US" dirty="0" smtClean="0"/>
              <a:t>This applies </a:t>
            </a:r>
            <a:r>
              <a:rPr lang="en-US" b="1" dirty="0" smtClean="0"/>
              <a:t>only in a criminal case </a:t>
            </a:r>
          </a:p>
          <a:p>
            <a:pPr>
              <a:buNone/>
            </a:pPr>
            <a:endParaRPr lang="en-US" dirty="0" smtClean="0"/>
          </a:p>
          <a:p>
            <a:pPr>
              <a:buNone/>
            </a:pPr>
            <a:r>
              <a:rPr lang="en-US" b="1" dirty="0" smtClean="0">
                <a:solidFill>
                  <a:srgbClr val="FF0000"/>
                </a:solidFill>
              </a:rPr>
              <a:t>Retrial </a:t>
            </a:r>
            <a:r>
              <a:rPr lang="en-US" b="1" dirty="0" smtClean="0"/>
              <a:t>is permitted and not considered as Double Jeopardy:</a:t>
            </a:r>
          </a:p>
          <a:p>
            <a:r>
              <a:rPr lang="en-US" dirty="0" smtClean="0"/>
              <a:t>Hung jury</a:t>
            </a:r>
          </a:p>
          <a:p>
            <a:r>
              <a:rPr lang="en-US" dirty="0" smtClean="0"/>
              <a:t>Mistrial of necessity</a:t>
            </a:r>
          </a:p>
          <a:p>
            <a:r>
              <a:rPr lang="en-US" dirty="0" smtClean="0"/>
              <a:t>After a successful appeal</a:t>
            </a:r>
          </a:p>
          <a:p>
            <a:pPr>
              <a:buNone/>
            </a:pPr>
            <a:r>
              <a:rPr lang="en-US" dirty="0" smtClean="0">
                <a:solidFill>
                  <a:srgbClr val="FF0000"/>
                </a:solidFill>
              </a:rPr>
              <a:t>Note: a defendant can be tried for a federal offense and a separate but similar state offense and punished consecutively. This is not double jeopardy as they are actually different laws.</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FF0000"/>
                </a:solidFill>
              </a:rPr>
              <a:t>DOUBLE JEOPARDY</a:t>
            </a:r>
            <a:r>
              <a:rPr lang="en-US" dirty="0" smtClean="0"/>
              <a:t/>
            </a:r>
            <a:br>
              <a:rPr lang="en-US" dirty="0" smtClean="0"/>
            </a:b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additive="base">
                                        <p:cTn id="4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49" fill="hold">
                            <p:stCondLst>
                              <p:cond delay="9000"/>
                            </p:stCondLst>
                            <p:childTnLst>
                              <p:par>
                                <p:cTn id="50" presetID="2" presetClass="entr" presetSubtype="4" fill="hold" grpId="0" nodeType="after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 calcmode="lin" valueType="num">
                                      <p:cBhvr additive="base">
                                        <p:cTn id="5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3" dur="1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par>
                          <p:cTn id="54" fill="hold">
                            <p:stCondLst>
                              <p:cond delay="10000"/>
                            </p:stCondLst>
                            <p:childTnLst>
                              <p:par>
                                <p:cTn id="55" presetID="6" presetClass="emph" presetSubtype="0" fill="hold" grpId="0" nodeType="afterEffect">
                                  <p:stCondLst>
                                    <p:cond delay="0"/>
                                  </p:stCondLst>
                                  <p:childTnLst>
                                    <p:animScale>
                                      <p:cBhvr>
                                        <p:cTn id="5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No discussion of the criminal justice system would be complete without at least a basic concept of what we define as a crime</a:t>
            </a:r>
          </a:p>
          <a:p>
            <a:r>
              <a:rPr lang="en-US" dirty="0" smtClean="0"/>
              <a:t>Today, </a:t>
            </a:r>
            <a:r>
              <a:rPr lang="en-US" b="1" dirty="0" smtClean="0"/>
              <a:t>STATE STATUTES</a:t>
            </a:r>
            <a:r>
              <a:rPr lang="en-US" dirty="0" smtClean="0"/>
              <a:t>, enacted by state legislatures are the primary source of what constitutes a CRIMINAL ACT and therefore considered a violation of the law</a:t>
            </a:r>
          </a:p>
          <a:p>
            <a:r>
              <a:rPr lang="en-US" dirty="0" smtClean="0"/>
              <a:t>The FEDERAL SYSTEM has its own set of laws enacted by Congress, called </a:t>
            </a:r>
            <a:r>
              <a:rPr lang="en-US" dirty="0" smtClean="0">
                <a:solidFill>
                  <a:srgbClr val="FF0000"/>
                </a:solidFill>
              </a:rPr>
              <a:t>US CODE</a:t>
            </a:r>
            <a:r>
              <a:rPr lang="en-US" dirty="0" smtClean="0"/>
              <a:t>, entirely statutory, there are no common law crimes</a:t>
            </a:r>
          </a:p>
          <a:p>
            <a:endParaRPr lang="en-US" dirty="0"/>
          </a:p>
        </p:txBody>
      </p:sp>
      <p:sp>
        <p:nvSpPr>
          <p:cNvPr id="2" name="Title 1"/>
          <p:cNvSpPr>
            <a:spLocks noGrp="1"/>
          </p:cNvSpPr>
          <p:nvPr>
            <p:ph type="title"/>
          </p:nvPr>
        </p:nvSpPr>
        <p:spPr/>
        <p:txBody>
          <a:bodyPr>
            <a:normAutofit fontScale="90000"/>
          </a:bodyPr>
          <a:lstStyle/>
          <a:p>
            <a:pPr algn="ctr"/>
            <a:r>
              <a:rPr lang="en-US" dirty="0" smtClean="0">
                <a:solidFill>
                  <a:srgbClr val="FF0000"/>
                </a:solidFill>
              </a:rPr>
              <a:t>CRIMES</a:t>
            </a:r>
            <a:r>
              <a:rPr lang="en-US" dirty="0" smtClean="0"/>
              <a:t/>
            </a:r>
            <a:br>
              <a:rPr lang="en-US" dirty="0" smtClean="0"/>
            </a:b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Guaranteed </a:t>
            </a:r>
            <a:r>
              <a:rPr lang="en-US" dirty="0"/>
              <a:t>by the SIXTH </a:t>
            </a:r>
            <a:r>
              <a:rPr lang="en-US" dirty="0" smtClean="0"/>
              <a:t>AMENDMENT</a:t>
            </a:r>
            <a:endParaRPr lang="en-US" dirty="0"/>
          </a:p>
          <a:p>
            <a:r>
              <a:rPr lang="en-US" dirty="0"/>
              <a:t>Only </a:t>
            </a:r>
            <a:r>
              <a:rPr lang="en-US" dirty="0" smtClean="0"/>
              <a:t>for </a:t>
            </a:r>
            <a:r>
              <a:rPr lang="en-US" dirty="0"/>
              <a:t>"</a:t>
            </a:r>
            <a:r>
              <a:rPr lang="en-US" sz="3000" b="1" dirty="0"/>
              <a:t>serious offenses</a:t>
            </a:r>
            <a:r>
              <a:rPr lang="en-US" dirty="0" smtClean="0"/>
              <a:t>"</a:t>
            </a:r>
            <a:endParaRPr lang="en-US" dirty="0"/>
          </a:p>
          <a:p>
            <a:r>
              <a:rPr lang="en-US" dirty="0" smtClean="0"/>
              <a:t>Means </a:t>
            </a:r>
            <a:r>
              <a:rPr lang="en-US" dirty="0"/>
              <a:t>imprisonment for </a:t>
            </a:r>
            <a:r>
              <a:rPr lang="en-US" b="1" dirty="0"/>
              <a:t>more</a:t>
            </a:r>
            <a:r>
              <a:rPr lang="en-US" dirty="0"/>
              <a:t> than six </a:t>
            </a:r>
            <a:r>
              <a:rPr lang="en-US" dirty="0" smtClean="0"/>
              <a:t>months</a:t>
            </a:r>
            <a:endParaRPr lang="en-US" dirty="0"/>
          </a:p>
          <a:p>
            <a:r>
              <a:rPr lang="en-US" dirty="0" smtClean="0"/>
              <a:t>Not </a:t>
            </a:r>
            <a:r>
              <a:rPr lang="en-US" dirty="0"/>
              <a:t>for petty offenses </a:t>
            </a:r>
            <a:r>
              <a:rPr lang="en-US" b="1" dirty="0"/>
              <a:t>less</a:t>
            </a:r>
            <a:r>
              <a:rPr lang="en-US" dirty="0"/>
              <a:t> than six </a:t>
            </a:r>
            <a:r>
              <a:rPr lang="en-US" dirty="0" smtClean="0"/>
              <a:t>months</a:t>
            </a:r>
            <a:endParaRPr lang="en-US" dirty="0"/>
          </a:p>
          <a:p>
            <a:r>
              <a:rPr lang="en-US" dirty="0" smtClean="0"/>
              <a:t>Not </a:t>
            </a:r>
            <a:r>
              <a:rPr lang="en-US" dirty="0"/>
              <a:t>for juvenile </a:t>
            </a:r>
            <a:r>
              <a:rPr lang="en-US" dirty="0" smtClean="0"/>
              <a:t>cases</a:t>
            </a:r>
            <a:endParaRPr lang="en-US" dirty="0"/>
          </a:p>
          <a:p>
            <a:r>
              <a:rPr lang="en-US" dirty="0"/>
              <a:t>No constitutional right to jury of </a:t>
            </a:r>
            <a:r>
              <a:rPr lang="en-US" dirty="0" smtClean="0"/>
              <a:t>12</a:t>
            </a:r>
            <a:endParaRPr lang="en-US" dirty="0"/>
          </a:p>
          <a:p>
            <a:r>
              <a:rPr lang="en-US" dirty="0"/>
              <a:t>Must be at least </a:t>
            </a:r>
            <a:r>
              <a:rPr lang="en-US" b="1" dirty="0"/>
              <a:t>six </a:t>
            </a:r>
            <a:r>
              <a:rPr lang="en-US" b="1" dirty="0" smtClean="0"/>
              <a:t>jurors</a:t>
            </a:r>
            <a:endParaRPr lang="en-US" b="1" dirty="0"/>
          </a:p>
          <a:p>
            <a:r>
              <a:rPr lang="en-US" dirty="0" smtClean="0"/>
              <a:t>Six </a:t>
            </a:r>
            <a:r>
              <a:rPr lang="en-US" smtClean="0"/>
              <a:t>or twelve </a:t>
            </a:r>
            <a:r>
              <a:rPr lang="en-US" dirty="0"/>
              <a:t>person jury vote has to be </a:t>
            </a:r>
            <a:r>
              <a:rPr lang="en-US" sz="3000" b="1" dirty="0" smtClean="0"/>
              <a:t>unanimous</a:t>
            </a:r>
            <a:endParaRPr lang="en-US" b="1" dirty="0"/>
          </a:p>
          <a:p>
            <a:endParaRPr lang="en-US" dirty="0"/>
          </a:p>
        </p:txBody>
      </p:sp>
      <p:sp>
        <p:nvSpPr>
          <p:cNvPr id="2" name="Title 1"/>
          <p:cNvSpPr>
            <a:spLocks noGrp="1"/>
          </p:cNvSpPr>
          <p:nvPr>
            <p:ph type="title"/>
          </p:nvPr>
        </p:nvSpPr>
        <p:spPr/>
        <p:txBody>
          <a:bodyPr/>
          <a:lstStyle/>
          <a:p>
            <a:pPr algn="ctr"/>
            <a:r>
              <a:rPr lang="en-US" dirty="0" smtClean="0">
                <a:solidFill>
                  <a:srgbClr val="C00000"/>
                </a:solidFill>
              </a:rPr>
              <a:t>Right to Trial By Jury</a:t>
            </a:r>
            <a:endParaRPr lang="en-US" dirty="0">
              <a:solidFill>
                <a:srgbClr val="C00000"/>
              </a:solidFill>
            </a:endParaRPr>
          </a:p>
        </p:txBody>
      </p:sp>
      <p:pic>
        <p:nvPicPr>
          <p:cNvPr id="3075" name="Picture 3" descr="C:\Documents and Settings\Christie\Local Settings\Temporary Internet Files\Content.IE5\HPG5XTSS\MCBD06878_0000[1].wmf"/>
          <p:cNvPicPr>
            <a:picLocks noChangeAspect="1" noChangeArrowheads="1"/>
          </p:cNvPicPr>
          <p:nvPr/>
        </p:nvPicPr>
        <p:blipFill>
          <a:blip r:embed="rId2" cstate="print"/>
          <a:srcRect/>
          <a:stretch>
            <a:fillRect/>
          </a:stretch>
        </p:blipFill>
        <p:spPr bwMode="auto">
          <a:xfrm>
            <a:off x="6477000" y="5562600"/>
            <a:ext cx="2001622" cy="993953"/>
          </a:xfrm>
          <a:prstGeom prst="rect">
            <a:avLst/>
          </a:prstGeom>
          <a:noFill/>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8" presetClass="emph" presetSubtype="0" fill="hold" grpId="0" nodeType="afterEffect">
                                  <p:stCondLst>
                                    <p:cond delay="0"/>
                                  </p:stCondLst>
                                  <p:childTnLst>
                                    <p:animRot by="21600000">
                                      <p:cBhvr>
                                        <p:cTn id="4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32500" lnSpcReduction="20000"/>
          </a:bodyPr>
          <a:lstStyle/>
          <a:p>
            <a:r>
              <a:rPr lang="en-US" sz="7400" dirty="0" smtClean="0"/>
              <a:t>About 25 years ago there was a deliberate shift to designate criminal courts strictly as courts of </a:t>
            </a:r>
            <a:r>
              <a:rPr lang="en-US" sz="7400" dirty="0" smtClean="0">
                <a:solidFill>
                  <a:srgbClr val="FF0000"/>
                </a:solidFill>
              </a:rPr>
              <a:t>PUNISHMENT</a:t>
            </a:r>
          </a:p>
          <a:p>
            <a:r>
              <a:rPr lang="en-US" sz="7400" b="1" dirty="0" smtClean="0"/>
              <a:t>REHABILITATION</a:t>
            </a:r>
            <a:r>
              <a:rPr lang="en-US" sz="7400" dirty="0" smtClean="0"/>
              <a:t> was no longer to be a major factor in determining or imposing a sentence</a:t>
            </a:r>
          </a:p>
          <a:p>
            <a:r>
              <a:rPr lang="en-US" sz="7400" dirty="0" smtClean="0"/>
              <a:t>With the passage </a:t>
            </a:r>
            <a:r>
              <a:rPr lang="en-US" sz="7400" smtClean="0"/>
              <a:t>of time we </a:t>
            </a:r>
            <a:r>
              <a:rPr lang="en-US" sz="7400" dirty="0" smtClean="0"/>
              <a:t>have returned to a more </a:t>
            </a:r>
            <a:r>
              <a:rPr lang="en-US" sz="7400" b="1" dirty="0" smtClean="0"/>
              <a:t>enlightened</a:t>
            </a:r>
            <a:r>
              <a:rPr lang="en-US" sz="7400" dirty="0" smtClean="0"/>
              <a:t> approach of the criminal court</a:t>
            </a:r>
          </a:p>
          <a:p>
            <a:r>
              <a:rPr lang="en-US" sz="7400" dirty="0" smtClean="0"/>
              <a:t>The majority of dispositions in criminal court still dole out punishment, but alternative considerations have become once again significant factors in an increasing number of cases.</a:t>
            </a:r>
          </a:p>
          <a:p>
            <a:r>
              <a:rPr lang="en-US" sz="7400" dirty="0" smtClean="0"/>
              <a:t>Potential </a:t>
            </a:r>
            <a:r>
              <a:rPr lang="en-US" sz="7400" b="1" dirty="0" smtClean="0"/>
              <a:t>rehabilitation and specialized treatment </a:t>
            </a:r>
            <a:r>
              <a:rPr lang="en-US" sz="7400" dirty="0" smtClean="0"/>
              <a:t>is no longer ignored or irrelevant</a:t>
            </a:r>
          </a:p>
          <a:p>
            <a:pPr>
              <a:buNone/>
            </a:pPr>
            <a:endParaRPr lang="en-US" dirty="0" smtClean="0"/>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FF0000"/>
                </a:solidFill>
              </a:rPr>
              <a:t>THEORY OF PUNISHMENT</a:t>
            </a:r>
            <a:r>
              <a:rPr lang="en-US" dirty="0" smtClean="0"/>
              <a:t/>
            </a:r>
            <a:br>
              <a:rPr lang="en-US" dirty="0" smtClean="0"/>
            </a:b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dirty="0" smtClean="0"/>
              <a:t>Emergence of specialty or </a:t>
            </a:r>
            <a:r>
              <a:rPr lang="en-US" sz="2800" dirty="0" smtClean="0">
                <a:solidFill>
                  <a:srgbClr val="FF0000"/>
                </a:solidFill>
              </a:rPr>
              <a:t>PROBLEM SOLVING COURTS</a:t>
            </a:r>
          </a:p>
          <a:p>
            <a:r>
              <a:rPr lang="en-US" sz="2800" dirty="0" smtClean="0"/>
              <a:t>The underlying concept is that punishing crime accomplishes several things for society as a whole:</a:t>
            </a:r>
          </a:p>
          <a:p>
            <a:r>
              <a:rPr lang="en-US" sz="2800" dirty="0" smtClean="0"/>
              <a:t>While imprisoned a criminal </a:t>
            </a:r>
            <a:r>
              <a:rPr lang="en-US" sz="2800" b="1" dirty="0" smtClean="0"/>
              <a:t>can't commit more crimes </a:t>
            </a:r>
            <a:r>
              <a:rPr lang="en-US" sz="2800" dirty="0" smtClean="0"/>
              <a:t>to hurt society</a:t>
            </a:r>
          </a:p>
          <a:p>
            <a:r>
              <a:rPr lang="en-US" sz="2800" u="sng" dirty="0" smtClean="0"/>
              <a:t>Punishment</a:t>
            </a:r>
            <a:r>
              <a:rPr lang="en-US" sz="2800" dirty="0" smtClean="0"/>
              <a:t> </a:t>
            </a:r>
            <a:r>
              <a:rPr lang="en-US" sz="2800" b="1" dirty="0" smtClean="0"/>
              <a:t>deters </a:t>
            </a:r>
            <a:r>
              <a:rPr lang="en-US" sz="2800" dirty="0" smtClean="0"/>
              <a:t>criminals from committing </a:t>
            </a:r>
            <a:r>
              <a:rPr lang="en-US" sz="2800" b="1" dirty="0" smtClean="0"/>
              <a:t>future</a:t>
            </a:r>
            <a:r>
              <a:rPr lang="en-US" sz="2800" dirty="0" smtClean="0"/>
              <a:t> crimes</a:t>
            </a:r>
          </a:p>
          <a:p>
            <a:r>
              <a:rPr lang="en-US" sz="2800" dirty="0" smtClean="0"/>
              <a:t>Punishment may </a:t>
            </a:r>
            <a:r>
              <a:rPr lang="en-US" sz="2800" b="1" dirty="0" smtClean="0"/>
              <a:t>deter other people </a:t>
            </a:r>
            <a:r>
              <a:rPr lang="en-US" sz="2800" dirty="0" smtClean="0"/>
              <a:t>from committing similar crimes for fear of similar punishment</a:t>
            </a:r>
          </a:p>
          <a:p>
            <a:r>
              <a:rPr lang="en-US" sz="2800" dirty="0" smtClean="0"/>
              <a:t>Punishment is appropriate to satisfy society's need for </a:t>
            </a:r>
            <a:r>
              <a:rPr lang="en-US" sz="2800" b="1" dirty="0" smtClean="0"/>
              <a:t>revenge </a:t>
            </a:r>
          </a:p>
          <a:p>
            <a:r>
              <a:rPr lang="en-US" sz="2800" b="1" u="sng" dirty="0" smtClean="0"/>
              <a:t>Rehabilitation</a:t>
            </a:r>
            <a:r>
              <a:rPr lang="en-US" sz="2800" dirty="0" smtClean="0"/>
              <a:t> to mold or reform the criminal to return to society and behave properly</a:t>
            </a:r>
          </a:p>
          <a:p>
            <a:r>
              <a:rPr lang="en-US" sz="2800" dirty="0" smtClean="0"/>
              <a:t>Each of these two theories could be discussed, challenged, and argued at length, but are </a:t>
            </a:r>
            <a:r>
              <a:rPr lang="en-US" sz="2800" b="1" dirty="0" smtClean="0"/>
              <a:t>generally</a:t>
            </a:r>
            <a:r>
              <a:rPr lang="en-US" sz="2800" dirty="0" smtClean="0"/>
              <a:t> how our society justifies punishment for committing crimes</a:t>
            </a:r>
          </a:p>
          <a:p>
            <a:endParaRPr lang="en-US" dirty="0"/>
          </a:p>
        </p:txBody>
      </p:sp>
      <p:sp>
        <p:nvSpPr>
          <p:cNvPr id="3" name="Title 2"/>
          <p:cNvSpPr>
            <a:spLocks noGrp="1"/>
          </p:cNvSpPr>
          <p:nvPr>
            <p:ph type="title"/>
          </p:nvPr>
        </p:nvSpPr>
        <p:spPr/>
        <p:txBody>
          <a:bodyPr/>
          <a:lstStyle/>
          <a:p>
            <a:pPr algn="ctr"/>
            <a:r>
              <a:rPr lang="en-US" dirty="0" smtClean="0"/>
              <a:t>THEORY OF PUNISHMENT</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 calcmode="lin" valueType="num">
                                      <p:cBhvr additive="base">
                                        <p:cTn id="4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Most states define:</a:t>
            </a:r>
          </a:p>
          <a:p>
            <a:r>
              <a:rPr lang="en-US" b="1" dirty="0" smtClean="0">
                <a:solidFill>
                  <a:srgbClr val="FF0000"/>
                </a:solidFill>
              </a:rPr>
              <a:t>FELONY </a:t>
            </a:r>
            <a:r>
              <a:rPr lang="en-US" dirty="0" smtClean="0"/>
              <a:t>-- -- a crime for which punishment can be death or imprisonment for more than one year</a:t>
            </a:r>
          </a:p>
          <a:p>
            <a:r>
              <a:rPr lang="en-US" b="1" dirty="0" smtClean="0">
                <a:solidFill>
                  <a:srgbClr val="FF0000"/>
                </a:solidFill>
              </a:rPr>
              <a:t>MISDEMEANOR</a:t>
            </a:r>
            <a:r>
              <a:rPr lang="en-US" dirty="0" smtClean="0"/>
              <a:t> -- -- a crime where punishment is less than one year or simply a fine</a:t>
            </a:r>
          </a:p>
          <a:p>
            <a:endParaRPr lang="en-US" dirty="0"/>
          </a:p>
        </p:txBody>
      </p:sp>
      <p:sp>
        <p:nvSpPr>
          <p:cNvPr id="2" name="Title 1"/>
          <p:cNvSpPr>
            <a:spLocks noGrp="1"/>
          </p:cNvSpPr>
          <p:nvPr>
            <p:ph type="title"/>
          </p:nvPr>
        </p:nvSpPr>
        <p:spPr/>
        <p:txBody>
          <a:bodyPr/>
          <a:lstStyle/>
          <a:p>
            <a:pPr algn="ctr"/>
            <a:r>
              <a:rPr lang="en-US" dirty="0" smtClean="0">
                <a:solidFill>
                  <a:srgbClr val="FF0000"/>
                </a:solidFill>
              </a:rPr>
              <a:t>CLASSIFICATION OF CRIMES</a:t>
            </a:r>
            <a:endParaRPr lang="en-US" dirty="0">
              <a:solidFill>
                <a:srgbClr val="FF0000"/>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Sometimes a confusing concept</a:t>
            </a:r>
          </a:p>
          <a:p>
            <a:endParaRPr lang="en-US" dirty="0" smtClean="0"/>
          </a:p>
          <a:p>
            <a:r>
              <a:rPr lang="en-US" dirty="0" smtClean="0">
                <a:solidFill>
                  <a:srgbClr val="FF0000"/>
                </a:solidFill>
              </a:rPr>
              <a:t>Example  a) -- -- delivery of cocaine</a:t>
            </a:r>
          </a:p>
          <a:p>
            <a:r>
              <a:rPr lang="en-US" dirty="0" smtClean="0">
                <a:solidFill>
                  <a:srgbClr val="FF0000"/>
                </a:solidFill>
              </a:rPr>
              <a:t>		Versus</a:t>
            </a:r>
          </a:p>
          <a:p>
            <a:r>
              <a:rPr lang="en-US" dirty="0" smtClean="0">
                <a:solidFill>
                  <a:srgbClr val="00B050"/>
                </a:solidFill>
              </a:rPr>
              <a:t>Example B.) -- -- conspiracy to deliver cocaine</a:t>
            </a:r>
          </a:p>
          <a:p>
            <a:pPr>
              <a:buNone/>
            </a:pPr>
            <a:endParaRPr lang="en-US" dirty="0" smtClean="0">
              <a:solidFill>
                <a:srgbClr val="FF0000"/>
              </a:solidFill>
            </a:endParaRPr>
          </a:p>
          <a:p>
            <a:r>
              <a:rPr lang="en-US" dirty="0" smtClean="0"/>
              <a:t>Both are punishable up to 15 years in prison</a:t>
            </a:r>
          </a:p>
          <a:p>
            <a:r>
              <a:rPr lang="en-US" dirty="0" smtClean="0"/>
              <a:t>What is the difference?</a:t>
            </a:r>
          </a:p>
          <a:p>
            <a:r>
              <a:rPr lang="en-US" dirty="0" smtClean="0">
                <a:solidFill>
                  <a:srgbClr val="FF0000"/>
                </a:solidFill>
              </a:rPr>
              <a:t>Example a - delivery is the </a:t>
            </a:r>
            <a:r>
              <a:rPr lang="en-US" u="sng" dirty="0" smtClean="0">
                <a:solidFill>
                  <a:srgbClr val="FF0000"/>
                </a:solidFill>
              </a:rPr>
              <a:t>actual sale </a:t>
            </a:r>
            <a:r>
              <a:rPr lang="en-US" dirty="0" smtClean="0">
                <a:solidFill>
                  <a:srgbClr val="FF0000"/>
                </a:solidFill>
              </a:rPr>
              <a:t>or distribution to another of a quantity of cocaine whereas a conspiracy to deliver cocaine. is simply an </a:t>
            </a:r>
            <a:r>
              <a:rPr lang="en-US" u="sng" dirty="0" smtClean="0">
                <a:solidFill>
                  <a:srgbClr val="FF0000"/>
                </a:solidFill>
              </a:rPr>
              <a:t>agreement</a:t>
            </a:r>
            <a:r>
              <a:rPr lang="en-US" dirty="0" smtClean="0">
                <a:solidFill>
                  <a:srgbClr val="FF0000"/>
                </a:solidFill>
              </a:rPr>
              <a:t> between two or more individuals to sell or distribute cocaine to another</a:t>
            </a:r>
          </a:p>
          <a:p>
            <a:r>
              <a:rPr lang="en-US" dirty="0" smtClean="0">
                <a:solidFill>
                  <a:srgbClr val="FF0000"/>
                </a:solidFill>
              </a:rPr>
              <a:t>Essentially in example A. the law punishes for the actual ACT</a:t>
            </a:r>
          </a:p>
          <a:p>
            <a:r>
              <a:rPr lang="en-US" dirty="0" smtClean="0">
                <a:solidFill>
                  <a:srgbClr val="00B050"/>
                </a:solidFill>
              </a:rPr>
              <a:t>Example B- the law punishes for the AGREEMENT to do the unlawful act whether it's completed or carried out or not</a:t>
            </a:r>
          </a:p>
          <a:p>
            <a:endParaRPr lang="en-US" dirty="0"/>
          </a:p>
        </p:txBody>
      </p:sp>
      <p:sp>
        <p:nvSpPr>
          <p:cNvPr id="2" name="Title 1"/>
          <p:cNvSpPr>
            <a:spLocks noGrp="1"/>
          </p:cNvSpPr>
          <p:nvPr>
            <p:ph type="title"/>
          </p:nvPr>
        </p:nvSpPr>
        <p:spPr>
          <a:xfrm>
            <a:off x="609600" y="304800"/>
            <a:ext cx="8229600" cy="11430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CONSPIRACY</a:t>
            </a:r>
            <a:br>
              <a:rPr lang="en-US" dirty="0" smtClean="0"/>
            </a:br>
            <a:r>
              <a:rPr lang="en-US" dirty="0" smtClean="0"/>
              <a:t> </a:t>
            </a:r>
            <a:br>
              <a:rPr lang="en-US" dirty="0" smtClean="0"/>
            </a:b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additive="base">
                                        <p:cTn id="4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386072"/>
          </a:xfrm>
        </p:spPr>
        <p:txBody>
          <a:bodyPr>
            <a:normAutofit fontScale="70000" lnSpcReduction="20000"/>
          </a:bodyPr>
          <a:lstStyle/>
          <a:p>
            <a:r>
              <a:rPr lang="en-US" dirty="0" smtClean="0"/>
              <a:t>Today, the majority of states require some actual OVERT ACTS in furtherance of the conspiracy-- mere acts of preparation are sufficient</a:t>
            </a:r>
          </a:p>
          <a:p>
            <a:r>
              <a:rPr lang="en-US" dirty="0" smtClean="0"/>
              <a:t>CONSPIRACY is often easier for the government to prove when the actual deed fails to materialize</a:t>
            </a:r>
          </a:p>
          <a:p>
            <a:r>
              <a:rPr lang="en-US" dirty="0" smtClean="0">
                <a:solidFill>
                  <a:srgbClr val="FF0000"/>
                </a:solidFill>
              </a:rPr>
              <a:t>Example:   </a:t>
            </a:r>
            <a:r>
              <a:rPr lang="en-US" dirty="0" smtClean="0">
                <a:solidFill>
                  <a:srgbClr val="00B050"/>
                </a:solidFill>
              </a:rPr>
              <a:t>DRY CONSPIRACY </a:t>
            </a:r>
            <a:r>
              <a:rPr lang="en-US" dirty="0" smtClean="0">
                <a:solidFill>
                  <a:srgbClr val="FF0000"/>
                </a:solidFill>
              </a:rPr>
              <a:t>(no actual drugs)  more sweeping in who can be prosecuted</a:t>
            </a:r>
          </a:p>
          <a:p>
            <a:r>
              <a:rPr lang="en-US" dirty="0" smtClean="0">
                <a:solidFill>
                  <a:srgbClr val="FF0000"/>
                </a:solidFill>
              </a:rPr>
              <a:t>Example:  wife who brings husband to the phone to speak with a co-conspirator to plan the delivery of drugs</a:t>
            </a:r>
          </a:p>
          <a:p>
            <a:r>
              <a:rPr lang="en-US" dirty="0" smtClean="0"/>
              <a:t>This is why you will see in an INDICTMENT or INFORMATION  that the defendant is charged with conspiracy to deliver cocaine AND a second count of delivery of cocaine</a:t>
            </a:r>
          </a:p>
          <a:p>
            <a:r>
              <a:rPr lang="en-US" dirty="0" smtClean="0"/>
              <a:t> This gives the government a second opportunity to obtain a conviction especially if the proof of the actual crime is weak</a:t>
            </a:r>
          </a:p>
          <a:p>
            <a:r>
              <a:rPr lang="en-US" dirty="0" smtClean="0"/>
              <a:t>Conspiracy to commit a crime in most cases carries the </a:t>
            </a:r>
            <a:r>
              <a:rPr lang="en-US" b="1" dirty="0" smtClean="0"/>
              <a:t>same</a:t>
            </a:r>
            <a:r>
              <a:rPr lang="en-US" dirty="0" smtClean="0"/>
              <a:t> </a:t>
            </a:r>
            <a:r>
              <a:rPr lang="en-US" b="1" dirty="0" smtClean="0"/>
              <a:t>penalty</a:t>
            </a:r>
            <a:r>
              <a:rPr lang="en-US" dirty="0" smtClean="0"/>
              <a:t> as the crime itself.</a:t>
            </a:r>
          </a:p>
          <a:p>
            <a:endParaRPr lang="en-US" dirty="0"/>
          </a:p>
        </p:txBody>
      </p:sp>
      <p:sp>
        <p:nvSpPr>
          <p:cNvPr id="3" name="Title 2"/>
          <p:cNvSpPr>
            <a:spLocks noGrp="1"/>
          </p:cNvSpPr>
          <p:nvPr>
            <p:ph type="title"/>
          </p:nvPr>
        </p:nvSpPr>
        <p:spPr/>
        <p:txBody>
          <a:bodyPr/>
          <a:lstStyle/>
          <a:p>
            <a:pPr algn="ctr"/>
            <a:r>
              <a:rPr lang="en-US" dirty="0" smtClean="0">
                <a:solidFill>
                  <a:srgbClr val="C00000"/>
                </a:solidFill>
              </a:rPr>
              <a:t>CONSPIRACY</a:t>
            </a:r>
            <a:endParaRPr lang="en-US" dirty="0">
              <a:solidFill>
                <a:srgbClr val="C0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Let's take a </a:t>
            </a:r>
            <a:r>
              <a:rPr lang="en-US" sz="2800" b="1" dirty="0" smtClean="0"/>
              <a:t>case</a:t>
            </a:r>
            <a:r>
              <a:rPr lang="en-US" dirty="0" smtClean="0"/>
              <a:t> and examine the various stages of its progression to see the key elements of how the system functions:</a:t>
            </a:r>
          </a:p>
          <a:p>
            <a:r>
              <a:rPr lang="en-US" dirty="0" smtClean="0"/>
              <a:t>Remember, every state has its own body of laws and procedure. Terms and procedure can vary. This is why each state has its own bar admission exam requirements.</a:t>
            </a:r>
          </a:p>
          <a:p>
            <a:r>
              <a:rPr lang="en-US" dirty="0" smtClean="0"/>
              <a:t>Common type of state felony prosecution: the </a:t>
            </a:r>
            <a:r>
              <a:rPr lang="en-US" b="1" dirty="0" smtClean="0"/>
              <a:t>arrest</a:t>
            </a:r>
            <a:r>
              <a:rPr lang="en-US" dirty="0" smtClean="0"/>
              <a:t> of a defendant for criminal activity police become aware of occurring or having just recently occurred</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C00000"/>
                </a:solidFill>
              </a:rPr>
              <a:t>Outline of  Criminal Process </a:t>
            </a:r>
            <a:r>
              <a:rPr lang="en-US" dirty="0" smtClean="0"/>
              <a:t/>
            </a:r>
            <a:br>
              <a:rPr lang="en-US" dirty="0" smtClean="0"/>
            </a:br>
            <a:r>
              <a:rPr lang="en-US" dirty="0" smtClean="0"/>
              <a:t>from Arrest to Conclusion</a:t>
            </a:r>
            <a:br>
              <a:rPr lang="en-US" dirty="0" smtClean="0"/>
            </a:br>
            <a:endParaRPr lang="en-US" dirty="0"/>
          </a:p>
        </p:txBody>
      </p:sp>
      <p:pic>
        <p:nvPicPr>
          <p:cNvPr id="13316" name="Picture 4" descr="C:\Documents and Settings\Christie\Local Settings\Temporary Internet Files\Content.IE5\SI51B0EV\MCj02908340000[1].wmf"/>
          <p:cNvPicPr>
            <a:picLocks noChangeAspect="1" noChangeArrowheads="1"/>
          </p:cNvPicPr>
          <p:nvPr/>
        </p:nvPicPr>
        <p:blipFill>
          <a:blip r:embed="rId2" cstate="print"/>
          <a:srcRect/>
          <a:stretch>
            <a:fillRect/>
          </a:stretch>
        </p:blipFill>
        <p:spPr bwMode="auto">
          <a:xfrm>
            <a:off x="6324600" y="5334000"/>
            <a:ext cx="2470087" cy="1524000"/>
          </a:xfrm>
          <a:prstGeom prst="rect">
            <a:avLst/>
          </a:prstGeom>
          <a:noFill/>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200" dirty="0" smtClean="0">
                <a:solidFill>
                  <a:srgbClr val="00B050"/>
                </a:solidFill>
              </a:rPr>
              <a:t>Ivan </a:t>
            </a:r>
            <a:r>
              <a:rPr lang="en-US" sz="2200" dirty="0" smtClean="0"/>
              <a:t>and </a:t>
            </a:r>
            <a:r>
              <a:rPr lang="en-US" sz="2200" dirty="0" smtClean="0">
                <a:solidFill>
                  <a:srgbClr val="00B0F0"/>
                </a:solidFill>
              </a:rPr>
              <a:t>Boris </a:t>
            </a:r>
            <a:r>
              <a:rPr lang="en-US" sz="2200" dirty="0" smtClean="0"/>
              <a:t>are drinking and socializing at the Hard Rock Lounge. There is music, alcohol, and dancing. Throughout the course of the evening </a:t>
            </a:r>
            <a:r>
              <a:rPr lang="en-US" sz="2200" dirty="0" smtClean="0">
                <a:solidFill>
                  <a:srgbClr val="7030A0"/>
                </a:solidFill>
              </a:rPr>
              <a:t>Big Pete </a:t>
            </a:r>
            <a:r>
              <a:rPr lang="en-US" sz="2200" dirty="0" smtClean="0"/>
              <a:t>and his buddy </a:t>
            </a:r>
            <a:r>
              <a:rPr lang="en-US" sz="2200" dirty="0" smtClean="0">
                <a:solidFill>
                  <a:srgbClr val="0070C0"/>
                </a:solidFill>
              </a:rPr>
              <a:t>Curley</a:t>
            </a:r>
            <a:r>
              <a:rPr lang="en-US" sz="2200" dirty="0" smtClean="0"/>
              <a:t> seem to be drinking too much and trying to provoke a fight with Ivan and Boris claiming they were staring at their women!</a:t>
            </a:r>
          </a:p>
          <a:p>
            <a:r>
              <a:rPr lang="en-US" sz="2200" dirty="0" smtClean="0"/>
              <a:t>Ivan and Boris repeatedly ignore engaging in any argument with Big Pete and Curley.</a:t>
            </a:r>
          </a:p>
          <a:p>
            <a:r>
              <a:rPr lang="en-US" sz="2200" dirty="0" smtClean="0"/>
              <a:t>Big Pete and Curley are significantly </a:t>
            </a:r>
            <a:r>
              <a:rPr lang="en-US" sz="2200" b="1" dirty="0" smtClean="0"/>
              <a:t>bigge</a:t>
            </a:r>
            <a:r>
              <a:rPr lang="en-US" sz="2200" dirty="0" smtClean="0"/>
              <a:t>r than either Ivan or Boris and are clearly intoxicated. As the evening comes to an end Ivan and Boris go outside to a seating area and are engaged in conversation with the owner of the lounge.</a:t>
            </a:r>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Example Case</a:t>
            </a:r>
            <a:br>
              <a:rPr lang="en-US" dirty="0" smtClean="0"/>
            </a:b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Big Pete and Curley are seen exiting the lounge and heading directly towards where Ivan and Boris are seated.</a:t>
            </a:r>
          </a:p>
          <a:p>
            <a:r>
              <a:rPr lang="en-US" sz="2800" dirty="0" smtClean="0"/>
              <a:t>As Big Pete is approaching Ivan he is clearly heard to be swearing at Ivan and making </a:t>
            </a:r>
            <a:r>
              <a:rPr lang="en-US" sz="2800" b="1" dirty="0" smtClean="0"/>
              <a:t>threats</a:t>
            </a:r>
            <a:r>
              <a:rPr lang="en-US" sz="2800" dirty="0" smtClean="0"/>
              <a:t>.</a:t>
            </a:r>
          </a:p>
          <a:p>
            <a:r>
              <a:rPr lang="en-US" sz="2800" dirty="0" smtClean="0"/>
              <a:t>As big Pete continues towards Ivan and comes within arm's distance, he makes an </a:t>
            </a:r>
            <a:r>
              <a:rPr lang="en-US" sz="2800" b="1" dirty="0" smtClean="0"/>
              <a:t>aggressive move </a:t>
            </a:r>
            <a:r>
              <a:rPr lang="en-US" sz="2800" dirty="0" smtClean="0"/>
              <a:t>with his fist seen by witnesses as an attempt to strike at Ivan.</a:t>
            </a:r>
          </a:p>
          <a:p>
            <a:endParaRPr lang="en-US" dirty="0"/>
          </a:p>
        </p:txBody>
      </p:sp>
      <p:sp>
        <p:nvSpPr>
          <p:cNvPr id="3" name="Title 2"/>
          <p:cNvSpPr>
            <a:spLocks noGrp="1"/>
          </p:cNvSpPr>
          <p:nvPr>
            <p:ph type="title"/>
          </p:nvPr>
        </p:nvSpPr>
        <p:spPr/>
        <p:txBody>
          <a:bodyPr/>
          <a:lstStyle/>
          <a:p>
            <a:pPr algn="ctr"/>
            <a:r>
              <a:rPr lang="en-US" dirty="0" smtClean="0"/>
              <a:t>Example Case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Before any blows connect Ivan rises out of his chair and meets Big Pete's attempted  strike with a </a:t>
            </a:r>
            <a:r>
              <a:rPr lang="en-US" sz="2400" b="1" dirty="0" smtClean="0"/>
              <a:t>punch</a:t>
            </a:r>
            <a:r>
              <a:rPr lang="en-US" sz="2400" dirty="0" smtClean="0"/>
              <a:t> to Big Pete.</a:t>
            </a:r>
          </a:p>
          <a:p>
            <a:r>
              <a:rPr lang="en-US" sz="2400" dirty="0" smtClean="0"/>
              <a:t>Notwithstanding the significant difference in their size, blows are exchanged and Big Pete goes down.</a:t>
            </a:r>
          </a:p>
          <a:p>
            <a:r>
              <a:rPr lang="en-US" sz="2400" dirty="0" smtClean="0"/>
              <a:t>While on the ground Ivan hits</a:t>
            </a:r>
            <a:r>
              <a:rPr lang="en-US" sz="2400" b="1" dirty="0" smtClean="0"/>
              <a:t> </a:t>
            </a:r>
            <a:r>
              <a:rPr lang="en-US" sz="2400" dirty="0" smtClean="0"/>
              <a:t>Big Pete several times </a:t>
            </a:r>
            <a:r>
              <a:rPr lang="en-US" sz="2400" b="1" dirty="0" smtClean="0"/>
              <a:t>in the head </a:t>
            </a:r>
            <a:r>
              <a:rPr lang="en-US" sz="2400" dirty="0" smtClean="0"/>
              <a:t>to  ensure that he doesn't get back up to continue the fight.</a:t>
            </a:r>
          </a:p>
          <a:p>
            <a:endParaRPr lang="en-US" dirty="0"/>
          </a:p>
        </p:txBody>
      </p:sp>
      <p:sp>
        <p:nvSpPr>
          <p:cNvPr id="3" name="Title 2"/>
          <p:cNvSpPr>
            <a:spLocks noGrp="1"/>
          </p:cNvSpPr>
          <p:nvPr>
            <p:ph type="title"/>
          </p:nvPr>
        </p:nvSpPr>
        <p:spPr/>
        <p:txBody>
          <a:bodyPr/>
          <a:lstStyle/>
          <a:p>
            <a:pPr algn="ctr"/>
            <a:r>
              <a:rPr lang="en-US" dirty="0" smtClean="0"/>
              <a:t>Example Case</a:t>
            </a:r>
            <a:endParaRPr lang="en-US" dirty="0"/>
          </a:p>
        </p:txBody>
      </p:sp>
      <p:pic>
        <p:nvPicPr>
          <p:cNvPr id="4" name="Picture 7" descr="C:\Documents and Settings\Christie\Local Settings\Temporary Internet Files\Content.IE5\SI51B0EV\MCj02324460000[1].wmf"/>
          <p:cNvPicPr>
            <a:picLocks noChangeAspect="1" noChangeArrowheads="1"/>
          </p:cNvPicPr>
          <p:nvPr/>
        </p:nvPicPr>
        <p:blipFill>
          <a:blip r:embed="rId2" cstate="print"/>
          <a:srcRect/>
          <a:stretch>
            <a:fillRect/>
          </a:stretch>
        </p:blipFill>
        <p:spPr bwMode="auto">
          <a:xfrm>
            <a:off x="6248400" y="5029200"/>
            <a:ext cx="1929897" cy="1572285"/>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smtClean="0"/>
              <a:t>Boris and Curley have engaged in a fistfight while Ivan was fighting with Big Pete</a:t>
            </a:r>
          </a:p>
          <a:p>
            <a:r>
              <a:rPr lang="en-US" sz="2800" dirty="0" smtClean="0"/>
              <a:t>Witnesses called the police. Upon their speedy response to the scene paramedics are called to treat Big Pete who was still on the ground with a concussion.</a:t>
            </a:r>
          </a:p>
          <a:p>
            <a:r>
              <a:rPr lang="en-US" sz="2800" dirty="0" smtClean="0"/>
              <a:t>After a quick determination of what happened, the police </a:t>
            </a:r>
            <a:r>
              <a:rPr lang="en-US" sz="2800" b="1" dirty="0" smtClean="0"/>
              <a:t>arrest</a:t>
            </a:r>
            <a:r>
              <a:rPr lang="en-US" sz="2800" dirty="0" smtClean="0"/>
              <a:t> Ivan and charge him with committing </a:t>
            </a:r>
            <a:r>
              <a:rPr lang="en-US" sz="2800" b="1" dirty="0" smtClean="0"/>
              <a:t>aggravated battery, </a:t>
            </a:r>
            <a:r>
              <a:rPr lang="en-US" sz="2800" dirty="0" smtClean="0"/>
              <a:t>a felony </a:t>
            </a:r>
          </a:p>
          <a:p>
            <a:r>
              <a:rPr lang="en-US" sz="2800" dirty="0" smtClean="0"/>
              <a:t>Ivan is transported to the </a:t>
            </a:r>
            <a:r>
              <a:rPr lang="en-US" sz="2800" b="1" dirty="0" smtClean="0"/>
              <a:t>County Jail</a:t>
            </a:r>
            <a:r>
              <a:rPr lang="en-US" sz="2800" dirty="0" smtClean="0"/>
              <a:t> and </a:t>
            </a:r>
            <a:r>
              <a:rPr lang="en-US" sz="2800" b="1" dirty="0" smtClean="0"/>
              <a:t>booked</a:t>
            </a:r>
            <a:r>
              <a:rPr lang="en-US" sz="2800" dirty="0" smtClean="0"/>
              <a:t> on one count of aggravated battery</a:t>
            </a:r>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Example Case</a:t>
            </a:r>
            <a:endParaRPr lang="en-US" dirty="0"/>
          </a:p>
        </p:txBody>
      </p:sp>
      <p:pic>
        <p:nvPicPr>
          <p:cNvPr id="14343" name="Picture 7" descr="C:\Documents and Settings\Christie\Local Settings\Temporary Internet Files\Content.IE5\SI51B0EV\MCj02324460000[1].wmf"/>
          <p:cNvPicPr>
            <a:picLocks noChangeAspect="1" noChangeArrowheads="1"/>
          </p:cNvPicPr>
          <p:nvPr/>
        </p:nvPicPr>
        <p:blipFill>
          <a:blip r:embed="rId2" cstate="print"/>
          <a:srcRect/>
          <a:stretch>
            <a:fillRect/>
          </a:stretch>
        </p:blipFill>
        <p:spPr bwMode="auto">
          <a:xfrm>
            <a:off x="7086600" y="5285715"/>
            <a:ext cx="1929897" cy="1572285"/>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Sixth and 14th amendment guarantee right to a </a:t>
            </a:r>
            <a:r>
              <a:rPr lang="en-US" dirty="0">
                <a:solidFill>
                  <a:srgbClr val="C00000"/>
                </a:solidFill>
              </a:rPr>
              <a:t>Public </a:t>
            </a:r>
            <a:r>
              <a:rPr lang="en-US" dirty="0" smtClean="0">
                <a:solidFill>
                  <a:srgbClr val="C00000"/>
                </a:solidFill>
              </a:rPr>
              <a:t>Trial</a:t>
            </a:r>
            <a:endParaRPr lang="en-US" dirty="0">
              <a:solidFill>
                <a:srgbClr val="C00000"/>
              </a:solidFill>
            </a:endParaRPr>
          </a:p>
          <a:p>
            <a:r>
              <a:rPr lang="en-US" dirty="0"/>
              <a:t>Press and public have a right to attend trial. Judge can't exclude without initial finding </a:t>
            </a:r>
            <a:r>
              <a:rPr lang="en-US" b="1" dirty="0"/>
              <a:t>closure</a:t>
            </a:r>
            <a:r>
              <a:rPr lang="en-US" dirty="0"/>
              <a:t> is necessary for a fair </a:t>
            </a:r>
            <a:r>
              <a:rPr lang="en-US" dirty="0" smtClean="0"/>
              <a:t>trial</a:t>
            </a:r>
            <a:endParaRPr lang="en-US" dirty="0"/>
          </a:p>
          <a:p>
            <a:r>
              <a:rPr lang="en-US" dirty="0"/>
              <a:t>Right to unbiased judge: can't have actual malice or </a:t>
            </a:r>
            <a:r>
              <a:rPr lang="en-US" b="1" dirty="0"/>
              <a:t>financial </a:t>
            </a:r>
            <a:r>
              <a:rPr lang="en-US" b="1" dirty="0" smtClean="0"/>
              <a:t>interest</a:t>
            </a:r>
            <a:endParaRPr lang="en-US" b="1" dirty="0"/>
          </a:p>
          <a:p>
            <a:r>
              <a:rPr lang="en-US" dirty="0"/>
              <a:t>State can't compel accused be tried in</a:t>
            </a:r>
            <a:r>
              <a:rPr lang="en-US" b="1" dirty="0"/>
              <a:t> prison clothing</a:t>
            </a:r>
            <a:r>
              <a:rPr lang="en-US" dirty="0"/>
              <a:t> (accused needs to make timely objection</a:t>
            </a:r>
            <a:r>
              <a:rPr lang="en-US" dirty="0" smtClean="0"/>
              <a:t>)</a:t>
            </a:r>
            <a:endParaRPr lang="en-US" dirty="0"/>
          </a:p>
          <a:p>
            <a:r>
              <a:rPr lang="en-US" dirty="0"/>
              <a:t>Right to have jury free from </a:t>
            </a:r>
            <a:r>
              <a:rPr lang="en-US" dirty="0" smtClean="0"/>
              <a:t>conflict or </a:t>
            </a:r>
            <a:r>
              <a:rPr lang="en-US" b="1" dirty="0" smtClean="0"/>
              <a:t>undue</a:t>
            </a:r>
            <a:r>
              <a:rPr lang="en-US" dirty="0" smtClean="0"/>
              <a:t> </a:t>
            </a:r>
            <a:r>
              <a:rPr lang="en-US" b="1" dirty="0"/>
              <a:t>influence</a:t>
            </a:r>
            <a:r>
              <a:rPr lang="en-US" dirty="0"/>
              <a:t>.</a:t>
            </a:r>
          </a:p>
          <a:p>
            <a:endParaRPr lang="en-US" dirty="0"/>
          </a:p>
        </p:txBody>
      </p:sp>
      <p:sp>
        <p:nvSpPr>
          <p:cNvPr id="2" name="Title 1"/>
          <p:cNvSpPr>
            <a:spLocks noGrp="1"/>
          </p:cNvSpPr>
          <p:nvPr>
            <p:ph type="title"/>
          </p:nvPr>
        </p:nvSpPr>
        <p:spPr/>
        <p:txBody>
          <a:bodyPr/>
          <a:lstStyle/>
          <a:p>
            <a:pPr algn="ctr"/>
            <a:r>
              <a:rPr lang="en-US" dirty="0" smtClean="0"/>
              <a:t>Right to Trial By Jury</a:t>
            </a:r>
            <a:endParaRPr lang="en-US" dirty="0"/>
          </a:p>
        </p:txBody>
      </p:sp>
      <p:pic>
        <p:nvPicPr>
          <p:cNvPr id="11266" name="Picture 2" descr="C:\Documents and Settings\Christie\Local Settings\Temporary Internet Files\Content.IE5\LZIY4FRR\MCPE02667_0000[1].wmf"/>
          <p:cNvPicPr>
            <a:picLocks noChangeAspect="1" noChangeArrowheads="1"/>
          </p:cNvPicPr>
          <p:nvPr/>
        </p:nvPicPr>
        <p:blipFill>
          <a:blip r:embed="rId2" cstate="print"/>
          <a:srcRect/>
          <a:stretch>
            <a:fillRect/>
          </a:stretch>
        </p:blipFill>
        <p:spPr bwMode="auto">
          <a:xfrm>
            <a:off x="7543800" y="5218481"/>
            <a:ext cx="1483157" cy="1639519"/>
          </a:xfrm>
          <a:prstGeom prst="rect">
            <a:avLst/>
          </a:prstGeom>
          <a:noFill/>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8" presetClass="emph" presetSubtype="0" fill="hold" grpId="0" nodeType="afterEffect">
                                  <p:stCondLst>
                                    <p:cond delay="0"/>
                                  </p:stCondLst>
                                  <p:childTnLst>
                                    <p:animRot by="21600000">
                                      <p:cBhvr>
                                        <p:cTn id="31"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 Ivan is processed at the jail  (</a:t>
            </a:r>
            <a:r>
              <a:rPr lang="en-US" dirty="0" smtClean="0">
                <a:solidFill>
                  <a:srgbClr val="FF0000"/>
                </a:solidFill>
              </a:rPr>
              <a:t>Booking</a:t>
            </a:r>
            <a:r>
              <a:rPr lang="en-US" dirty="0" smtClean="0"/>
              <a:t>): prints and photographs are taken to check the system to ensure Ivan’s true identity  </a:t>
            </a:r>
          </a:p>
          <a:p>
            <a:r>
              <a:rPr lang="en-US" dirty="0" smtClean="0"/>
              <a:t>Most crimes have a schedule or list of </a:t>
            </a:r>
            <a:r>
              <a:rPr lang="en-US" dirty="0" smtClean="0">
                <a:solidFill>
                  <a:srgbClr val="FF0000"/>
                </a:solidFill>
              </a:rPr>
              <a:t>Standard Bonds </a:t>
            </a:r>
            <a:r>
              <a:rPr lang="en-US" dirty="0" smtClean="0"/>
              <a:t>to be posted for release.</a:t>
            </a:r>
          </a:p>
          <a:p>
            <a:pPr>
              <a:buNone/>
            </a:pPr>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Example Case:</a:t>
            </a:r>
            <a:br>
              <a:rPr lang="en-US" dirty="0" smtClean="0"/>
            </a:br>
            <a:r>
              <a:rPr lang="en-US" dirty="0" smtClean="0"/>
              <a:t>What happens from here?</a:t>
            </a:r>
            <a:br>
              <a:rPr lang="en-US" dirty="0" smtClean="0"/>
            </a:br>
            <a:endParaRPr lang="en-US" dirty="0"/>
          </a:p>
        </p:txBody>
      </p:sp>
      <p:pic>
        <p:nvPicPr>
          <p:cNvPr id="5122" name="Picture 2" descr="C:\Documents and Settings\Christie\Local Settings\Temporary Internet Files\Content.IE5\HPG5XTSS\MCj02871780000[1].wmf"/>
          <p:cNvPicPr>
            <a:picLocks noChangeAspect="1" noChangeArrowheads="1"/>
          </p:cNvPicPr>
          <p:nvPr/>
        </p:nvPicPr>
        <p:blipFill>
          <a:blip r:embed="rId2" cstate="print"/>
          <a:srcRect/>
          <a:stretch>
            <a:fillRect/>
          </a:stretch>
        </p:blipFill>
        <p:spPr bwMode="auto">
          <a:xfrm>
            <a:off x="5791200" y="4267200"/>
            <a:ext cx="2803556" cy="2282982"/>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A bond is essentially a </a:t>
            </a:r>
            <a:r>
              <a:rPr lang="en-US" b="1" dirty="0" smtClean="0">
                <a:solidFill>
                  <a:srgbClr val="FF0000"/>
                </a:solidFill>
              </a:rPr>
              <a:t>guarantee</a:t>
            </a:r>
            <a:r>
              <a:rPr lang="en-US" dirty="0" smtClean="0">
                <a:solidFill>
                  <a:srgbClr val="FF0000"/>
                </a:solidFill>
              </a:rPr>
              <a:t> </a:t>
            </a:r>
            <a:r>
              <a:rPr lang="en-US" dirty="0" smtClean="0"/>
              <a:t>made through money or property to ensure defendant's appearance in court.</a:t>
            </a:r>
          </a:p>
          <a:p>
            <a:r>
              <a:rPr lang="en-US" dirty="0" smtClean="0"/>
              <a:t>Not all charges automatically have a bond</a:t>
            </a:r>
          </a:p>
          <a:p>
            <a:r>
              <a:rPr lang="en-US" b="1" dirty="0" smtClean="0"/>
              <a:t>First degree felony punishable by life</a:t>
            </a:r>
            <a:r>
              <a:rPr lang="en-US" dirty="0" smtClean="0"/>
              <a:t>:  no bond                                                                                       </a:t>
            </a:r>
          </a:p>
          <a:p>
            <a:r>
              <a:rPr lang="en-US" b="1" dirty="0" smtClean="0"/>
              <a:t>Capital cases</a:t>
            </a:r>
            <a:r>
              <a:rPr lang="en-US" dirty="0" smtClean="0"/>
              <a:t>: no bond "Arthur Hearing"</a:t>
            </a:r>
          </a:p>
          <a:p>
            <a:r>
              <a:rPr lang="en-US" b="1" dirty="0" smtClean="0"/>
              <a:t>Domestic violence</a:t>
            </a:r>
            <a:r>
              <a:rPr lang="en-US" dirty="0" smtClean="0"/>
              <a:t>:     no immediate bond, must see a </a:t>
            </a:r>
            <a:r>
              <a:rPr lang="en-US" dirty="0" smtClean="0">
                <a:solidFill>
                  <a:srgbClr val="FF0000"/>
                </a:solidFill>
              </a:rPr>
              <a:t>magistrate </a:t>
            </a:r>
            <a:r>
              <a:rPr lang="en-US" dirty="0" smtClean="0"/>
              <a:t>who will set bond</a:t>
            </a:r>
          </a:p>
          <a:p>
            <a:r>
              <a:rPr lang="en-US" dirty="0" smtClean="0"/>
              <a:t>If one is unable to "</a:t>
            </a:r>
            <a:r>
              <a:rPr lang="en-US" b="1" dirty="0" smtClean="0"/>
              <a:t>bond out</a:t>
            </a:r>
            <a:r>
              <a:rPr lang="en-US" dirty="0" smtClean="0"/>
              <a:t>" after arrest, they will see a judge (magistrate) within 24 hours of their arrest.</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solidFill>
                  <a:srgbClr val="FF0000"/>
                </a:solidFill>
              </a:rPr>
              <a:t>What is a Bond?</a:t>
            </a:r>
            <a:r>
              <a:rPr lang="en-US" dirty="0" smtClean="0"/>
              <a:t/>
            </a:r>
            <a:br>
              <a:rPr lang="en-US" dirty="0" smtClean="0"/>
            </a:br>
            <a:endParaRPr lang="en-US" dirty="0"/>
          </a:p>
        </p:txBody>
      </p:sp>
      <p:pic>
        <p:nvPicPr>
          <p:cNvPr id="15362" name="Picture 2" descr="C:\Documents and Settings\Christie\Local Settings\Temporary Internet Files\Content.IE5\HPG5XTSS\MCj02403950000[1].wmf"/>
          <p:cNvPicPr>
            <a:picLocks noChangeAspect="1" noChangeArrowheads="1"/>
          </p:cNvPicPr>
          <p:nvPr/>
        </p:nvPicPr>
        <p:blipFill>
          <a:blip r:embed="rId2" cstate="print"/>
          <a:srcRect/>
          <a:stretch>
            <a:fillRect/>
          </a:stretch>
        </p:blipFill>
        <p:spPr bwMode="auto">
          <a:xfrm>
            <a:off x="8001000" y="5060290"/>
            <a:ext cx="1022299" cy="1797710"/>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The Magistrate System was created as a </a:t>
            </a:r>
            <a:r>
              <a:rPr lang="en-US" sz="3300" b="1" dirty="0" smtClean="0"/>
              <a:t>safeguard</a:t>
            </a:r>
            <a:r>
              <a:rPr lang="en-US" dirty="0" smtClean="0"/>
              <a:t>  to ensure a legitimate reason exists to have someone held in custody.</a:t>
            </a:r>
          </a:p>
          <a:p>
            <a:endParaRPr lang="en-US" dirty="0" smtClean="0"/>
          </a:p>
          <a:p>
            <a:r>
              <a:rPr lang="en-US" dirty="0" smtClean="0"/>
              <a:t>Magistrate must establish the amount of the bond, and further </a:t>
            </a:r>
            <a:r>
              <a:rPr lang="en-US" u="sng" dirty="0" smtClean="0"/>
              <a:t>determines </a:t>
            </a:r>
            <a:r>
              <a:rPr lang="en-US" sz="3100" b="1" u="sng" dirty="0" smtClean="0">
                <a:solidFill>
                  <a:srgbClr val="FF0000"/>
                </a:solidFill>
              </a:rPr>
              <a:t>Probable Cause </a:t>
            </a:r>
            <a:r>
              <a:rPr lang="en-US" dirty="0" smtClean="0"/>
              <a:t>(the facts and circumstances that lead one to reasonably believe the suspect has committed a crime). This is </a:t>
            </a:r>
            <a:r>
              <a:rPr lang="en-US" b="1" dirty="0" smtClean="0"/>
              <a:t>not</a:t>
            </a:r>
            <a:r>
              <a:rPr lang="en-US" dirty="0" smtClean="0"/>
              <a:t> a terribly high standard of proof, but at least establishes some basic </a:t>
            </a:r>
            <a:r>
              <a:rPr lang="en-US" b="1" dirty="0" smtClean="0"/>
              <a:t>reason</a:t>
            </a:r>
            <a:r>
              <a:rPr lang="en-US" dirty="0" smtClean="0"/>
              <a:t> for someone to have been arrested.</a:t>
            </a:r>
          </a:p>
          <a:p>
            <a:endParaRPr lang="en-US" dirty="0" smtClean="0"/>
          </a:p>
          <a:p>
            <a:r>
              <a:rPr lang="en-US" dirty="0" smtClean="0"/>
              <a:t>If the magistrate can't reduce or set a bond as in a first-degree felony punishable by life, or a drug trafficking case, the defense lawyer can apply for relief to the judge assigned to the case. This usually takes a week or more to get the </a:t>
            </a:r>
            <a:r>
              <a:rPr lang="en-US" b="1" dirty="0" smtClean="0">
                <a:solidFill>
                  <a:srgbClr val="FF0000"/>
                </a:solidFill>
              </a:rPr>
              <a:t>"motion for a bond reduction</a:t>
            </a:r>
            <a:r>
              <a:rPr lang="en-US" dirty="0" smtClean="0"/>
              <a:t>" on the judge's calendar.</a:t>
            </a:r>
          </a:p>
          <a:p>
            <a:endParaRPr lang="en-US" dirty="0"/>
          </a:p>
        </p:txBody>
      </p:sp>
      <p:sp>
        <p:nvSpPr>
          <p:cNvPr id="2" name="Title 1"/>
          <p:cNvSpPr>
            <a:spLocks noGrp="1"/>
          </p:cNvSpPr>
          <p:nvPr>
            <p:ph type="title"/>
          </p:nvPr>
        </p:nvSpPr>
        <p:spPr/>
        <p:txBody>
          <a:bodyPr>
            <a:normAutofit/>
          </a:bodyPr>
          <a:lstStyle/>
          <a:p>
            <a:pPr algn="ctr"/>
            <a:r>
              <a:rPr lang="en-US" dirty="0" smtClean="0">
                <a:solidFill>
                  <a:srgbClr val="FF0000"/>
                </a:solidFill>
              </a:rPr>
              <a:t>Magistrate Process</a:t>
            </a:r>
            <a:endParaRPr lang="en-US" dirty="0">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 our case, Ivan gets booked in on a standard bond for </a:t>
            </a:r>
            <a:r>
              <a:rPr lang="en-US" b="1" dirty="0" smtClean="0"/>
              <a:t>aggravated battery</a:t>
            </a:r>
            <a:r>
              <a:rPr lang="en-US" dirty="0" smtClean="0"/>
              <a:t> of $5000</a:t>
            </a:r>
          </a:p>
          <a:p>
            <a:r>
              <a:rPr lang="en-US" dirty="0" smtClean="0"/>
              <a:t>Ivan doesn't want to wait for magistrate court the next day. He has access to a phone in the jail to call his family. Family contact a </a:t>
            </a:r>
            <a:r>
              <a:rPr lang="en-US" dirty="0" smtClean="0">
                <a:solidFill>
                  <a:srgbClr val="FF0000"/>
                </a:solidFill>
              </a:rPr>
              <a:t>Bondsman</a:t>
            </a:r>
            <a:r>
              <a:rPr lang="en-US" dirty="0" smtClean="0"/>
              <a:t>, who for a fee will post the bond.</a:t>
            </a:r>
          </a:p>
          <a:p>
            <a:r>
              <a:rPr lang="en-US" dirty="0" smtClean="0"/>
              <a:t>Ivan is therefore released early the next morning on a $5000 bond and does </a:t>
            </a:r>
            <a:r>
              <a:rPr lang="en-US" b="1" dirty="0" smtClean="0"/>
              <a:t>not</a:t>
            </a:r>
            <a:r>
              <a:rPr lang="en-US" dirty="0" smtClean="0"/>
              <a:t> see the magistrate</a:t>
            </a:r>
            <a:endParaRPr lang="en-US" dirty="0"/>
          </a:p>
        </p:txBody>
      </p:sp>
      <p:sp>
        <p:nvSpPr>
          <p:cNvPr id="2" name="Title 1"/>
          <p:cNvSpPr>
            <a:spLocks noGrp="1"/>
          </p:cNvSpPr>
          <p:nvPr>
            <p:ph type="title"/>
          </p:nvPr>
        </p:nvSpPr>
        <p:spPr/>
        <p:txBody>
          <a:bodyPr/>
          <a:lstStyle/>
          <a:p>
            <a:pPr algn="ctr"/>
            <a:r>
              <a:rPr lang="en-US" dirty="0" smtClean="0"/>
              <a:t>Example Case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If Ivan didn't have money for a bond, the next day the magistrate could have reduced the bond:</a:t>
            </a:r>
          </a:p>
          <a:p>
            <a:r>
              <a:rPr lang="en-US" dirty="0" smtClean="0"/>
              <a:t>Placed him on </a:t>
            </a:r>
            <a:r>
              <a:rPr lang="en-US" sz="3000" b="1" dirty="0" smtClean="0">
                <a:solidFill>
                  <a:srgbClr val="00B050"/>
                </a:solidFill>
              </a:rPr>
              <a:t>pretrial reporting </a:t>
            </a:r>
            <a:r>
              <a:rPr lang="en-US" dirty="0" smtClean="0"/>
              <a:t>- on his own </a:t>
            </a:r>
            <a:r>
              <a:rPr lang="en-US" b="1" dirty="0" smtClean="0"/>
              <a:t>recognizance</a:t>
            </a:r>
          </a:p>
          <a:p>
            <a:r>
              <a:rPr lang="en-US" dirty="0" smtClean="0"/>
              <a:t>Require an </a:t>
            </a:r>
            <a:r>
              <a:rPr lang="en-US" b="1" dirty="0" smtClean="0"/>
              <a:t>electronic monitor </a:t>
            </a:r>
            <a:r>
              <a:rPr lang="en-US" dirty="0" smtClean="0"/>
              <a:t>-a device  placed on his ankle, or a </a:t>
            </a:r>
            <a:r>
              <a:rPr lang="en-US" b="1" dirty="0" smtClean="0"/>
              <a:t>GPS</a:t>
            </a:r>
            <a:r>
              <a:rPr lang="en-US" dirty="0" smtClean="0"/>
              <a:t>,  and require him confined to his home other than for work and necessities.</a:t>
            </a:r>
          </a:p>
          <a:p>
            <a:r>
              <a:rPr lang="en-US" dirty="0" smtClean="0"/>
              <a:t>Require any </a:t>
            </a:r>
            <a:r>
              <a:rPr lang="en-US" b="1" dirty="0" smtClean="0"/>
              <a:t>additional conditions </a:t>
            </a:r>
            <a:r>
              <a:rPr lang="en-US" dirty="0" smtClean="0"/>
              <a:t>or requirements the court deems appropriate, such as- random alcohol or drug testing, no victim contact, psychological evaluation and recommended treatment.</a:t>
            </a:r>
          </a:p>
          <a:p>
            <a:endParaRPr lang="en-US" dirty="0"/>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solidFill>
                  <a:srgbClr val="FF0000"/>
                </a:solidFill>
              </a:rPr>
              <a:t>Bond Reduction</a:t>
            </a:r>
            <a:endParaRPr lang="en-US" dirty="0">
              <a:solidFill>
                <a:srgbClr val="FF0000"/>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There are </a:t>
            </a:r>
            <a:r>
              <a:rPr lang="en-US" sz="2800" b="1" dirty="0" smtClean="0">
                <a:solidFill>
                  <a:srgbClr val="FF0000"/>
                </a:solidFill>
              </a:rPr>
              <a:t>two main considerations </a:t>
            </a:r>
            <a:r>
              <a:rPr lang="en-US" dirty="0" smtClean="0"/>
              <a:t>for a magistrate or any judge regarding a bond reduction and conditions of release:</a:t>
            </a:r>
          </a:p>
          <a:p>
            <a:r>
              <a:rPr lang="en-US" dirty="0" smtClean="0"/>
              <a:t>Is the defendant in a </a:t>
            </a:r>
            <a:r>
              <a:rPr lang="en-US" b="1" dirty="0" smtClean="0">
                <a:solidFill>
                  <a:srgbClr val="FF0000"/>
                </a:solidFill>
              </a:rPr>
              <a:t>danger</a:t>
            </a:r>
            <a:r>
              <a:rPr lang="en-US" dirty="0" smtClean="0"/>
              <a:t> to the community?</a:t>
            </a:r>
          </a:p>
          <a:p>
            <a:r>
              <a:rPr lang="en-US" dirty="0" smtClean="0"/>
              <a:t>Is the defendant a </a:t>
            </a:r>
            <a:r>
              <a:rPr lang="en-US" b="1" dirty="0" smtClean="0">
                <a:solidFill>
                  <a:srgbClr val="FF0000"/>
                </a:solidFill>
              </a:rPr>
              <a:t>flight risk</a:t>
            </a:r>
            <a:r>
              <a:rPr lang="en-US" dirty="0" smtClean="0"/>
              <a:t>?</a:t>
            </a:r>
          </a:p>
          <a:p>
            <a:r>
              <a:rPr lang="en-US" dirty="0" smtClean="0"/>
              <a:t>If the magistrate refused to reduce Ivan’s bond or consider any other conditions of release Ivan would </a:t>
            </a:r>
            <a:r>
              <a:rPr lang="en-US" b="1" dirty="0" smtClean="0"/>
              <a:t>remain in custody </a:t>
            </a:r>
            <a:r>
              <a:rPr lang="en-US" dirty="0" smtClean="0"/>
              <a:t>pending the conclusion of this case. Three months to a year or longer, there is no time limit.</a:t>
            </a:r>
          </a:p>
          <a:p>
            <a:endParaRPr lang="en-US" dirty="0"/>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t>Bond Reduction</a:t>
            </a: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Once Ivan is released or if it determined he must remain in jail, what is the first thing that he should do?</a:t>
            </a:r>
          </a:p>
          <a:p>
            <a:r>
              <a:rPr lang="en-US" dirty="0" smtClean="0"/>
              <a:t>Of course, hire a </a:t>
            </a:r>
            <a:r>
              <a:rPr lang="en-US" b="1" dirty="0" smtClean="0"/>
              <a:t>lawyer.</a:t>
            </a:r>
            <a:r>
              <a:rPr lang="en-US" dirty="0" smtClean="0"/>
              <a:t> (If he could not afford one, a </a:t>
            </a:r>
            <a:r>
              <a:rPr lang="en-US" b="1" dirty="0" smtClean="0"/>
              <a:t>public defender </a:t>
            </a:r>
            <a:r>
              <a:rPr lang="en-US" dirty="0" smtClean="0"/>
              <a:t>would be appointed) </a:t>
            </a:r>
          </a:p>
          <a:p>
            <a:r>
              <a:rPr lang="en-US" dirty="0" smtClean="0"/>
              <a:t>It is generally agreed that the services of a private lawyer will be of better quality than from a public defender.</a:t>
            </a:r>
          </a:p>
          <a:p>
            <a:endParaRPr lang="en-US" dirty="0"/>
          </a:p>
        </p:txBody>
      </p:sp>
      <p:sp>
        <p:nvSpPr>
          <p:cNvPr id="2" name="Title 1"/>
          <p:cNvSpPr>
            <a:spLocks noGrp="1"/>
          </p:cNvSpPr>
          <p:nvPr>
            <p:ph type="title"/>
          </p:nvPr>
        </p:nvSpPr>
        <p:spPr/>
        <p:txBody>
          <a:bodyPr/>
          <a:lstStyle/>
          <a:p>
            <a:pPr algn="ctr"/>
            <a:r>
              <a:rPr lang="en-US" dirty="0" smtClean="0"/>
              <a:t>Example Case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normAutofit fontScale="32500" lnSpcReduction="20000"/>
          </a:bodyPr>
          <a:lstStyle/>
          <a:p>
            <a:r>
              <a:rPr lang="en-US" sz="8000" dirty="0" smtClean="0"/>
              <a:t>In the state of Florida we have prosecutors who are called "</a:t>
            </a:r>
            <a:r>
              <a:rPr lang="en-US" sz="8000" dirty="0" smtClean="0">
                <a:solidFill>
                  <a:srgbClr val="FF0000"/>
                </a:solidFill>
              </a:rPr>
              <a:t>State Attorneys</a:t>
            </a:r>
            <a:r>
              <a:rPr lang="en-US" sz="8000" dirty="0" smtClean="0"/>
              <a:t>". There is one for each judicial circuit generally. They are elected officials and have numerous assistant state attorney's hired to help prosecute cases.</a:t>
            </a:r>
          </a:p>
          <a:p>
            <a:r>
              <a:rPr lang="en-US" sz="8000" dirty="0" smtClean="0"/>
              <a:t>Broward County has in excess of 250 assistant State attorneys working in juvenile misdemeanor and felony courts.</a:t>
            </a:r>
          </a:p>
          <a:p>
            <a:r>
              <a:rPr lang="en-US" sz="8000" dirty="0" smtClean="0"/>
              <a:t>Special assistant state attorney's work in "</a:t>
            </a:r>
            <a:r>
              <a:rPr lang="en-US" sz="8000" b="1" dirty="0" smtClean="0"/>
              <a:t>Intake Unit"</a:t>
            </a:r>
          </a:p>
          <a:p>
            <a:r>
              <a:rPr lang="en-US" sz="8000" dirty="0" smtClean="0"/>
              <a:t>It is their responsibility to </a:t>
            </a:r>
            <a:r>
              <a:rPr lang="en-US" sz="8000" b="1" dirty="0" smtClean="0"/>
              <a:t>analyze</a:t>
            </a:r>
            <a:r>
              <a:rPr lang="en-US" sz="8000" dirty="0" smtClean="0"/>
              <a:t> the new cases sent to them by the various police agencies in the county.</a:t>
            </a:r>
          </a:p>
          <a:p>
            <a:endParaRPr lang="en-US" dirty="0"/>
          </a:p>
        </p:txBody>
      </p:sp>
      <p:sp>
        <p:nvSpPr>
          <p:cNvPr id="2" name="Title 1"/>
          <p:cNvSpPr>
            <a:spLocks noGrp="1"/>
          </p:cNvSpPr>
          <p:nvPr>
            <p:ph type="title"/>
          </p:nvPr>
        </p:nvSpPr>
        <p:spPr/>
        <p:txBody>
          <a:bodyPr>
            <a:normAutofit/>
          </a:bodyPr>
          <a:lstStyle/>
          <a:p>
            <a:pPr algn="ctr"/>
            <a:r>
              <a:rPr lang="en-US" sz="3200" dirty="0" smtClean="0"/>
              <a:t>Example Case:</a:t>
            </a:r>
            <a:br>
              <a:rPr lang="en-US" sz="3200" dirty="0" smtClean="0"/>
            </a:br>
            <a:r>
              <a:rPr lang="en-US" sz="3200" dirty="0" smtClean="0"/>
              <a:t>What is the progress of Ivan’s Case?</a:t>
            </a:r>
            <a:endParaRPr lang="en-US" sz="32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The Intake Unit of the Prosecutor’s office serves as an intermediary between the police and the court system. They decide which defendants the police arrest, merit prosecution and which do not due to:</a:t>
            </a:r>
          </a:p>
          <a:p>
            <a:pPr lvl="1"/>
            <a:r>
              <a:rPr lang="en-US" sz="2800" dirty="0" smtClean="0"/>
              <a:t>Lack of evidence</a:t>
            </a:r>
          </a:p>
          <a:p>
            <a:pPr lvl="1"/>
            <a:r>
              <a:rPr lang="en-US" sz="2800" dirty="0" smtClean="0"/>
              <a:t>Illegality of arrest: </a:t>
            </a:r>
          </a:p>
          <a:p>
            <a:pPr lvl="2"/>
            <a:r>
              <a:rPr lang="en-US" sz="2800" dirty="0" smtClean="0"/>
              <a:t>Physical evidence illegally seized</a:t>
            </a:r>
          </a:p>
          <a:p>
            <a:pPr lvl="2"/>
            <a:r>
              <a:rPr lang="en-US" sz="2800" dirty="0" smtClean="0"/>
              <a:t>Confession unlawfully obtained </a:t>
            </a:r>
            <a:endParaRPr lang="en-US" sz="2800"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800" dirty="0" smtClean="0"/>
              <a:t>They </a:t>
            </a:r>
            <a:r>
              <a:rPr lang="en-US" sz="2800" b="1" dirty="0" smtClean="0"/>
              <a:t>review</a:t>
            </a:r>
            <a:r>
              <a:rPr lang="en-US" sz="2800" dirty="0" smtClean="0"/>
              <a:t> police reports, witness statements, lab reports, photos, and any and all evidence submitted to them by the arresting police agency.</a:t>
            </a:r>
          </a:p>
          <a:p>
            <a:r>
              <a:rPr lang="en-US" sz="2800" dirty="0" smtClean="0"/>
              <a:t>Once they examine and evaluate all of this information it is within their sole discretion as to </a:t>
            </a:r>
            <a:r>
              <a:rPr lang="en-US" sz="2800" b="1" dirty="0" smtClean="0"/>
              <a:t>what</a:t>
            </a:r>
            <a:r>
              <a:rPr lang="en-US" sz="2800" dirty="0" smtClean="0"/>
              <a:t> charges, if any, to file against the defendant. This is a very critical and powerful position</a:t>
            </a:r>
          </a:p>
          <a:p>
            <a:r>
              <a:rPr lang="en-US" sz="2800" dirty="0" smtClean="0"/>
              <a:t>These prosecutors are completely </a:t>
            </a:r>
            <a:r>
              <a:rPr lang="en-US" sz="2800" b="1" dirty="0" smtClean="0"/>
              <a:t>independent</a:t>
            </a:r>
            <a:r>
              <a:rPr lang="en-US" sz="2800" dirty="0" smtClean="0"/>
              <a:t> from the police agencies. They are not bound to nor are they obligated in any way to agree with or follow the police agency’s evaluation of the case.</a:t>
            </a:r>
          </a:p>
          <a:p>
            <a:endParaRPr lang="en-US" dirty="0"/>
          </a:p>
        </p:txBody>
      </p:sp>
      <p:sp>
        <p:nvSpPr>
          <p:cNvPr id="3" name="Title 2"/>
          <p:cNvSpPr>
            <a:spLocks noGrp="1"/>
          </p:cNvSpPr>
          <p:nvPr>
            <p:ph type="title"/>
          </p:nvPr>
        </p:nvSpPr>
        <p:spPr/>
        <p:txBody>
          <a:bodyPr>
            <a:normAutofit/>
          </a:bodyPr>
          <a:lstStyle/>
          <a:p>
            <a:pPr algn="ctr"/>
            <a:r>
              <a:rPr lang="en-US" sz="3200" dirty="0" smtClean="0"/>
              <a:t>Example Case:</a:t>
            </a:r>
            <a:br>
              <a:rPr lang="en-US" sz="3200" dirty="0" smtClean="0"/>
            </a:br>
            <a:r>
              <a:rPr lang="en-US" sz="3200" dirty="0" smtClean="0"/>
              <a:t>What is the progress of Ivan’s case?</a:t>
            </a:r>
            <a:endParaRPr lang="en-US" sz="3200"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Guaranteed by the fifth and sixth </a:t>
            </a:r>
            <a:r>
              <a:rPr lang="en-US" dirty="0" smtClean="0"/>
              <a:t>amendment</a:t>
            </a:r>
            <a:endParaRPr lang="en-US" dirty="0"/>
          </a:p>
          <a:p>
            <a:r>
              <a:rPr lang="en-US" dirty="0"/>
              <a:t>Fifth Amendment applies to </a:t>
            </a:r>
            <a:r>
              <a:rPr lang="en-US" b="1" dirty="0"/>
              <a:t>custodial</a:t>
            </a:r>
            <a:r>
              <a:rPr lang="en-US" dirty="0"/>
              <a:t> </a:t>
            </a:r>
            <a:r>
              <a:rPr lang="en-US" b="1" dirty="0" smtClean="0"/>
              <a:t>interrogations</a:t>
            </a:r>
            <a:endParaRPr lang="en-US" b="1" dirty="0"/>
          </a:p>
          <a:p>
            <a:r>
              <a:rPr lang="en-US" dirty="0" smtClean="0"/>
              <a:t>Sixth </a:t>
            </a:r>
            <a:r>
              <a:rPr lang="en-US" dirty="0"/>
              <a:t>amendment applies to all critical stages of prosecution after formal proceedings have </a:t>
            </a:r>
            <a:r>
              <a:rPr lang="en-US" dirty="0" smtClean="0"/>
              <a:t>begun</a:t>
            </a:r>
            <a:endParaRPr lang="en-US" dirty="0"/>
          </a:p>
          <a:p>
            <a:r>
              <a:rPr lang="en-US" dirty="0"/>
              <a:t>Defendant has the right to be represented by privately retained counsel or, to have state appointed if he is </a:t>
            </a:r>
            <a:r>
              <a:rPr lang="en-US" dirty="0">
                <a:solidFill>
                  <a:srgbClr val="FF0000"/>
                </a:solidFill>
              </a:rPr>
              <a:t>indigent</a:t>
            </a:r>
          </a:p>
          <a:p>
            <a:endParaRPr lang="en-US" dirty="0"/>
          </a:p>
        </p:txBody>
      </p:sp>
      <p:sp>
        <p:nvSpPr>
          <p:cNvPr id="2" name="Title 1"/>
          <p:cNvSpPr>
            <a:spLocks noGrp="1"/>
          </p:cNvSpPr>
          <p:nvPr>
            <p:ph type="title"/>
          </p:nvPr>
        </p:nvSpPr>
        <p:spPr/>
        <p:txBody>
          <a:bodyPr/>
          <a:lstStyle/>
          <a:p>
            <a:pPr algn="ctr"/>
            <a:r>
              <a:rPr lang="en-US" dirty="0" smtClean="0"/>
              <a:t>Right to Counsel</a:t>
            </a:r>
            <a:endParaRPr lang="en-US" dirty="0"/>
          </a:p>
        </p:txBody>
      </p:sp>
      <p:pic>
        <p:nvPicPr>
          <p:cNvPr id="10242" name="Picture 2" descr="C:\Documents and Settings\Christie\Local Settings\Temporary Internet Files\Content.IE5\SI51B0EV\MCj02876230000[1].wmf"/>
          <p:cNvPicPr>
            <a:picLocks noChangeAspect="1" noChangeArrowheads="1"/>
          </p:cNvPicPr>
          <p:nvPr/>
        </p:nvPicPr>
        <p:blipFill>
          <a:blip r:embed="rId2" cstate="print"/>
          <a:srcRect/>
          <a:stretch>
            <a:fillRect/>
          </a:stretch>
        </p:blipFill>
        <p:spPr bwMode="auto">
          <a:xfrm>
            <a:off x="5791200" y="4971861"/>
            <a:ext cx="3127972" cy="1886139"/>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The criteria they follow as to what charges to file is essentially whether </a:t>
            </a:r>
            <a:r>
              <a:rPr lang="en-US" dirty="0" smtClean="0">
                <a:solidFill>
                  <a:srgbClr val="FF0000"/>
                </a:solidFill>
              </a:rPr>
              <a:t>they can reasonably expect to successfully obtain convictions</a:t>
            </a:r>
            <a:r>
              <a:rPr lang="en-US" dirty="0" smtClean="0"/>
              <a:t>.</a:t>
            </a:r>
          </a:p>
          <a:p>
            <a:r>
              <a:rPr lang="en-US" dirty="0" smtClean="0"/>
              <a:t>In Ivan's case the prosecutor believes from the facts that have been submitted to him through the police reports, that </a:t>
            </a:r>
            <a:r>
              <a:rPr lang="en-US" b="1" dirty="0" smtClean="0"/>
              <a:t>one count</a:t>
            </a:r>
            <a:r>
              <a:rPr lang="en-US" dirty="0" smtClean="0"/>
              <a:t> of </a:t>
            </a:r>
            <a:r>
              <a:rPr lang="en-US" b="1" dirty="0" smtClean="0"/>
              <a:t>aggravated</a:t>
            </a:r>
            <a:r>
              <a:rPr lang="en-US" dirty="0" smtClean="0"/>
              <a:t> </a:t>
            </a:r>
            <a:r>
              <a:rPr lang="en-US" b="1" dirty="0" smtClean="0"/>
              <a:t>battery </a:t>
            </a:r>
            <a:r>
              <a:rPr lang="en-US" dirty="0" smtClean="0"/>
              <a:t>would be the appropriate charge.</a:t>
            </a:r>
          </a:p>
          <a:p>
            <a:r>
              <a:rPr lang="en-US" dirty="0" smtClean="0"/>
              <a:t>This intake process usually requires several weeks to proceed. During this time there is a </a:t>
            </a:r>
            <a:r>
              <a:rPr lang="en-US" b="1" dirty="0" smtClean="0"/>
              <a:t>window of opportunity </a:t>
            </a:r>
            <a:r>
              <a:rPr lang="en-US" dirty="0" smtClean="0"/>
              <a:t>prior to a formal filing decision, that a defense attorney can, on occasion use to his client's advantage. </a:t>
            </a:r>
          </a:p>
          <a:p>
            <a:pPr>
              <a:buNone/>
            </a:pPr>
            <a:endParaRPr lang="en-US" dirty="0"/>
          </a:p>
        </p:txBody>
      </p:sp>
      <p:sp>
        <p:nvSpPr>
          <p:cNvPr id="2" name="Title 1"/>
          <p:cNvSpPr>
            <a:spLocks noGrp="1"/>
          </p:cNvSpPr>
          <p:nvPr>
            <p:ph type="title"/>
          </p:nvPr>
        </p:nvSpPr>
        <p:spPr/>
        <p:txBody>
          <a:bodyPr>
            <a:normAutofit/>
          </a:bodyPr>
          <a:lstStyle/>
          <a:p>
            <a:pPr algn="ctr"/>
            <a:r>
              <a:rPr lang="en-US" sz="3200" dirty="0" smtClean="0"/>
              <a:t>Example Case:</a:t>
            </a:r>
            <a:br>
              <a:rPr lang="en-US" sz="3200" dirty="0" smtClean="0"/>
            </a:br>
            <a:r>
              <a:rPr lang="en-US" sz="3200" dirty="0" smtClean="0"/>
              <a:t>What is the progress of Ivan’s Case?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Facts not included in the police report or otherwise not known to the prosecutor can be presented to the prosecutor by defense counsel, that may alter his opinion as to what charges to file.</a:t>
            </a:r>
          </a:p>
          <a:p>
            <a:r>
              <a:rPr lang="en-US" dirty="0" smtClean="0">
                <a:solidFill>
                  <a:srgbClr val="FF0000"/>
                </a:solidFill>
              </a:rPr>
              <a:t>Example: the fact that Big Pete's dad was a police detective and that Big Pete had a severe drinking problem and extensive history for violence.</a:t>
            </a:r>
          </a:p>
          <a:p>
            <a:r>
              <a:rPr lang="en-US" dirty="0" smtClean="0"/>
              <a:t>On occasion, facts such as this can be very effective in persuading an assistant state attorney to file a </a:t>
            </a:r>
            <a:r>
              <a:rPr lang="en-US" b="1" dirty="0" smtClean="0"/>
              <a:t>less serious charge </a:t>
            </a:r>
            <a:r>
              <a:rPr lang="en-US" dirty="0" smtClean="0"/>
              <a:t>or </a:t>
            </a:r>
            <a:r>
              <a:rPr lang="en-US" b="1" dirty="0" smtClean="0"/>
              <a:t>decline </a:t>
            </a:r>
            <a:r>
              <a:rPr lang="en-US" dirty="0" smtClean="0"/>
              <a:t>the filing of criminal charges altogether.</a:t>
            </a:r>
          </a:p>
          <a:p>
            <a:endParaRPr lang="en-US" dirty="0"/>
          </a:p>
        </p:txBody>
      </p:sp>
      <p:sp>
        <p:nvSpPr>
          <p:cNvPr id="3" name="Title 2"/>
          <p:cNvSpPr>
            <a:spLocks noGrp="1"/>
          </p:cNvSpPr>
          <p:nvPr>
            <p:ph type="title"/>
          </p:nvPr>
        </p:nvSpPr>
        <p:spPr/>
        <p:txBody>
          <a:bodyPr>
            <a:normAutofit/>
          </a:bodyPr>
          <a:lstStyle/>
          <a:p>
            <a:pPr algn="ctr"/>
            <a:r>
              <a:rPr lang="en-US" sz="3200" dirty="0" smtClean="0"/>
              <a:t>Example Case:</a:t>
            </a:r>
            <a:br>
              <a:rPr lang="en-US" sz="3200" dirty="0" smtClean="0"/>
            </a:br>
            <a:r>
              <a:rPr lang="en-US" sz="3200" dirty="0" smtClean="0"/>
              <a:t>What is the progress of Ivan’s Case?</a:t>
            </a:r>
            <a:endParaRPr lang="en-US" sz="3200"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sz="3400" dirty="0" smtClean="0"/>
              <a:t>Ivan however was not so fortunate. In this case despite Big Pete's history, there existed a video from a surveillance camera that showed Ivan </a:t>
            </a:r>
            <a:r>
              <a:rPr lang="en-US" sz="3400" b="1" dirty="0" smtClean="0"/>
              <a:t>kicking </a:t>
            </a:r>
            <a:r>
              <a:rPr lang="en-US" sz="3400" dirty="0" smtClean="0"/>
              <a:t>Big Pete several times after he was down. These were facts that the intake prosecutor would not ignore. </a:t>
            </a:r>
          </a:p>
          <a:p>
            <a:r>
              <a:rPr lang="en-US" sz="3400" dirty="0" smtClean="0"/>
              <a:t>It was the conclusion of the Assistant State Attorney that Ivan should have </a:t>
            </a:r>
            <a:r>
              <a:rPr lang="en-US" sz="3400" b="1" dirty="0" smtClean="0"/>
              <a:t>retreated</a:t>
            </a:r>
            <a:r>
              <a:rPr lang="en-US" sz="3400" dirty="0" smtClean="0"/>
              <a:t> once the victim was on the ground. He therefore filed one count of aggravated battery, a </a:t>
            </a:r>
            <a:r>
              <a:rPr lang="en-US" sz="3400" b="1" dirty="0" smtClean="0"/>
              <a:t>second-degree felony </a:t>
            </a:r>
            <a:r>
              <a:rPr lang="en-US" sz="3400" dirty="0" smtClean="0"/>
              <a:t>with a maximum penalty of 15 years  in Florida State prison.</a:t>
            </a:r>
          </a:p>
          <a:p>
            <a:r>
              <a:rPr lang="en-US" sz="3400" dirty="0" smtClean="0"/>
              <a:t>Based upon the filing of charges, Ivan's lawyer sent to the court a </a:t>
            </a:r>
            <a:r>
              <a:rPr lang="en-US" sz="3600" b="1" dirty="0" smtClean="0">
                <a:solidFill>
                  <a:srgbClr val="FF0000"/>
                </a:solidFill>
              </a:rPr>
              <a:t>Notice of Appearance</a:t>
            </a:r>
            <a:r>
              <a:rPr lang="en-US" sz="3400" dirty="0" smtClean="0"/>
              <a:t>, which officially stated that he was to be the "</a:t>
            </a:r>
            <a:r>
              <a:rPr lang="en-US" sz="3400" b="1" dirty="0" smtClean="0">
                <a:solidFill>
                  <a:srgbClr val="00B050"/>
                </a:solidFill>
              </a:rPr>
              <a:t>attorney of record</a:t>
            </a:r>
            <a:r>
              <a:rPr lang="en-US" sz="3400" dirty="0" smtClean="0"/>
              <a:t>" defending Ivan.</a:t>
            </a:r>
          </a:p>
          <a:p>
            <a:r>
              <a:rPr lang="en-US" sz="3400" dirty="0" smtClean="0"/>
              <a:t>The prosecutor had already filed a </a:t>
            </a:r>
            <a:r>
              <a:rPr lang="en-US" sz="3400" b="1" dirty="0" smtClean="0"/>
              <a:t>formal document</a:t>
            </a:r>
            <a:r>
              <a:rPr lang="en-US" sz="3400" dirty="0" smtClean="0"/>
              <a:t> with the court which set forth the fact that Ivan was being charged with the crime of </a:t>
            </a:r>
            <a:r>
              <a:rPr lang="en-US" sz="3400" b="1" dirty="0" smtClean="0"/>
              <a:t>aggravated battery.</a:t>
            </a:r>
          </a:p>
          <a:p>
            <a:endParaRPr lang="en-US" dirty="0"/>
          </a:p>
        </p:txBody>
      </p:sp>
      <p:sp>
        <p:nvSpPr>
          <p:cNvPr id="2" name="Title 1"/>
          <p:cNvSpPr>
            <a:spLocks noGrp="1"/>
          </p:cNvSpPr>
          <p:nvPr>
            <p:ph type="title"/>
          </p:nvPr>
        </p:nvSpPr>
        <p:spPr/>
        <p:txBody>
          <a:bodyPr>
            <a:normAutofit/>
          </a:bodyPr>
          <a:lstStyle/>
          <a:p>
            <a:pPr algn="ctr"/>
            <a:r>
              <a:rPr lang="en-US" sz="3200" dirty="0" smtClean="0"/>
              <a:t>Example Case:</a:t>
            </a:r>
            <a:br>
              <a:rPr lang="en-US" sz="3200" dirty="0" smtClean="0"/>
            </a:br>
            <a:r>
              <a:rPr lang="en-US" sz="3200" dirty="0" smtClean="0"/>
              <a:t>What is the progress of Ivan’s Case?</a:t>
            </a:r>
            <a:endParaRPr lang="en-US" sz="32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dirty="0" smtClean="0"/>
              <a:t>This document is called an "</a:t>
            </a:r>
            <a:r>
              <a:rPr lang="en-US" sz="2800" b="1" dirty="0" smtClean="0">
                <a:solidFill>
                  <a:srgbClr val="FF0000"/>
                </a:solidFill>
              </a:rPr>
              <a:t>Information</a:t>
            </a:r>
            <a:r>
              <a:rPr lang="en-US" sz="2800" dirty="0" smtClean="0"/>
              <a:t>", and officially describes what Ivan is charged with by the State of Florida. This document is simply an </a:t>
            </a:r>
            <a:r>
              <a:rPr lang="en-US" sz="2800" b="1" dirty="0" smtClean="0"/>
              <a:t>accusation</a:t>
            </a:r>
            <a:r>
              <a:rPr lang="en-US" sz="2800" dirty="0" smtClean="0"/>
              <a:t> and  carries no more evidentiary significance than a </a:t>
            </a:r>
            <a:r>
              <a:rPr lang="en-US" sz="2800" b="1" dirty="0" smtClean="0"/>
              <a:t>speeding ticket</a:t>
            </a:r>
            <a:r>
              <a:rPr lang="en-US" sz="2800" dirty="0" smtClean="0"/>
              <a:t>.</a:t>
            </a:r>
          </a:p>
          <a:p>
            <a:r>
              <a:rPr lang="en-US" sz="2800" dirty="0" smtClean="0"/>
              <a:t> Remember, regardless of the allegation, there is a </a:t>
            </a:r>
            <a:r>
              <a:rPr lang="en-US" sz="2800" dirty="0" smtClean="0">
                <a:solidFill>
                  <a:srgbClr val="FF0000"/>
                </a:solidFill>
              </a:rPr>
              <a:t>presumption of innocence </a:t>
            </a:r>
            <a:r>
              <a:rPr lang="en-US" sz="2800" dirty="0" smtClean="0"/>
              <a:t>that remains with Ivan throughout this case until such time as he either is found guilty or pleads guilty to the charge.</a:t>
            </a:r>
          </a:p>
          <a:p>
            <a:r>
              <a:rPr lang="en-US" sz="2800" dirty="0" smtClean="0"/>
              <a:t>The Clerk of Court sent Ivan's lawyer a "</a:t>
            </a:r>
            <a:r>
              <a:rPr lang="en-US" sz="2800" b="1" dirty="0" smtClean="0">
                <a:solidFill>
                  <a:srgbClr val="FF0000"/>
                </a:solidFill>
              </a:rPr>
              <a:t>Notice of Arraignment</a:t>
            </a:r>
            <a:r>
              <a:rPr lang="en-US" sz="2800" b="1" dirty="0" smtClean="0"/>
              <a:t>"</a:t>
            </a:r>
            <a:r>
              <a:rPr lang="en-US" sz="2800" dirty="0" smtClean="0"/>
              <a:t>.  This informs Ivan and his attorney </a:t>
            </a:r>
            <a:r>
              <a:rPr lang="en-US" sz="2800" b="1" dirty="0" smtClean="0"/>
              <a:t>where and when </a:t>
            </a:r>
            <a:r>
              <a:rPr lang="en-US" sz="2800" dirty="0" smtClean="0"/>
              <a:t>Ivan is to appear in court to be formally advised by the presiding judge of the criminal charge.</a:t>
            </a:r>
          </a:p>
          <a:p>
            <a:endParaRPr lang="en-US" dirty="0"/>
          </a:p>
        </p:txBody>
      </p:sp>
      <p:sp>
        <p:nvSpPr>
          <p:cNvPr id="3" name="Title 2"/>
          <p:cNvSpPr>
            <a:spLocks noGrp="1"/>
          </p:cNvSpPr>
          <p:nvPr>
            <p:ph type="title"/>
          </p:nvPr>
        </p:nvSpPr>
        <p:spPr/>
        <p:txBody>
          <a:bodyPr>
            <a:normAutofit/>
          </a:bodyPr>
          <a:lstStyle/>
          <a:p>
            <a:pPr algn="ctr"/>
            <a:r>
              <a:rPr lang="en-US" sz="3200" dirty="0" smtClean="0"/>
              <a:t>Example Case:</a:t>
            </a:r>
            <a:br>
              <a:rPr lang="en-US" sz="3200" dirty="0" smtClean="0"/>
            </a:br>
            <a:r>
              <a:rPr lang="en-US" sz="3200" dirty="0" smtClean="0"/>
              <a:t>What is the progress of Ivan’s Case?</a:t>
            </a:r>
            <a:endParaRPr lang="en-US" sz="32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Ivan appears in court with his attorney before a Circuit Court Judge to be formally advised by reading of the " </a:t>
            </a:r>
            <a:r>
              <a:rPr lang="en-US" sz="2800" b="1" dirty="0" smtClean="0">
                <a:solidFill>
                  <a:srgbClr val="FF0000"/>
                </a:solidFill>
              </a:rPr>
              <a:t>information</a:t>
            </a:r>
            <a:r>
              <a:rPr lang="en-US" dirty="0" smtClean="0"/>
              <a:t>" that accuses him of his crimes.</a:t>
            </a:r>
          </a:p>
          <a:p>
            <a:r>
              <a:rPr lang="en-US" dirty="0" smtClean="0"/>
              <a:t>At that time Ivan's attorney will ask the judge to enter a plea on behalf of his client of "</a:t>
            </a:r>
            <a:r>
              <a:rPr lang="en-US" b="1" dirty="0" smtClean="0"/>
              <a:t>Not</a:t>
            </a:r>
            <a:r>
              <a:rPr lang="en-US" dirty="0" smtClean="0"/>
              <a:t> </a:t>
            </a:r>
            <a:r>
              <a:rPr lang="en-US" b="1" dirty="0" smtClean="0"/>
              <a:t>Guilty</a:t>
            </a:r>
            <a:r>
              <a:rPr lang="en-US" dirty="0" smtClean="0"/>
              <a:t>" and will demand a "</a:t>
            </a:r>
            <a:r>
              <a:rPr lang="en-US" b="1" dirty="0" smtClean="0">
                <a:solidFill>
                  <a:srgbClr val="FF0000"/>
                </a:solidFill>
              </a:rPr>
              <a:t>Trial by Jury</a:t>
            </a:r>
            <a:r>
              <a:rPr lang="en-US" dirty="0" smtClean="0"/>
              <a:t>".</a:t>
            </a:r>
          </a:p>
          <a:p>
            <a:r>
              <a:rPr lang="en-US" dirty="0" smtClean="0"/>
              <a:t>This does not mean that the case will </a:t>
            </a:r>
            <a:r>
              <a:rPr lang="en-US" b="1" dirty="0" smtClean="0"/>
              <a:t>actually </a:t>
            </a:r>
            <a:r>
              <a:rPr lang="en-US" dirty="0" smtClean="0"/>
              <a:t>be tried by a jury, but </a:t>
            </a:r>
            <a:r>
              <a:rPr lang="en-US" b="1" dirty="0" smtClean="0"/>
              <a:t>preserves </a:t>
            </a:r>
            <a:r>
              <a:rPr lang="en-US" dirty="0" smtClean="0"/>
              <a:t>Ivan’s right in the event he elects to proceed to trial</a:t>
            </a:r>
          </a:p>
          <a:p>
            <a:endParaRPr lang="en-US" dirty="0"/>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t>At the Arraignment</a:t>
            </a: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Ivan's attorney will also file at that time a "</a:t>
            </a:r>
            <a:r>
              <a:rPr lang="en-US" sz="3000" b="1" dirty="0" smtClean="0">
                <a:solidFill>
                  <a:srgbClr val="FF0000"/>
                </a:solidFill>
              </a:rPr>
              <a:t>Demand for Discovery</a:t>
            </a:r>
            <a:r>
              <a:rPr lang="en-US" dirty="0" smtClean="0"/>
              <a:t>"</a:t>
            </a:r>
          </a:p>
          <a:p>
            <a:r>
              <a:rPr lang="en-US" dirty="0" smtClean="0"/>
              <a:t>This demand requires the prosecutor to provide to defense counsel, within </a:t>
            </a:r>
            <a:r>
              <a:rPr lang="en-US" b="1" dirty="0" smtClean="0"/>
              <a:t>14 days, </a:t>
            </a:r>
            <a:r>
              <a:rPr lang="en-US" dirty="0" smtClean="0"/>
              <a:t>a witness list, police reports, witness statements, reports of experts, lab reports, DNA or fingerprint analysis, video or audio recordings, </a:t>
            </a:r>
            <a:r>
              <a:rPr lang="en-US" b="1" dirty="0" smtClean="0"/>
              <a:t>exculpatory evidence </a:t>
            </a:r>
            <a:r>
              <a:rPr lang="en-US" dirty="0" smtClean="0"/>
              <a:t>known as "</a:t>
            </a:r>
            <a:r>
              <a:rPr lang="en-US" sz="3000" b="1" dirty="0" smtClean="0">
                <a:solidFill>
                  <a:srgbClr val="FF0000"/>
                </a:solidFill>
              </a:rPr>
              <a:t>Brady Material</a:t>
            </a:r>
            <a:r>
              <a:rPr lang="en-US" dirty="0" smtClean="0"/>
              <a:t>", essentially everything the prosecutor has in his case file that he plans to use in the prosecution. Nothing can be </a:t>
            </a:r>
            <a:r>
              <a:rPr lang="en-US" b="1" dirty="0" smtClean="0"/>
              <a:t>hidden</a:t>
            </a:r>
            <a:r>
              <a:rPr lang="en-US" dirty="0" smtClean="0"/>
              <a:t>, the state has a continuing obligation to disclose any </a:t>
            </a:r>
            <a:r>
              <a:rPr lang="en-US" b="1" dirty="0" smtClean="0"/>
              <a:t>new information </a:t>
            </a:r>
            <a:r>
              <a:rPr lang="en-US" dirty="0" smtClean="0"/>
              <a:t>it discovers.</a:t>
            </a:r>
          </a:p>
          <a:p>
            <a:endParaRPr lang="en-US" dirty="0"/>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solidFill>
                  <a:srgbClr val="C00000"/>
                </a:solidFill>
              </a:rPr>
              <a:t>Demand for Discovery</a:t>
            </a:r>
            <a:endParaRPr lang="en-US" dirty="0">
              <a:solidFill>
                <a:srgbClr val="C0000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Defense counsel has a </a:t>
            </a:r>
            <a:r>
              <a:rPr lang="en-US" b="1" dirty="0" smtClean="0"/>
              <a:t>similar obligation </a:t>
            </a:r>
            <a:r>
              <a:rPr lang="en-US" dirty="0" smtClean="0"/>
              <a:t>to advise the prosecutor as to any witnesses, experts, and tangible evidence he expects to use in the defense of the case.</a:t>
            </a:r>
          </a:p>
          <a:p>
            <a:endParaRPr lang="en-US" dirty="0" smtClean="0"/>
          </a:p>
          <a:p>
            <a:r>
              <a:rPr lang="en-US" dirty="0" smtClean="0"/>
              <a:t>Both the defense and the state as a result of reciprocal discovery have the right to </a:t>
            </a:r>
            <a:r>
              <a:rPr lang="en-US" b="1" dirty="0" smtClean="0"/>
              <a:t>examine </a:t>
            </a:r>
            <a:r>
              <a:rPr lang="en-US" dirty="0" smtClean="0"/>
              <a:t>each other's evidence: including but not limited to, reports of expert's, tangible evidence, and to interview each other's witnesses, by way of "</a:t>
            </a:r>
            <a:r>
              <a:rPr lang="en-US" b="1" dirty="0" smtClean="0">
                <a:solidFill>
                  <a:srgbClr val="C00000"/>
                </a:solidFill>
              </a:rPr>
              <a:t>deposition</a:t>
            </a:r>
            <a:r>
              <a:rPr lang="en-US" dirty="0" smtClean="0"/>
              <a:t>“.</a:t>
            </a:r>
          </a:p>
          <a:p>
            <a:endParaRPr lang="en-US" dirty="0" smtClean="0"/>
          </a:p>
          <a:p>
            <a:r>
              <a:rPr lang="en-US" b="1" dirty="0" smtClean="0">
                <a:solidFill>
                  <a:srgbClr val="C00000"/>
                </a:solidFill>
              </a:rPr>
              <a:t>Deposition </a:t>
            </a:r>
            <a:r>
              <a:rPr lang="en-US" dirty="0" smtClean="0"/>
              <a:t>: taking the </a:t>
            </a:r>
            <a:r>
              <a:rPr lang="en-US" b="1" dirty="0" smtClean="0"/>
              <a:t>sworn statement </a:t>
            </a:r>
            <a:r>
              <a:rPr lang="en-US" dirty="0" smtClean="0"/>
              <a:t>of a </a:t>
            </a:r>
            <a:r>
              <a:rPr lang="en-US" b="1" dirty="0" smtClean="0"/>
              <a:t>witness</a:t>
            </a:r>
            <a:r>
              <a:rPr lang="en-US" dirty="0" smtClean="0"/>
              <a:t> by opposing counsel: </a:t>
            </a:r>
            <a:r>
              <a:rPr lang="en-US" b="1" dirty="0" smtClean="0"/>
              <a:t>broad area </a:t>
            </a:r>
            <a:r>
              <a:rPr lang="en-US" dirty="0" smtClean="0"/>
              <a:t>of inquiry allowed. Can later be used in trial to show </a:t>
            </a:r>
            <a:r>
              <a:rPr lang="en-US" b="1" dirty="0" smtClean="0"/>
              <a:t>inconsistent statement </a:t>
            </a:r>
            <a:r>
              <a:rPr lang="en-US" dirty="0" smtClean="0"/>
              <a:t>of the witness.  </a:t>
            </a:r>
          </a:p>
          <a:p>
            <a:endParaRPr lang="en-US" dirty="0" smtClean="0"/>
          </a:p>
          <a:p>
            <a:r>
              <a:rPr lang="en-US" dirty="0" smtClean="0"/>
              <a:t>Not all jurisdictions allow the taking of depositions. </a:t>
            </a:r>
            <a:r>
              <a:rPr lang="en-US" b="1" dirty="0" smtClean="0"/>
              <a:t>The Federal System</a:t>
            </a:r>
            <a:r>
              <a:rPr lang="en-US" dirty="0" smtClean="0"/>
              <a:t> does </a:t>
            </a:r>
            <a:r>
              <a:rPr lang="en-US" b="1" dirty="0" smtClean="0"/>
              <a:t>NOT</a:t>
            </a:r>
            <a:r>
              <a:rPr lang="en-US" dirty="0" smtClean="0"/>
              <a:t> allow depositions.  </a:t>
            </a:r>
            <a:r>
              <a:rPr lang="en-US" b="1" dirty="0" smtClean="0">
                <a:solidFill>
                  <a:srgbClr val="C00000"/>
                </a:solidFill>
              </a:rPr>
              <a:t>“TRIAL BY AMBUSH</a:t>
            </a:r>
            <a:r>
              <a:rPr lang="en-US" dirty="0" smtClean="0"/>
              <a:t>”</a:t>
            </a:r>
          </a:p>
          <a:p>
            <a:endParaRPr lang="en-US" dirty="0"/>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solidFill>
                  <a:srgbClr val="C00000"/>
                </a:solidFill>
              </a:rPr>
              <a:t>Reciprocal Discovery</a:t>
            </a:r>
            <a:endParaRPr lang="en-US" dirty="0">
              <a:solidFill>
                <a:srgbClr val="C0000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It is also the obligation of the defense to place the state on notice if they plan to allege an </a:t>
            </a:r>
            <a:r>
              <a:rPr lang="en-US" sz="2800" b="1" dirty="0" smtClean="0">
                <a:solidFill>
                  <a:srgbClr val="C00000"/>
                </a:solidFill>
              </a:rPr>
              <a:t>Alibi</a:t>
            </a:r>
            <a:r>
              <a:rPr lang="en-US" dirty="0" smtClean="0"/>
              <a:t>. </a:t>
            </a:r>
          </a:p>
          <a:p>
            <a:r>
              <a:rPr lang="en-US" dirty="0" smtClean="0"/>
              <a:t>An alibi is essentially a claim that the defendant did not commit the crime charged because he was in a </a:t>
            </a:r>
            <a:r>
              <a:rPr lang="en-US" b="1" dirty="0" smtClean="0"/>
              <a:t>different place </a:t>
            </a:r>
            <a:r>
              <a:rPr lang="en-US" dirty="0" smtClean="0"/>
              <a:t>when the crime was committed. Names and addresses of witnesses who will testify as to the defendant's location </a:t>
            </a:r>
            <a:r>
              <a:rPr lang="en-US" b="1" dirty="0" smtClean="0"/>
              <a:t>must</a:t>
            </a:r>
            <a:r>
              <a:rPr lang="en-US" dirty="0" smtClean="0"/>
              <a:t> be disclosed to the state.</a:t>
            </a:r>
          </a:p>
          <a:p>
            <a:endParaRPr lang="en-US" dirty="0"/>
          </a:p>
        </p:txBody>
      </p:sp>
      <p:sp>
        <p:nvSpPr>
          <p:cNvPr id="2" name="Title 1"/>
          <p:cNvSpPr>
            <a:spLocks noGrp="1"/>
          </p:cNvSpPr>
          <p:nvPr>
            <p:ph type="title"/>
          </p:nvPr>
        </p:nvSpPr>
        <p:spPr/>
        <p:txBody>
          <a:bodyPr>
            <a:normAutofit/>
          </a:bodyPr>
          <a:lstStyle/>
          <a:p>
            <a:pPr algn="ctr"/>
            <a:r>
              <a:rPr lang="en-US" dirty="0" smtClean="0">
                <a:solidFill>
                  <a:srgbClr val="C00000"/>
                </a:solidFill>
              </a:rPr>
              <a:t>Notice of Alibi</a:t>
            </a:r>
            <a:endParaRPr lang="en-US" dirty="0">
              <a:solidFill>
                <a:srgbClr val="C0000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Motion to suppress</a:t>
            </a:r>
          </a:p>
          <a:p>
            <a:r>
              <a:rPr lang="en-US" dirty="0" smtClean="0"/>
              <a:t>Motion to dismiss</a:t>
            </a:r>
          </a:p>
          <a:p>
            <a:r>
              <a:rPr lang="en-US" dirty="0" smtClean="0"/>
              <a:t>Motion to disclose confidential informant</a:t>
            </a:r>
          </a:p>
          <a:p>
            <a:endParaRPr lang="en-US" dirty="0"/>
          </a:p>
        </p:txBody>
      </p:sp>
      <p:sp>
        <p:nvSpPr>
          <p:cNvPr id="2" name="Title 1"/>
          <p:cNvSpPr>
            <a:spLocks noGrp="1"/>
          </p:cNvSpPr>
          <p:nvPr>
            <p:ph type="title"/>
          </p:nvPr>
        </p:nvSpPr>
        <p:spPr/>
        <p:txBody>
          <a:bodyPr>
            <a:normAutofit/>
          </a:bodyPr>
          <a:lstStyle/>
          <a:p>
            <a:pPr algn="ctr"/>
            <a:r>
              <a:rPr lang="en-US" dirty="0" smtClean="0">
                <a:solidFill>
                  <a:srgbClr val="C00000"/>
                </a:solidFill>
              </a:rPr>
              <a:t>Pre-Trial Motions</a:t>
            </a:r>
            <a:endParaRPr lang="en-US" dirty="0">
              <a:solidFill>
                <a:srgbClr val="C00000"/>
              </a:solidFill>
            </a:endParaRPr>
          </a:p>
        </p:txBody>
      </p:sp>
      <p:pic>
        <p:nvPicPr>
          <p:cNvPr id="6147" name="Picture 3" descr="C:\Documents and Settings\Christie\Local Settings\Temporary Internet Files\Content.IE5\BI1VUGME\MPj01785640000[1].jpg"/>
          <p:cNvPicPr>
            <a:picLocks noChangeAspect="1" noChangeArrowheads="1"/>
          </p:cNvPicPr>
          <p:nvPr/>
        </p:nvPicPr>
        <p:blipFill>
          <a:blip r:embed="rId2" cstate="print"/>
          <a:srcRect/>
          <a:stretch>
            <a:fillRect/>
          </a:stretch>
        </p:blipFill>
        <p:spPr bwMode="auto">
          <a:xfrm>
            <a:off x="3048000" y="3276600"/>
            <a:ext cx="5181600" cy="3035808"/>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10" presetClass="entr" presetSubtype="0" fill="hold" nodeType="withEffect">
                                  <p:stCondLst>
                                    <p:cond delay="0"/>
                                  </p:stCondLst>
                                  <p:childTnLst>
                                    <p:set>
                                      <p:cBhvr>
                                        <p:cTn id="20" dur="1" fill="hold">
                                          <p:stCondLst>
                                            <p:cond delay="0"/>
                                          </p:stCondLst>
                                        </p:cTn>
                                        <p:tgtEl>
                                          <p:spTgt spid="6147"/>
                                        </p:tgtEl>
                                        <p:attrNameLst>
                                          <p:attrName>style.visibility</p:attrName>
                                        </p:attrNameLst>
                                      </p:cBhvr>
                                      <p:to>
                                        <p:strVal val="visible"/>
                                      </p:to>
                                    </p:set>
                                    <p:animEffect transition="in" filter="fade">
                                      <p:cBhvr>
                                        <p:cTn id="21" dur="20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An effective defense attorney will evaluate his case at the </a:t>
            </a:r>
            <a:r>
              <a:rPr lang="en-US" b="1" dirty="0" smtClean="0"/>
              <a:t>conclusion </a:t>
            </a:r>
            <a:r>
              <a:rPr lang="en-US" dirty="0" smtClean="0"/>
              <a:t>of the discovery process in order to properly </a:t>
            </a:r>
            <a:r>
              <a:rPr lang="en-US" b="1" dirty="0" smtClean="0"/>
              <a:t>advise </a:t>
            </a:r>
            <a:r>
              <a:rPr lang="en-US" dirty="0" smtClean="0"/>
              <a:t>his client of his options. (A defense attorney needs to be careful when asked by his client for recommendations as to how to proceed.) The decision to go to trial must be the defendant’s and </a:t>
            </a:r>
            <a:r>
              <a:rPr lang="en-US" b="1" dirty="0" smtClean="0"/>
              <a:t>NOT</a:t>
            </a:r>
            <a:r>
              <a:rPr lang="en-US" dirty="0" smtClean="0"/>
              <a:t> the attorney’s.</a:t>
            </a:r>
          </a:p>
          <a:p>
            <a:r>
              <a:rPr lang="en-US" b="1" dirty="0" smtClean="0"/>
              <a:t>Frequently</a:t>
            </a:r>
            <a:r>
              <a:rPr lang="en-US" dirty="0" smtClean="0"/>
              <a:t> asked question:  </a:t>
            </a:r>
            <a:r>
              <a:rPr lang="en-US" dirty="0" smtClean="0">
                <a:solidFill>
                  <a:srgbClr val="C00000"/>
                </a:solidFill>
              </a:rPr>
              <a:t>What would you do?</a:t>
            </a:r>
          </a:p>
          <a:p>
            <a:r>
              <a:rPr lang="en-US" b="1" dirty="0" smtClean="0"/>
              <a:t>Considerations</a:t>
            </a:r>
            <a:r>
              <a:rPr lang="en-US" dirty="0" smtClean="0"/>
              <a:t>: Plea versus Trial</a:t>
            </a:r>
          </a:p>
          <a:p>
            <a:endParaRPr lang="en-US" dirty="0"/>
          </a:p>
        </p:txBody>
      </p:sp>
      <p:sp>
        <p:nvSpPr>
          <p:cNvPr id="2" name="Title 1"/>
          <p:cNvSpPr>
            <a:spLocks noGrp="1"/>
          </p:cNvSpPr>
          <p:nvPr>
            <p:ph type="title"/>
          </p:nvPr>
        </p:nvSpPr>
        <p:spPr/>
        <p:txBody>
          <a:bodyPr>
            <a:normAutofit/>
          </a:bodyPr>
          <a:lstStyle/>
          <a:p>
            <a:pPr algn="ctr"/>
            <a:r>
              <a:rPr lang="en-US" dirty="0" smtClean="0">
                <a:solidFill>
                  <a:srgbClr val="C00000"/>
                </a:solidFill>
              </a:rPr>
              <a:t>Plea versus Trial</a:t>
            </a:r>
            <a:endParaRPr lang="en-US" dirty="0">
              <a:solidFill>
                <a:srgbClr val="C00000"/>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Custodial </a:t>
            </a:r>
            <a:r>
              <a:rPr lang="en-US" dirty="0"/>
              <a:t>police interrogation </a:t>
            </a:r>
            <a:r>
              <a:rPr lang="en-US" dirty="0" smtClean="0"/>
              <a:t> - Fifth Amendment</a:t>
            </a:r>
            <a:endParaRPr lang="en-US" dirty="0"/>
          </a:p>
          <a:p>
            <a:r>
              <a:rPr lang="en-US" dirty="0"/>
              <a:t>Post-indictment </a:t>
            </a:r>
            <a:r>
              <a:rPr lang="en-US" dirty="0" smtClean="0"/>
              <a:t>interrogation - </a:t>
            </a:r>
            <a:r>
              <a:rPr lang="en-US" dirty="0"/>
              <a:t>custodial or </a:t>
            </a:r>
            <a:r>
              <a:rPr lang="en-US" dirty="0" smtClean="0"/>
              <a:t>not -- fifth </a:t>
            </a:r>
            <a:r>
              <a:rPr lang="en-US" dirty="0"/>
              <a:t>and sixth </a:t>
            </a:r>
            <a:r>
              <a:rPr lang="en-US" dirty="0" smtClean="0"/>
              <a:t>amendment</a:t>
            </a:r>
            <a:endParaRPr lang="en-US" dirty="0"/>
          </a:p>
          <a:p>
            <a:r>
              <a:rPr lang="en-US" dirty="0"/>
              <a:t>Preliminary hearings to determine probable cause to </a:t>
            </a:r>
            <a:r>
              <a:rPr lang="en-US" dirty="0" smtClean="0"/>
              <a:t>prosecute</a:t>
            </a:r>
            <a:endParaRPr lang="en-US" dirty="0"/>
          </a:p>
          <a:p>
            <a:r>
              <a:rPr lang="en-US" dirty="0" smtClean="0"/>
              <a:t>Arraignment</a:t>
            </a:r>
            <a:endParaRPr lang="en-US" dirty="0"/>
          </a:p>
          <a:p>
            <a:r>
              <a:rPr lang="en-US" dirty="0"/>
              <a:t>Post-charge </a:t>
            </a:r>
            <a:r>
              <a:rPr lang="en-US" dirty="0" smtClean="0"/>
              <a:t>lineups</a:t>
            </a:r>
            <a:endParaRPr lang="en-US" dirty="0"/>
          </a:p>
          <a:p>
            <a:r>
              <a:rPr lang="en-US" dirty="0"/>
              <a:t>Guilty pleas and </a:t>
            </a:r>
            <a:r>
              <a:rPr lang="en-US" dirty="0" smtClean="0"/>
              <a:t>sentencing</a:t>
            </a:r>
            <a:endParaRPr lang="en-US" dirty="0"/>
          </a:p>
          <a:p>
            <a:r>
              <a:rPr lang="en-US" dirty="0"/>
              <a:t>Felony </a:t>
            </a:r>
            <a:r>
              <a:rPr lang="en-US" dirty="0" smtClean="0"/>
              <a:t>trials</a:t>
            </a:r>
            <a:endParaRPr lang="en-US" dirty="0"/>
          </a:p>
          <a:p>
            <a:r>
              <a:rPr lang="en-US" dirty="0"/>
              <a:t>Misdemeanor </a:t>
            </a:r>
            <a:r>
              <a:rPr lang="en-US" dirty="0" smtClean="0"/>
              <a:t>trials-where </a:t>
            </a:r>
            <a:r>
              <a:rPr lang="en-US" dirty="0"/>
              <a:t>jail is </a:t>
            </a:r>
            <a:r>
              <a:rPr lang="en-US" dirty="0" smtClean="0"/>
              <a:t>imposed</a:t>
            </a:r>
            <a:endParaRPr lang="en-US" dirty="0"/>
          </a:p>
          <a:p>
            <a:r>
              <a:rPr lang="en-US" dirty="0"/>
              <a:t>Overnight recesses during </a:t>
            </a:r>
            <a:r>
              <a:rPr lang="en-US" dirty="0" smtClean="0"/>
              <a:t>trial</a:t>
            </a:r>
            <a:endParaRPr lang="en-US" dirty="0"/>
          </a:p>
          <a:p>
            <a:r>
              <a:rPr lang="en-US" dirty="0" smtClean="0"/>
              <a:t>Appeals  (as </a:t>
            </a:r>
            <a:r>
              <a:rPr lang="en-US" dirty="0"/>
              <a:t>a matter of right</a:t>
            </a:r>
            <a:r>
              <a:rPr lang="en-US" dirty="0" smtClean="0"/>
              <a:t>)</a:t>
            </a:r>
            <a:endParaRPr lang="en-US" dirty="0"/>
          </a:p>
          <a:p>
            <a:r>
              <a:rPr lang="en-US" dirty="0"/>
              <a:t>Appeals of guilty and nolo </a:t>
            </a:r>
            <a:r>
              <a:rPr lang="en-US" dirty="0" smtClean="0"/>
              <a:t>contendre </a:t>
            </a:r>
            <a:r>
              <a:rPr lang="en-US" dirty="0"/>
              <a:t>pleas</a:t>
            </a:r>
          </a:p>
          <a:p>
            <a:endParaRPr lang="en-US" dirty="0"/>
          </a:p>
        </p:txBody>
      </p:sp>
      <p:sp>
        <p:nvSpPr>
          <p:cNvPr id="2" name="Title 1"/>
          <p:cNvSpPr>
            <a:spLocks noGrp="1"/>
          </p:cNvSpPr>
          <p:nvPr>
            <p:ph type="title"/>
          </p:nvPr>
        </p:nvSpPr>
        <p:spPr/>
        <p:txBody>
          <a:bodyPr>
            <a:normAutofit fontScale="90000"/>
          </a:bodyPr>
          <a:lstStyle/>
          <a:p>
            <a:pPr algn="ctr"/>
            <a:r>
              <a:rPr lang="en-US" dirty="0" smtClean="0"/>
              <a:t>Right to Counsel:</a:t>
            </a:r>
            <a:br>
              <a:rPr lang="en-US" dirty="0" smtClean="0"/>
            </a:br>
            <a:r>
              <a:rPr lang="en-US" dirty="0" smtClean="0">
                <a:solidFill>
                  <a:srgbClr val="FF0000"/>
                </a:solidFill>
              </a:rPr>
              <a:t>Stages When Applicable</a:t>
            </a:r>
            <a:endParaRPr lang="en-US" dirty="0">
              <a:solidFill>
                <a:srgbClr val="FF0000"/>
              </a:solidFill>
            </a:endParaRPr>
          </a:p>
        </p:txBody>
      </p:sp>
      <p:pic>
        <p:nvPicPr>
          <p:cNvPr id="12291" name="Picture 3" descr="C:\Documents and Settings\Christie\Local Settings\Temporary Internet Files\Content.IE5\SI51B0EV\MPj04037160000[1].jpg"/>
          <p:cNvPicPr>
            <a:picLocks noChangeAspect="1" noChangeArrowheads="1"/>
          </p:cNvPicPr>
          <p:nvPr/>
        </p:nvPicPr>
        <p:blipFill>
          <a:blip r:embed="rId2" cstate="print"/>
          <a:srcRect/>
          <a:stretch>
            <a:fillRect/>
          </a:stretch>
        </p:blipFill>
        <p:spPr bwMode="auto">
          <a:xfrm>
            <a:off x="7239000" y="4343400"/>
            <a:ext cx="1676400" cy="2293391"/>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9000"/>
                            </p:stCondLst>
                            <p:childTnLst>
                              <p:par>
                                <p:cTn id="50" presetID="2" presetClass="entr" presetSubtype="4" fill="hold" grpId="0" nodeType="after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additive="base">
                                        <p:cTn id="5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3"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54" fill="hold">
                            <p:stCondLst>
                              <p:cond delay="10000"/>
                            </p:stCondLst>
                            <p:childTnLst>
                              <p:par>
                                <p:cTn id="55" presetID="2" presetClass="entr" presetSubtype="4" fill="hold" grpId="0" nodeType="after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additive="base">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8" dur="1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rgbClr val="C00000"/>
                </a:solidFill>
              </a:rPr>
              <a:t>Plea offer</a:t>
            </a:r>
            <a:r>
              <a:rPr lang="en-US" dirty="0" smtClean="0"/>
              <a:t>: supervision or incarceration     (“</a:t>
            </a:r>
            <a:r>
              <a:rPr lang="en-US" b="1" dirty="0" smtClean="0">
                <a:solidFill>
                  <a:srgbClr val="C00000"/>
                </a:solidFill>
              </a:rPr>
              <a:t>Plea Negotiation</a:t>
            </a:r>
            <a:r>
              <a:rPr lang="en-US" dirty="0" smtClean="0"/>
              <a:t>”: an offer by the state to resolve the case </a:t>
            </a:r>
            <a:r>
              <a:rPr lang="en-US" b="1" dirty="0" smtClean="0"/>
              <a:t>prior </a:t>
            </a:r>
            <a:r>
              <a:rPr lang="en-US" dirty="0" smtClean="0"/>
              <a:t>to trial or sometimes prior to a motion to suppress that secures the defendant a plea of a punishment usually, significantly </a:t>
            </a:r>
            <a:r>
              <a:rPr lang="en-US" b="1" dirty="0" smtClean="0"/>
              <a:t>less</a:t>
            </a:r>
            <a:r>
              <a:rPr lang="en-US" dirty="0" smtClean="0"/>
              <a:t> than his possible punishment after trial)</a:t>
            </a:r>
          </a:p>
          <a:p>
            <a:r>
              <a:rPr lang="en-US" b="1" dirty="0" smtClean="0"/>
              <a:t>Strengths and weaknesses</a:t>
            </a:r>
            <a:r>
              <a:rPr lang="en-US" dirty="0" smtClean="0"/>
              <a:t> of the case</a:t>
            </a:r>
          </a:p>
          <a:p>
            <a:r>
              <a:rPr lang="en-US" dirty="0" smtClean="0"/>
              <a:t>Defendant's </a:t>
            </a:r>
            <a:r>
              <a:rPr lang="en-US" b="1" dirty="0" smtClean="0"/>
              <a:t>personal situation</a:t>
            </a:r>
            <a:r>
              <a:rPr lang="en-US" dirty="0" smtClean="0"/>
              <a:t>//risks to defendant in terms of the plea versus trial.</a:t>
            </a:r>
          </a:p>
        </p:txBody>
      </p:sp>
      <p:sp>
        <p:nvSpPr>
          <p:cNvPr id="3" name="Title 2"/>
          <p:cNvSpPr>
            <a:spLocks noGrp="1"/>
          </p:cNvSpPr>
          <p:nvPr>
            <p:ph type="title"/>
          </p:nvPr>
        </p:nvSpPr>
        <p:spPr/>
        <p:txBody>
          <a:bodyPr/>
          <a:lstStyle/>
          <a:p>
            <a:pPr algn="ctr"/>
            <a:r>
              <a:rPr lang="en-US" dirty="0" smtClean="0"/>
              <a:t>Plea versus Trial</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rgbClr val="C00000"/>
                </a:solidFill>
              </a:rPr>
              <a:t>Negotiated</a:t>
            </a:r>
            <a:r>
              <a:rPr lang="en-US" dirty="0" smtClean="0"/>
              <a:t> versus </a:t>
            </a:r>
            <a:r>
              <a:rPr lang="en-US" dirty="0" smtClean="0">
                <a:solidFill>
                  <a:srgbClr val="C00000"/>
                </a:solidFill>
              </a:rPr>
              <a:t>Open</a:t>
            </a:r>
          </a:p>
          <a:p>
            <a:r>
              <a:rPr lang="en-US" dirty="0" smtClean="0">
                <a:solidFill>
                  <a:srgbClr val="C00000"/>
                </a:solidFill>
              </a:rPr>
              <a:t>Guilty </a:t>
            </a:r>
            <a:r>
              <a:rPr lang="en-US" dirty="0" smtClean="0"/>
              <a:t>versus </a:t>
            </a:r>
            <a:r>
              <a:rPr lang="en-US" dirty="0" smtClean="0">
                <a:solidFill>
                  <a:srgbClr val="C00000"/>
                </a:solidFill>
              </a:rPr>
              <a:t>No Contest</a:t>
            </a:r>
          </a:p>
          <a:p>
            <a:r>
              <a:rPr lang="en-US" sz="2800" b="1" dirty="0" smtClean="0">
                <a:solidFill>
                  <a:srgbClr val="C00000"/>
                </a:solidFill>
              </a:rPr>
              <a:t>Alford plea</a:t>
            </a:r>
            <a:r>
              <a:rPr lang="en-US" dirty="0" smtClean="0"/>
              <a:t>:  "</a:t>
            </a:r>
            <a:r>
              <a:rPr lang="en-US" b="1" dirty="0" smtClean="0"/>
              <a:t>plea of convenience </a:t>
            </a:r>
            <a:r>
              <a:rPr lang="en-US" dirty="0" smtClean="0"/>
              <a:t>"</a:t>
            </a:r>
          </a:p>
          <a:p>
            <a:r>
              <a:rPr lang="en-US" dirty="0" smtClean="0"/>
              <a:t>If a plea is not an acceptable option and there are no successful pretrial motions to dismiss or otherwise resolve the case, </a:t>
            </a:r>
            <a:r>
              <a:rPr lang="en-US" b="1" dirty="0" smtClean="0"/>
              <a:t>TRIAL</a:t>
            </a:r>
            <a:r>
              <a:rPr lang="en-US" dirty="0" smtClean="0"/>
              <a:t> is the only remaining option.</a:t>
            </a:r>
          </a:p>
          <a:p>
            <a:r>
              <a:rPr lang="en-US" dirty="0" smtClean="0"/>
              <a:t>90% of criminal cases result in a </a:t>
            </a:r>
            <a:r>
              <a:rPr lang="en-US" b="1" dirty="0" smtClean="0"/>
              <a:t>Negotiated</a:t>
            </a:r>
            <a:r>
              <a:rPr lang="en-US" dirty="0" smtClean="0"/>
              <a:t> </a:t>
            </a:r>
            <a:r>
              <a:rPr lang="en-US" b="1" dirty="0" smtClean="0"/>
              <a:t>Plea </a:t>
            </a:r>
            <a:r>
              <a:rPr lang="en-US" dirty="0" smtClean="0"/>
              <a:t>because of cost, and more importantly, risk of </a:t>
            </a:r>
            <a:r>
              <a:rPr lang="en-US" b="1" dirty="0" smtClean="0"/>
              <a:t>Conviction </a:t>
            </a:r>
          </a:p>
          <a:p>
            <a:endParaRPr lang="en-US" dirty="0"/>
          </a:p>
        </p:txBody>
      </p:sp>
      <p:sp>
        <p:nvSpPr>
          <p:cNvPr id="2" name="Title 1"/>
          <p:cNvSpPr>
            <a:spLocks noGrp="1"/>
          </p:cNvSpPr>
          <p:nvPr>
            <p:ph type="title"/>
          </p:nvPr>
        </p:nvSpPr>
        <p:spPr/>
        <p:txBody>
          <a:bodyPr>
            <a:normAutofit/>
          </a:bodyPr>
          <a:lstStyle/>
          <a:p>
            <a:pPr algn="ctr"/>
            <a:r>
              <a:rPr lang="en-US" dirty="0" smtClean="0"/>
              <a:t>Types of Pleas</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Some cases, just </a:t>
            </a:r>
            <a:r>
              <a:rPr lang="en-US" b="1" dirty="0" smtClean="0"/>
              <a:t>need</a:t>
            </a:r>
            <a:r>
              <a:rPr lang="en-US" dirty="0" smtClean="0"/>
              <a:t> to be tried:</a:t>
            </a:r>
          </a:p>
          <a:p>
            <a:r>
              <a:rPr lang="en-US" dirty="0" smtClean="0"/>
              <a:t>Ivan’s attorney meets with him and thoroughly reviews the case and Ivan’s options. It is the attorney's opinion that they have a </a:t>
            </a:r>
            <a:r>
              <a:rPr lang="en-US" b="1" dirty="0" smtClean="0"/>
              <a:t>solid defense </a:t>
            </a:r>
            <a:r>
              <a:rPr lang="en-US" dirty="0" smtClean="0"/>
              <a:t>and</a:t>
            </a:r>
            <a:r>
              <a:rPr lang="en-US" b="1" dirty="0" smtClean="0"/>
              <a:t> </a:t>
            </a:r>
            <a:r>
              <a:rPr lang="en-US" dirty="0" smtClean="0"/>
              <a:t>the case is worth trying before a jury. The state has offered Ivan in exchange for his plea of guilty, a five-year prison sentence and $25,000 in restitution to the victim.</a:t>
            </a:r>
          </a:p>
          <a:p>
            <a:r>
              <a:rPr lang="en-US" dirty="0" smtClean="0"/>
              <a:t>After thorough discussion and understanding of his options, Ivan </a:t>
            </a:r>
            <a:r>
              <a:rPr lang="en-US" b="1" dirty="0" smtClean="0"/>
              <a:t>rejects the plea offer </a:t>
            </a:r>
            <a:r>
              <a:rPr lang="en-US" dirty="0" smtClean="0"/>
              <a:t>and</a:t>
            </a:r>
            <a:r>
              <a:rPr lang="en-US" b="1" dirty="0" smtClean="0"/>
              <a:t> </a:t>
            </a:r>
            <a:r>
              <a:rPr lang="en-US" dirty="0" smtClean="0"/>
              <a:t>elects to go to trial.</a:t>
            </a:r>
          </a:p>
          <a:p>
            <a:endParaRPr lang="en-US" dirty="0"/>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t>Trying the Case</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 </a:t>
            </a:r>
            <a:r>
              <a:rPr lang="en-US" b="1" dirty="0" smtClean="0"/>
              <a:t>Acquittal</a:t>
            </a:r>
            <a:r>
              <a:rPr lang="en-US" dirty="0" smtClean="0"/>
              <a:t> or </a:t>
            </a:r>
            <a:r>
              <a:rPr lang="en-US" b="1" dirty="0" smtClean="0"/>
              <a:t>Conviction</a:t>
            </a:r>
            <a:r>
              <a:rPr lang="en-US" dirty="0" smtClean="0"/>
              <a:t>- </a:t>
            </a:r>
            <a:r>
              <a:rPr lang="en-US" b="1" dirty="0" smtClean="0"/>
              <a:t>Hung Jury</a:t>
            </a:r>
            <a:r>
              <a:rPr lang="en-US" dirty="0" smtClean="0"/>
              <a:t>- Lesser </a:t>
            </a:r>
            <a:r>
              <a:rPr lang="en-US" b="1" dirty="0" smtClean="0"/>
              <a:t>Included Offense</a:t>
            </a:r>
          </a:p>
          <a:p>
            <a:r>
              <a:rPr lang="en-US" dirty="0" smtClean="0"/>
              <a:t>If convicted, the </a:t>
            </a:r>
            <a:r>
              <a:rPr lang="en-US" i="1" dirty="0" smtClean="0"/>
              <a:t>probability </a:t>
            </a:r>
            <a:r>
              <a:rPr lang="en-US" dirty="0" smtClean="0"/>
              <a:t>of a prison sentence</a:t>
            </a:r>
          </a:p>
          <a:p>
            <a:endParaRPr lang="en-US" dirty="0"/>
          </a:p>
        </p:txBody>
      </p:sp>
      <p:sp>
        <p:nvSpPr>
          <p:cNvPr id="2" name="Title 1"/>
          <p:cNvSpPr>
            <a:spLocks noGrp="1"/>
          </p:cNvSpPr>
          <p:nvPr>
            <p:ph type="title"/>
          </p:nvPr>
        </p:nvSpPr>
        <p:spPr/>
        <p:txBody>
          <a:bodyPr>
            <a:normAutofit/>
          </a:bodyPr>
          <a:lstStyle/>
          <a:p>
            <a:pPr algn="ctr"/>
            <a:r>
              <a:rPr lang="en-US" dirty="0" smtClean="0">
                <a:solidFill>
                  <a:srgbClr val="C00000"/>
                </a:solidFill>
              </a:rPr>
              <a:t>Trial Outcomes</a:t>
            </a:r>
            <a:endParaRPr lang="en-US" dirty="0">
              <a:solidFill>
                <a:srgbClr val="C00000"/>
              </a:solidFill>
            </a:endParaRPr>
          </a:p>
        </p:txBody>
      </p:sp>
      <p:pic>
        <p:nvPicPr>
          <p:cNvPr id="7172" name="Picture 4" descr="C:\Documents and Settings\Christie\Local Settings\Temporary Internet Files\Content.IE5\HPG5XTSS\MCj02871790000[1].wmf"/>
          <p:cNvPicPr>
            <a:picLocks noChangeAspect="1" noChangeArrowheads="1"/>
          </p:cNvPicPr>
          <p:nvPr/>
        </p:nvPicPr>
        <p:blipFill>
          <a:blip r:embed="rId2" cstate="print"/>
          <a:srcRect/>
          <a:stretch>
            <a:fillRect/>
          </a:stretch>
        </p:blipFill>
        <p:spPr bwMode="auto">
          <a:xfrm>
            <a:off x="2286000" y="3124200"/>
            <a:ext cx="4058970" cy="2880511"/>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5" presetClass="entr" presetSubtype="10" fill="hold" nodeType="withEffect">
                                  <p:stCondLst>
                                    <p:cond delay="0"/>
                                  </p:stCondLst>
                                  <p:childTnLst>
                                    <p:set>
                                      <p:cBhvr>
                                        <p:cTn id="15" dur="1" fill="hold">
                                          <p:stCondLst>
                                            <p:cond delay="0"/>
                                          </p:stCondLst>
                                        </p:cTn>
                                        <p:tgtEl>
                                          <p:spTgt spid="7172"/>
                                        </p:tgtEl>
                                        <p:attrNameLst>
                                          <p:attrName>style.visibility</p:attrName>
                                        </p:attrNameLst>
                                      </p:cBhvr>
                                      <p:to>
                                        <p:strVal val="visible"/>
                                      </p:to>
                                    </p:set>
                                    <p:animEffect transition="in" filter="checkerboard(across)">
                                      <p:cBhvr>
                                        <p:cTn id="16" dur="10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Not meant to be arguments of persuasion, but can set forth the defense's position in the case, so the jury understands what the defense's case is about. </a:t>
            </a:r>
          </a:p>
          <a:p>
            <a:r>
              <a:rPr lang="en-US" dirty="0" smtClean="0"/>
              <a:t>"</a:t>
            </a:r>
            <a:r>
              <a:rPr lang="en-US" b="1" dirty="0" smtClean="0"/>
              <a:t>Road map</a:t>
            </a:r>
            <a:r>
              <a:rPr lang="en-US" dirty="0" smtClean="0"/>
              <a:t>" of the case    "the evidence will show......"</a:t>
            </a:r>
          </a:p>
          <a:p>
            <a:r>
              <a:rPr lang="en-US" dirty="0" smtClean="0"/>
              <a:t>Can be waived by either side</a:t>
            </a:r>
          </a:p>
          <a:p>
            <a:endParaRPr lang="en-US" dirty="0"/>
          </a:p>
        </p:txBody>
      </p:sp>
      <p:sp>
        <p:nvSpPr>
          <p:cNvPr id="2" name="Title 1"/>
          <p:cNvSpPr>
            <a:spLocks noGrp="1"/>
          </p:cNvSpPr>
          <p:nvPr>
            <p:ph type="title"/>
          </p:nvPr>
        </p:nvSpPr>
        <p:spPr/>
        <p:txBody>
          <a:bodyPr/>
          <a:lstStyle/>
          <a:p>
            <a:pPr algn="ctr"/>
            <a:r>
              <a:rPr lang="en-US" dirty="0" smtClean="0"/>
              <a:t>Opening Statements</a:t>
            </a: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In jury selection it was explained that the burden of proving the charge against the defendant is the </a:t>
            </a:r>
            <a:r>
              <a:rPr lang="en-US" b="1" dirty="0" smtClean="0"/>
              <a:t>sole responsibility </a:t>
            </a:r>
            <a:r>
              <a:rPr lang="en-US" dirty="0" smtClean="0"/>
              <a:t>of the prosecution. Since the state filed the charge, under the law, it is their responsibility to prove it.</a:t>
            </a:r>
          </a:p>
          <a:p>
            <a:endParaRPr lang="en-US" dirty="0" smtClean="0"/>
          </a:p>
          <a:p>
            <a:r>
              <a:rPr lang="en-US" dirty="0" smtClean="0"/>
              <a:t>This burden </a:t>
            </a:r>
            <a:r>
              <a:rPr lang="en-US" b="1" dirty="0" smtClean="0"/>
              <a:t>never</a:t>
            </a:r>
            <a:r>
              <a:rPr lang="en-US" dirty="0" smtClean="0"/>
              <a:t> shifts to the defense and essentially the defense has no obligation to present any evidence whatsoever.  </a:t>
            </a:r>
          </a:p>
          <a:p>
            <a:endParaRPr lang="en-US" dirty="0" smtClean="0"/>
          </a:p>
          <a:p>
            <a:r>
              <a:rPr lang="en-US" dirty="0" smtClean="0"/>
              <a:t>Further, the burden of proving the case requires the prosecutor to establish “</a:t>
            </a:r>
            <a:r>
              <a:rPr lang="en-US" b="1" dirty="0" smtClean="0">
                <a:solidFill>
                  <a:srgbClr val="FF0000"/>
                </a:solidFill>
              </a:rPr>
              <a:t>Proof Beyond Every Reasonable Doubt</a:t>
            </a:r>
            <a:r>
              <a:rPr lang="en-US" dirty="0" smtClean="0"/>
              <a:t>" that the defendant committed the charge he is accused of.  </a:t>
            </a:r>
          </a:p>
          <a:p>
            <a:endParaRPr lang="en-US" dirty="0"/>
          </a:p>
        </p:txBody>
      </p:sp>
      <p:sp>
        <p:nvSpPr>
          <p:cNvPr id="2" name="Title 1"/>
          <p:cNvSpPr>
            <a:spLocks noGrp="1"/>
          </p:cNvSpPr>
          <p:nvPr>
            <p:ph type="title"/>
          </p:nvPr>
        </p:nvSpPr>
        <p:spPr/>
        <p:txBody>
          <a:bodyPr/>
          <a:lstStyle/>
          <a:p>
            <a:pPr algn="ctr"/>
            <a:r>
              <a:rPr lang="en-US" dirty="0" smtClean="0"/>
              <a:t>Burden of Proof</a:t>
            </a: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1" dirty="0" smtClean="0"/>
              <a:t>Each and every element of the charge must be proven beyond and to the exclusion of every reasonable doubt </a:t>
            </a:r>
            <a:r>
              <a:rPr lang="en-US" dirty="0" smtClean="0"/>
              <a:t>in order for the state to meet its </a:t>
            </a:r>
            <a:r>
              <a:rPr lang="en-US" sz="2800" b="1" dirty="0" smtClean="0">
                <a:solidFill>
                  <a:srgbClr val="FF0000"/>
                </a:solidFill>
              </a:rPr>
              <a:t>burden</a:t>
            </a:r>
            <a:r>
              <a:rPr lang="en-US" dirty="0" smtClean="0"/>
              <a:t> to obtain a conviction. If any juror has a reasonable doubt as to any of the ELEMENTS of the crime for which the defendant is accused then by law they will be instructed to return a verdict of Not Guilty.</a:t>
            </a:r>
          </a:p>
          <a:p>
            <a:pPr>
              <a:buNone/>
            </a:pPr>
            <a:endParaRPr lang="en-US" dirty="0" smtClean="0"/>
          </a:p>
          <a:p>
            <a:r>
              <a:rPr lang="en-US" dirty="0" smtClean="0"/>
              <a:t>If the state fails to meet its burden successfully, the presumption of innocence remains and the defendant is Not Guilty.</a:t>
            </a:r>
          </a:p>
          <a:p>
            <a:endParaRPr lang="en-US" dirty="0"/>
          </a:p>
        </p:txBody>
      </p:sp>
      <p:sp>
        <p:nvSpPr>
          <p:cNvPr id="3" name="Title 2"/>
          <p:cNvSpPr>
            <a:spLocks noGrp="1"/>
          </p:cNvSpPr>
          <p:nvPr>
            <p:ph type="title"/>
          </p:nvPr>
        </p:nvSpPr>
        <p:spPr/>
        <p:txBody>
          <a:bodyPr/>
          <a:lstStyle/>
          <a:p>
            <a:pPr algn="ctr"/>
            <a:r>
              <a:rPr lang="en-US" dirty="0" smtClean="0"/>
              <a:t>Burden of Proof</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 calcmode="lin" valueType="num">
                                      <p:cBhvr additive="base">
                                        <p:cTn id="1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Some cases have issues that assist the defense in defending the accused and must be raised by the defense (though the burden to prove the charges never shifts away from the prosecution)</a:t>
            </a:r>
          </a:p>
          <a:p>
            <a:r>
              <a:rPr lang="en-US" dirty="0" smtClean="0"/>
              <a:t>These are called "</a:t>
            </a:r>
            <a:r>
              <a:rPr lang="en-US" b="1" dirty="0" smtClean="0">
                <a:solidFill>
                  <a:srgbClr val="FF0000"/>
                </a:solidFill>
              </a:rPr>
              <a:t>Affirmative Defenses</a:t>
            </a:r>
            <a:r>
              <a:rPr lang="en-US" dirty="0" smtClean="0"/>
              <a:t>"</a:t>
            </a:r>
          </a:p>
          <a:p>
            <a:r>
              <a:rPr lang="en-US" dirty="0" smtClean="0"/>
              <a:t>Insanity</a:t>
            </a:r>
          </a:p>
          <a:p>
            <a:r>
              <a:rPr lang="en-US" dirty="0" smtClean="0"/>
              <a:t>Entrapment</a:t>
            </a:r>
          </a:p>
          <a:p>
            <a:r>
              <a:rPr lang="en-US" dirty="0" smtClean="0"/>
              <a:t>Self-defense</a:t>
            </a:r>
          </a:p>
          <a:p>
            <a:r>
              <a:rPr lang="en-US" b="1" dirty="0" smtClean="0"/>
              <a:t>Insanity</a:t>
            </a:r>
            <a:r>
              <a:rPr lang="en-US" dirty="0" smtClean="0"/>
              <a:t>:  this relates to the mental state of the defendant </a:t>
            </a:r>
            <a:r>
              <a:rPr lang="en-US" b="1" dirty="0" smtClean="0"/>
              <a:t>AT THE TIME </a:t>
            </a:r>
            <a:r>
              <a:rPr lang="en-US" dirty="0" smtClean="0"/>
              <a:t>of the commission of the crime, and if established would compel a verdict of “</a:t>
            </a:r>
            <a:r>
              <a:rPr lang="en-US" b="1" dirty="0" smtClean="0"/>
              <a:t>Not Guilty by Reason of Insanity</a:t>
            </a:r>
            <a:r>
              <a:rPr lang="en-US" dirty="0" smtClean="0"/>
              <a:t>"</a:t>
            </a:r>
          </a:p>
          <a:p>
            <a:endParaRPr lang="en-US" dirty="0"/>
          </a:p>
        </p:txBody>
      </p:sp>
      <p:sp>
        <p:nvSpPr>
          <p:cNvPr id="2" name="Title 1"/>
          <p:cNvSpPr>
            <a:spLocks noGrp="1"/>
          </p:cNvSpPr>
          <p:nvPr>
            <p:ph type="title"/>
          </p:nvPr>
        </p:nvSpPr>
        <p:spPr/>
        <p:txBody>
          <a:bodyPr/>
          <a:lstStyle/>
          <a:p>
            <a:pPr algn="ctr"/>
            <a:r>
              <a:rPr lang="en-US" dirty="0" smtClean="0"/>
              <a:t>Affirmative Defenses</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The traditional standard is called "</a:t>
            </a:r>
            <a:r>
              <a:rPr lang="en-US" b="1" dirty="0" smtClean="0">
                <a:solidFill>
                  <a:srgbClr val="C00000"/>
                </a:solidFill>
              </a:rPr>
              <a:t>The</a:t>
            </a:r>
            <a:r>
              <a:rPr lang="en-US" dirty="0" smtClean="0"/>
              <a:t> </a:t>
            </a:r>
            <a:r>
              <a:rPr lang="en-US" b="1" dirty="0" smtClean="0">
                <a:solidFill>
                  <a:srgbClr val="C00000"/>
                </a:solidFill>
              </a:rPr>
              <a:t>McNaughton Rule</a:t>
            </a:r>
            <a:r>
              <a:rPr lang="en-US" dirty="0" smtClean="0"/>
              <a:t>” and requires: 1- disease of the mind  2- caused a defect of reason 3 - To the extent that the defendant, at the time of the offense, lacked the ability to</a:t>
            </a:r>
          </a:p>
          <a:p>
            <a:pPr>
              <a:buNone/>
            </a:pPr>
            <a:r>
              <a:rPr lang="en-US" dirty="0" smtClean="0"/>
              <a:t>   know the wrongfulness of his actions: (couldn't distinguish </a:t>
            </a:r>
            <a:r>
              <a:rPr lang="en-US" b="1" dirty="0" smtClean="0"/>
              <a:t>right from wrong</a:t>
            </a:r>
            <a:r>
              <a:rPr lang="en-US" dirty="0" smtClean="0"/>
              <a:t>) or</a:t>
            </a:r>
          </a:p>
          <a:p>
            <a:pPr>
              <a:buNone/>
            </a:pPr>
            <a:r>
              <a:rPr lang="en-US" dirty="0" smtClean="0"/>
              <a:t>	understand the nature and quality of his actions</a:t>
            </a:r>
          </a:p>
          <a:p>
            <a:r>
              <a:rPr lang="en-US" dirty="0" smtClean="0"/>
              <a:t>Many jurisdictions exclude from the insanity defense, the psycho or</a:t>
            </a:r>
            <a:r>
              <a:rPr lang="en-US" b="1" dirty="0" smtClean="0"/>
              <a:t> sociopath</a:t>
            </a:r>
            <a:r>
              <a:rPr lang="en-US" dirty="0" smtClean="0"/>
              <a:t>.</a:t>
            </a:r>
          </a:p>
          <a:p>
            <a:pPr>
              <a:buNone/>
            </a:pPr>
            <a:r>
              <a:rPr lang="en-US" dirty="0" smtClean="0">
                <a:solidFill>
                  <a:srgbClr val="FF0000"/>
                </a:solidFill>
              </a:rPr>
              <a:t>	Example: a serial killer-- one who continues to commit crimes with no remorse</a:t>
            </a:r>
            <a:endParaRPr lang="en-US" dirty="0" smtClean="0"/>
          </a:p>
          <a:p>
            <a:endParaRPr lang="en-US" dirty="0"/>
          </a:p>
        </p:txBody>
      </p:sp>
      <p:sp>
        <p:nvSpPr>
          <p:cNvPr id="2" name="Title 1"/>
          <p:cNvSpPr>
            <a:spLocks noGrp="1"/>
          </p:cNvSpPr>
          <p:nvPr>
            <p:ph type="title"/>
          </p:nvPr>
        </p:nvSpPr>
        <p:spPr/>
        <p:txBody>
          <a:bodyPr/>
          <a:lstStyle/>
          <a:p>
            <a:pPr algn="ctr"/>
            <a:r>
              <a:rPr lang="en-US" dirty="0" smtClean="0"/>
              <a:t>Insanity Defense</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edge">
                                      <p:cBhvr>
                                        <p:cTn id="10" dur="2000"/>
                                        <p:tgtEl>
                                          <p:spTgt spid="3">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edge">
                                      <p:cBhvr>
                                        <p:cTn id="13" dur="2000"/>
                                        <p:tgtEl>
                                          <p:spTgt spid="3">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edge">
                                      <p:cBhvr>
                                        <p:cTn id="16" dur="2000"/>
                                        <p:tgtEl>
                                          <p:spTgt spid="3">
                                            <p:txEl>
                                              <p:pRg st="3" end="3"/>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edg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fontScale="85000" lnSpcReduction="10000"/>
          </a:bodyPr>
          <a:lstStyle/>
          <a:p>
            <a:r>
              <a:rPr lang="en-US" dirty="0" smtClean="0"/>
              <a:t>The burden of proof of insanity varies from state to state:</a:t>
            </a:r>
          </a:p>
          <a:p>
            <a:r>
              <a:rPr lang="en-US" dirty="0" smtClean="0"/>
              <a:t>Some jurisdictions, once raised by the defense, requires the state to prove </a:t>
            </a:r>
            <a:r>
              <a:rPr lang="en-US" sz="3100" b="1" dirty="0" smtClean="0">
                <a:solidFill>
                  <a:srgbClr val="FF0000"/>
                </a:solidFill>
              </a:rPr>
              <a:t>beyond a reasonable doubt </a:t>
            </a:r>
            <a:r>
              <a:rPr lang="en-US" dirty="0" smtClean="0"/>
              <a:t>that the defendant was sane</a:t>
            </a:r>
          </a:p>
          <a:p>
            <a:r>
              <a:rPr lang="en-US" dirty="0" smtClean="0"/>
              <a:t>In other jurisdictions the defendant must prove by the </a:t>
            </a:r>
            <a:r>
              <a:rPr lang="en-US" sz="3100" b="1" dirty="0" smtClean="0">
                <a:solidFill>
                  <a:srgbClr val="FF0000"/>
                </a:solidFill>
              </a:rPr>
              <a:t>weight</a:t>
            </a:r>
            <a:r>
              <a:rPr lang="en-US" dirty="0" smtClean="0"/>
              <a:t> of the evidence that he was not sane</a:t>
            </a:r>
          </a:p>
          <a:p>
            <a:r>
              <a:rPr lang="en-US" dirty="0" smtClean="0"/>
              <a:t>Federal jurisdiction requires proof of insanity by </a:t>
            </a:r>
            <a:r>
              <a:rPr lang="en-US" sz="3100" b="1" dirty="0" smtClean="0">
                <a:solidFill>
                  <a:srgbClr val="FF0000"/>
                </a:solidFill>
              </a:rPr>
              <a:t>clear and convincing</a:t>
            </a:r>
            <a:r>
              <a:rPr lang="en-US" dirty="0" smtClean="0"/>
              <a:t> evidence</a:t>
            </a:r>
          </a:p>
          <a:p>
            <a:r>
              <a:rPr lang="en-US" dirty="0" smtClean="0"/>
              <a:t>In Florida, if the defendant is found not guilty by reason of insanity he can be institutionalized in a forensic psychological </a:t>
            </a:r>
            <a:r>
              <a:rPr lang="en-US" dirty="0" err="1" smtClean="0"/>
              <a:t>hosptial</a:t>
            </a:r>
            <a:r>
              <a:rPr lang="en-US" dirty="0" smtClean="0"/>
              <a:t> if dangerous or placed in a community-based facility, if not a danger to self or others.</a:t>
            </a:r>
          </a:p>
          <a:p>
            <a:endParaRPr lang="en-US" dirty="0"/>
          </a:p>
        </p:txBody>
      </p:sp>
      <p:sp>
        <p:nvSpPr>
          <p:cNvPr id="3" name="Title 2"/>
          <p:cNvSpPr>
            <a:spLocks noGrp="1"/>
          </p:cNvSpPr>
          <p:nvPr>
            <p:ph type="title"/>
          </p:nvPr>
        </p:nvSpPr>
        <p:spPr/>
        <p:txBody>
          <a:bodyPr/>
          <a:lstStyle/>
          <a:p>
            <a:pPr algn="ctr"/>
            <a:r>
              <a:rPr lang="en-US" dirty="0" smtClean="0"/>
              <a:t>Insanity Defense</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Blood samples</a:t>
            </a:r>
            <a:endParaRPr lang="en-US" dirty="0"/>
          </a:p>
          <a:p>
            <a:r>
              <a:rPr lang="en-US" dirty="0"/>
              <a:t>Breath samples </a:t>
            </a:r>
            <a:r>
              <a:rPr lang="en-US" dirty="0" smtClean="0"/>
              <a:t> - DUI investigations</a:t>
            </a:r>
            <a:endParaRPr lang="en-US" dirty="0"/>
          </a:p>
          <a:p>
            <a:r>
              <a:rPr lang="en-US" dirty="0"/>
              <a:t>Handwriting or voice </a:t>
            </a:r>
            <a:r>
              <a:rPr lang="en-US" dirty="0" smtClean="0"/>
              <a:t>exemplars</a:t>
            </a:r>
            <a:endParaRPr lang="en-US" dirty="0"/>
          </a:p>
          <a:p>
            <a:r>
              <a:rPr lang="en-US" dirty="0"/>
              <a:t>Investigative (pre-charge) </a:t>
            </a:r>
            <a:r>
              <a:rPr lang="en-US" dirty="0" smtClean="0"/>
              <a:t>lineups</a:t>
            </a:r>
            <a:endParaRPr lang="en-US" dirty="0"/>
          </a:p>
          <a:p>
            <a:r>
              <a:rPr lang="en-US" dirty="0"/>
              <a:t>Photo </a:t>
            </a:r>
            <a:r>
              <a:rPr lang="en-US" dirty="0" smtClean="0"/>
              <a:t>identifications</a:t>
            </a:r>
            <a:endParaRPr lang="en-US" dirty="0"/>
          </a:p>
          <a:p>
            <a:r>
              <a:rPr lang="en-US" dirty="0"/>
              <a:t>Preliminary hearings to determine probable cause to </a:t>
            </a:r>
            <a:r>
              <a:rPr lang="en-US" dirty="0" smtClean="0"/>
              <a:t>detain</a:t>
            </a:r>
            <a:endParaRPr lang="en-US" dirty="0"/>
          </a:p>
          <a:p>
            <a:r>
              <a:rPr lang="en-US" dirty="0"/>
              <a:t>Discretionary </a:t>
            </a:r>
            <a:r>
              <a:rPr lang="en-US" dirty="0" smtClean="0"/>
              <a:t>appeals</a:t>
            </a:r>
            <a:endParaRPr lang="en-US" dirty="0"/>
          </a:p>
          <a:p>
            <a:r>
              <a:rPr lang="en-US" dirty="0"/>
              <a:t>Parole and probation revocation hearings</a:t>
            </a:r>
          </a:p>
          <a:p>
            <a:endParaRPr lang="en-US" dirty="0"/>
          </a:p>
        </p:txBody>
      </p:sp>
      <p:sp>
        <p:nvSpPr>
          <p:cNvPr id="2" name="Title 1"/>
          <p:cNvSpPr>
            <a:spLocks noGrp="1"/>
          </p:cNvSpPr>
          <p:nvPr>
            <p:ph type="title"/>
          </p:nvPr>
        </p:nvSpPr>
        <p:spPr/>
        <p:txBody>
          <a:bodyPr>
            <a:normAutofit fontScale="90000"/>
          </a:bodyPr>
          <a:lstStyle/>
          <a:p>
            <a:pPr algn="ctr"/>
            <a:r>
              <a:rPr lang="en-US" dirty="0" smtClean="0"/>
              <a:t>Right to Counsel:</a:t>
            </a:r>
            <a:br>
              <a:rPr lang="en-US" dirty="0" smtClean="0"/>
            </a:br>
            <a:r>
              <a:rPr lang="en-US" dirty="0" smtClean="0">
                <a:solidFill>
                  <a:srgbClr val="FF0000"/>
                </a:solidFill>
              </a:rPr>
              <a:t>Stages When Not Applicable</a:t>
            </a:r>
            <a:endParaRPr lang="en-US" dirty="0">
              <a:solidFill>
                <a:srgbClr val="FF0000"/>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19200"/>
            <a:ext cx="8229600" cy="4788091"/>
          </a:xfrm>
        </p:spPr>
        <p:txBody>
          <a:bodyPr>
            <a:normAutofit/>
          </a:bodyPr>
          <a:lstStyle/>
          <a:p>
            <a:r>
              <a:rPr lang="en-US" sz="3600" dirty="0" smtClean="0"/>
              <a:t>If institutionalized, a defendant found N.G.I. could actually spend more time in custody in a forensic hospital than would be the case if he were sane, found guilty, and sent to prison, if the defendant remains a danger to himself or others</a:t>
            </a:r>
            <a:endParaRPr lang="en-US" sz="3600" dirty="0"/>
          </a:p>
        </p:txBody>
      </p:sp>
      <p:sp>
        <p:nvSpPr>
          <p:cNvPr id="4" name="Title 3"/>
          <p:cNvSpPr>
            <a:spLocks noGrp="1"/>
          </p:cNvSpPr>
          <p:nvPr>
            <p:ph type="title"/>
          </p:nvPr>
        </p:nvSpPr>
        <p:spPr>
          <a:xfrm>
            <a:off x="457200" y="274638"/>
            <a:ext cx="8229600" cy="563562"/>
          </a:xfrm>
        </p:spPr>
        <p:txBody>
          <a:bodyPr>
            <a:normAutofit fontScale="90000"/>
          </a:bodyPr>
          <a:lstStyle/>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Mental incompetency is not a defense to a criminal charge, but relates to a defendant's mental state and can affect his ability to be tried for the alleged offense, or if convicted his ability to proceed to  sentencing.</a:t>
            </a:r>
          </a:p>
          <a:p>
            <a:endParaRPr lang="en-US" dirty="0" smtClean="0"/>
          </a:p>
          <a:p>
            <a:r>
              <a:rPr lang="en-US" dirty="0" smtClean="0"/>
              <a:t>There is a completely different criteria in the law for a legal determination of competency.</a:t>
            </a:r>
          </a:p>
          <a:p>
            <a:endParaRPr lang="en-US" dirty="0" smtClean="0"/>
          </a:p>
          <a:p>
            <a:r>
              <a:rPr lang="en-US" dirty="0" smtClean="0"/>
              <a:t>Under The Due Process Clause of the U.S. Constitution:</a:t>
            </a:r>
          </a:p>
          <a:p>
            <a:pPr>
              <a:buNone/>
            </a:pPr>
            <a:r>
              <a:rPr lang="en-US" dirty="0" smtClean="0"/>
              <a:t>	A defendant can't be tried, convicted or sentenced if, as a result of a mental disease or defect:</a:t>
            </a:r>
          </a:p>
          <a:p>
            <a:pPr>
              <a:buNone/>
            </a:pPr>
            <a:r>
              <a:rPr lang="en-US" dirty="0" smtClean="0"/>
              <a:t>	He is unable to understand the nature of the proceedings against him</a:t>
            </a:r>
          </a:p>
          <a:p>
            <a:pPr>
              <a:buNone/>
            </a:pPr>
            <a:r>
              <a:rPr lang="en-US" dirty="0" smtClean="0"/>
              <a:t>	He is unable to assist his lawyer in the preparation of his defense</a:t>
            </a:r>
          </a:p>
          <a:p>
            <a:pPr>
              <a:buNone/>
            </a:pPr>
            <a:endParaRPr lang="en-US" dirty="0" smtClean="0"/>
          </a:p>
          <a:p>
            <a:endParaRPr lang="en-US" dirty="0"/>
          </a:p>
        </p:txBody>
      </p:sp>
      <p:sp>
        <p:nvSpPr>
          <p:cNvPr id="2" name="Title 1"/>
          <p:cNvSpPr>
            <a:spLocks noGrp="1"/>
          </p:cNvSpPr>
          <p:nvPr>
            <p:ph type="title"/>
          </p:nvPr>
        </p:nvSpPr>
        <p:spPr/>
        <p:txBody>
          <a:bodyPr/>
          <a:lstStyle/>
          <a:p>
            <a:pPr algn="ctr"/>
            <a:r>
              <a:rPr lang="en-US" dirty="0" smtClean="0"/>
              <a:t>Mental Competency</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In Florida the determination of competency is subject to a </a:t>
            </a:r>
            <a:r>
              <a:rPr lang="en-US" dirty="0" smtClean="0">
                <a:solidFill>
                  <a:srgbClr val="FF0000"/>
                </a:solidFill>
              </a:rPr>
              <a:t>psychological evaluation </a:t>
            </a:r>
            <a:r>
              <a:rPr lang="en-US" dirty="0" smtClean="0"/>
              <a:t>by two doctors appointed by the court -- in the event of a tie, a third doctor is appointed.</a:t>
            </a:r>
          </a:p>
          <a:p>
            <a:r>
              <a:rPr lang="en-US" dirty="0" smtClean="0"/>
              <a:t>The state or the defense is entitled to a hearing on this issue if requested.</a:t>
            </a:r>
          </a:p>
          <a:p>
            <a:r>
              <a:rPr lang="en-US" dirty="0" smtClean="0"/>
              <a:t>Note that in the State of Florida incompetence does not automatically require commitment to an institution-- it must first be established by clear and convincing evidence that the defendant meets the criteria for </a:t>
            </a:r>
            <a:r>
              <a:rPr lang="en-US" dirty="0" smtClean="0">
                <a:solidFill>
                  <a:srgbClr val="FF0000"/>
                </a:solidFill>
              </a:rPr>
              <a:t>involuntary hospitalization </a:t>
            </a:r>
            <a:r>
              <a:rPr lang="en-US" dirty="0" smtClean="0"/>
              <a:t>meaning, essentially that he is a danger to himself or the community or at risk of self-neglect.</a:t>
            </a:r>
          </a:p>
          <a:p>
            <a:r>
              <a:rPr lang="en-US" dirty="0" smtClean="0"/>
              <a:t>If the defendant doesn't meet the standard he can be placed for </a:t>
            </a:r>
            <a:r>
              <a:rPr lang="en-US" dirty="0" smtClean="0">
                <a:solidFill>
                  <a:srgbClr val="FF0000"/>
                </a:solidFill>
              </a:rPr>
              <a:t>competency restoration </a:t>
            </a:r>
            <a:r>
              <a:rPr lang="en-US" dirty="0" smtClean="0"/>
              <a:t>in a community-based facility or under some circumstances allowed to live with his family.</a:t>
            </a:r>
          </a:p>
          <a:p>
            <a:r>
              <a:rPr lang="en-US" dirty="0" smtClean="0"/>
              <a:t>In Florida if incompetency due to mental illness lasts for five years, the court will entertain a motion to dismiss the charges without prejudice.</a:t>
            </a:r>
          </a:p>
          <a:p>
            <a:r>
              <a:rPr lang="en-US" dirty="0" smtClean="0"/>
              <a:t>Incompetency can be due to mental illness or mental retardation </a:t>
            </a:r>
          </a:p>
          <a:p>
            <a:endParaRPr lang="en-US" dirty="0"/>
          </a:p>
        </p:txBody>
      </p:sp>
      <p:sp>
        <p:nvSpPr>
          <p:cNvPr id="3" name="Title 2"/>
          <p:cNvSpPr>
            <a:spLocks noGrp="1"/>
          </p:cNvSpPr>
          <p:nvPr>
            <p:ph type="title"/>
          </p:nvPr>
        </p:nvSpPr>
        <p:spPr/>
        <p:txBody>
          <a:bodyPr/>
          <a:lstStyle/>
          <a:p>
            <a:pPr algn="ctr"/>
            <a:r>
              <a:rPr lang="en-US" dirty="0" smtClean="0"/>
              <a:t>Mental Competency</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This is an issue that is argued extensively in drug trafficking cases as well as prostitution cases.</a:t>
            </a:r>
          </a:p>
          <a:p>
            <a:r>
              <a:rPr lang="en-US" dirty="0" smtClean="0"/>
              <a:t>The defense of entrapment argues that the intent to commit a crime did not originate with defendant but rather through the actions and effort of law enforcement.</a:t>
            </a:r>
          </a:p>
          <a:p>
            <a:r>
              <a:rPr lang="en-US" dirty="0" smtClean="0"/>
              <a:t>Essentially, the crime was </a:t>
            </a:r>
            <a:r>
              <a:rPr lang="en-US" dirty="0" smtClean="0">
                <a:solidFill>
                  <a:srgbClr val="FF0000"/>
                </a:solidFill>
              </a:rPr>
              <a:t>MANUFACTURED</a:t>
            </a:r>
            <a:r>
              <a:rPr lang="en-US" dirty="0" smtClean="0"/>
              <a:t> by law enforcement where one would not have otherwise existed.</a:t>
            </a:r>
          </a:p>
          <a:p>
            <a:r>
              <a:rPr lang="en-US" dirty="0" smtClean="0"/>
              <a:t>The concept is that police are supposed to </a:t>
            </a:r>
            <a:r>
              <a:rPr lang="en-US" dirty="0" smtClean="0">
                <a:solidFill>
                  <a:srgbClr val="FF0000"/>
                </a:solidFill>
              </a:rPr>
              <a:t>DETECT</a:t>
            </a:r>
            <a:r>
              <a:rPr lang="en-US" dirty="0" smtClean="0"/>
              <a:t> ongoing crime not create it.</a:t>
            </a:r>
          </a:p>
          <a:p>
            <a:r>
              <a:rPr lang="en-US" dirty="0" smtClean="0"/>
              <a:t>Where law enforcement simply create an opportunity for crime to occur </a:t>
            </a:r>
            <a:r>
              <a:rPr lang="en-US" u="sng" dirty="0" smtClean="0"/>
              <a:t>where one already has the </a:t>
            </a:r>
            <a:r>
              <a:rPr lang="en-US" u="sng" dirty="0" smtClean="0">
                <a:solidFill>
                  <a:srgbClr val="00B050"/>
                </a:solidFill>
              </a:rPr>
              <a:t>PREDISPOSITION</a:t>
            </a:r>
            <a:r>
              <a:rPr lang="en-US" u="sng" dirty="0" smtClean="0"/>
              <a:t> to commit the crime-</a:t>
            </a:r>
            <a:r>
              <a:rPr lang="en-US" dirty="0" smtClean="0"/>
              <a:t>- not considered entrapment.</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Entrapment</a:t>
            </a:r>
            <a:br>
              <a:rPr lang="en-US" dirty="0" smtClean="0"/>
            </a:b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buNone/>
            </a:pPr>
            <a:r>
              <a:rPr lang="en-US" dirty="0" smtClean="0"/>
              <a:t>	</a:t>
            </a:r>
            <a:r>
              <a:rPr lang="en-US" dirty="0" smtClean="0">
                <a:solidFill>
                  <a:srgbClr val="FF0000"/>
                </a:solidFill>
              </a:rPr>
              <a:t>Example 1               </a:t>
            </a:r>
          </a:p>
          <a:p>
            <a:r>
              <a:rPr lang="en-US" dirty="0" smtClean="0"/>
              <a:t>undercover narcotics detective poses as a street dealer</a:t>
            </a:r>
          </a:p>
          <a:p>
            <a:r>
              <a:rPr lang="en-US" dirty="0" smtClean="0"/>
              <a:t> addict approaches and says "I needed a “20, hard“-</a:t>
            </a:r>
          </a:p>
          <a:p>
            <a:r>
              <a:rPr lang="en-US" dirty="0" smtClean="0"/>
              <a:t> detective sells a $20 piece of crack cocaine</a:t>
            </a:r>
          </a:p>
          <a:p>
            <a:r>
              <a:rPr lang="en-US" dirty="0" smtClean="0"/>
              <a:t>This is not considered entrapment as the addict was ready and willing to purchase illegal drugs </a:t>
            </a:r>
          </a:p>
          <a:p>
            <a:pPr>
              <a:buNone/>
            </a:pPr>
            <a:endParaRPr lang="en-US" dirty="0" smtClean="0"/>
          </a:p>
          <a:p>
            <a:pPr>
              <a:buNone/>
            </a:pPr>
            <a:r>
              <a:rPr lang="en-US" dirty="0" smtClean="0"/>
              <a:t>	</a:t>
            </a:r>
            <a:r>
              <a:rPr lang="en-US" dirty="0" smtClean="0">
                <a:solidFill>
                  <a:srgbClr val="FF0000"/>
                </a:solidFill>
              </a:rPr>
              <a:t>Example 2     </a:t>
            </a:r>
          </a:p>
          <a:p>
            <a:r>
              <a:rPr lang="en-US" dirty="0" smtClean="0"/>
              <a:t> detective uses a confidential informant to relentlessly persuade his best friend (who has no prior criminal history) to go out to buy drugs for him because he is too ill.</a:t>
            </a:r>
          </a:p>
          <a:p>
            <a:r>
              <a:rPr lang="en-US" dirty="0" smtClean="0"/>
              <a:t>The best friend only agrees after incessant begging, pleading and pressure and the confidential informant exploiting his friendship to get him to do what he had no intention or interest in doing.</a:t>
            </a:r>
          </a:p>
          <a:p>
            <a:r>
              <a:rPr lang="en-US" dirty="0" smtClean="0"/>
              <a:t>This would be considered entrapment because the criminal act would not have occurred except for the agent of the police forcing this to happen.</a:t>
            </a:r>
          </a:p>
          <a:p>
            <a:endParaRPr lang="en-US" dirty="0"/>
          </a:p>
        </p:txBody>
      </p:sp>
      <p:sp>
        <p:nvSpPr>
          <p:cNvPr id="2" name="Title 1"/>
          <p:cNvSpPr>
            <a:spLocks noGrp="1"/>
          </p:cNvSpPr>
          <p:nvPr>
            <p:ph type="title"/>
          </p:nvPr>
        </p:nvSpPr>
        <p:spPr/>
        <p:txBody>
          <a:bodyPr/>
          <a:lstStyle/>
          <a:p>
            <a:pPr algn="ctr"/>
            <a:r>
              <a:rPr lang="en-US" dirty="0" smtClean="0"/>
              <a:t>Entrapment Examples</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additive="base">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Florida Statute</a:t>
            </a:r>
          </a:p>
          <a:p>
            <a:r>
              <a:rPr lang="en-US" dirty="0" smtClean="0">
                <a:solidFill>
                  <a:srgbClr val="FF0000"/>
                </a:solidFill>
              </a:rPr>
              <a:t>Subjective Entrapment </a:t>
            </a:r>
            <a:r>
              <a:rPr lang="en-US" dirty="0" smtClean="0"/>
              <a:t>is a jury question the defense raises to show the defendant was coerced or induced to commit a crime he would have otherwise not committed.</a:t>
            </a:r>
          </a:p>
          <a:p>
            <a:r>
              <a:rPr lang="en-US" dirty="0" smtClean="0"/>
              <a:t>The defense must show by the greater </a:t>
            </a:r>
            <a:r>
              <a:rPr lang="en-US" i="1" dirty="0" smtClean="0"/>
              <a:t>weight of the evidence</a:t>
            </a:r>
            <a:r>
              <a:rPr lang="en-US" dirty="0" smtClean="0"/>
              <a:t> that he was induced or encouraged </a:t>
            </a:r>
            <a:r>
              <a:rPr lang="en-US" u="sng" dirty="0" smtClean="0"/>
              <a:t>by law enforcement </a:t>
            </a:r>
            <a:r>
              <a:rPr lang="en-US" dirty="0" smtClean="0"/>
              <a:t> (an undercover officer or a confidential informant)to commit the crime charged.</a:t>
            </a:r>
          </a:p>
          <a:p>
            <a:r>
              <a:rPr lang="en-US" dirty="0" smtClean="0"/>
              <a:t>If the defendant does so the state must, in order to obtain a conviction, </a:t>
            </a:r>
            <a:r>
              <a:rPr lang="en-US" i="1" dirty="0" smtClean="0"/>
              <a:t>prove beyond a reasonable doubt</a:t>
            </a:r>
            <a:r>
              <a:rPr lang="en-US" dirty="0" smtClean="0"/>
              <a:t>, that the defendant was predisposed to commit the crime before, and independent, of the police inducement or encouragement.</a:t>
            </a:r>
          </a:p>
          <a:p>
            <a:endParaRPr lang="en-US" dirty="0"/>
          </a:p>
        </p:txBody>
      </p:sp>
      <p:sp>
        <p:nvSpPr>
          <p:cNvPr id="2" name="Title 1"/>
          <p:cNvSpPr>
            <a:spLocks noGrp="1"/>
          </p:cNvSpPr>
          <p:nvPr>
            <p:ph type="title"/>
          </p:nvPr>
        </p:nvSpPr>
        <p:spPr/>
        <p:txBody>
          <a:bodyPr/>
          <a:lstStyle/>
          <a:p>
            <a:pPr algn="ctr"/>
            <a:r>
              <a:rPr lang="en-US" dirty="0" smtClean="0"/>
              <a:t>Subjective Entrapment</a:t>
            </a: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Due Process</a:t>
            </a:r>
          </a:p>
          <a:p>
            <a:r>
              <a:rPr lang="en-US" dirty="0" smtClean="0"/>
              <a:t>Objective entrapment is raised by the defense pretrial by a "</a:t>
            </a:r>
            <a:r>
              <a:rPr lang="en-US" b="1" dirty="0" smtClean="0">
                <a:solidFill>
                  <a:srgbClr val="FF0000"/>
                </a:solidFill>
              </a:rPr>
              <a:t>motion to dismiss based on entrapment as a matter of law".</a:t>
            </a:r>
          </a:p>
          <a:p>
            <a:r>
              <a:rPr lang="en-US" dirty="0" smtClean="0"/>
              <a:t>This motion is argued before the judge who, under Florida law, if defense's argument is successful, has the power to dismiss the case without trial.</a:t>
            </a:r>
          </a:p>
          <a:p>
            <a:r>
              <a:rPr lang="en-US" dirty="0" smtClean="0"/>
              <a:t>The basis of this motion ignores </a:t>
            </a:r>
            <a:r>
              <a:rPr lang="en-US" b="1" dirty="0" smtClean="0"/>
              <a:t>predisposition</a:t>
            </a:r>
            <a:r>
              <a:rPr lang="en-US" dirty="0" smtClean="0"/>
              <a:t> of the defendant which is irrelevant and attacks the actions of law enforcement.</a:t>
            </a:r>
          </a:p>
          <a:p>
            <a:r>
              <a:rPr lang="en-US" dirty="0" smtClean="0"/>
              <a:t>If the conduct of law enforcement in the case is considered</a:t>
            </a:r>
            <a:r>
              <a:rPr lang="en-US" b="1" dirty="0" smtClean="0">
                <a:solidFill>
                  <a:srgbClr val="FF0000"/>
                </a:solidFill>
              </a:rPr>
              <a:t> EGREGIOUS</a:t>
            </a:r>
            <a:r>
              <a:rPr lang="en-US" dirty="0" smtClean="0"/>
              <a:t>, then the defendant's right to due process (fairness) is considered violated.</a:t>
            </a:r>
          </a:p>
          <a:p>
            <a:endParaRPr lang="en-US" dirty="0"/>
          </a:p>
        </p:txBody>
      </p:sp>
      <p:sp>
        <p:nvSpPr>
          <p:cNvPr id="2" name="Title 1"/>
          <p:cNvSpPr>
            <a:spLocks noGrp="1"/>
          </p:cNvSpPr>
          <p:nvPr>
            <p:ph type="title"/>
          </p:nvPr>
        </p:nvSpPr>
        <p:spPr/>
        <p:txBody>
          <a:bodyPr/>
          <a:lstStyle/>
          <a:p>
            <a:pPr algn="ctr"/>
            <a:r>
              <a:rPr lang="en-US" dirty="0" smtClean="0"/>
              <a:t>Objective Entrapment</a:t>
            </a: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900" b="1" dirty="0" smtClean="0">
                <a:solidFill>
                  <a:srgbClr val="FF0000"/>
                </a:solidFill>
              </a:rPr>
              <a:t>Egregious Behavior</a:t>
            </a:r>
            <a:r>
              <a:rPr lang="en-US" dirty="0" smtClean="0"/>
              <a:t>, is police activity that is :</a:t>
            </a:r>
          </a:p>
          <a:p>
            <a:r>
              <a:rPr lang="en-US" dirty="0" smtClean="0"/>
              <a:t>Reasonably likely to cause an innocent person to commit a crime.</a:t>
            </a:r>
          </a:p>
          <a:p>
            <a:pPr>
              <a:buNone/>
            </a:pPr>
            <a:endParaRPr lang="en-US" dirty="0" smtClean="0"/>
          </a:p>
          <a:p>
            <a:pPr>
              <a:buNone/>
            </a:pPr>
            <a:r>
              <a:rPr lang="en-US" dirty="0" smtClean="0">
                <a:solidFill>
                  <a:srgbClr val="FF0000"/>
                </a:solidFill>
              </a:rPr>
              <a:t>	Example: where police have as an undercover agent, an alluring woman who uses promises of sexual favors to induce the defendant to get drugs for her.</a:t>
            </a:r>
          </a:p>
          <a:p>
            <a:pPr>
              <a:buNone/>
            </a:pPr>
            <a:endParaRPr lang="en-US" dirty="0" smtClean="0">
              <a:solidFill>
                <a:srgbClr val="FF0000"/>
              </a:solidFill>
            </a:endParaRPr>
          </a:p>
          <a:p>
            <a:r>
              <a:rPr lang="en-US" dirty="0" smtClean="0"/>
              <a:t>This would be considered outrageous police conduct and the case would be dismissed based on entrapment is a matter of law.</a:t>
            </a:r>
          </a:p>
          <a:p>
            <a:r>
              <a:rPr lang="en-US" dirty="0" smtClean="0"/>
              <a:t>This would be an example of where the police manufactured the crime, rather than detecting ongoing criminal activity.</a:t>
            </a:r>
          </a:p>
          <a:p>
            <a:r>
              <a:rPr lang="en-US" dirty="0" smtClean="0"/>
              <a:t>If the court refuses to grant the motion to dismiss the defense can argue this same issue in trial before the jury.    This is known as "</a:t>
            </a:r>
            <a:r>
              <a:rPr lang="en-US" dirty="0" smtClean="0">
                <a:solidFill>
                  <a:srgbClr val="00B050"/>
                </a:solidFill>
              </a:rPr>
              <a:t>two bites at the apple</a:t>
            </a:r>
            <a:r>
              <a:rPr lang="en-US" dirty="0" smtClean="0"/>
              <a:t>".</a:t>
            </a:r>
          </a:p>
          <a:p>
            <a:endParaRPr lang="en-US" dirty="0"/>
          </a:p>
        </p:txBody>
      </p:sp>
      <p:sp>
        <p:nvSpPr>
          <p:cNvPr id="3" name="Title 2"/>
          <p:cNvSpPr>
            <a:spLocks noGrp="1"/>
          </p:cNvSpPr>
          <p:nvPr>
            <p:ph type="title"/>
          </p:nvPr>
        </p:nvSpPr>
        <p:spPr/>
        <p:txBody>
          <a:bodyPr/>
          <a:lstStyle/>
          <a:p>
            <a:pPr algn="ctr"/>
            <a:r>
              <a:rPr lang="en-US" dirty="0" smtClean="0"/>
              <a:t>Objective Entrapment</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 calcmode="lin" valueType="num">
                                      <p:cBhvr additive="base">
                                        <p:cTn id="2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 calcmode="lin" valueType="num">
                                      <p:cBhvr additive="base">
                                        <p:cTn id="3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Entrapment as a practical matter is a difficult and risky defense.</a:t>
            </a:r>
          </a:p>
          <a:p>
            <a:r>
              <a:rPr lang="en-US" dirty="0" smtClean="0"/>
              <a:t>Defendant has to admit he did the deed of which he is accused </a:t>
            </a:r>
          </a:p>
          <a:p>
            <a:r>
              <a:rPr lang="en-US" dirty="0" smtClean="0"/>
              <a:t>You are essentially asking a jury to forgive your illegal activity</a:t>
            </a:r>
          </a:p>
          <a:p>
            <a:r>
              <a:rPr lang="en-US" dirty="0" smtClean="0"/>
              <a:t>You are trusting that they will understand the law of entrapment and follow it.</a:t>
            </a:r>
          </a:p>
          <a:p>
            <a:r>
              <a:rPr lang="en-US" dirty="0" smtClean="0"/>
              <a:t>Entrapment can only exist </a:t>
            </a:r>
            <a:r>
              <a:rPr lang="en-US" dirty="0" smtClean="0">
                <a:solidFill>
                  <a:srgbClr val="FF0000"/>
                </a:solidFill>
              </a:rPr>
              <a:t>IF</a:t>
            </a:r>
            <a:r>
              <a:rPr lang="en-US" dirty="0" smtClean="0"/>
              <a:t> the  unlawful inducement comes from law enforcement or someone acting on their behalf such as a confidential informant; it cannot evolve from a private citizen.</a:t>
            </a:r>
          </a:p>
          <a:p>
            <a:endParaRPr lang="en-US" dirty="0"/>
          </a:p>
        </p:txBody>
      </p:sp>
      <p:sp>
        <p:nvSpPr>
          <p:cNvPr id="2" name="Title 1"/>
          <p:cNvSpPr>
            <a:spLocks noGrp="1"/>
          </p:cNvSpPr>
          <p:nvPr>
            <p:ph type="title"/>
          </p:nvPr>
        </p:nvSpPr>
        <p:spPr/>
        <p:txBody>
          <a:bodyPr/>
          <a:lstStyle/>
          <a:p>
            <a:pPr algn="ctr"/>
            <a:r>
              <a:rPr lang="en-US" dirty="0" smtClean="0"/>
              <a:t>Entrapment</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b="1" dirty="0" smtClean="0"/>
              <a:t>NON-DEADLY FORCE</a:t>
            </a:r>
          </a:p>
          <a:p>
            <a:r>
              <a:rPr lang="en-US" dirty="0" smtClean="0"/>
              <a:t>Generally an individual who is without fault may use force as </a:t>
            </a:r>
            <a:r>
              <a:rPr lang="en-US" b="1" dirty="0" smtClean="0"/>
              <a:t>reasonably appears necessary </a:t>
            </a:r>
            <a:r>
              <a:rPr lang="en-US" dirty="0" smtClean="0"/>
              <a:t>to protect himself from the imminent use of unlawful force against himself.</a:t>
            </a:r>
          </a:p>
          <a:p>
            <a:pPr>
              <a:buNone/>
            </a:pPr>
            <a:endParaRPr lang="en-US" dirty="0" smtClean="0"/>
          </a:p>
          <a:p>
            <a:pPr>
              <a:buNone/>
            </a:pPr>
            <a:r>
              <a:rPr lang="en-US" b="1" dirty="0" smtClean="0"/>
              <a:t>DEADLY FORCE</a:t>
            </a:r>
          </a:p>
          <a:p>
            <a:r>
              <a:rPr lang="en-US" dirty="0" smtClean="0"/>
              <a:t>One is without fault</a:t>
            </a:r>
          </a:p>
          <a:p>
            <a:r>
              <a:rPr lang="en-US" dirty="0" smtClean="0"/>
              <a:t>One is confronted with unlawful force</a:t>
            </a:r>
          </a:p>
          <a:p>
            <a:r>
              <a:rPr lang="en-US" dirty="0" smtClean="0"/>
              <a:t>One is threatened with or reasonably believes they are threatened with </a:t>
            </a:r>
            <a:r>
              <a:rPr lang="en-US" b="1" dirty="0" smtClean="0"/>
              <a:t>imminent death or great bodily harm</a:t>
            </a:r>
          </a:p>
          <a:p>
            <a:r>
              <a:rPr lang="en-US" dirty="0" smtClean="0"/>
              <a:t>Florida law now does not require one to </a:t>
            </a:r>
            <a:r>
              <a:rPr lang="en-US" sz="2900" b="1" dirty="0" smtClean="0">
                <a:solidFill>
                  <a:srgbClr val="FF0000"/>
                </a:solidFill>
              </a:rPr>
              <a:t>retreat</a:t>
            </a:r>
            <a:r>
              <a:rPr lang="en-US" dirty="0" smtClean="0"/>
              <a:t> in this situation.</a:t>
            </a:r>
          </a:p>
          <a:p>
            <a:r>
              <a:rPr lang="en-US" dirty="0" smtClean="0"/>
              <a:t>Defense of one's home against an intruder using deadly force is considered as justifiable.</a:t>
            </a:r>
          </a:p>
          <a:p>
            <a:endParaRPr lang="en-US" dirty="0" smtClean="0"/>
          </a:p>
          <a:p>
            <a:endParaRPr lang="en-US" dirty="0" smtClean="0"/>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Self-defense or </a:t>
            </a:r>
            <a:br>
              <a:rPr lang="en-US" dirty="0" smtClean="0"/>
            </a:br>
            <a:r>
              <a:rPr lang="en-US" dirty="0" smtClean="0"/>
              <a:t>Justifiable Use of Force:</a:t>
            </a:r>
            <a:br>
              <a:rPr lang="en-US" dirty="0" smtClean="0"/>
            </a:b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additive="base">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a:t>
            </a:r>
            <a:r>
              <a:rPr lang="en-US" dirty="0" smtClean="0"/>
              <a:t>aiver </a:t>
            </a:r>
            <a:r>
              <a:rPr lang="en-US" dirty="0"/>
              <a:t>of counsel must be </a:t>
            </a:r>
            <a:r>
              <a:rPr lang="en-US" b="1" dirty="0"/>
              <a:t>knowing</a:t>
            </a:r>
            <a:r>
              <a:rPr lang="en-US" dirty="0"/>
              <a:t> and </a:t>
            </a:r>
            <a:r>
              <a:rPr lang="en-US" b="1" dirty="0"/>
              <a:t>intelligent</a:t>
            </a:r>
            <a:r>
              <a:rPr lang="en-US" dirty="0"/>
              <a:t>    </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RIGHT TO REPRESENT </a:t>
            </a:r>
            <a:br>
              <a:rPr lang="en-US" dirty="0" smtClean="0"/>
            </a:br>
            <a:r>
              <a:rPr lang="en-US" dirty="0" smtClean="0"/>
              <a:t>YOURSELF AT TRIAL</a:t>
            </a:r>
            <a:br>
              <a:rPr lang="en-US" dirty="0" smtClean="0"/>
            </a:br>
            <a:endParaRPr lang="en-US" dirty="0"/>
          </a:p>
        </p:txBody>
      </p:sp>
      <p:pic>
        <p:nvPicPr>
          <p:cNvPr id="4099" name="Picture 3" descr="C:\Documents and Settings\Christie\Local Settings\Temporary Internet Files\Content.IE5\BI1VUGME\MCBD06688_0000[1].wmf"/>
          <p:cNvPicPr>
            <a:picLocks noChangeAspect="1" noChangeArrowheads="1"/>
          </p:cNvPicPr>
          <p:nvPr/>
        </p:nvPicPr>
        <p:blipFill>
          <a:blip r:embed="rId3" cstate="print"/>
          <a:srcRect/>
          <a:stretch>
            <a:fillRect/>
          </a:stretch>
        </p:blipFill>
        <p:spPr bwMode="auto">
          <a:xfrm>
            <a:off x="2895600" y="2667000"/>
            <a:ext cx="3069031" cy="3425343"/>
          </a:xfrm>
          <a:prstGeom prst="rect">
            <a:avLst/>
          </a:prstGeom>
          <a:noFill/>
        </p:spPr>
      </p:pic>
      <p:pic>
        <p:nvPicPr>
          <p:cNvPr id="6" name="MSBD18831_0000[1].wav">
            <a:hlinkClick r:id="" action="ppaction://media"/>
          </p:cNvPr>
          <p:cNvPicPr>
            <a:picLocks noRot="1" noChangeAspect="1"/>
          </p:cNvPicPr>
          <p:nvPr>
            <a:wavAudioFile r:embed="rId1" name="MSBD18831_0000[1].wav"/>
          </p:nvPr>
        </p:nvPicPr>
        <p:blipFill>
          <a:blip r:embed="rId4" cstate="print"/>
          <a:stretch>
            <a:fillRect/>
          </a:stretch>
        </p:blipFill>
        <p:spPr>
          <a:xfrm>
            <a:off x="6172200" y="3276600"/>
            <a:ext cx="304800" cy="304800"/>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 presetClass="mediacall" presetSubtype="0" fill="hold" nodeType="afterEffect">
                                  <p:stCondLst>
                                    <p:cond delay="0"/>
                                  </p:stCondLst>
                                  <p:childTnLst>
                                    <p:cmd type="call" cmd="playFrom(0.0)">
                                      <p:cBhvr>
                                        <p:cTn id="11" dur="1085" fill="hold"/>
                                        <p:tgtEl>
                                          <p:spTgt spid="6"/>
                                        </p:tgtEl>
                                      </p:cBhvr>
                                    </p:cmd>
                                  </p:childTnLst>
                                </p:cTn>
                              </p:par>
                            </p:childTnLst>
                          </p:cTn>
                        </p:par>
                        <p:par>
                          <p:cTn id="12" fill="hold">
                            <p:stCondLst>
                              <p:cond delay="2085"/>
                            </p:stCondLst>
                            <p:childTnLst>
                              <p:par>
                                <p:cTn id="13" presetID="5" presetClass="entr" presetSubtype="1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heckerboard(across)">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6"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3" grpId="0" build="p"/>
      <p:bldP spid="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smtClean="0"/>
              <a:t>In our case at the conclusion of the trial, the jury will be instructed by the judge that- in considering the defense of </a:t>
            </a:r>
            <a:r>
              <a:rPr lang="en-US" sz="2900" b="1" dirty="0" smtClean="0">
                <a:solidFill>
                  <a:srgbClr val="FF0000"/>
                </a:solidFill>
              </a:rPr>
              <a:t>Self-Defense</a:t>
            </a:r>
            <a:r>
              <a:rPr lang="en-US" dirty="0" smtClean="0"/>
              <a:t>  if there is a </a:t>
            </a:r>
            <a:r>
              <a:rPr lang="en-US" dirty="0" smtClean="0">
                <a:solidFill>
                  <a:srgbClr val="00B050"/>
                </a:solidFill>
              </a:rPr>
              <a:t>reasonable doubt</a:t>
            </a:r>
            <a:r>
              <a:rPr lang="en-US" dirty="0" smtClean="0"/>
              <a:t> the defendant was justified in the use of force he should be found not guilty; conversely, if the jury has no doubt the defendant was not justified in the use of force than he should be found guilty</a:t>
            </a:r>
          </a:p>
          <a:p>
            <a:endParaRPr lang="en-US" dirty="0" smtClean="0"/>
          </a:p>
          <a:p>
            <a:r>
              <a:rPr lang="en-US" dirty="0" smtClean="0"/>
              <a:t>It is with this instruction in mind that Ivan's attorney will focus on developing facts to persuade the jury that Ivan was</a:t>
            </a:r>
            <a:r>
              <a:rPr lang="en-US" b="1" dirty="0" smtClean="0"/>
              <a:t> justified </a:t>
            </a:r>
            <a:r>
              <a:rPr lang="en-US" dirty="0" smtClean="0"/>
              <a:t>in the use of force.</a:t>
            </a:r>
          </a:p>
          <a:p>
            <a:endParaRPr lang="en-US" dirty="0" smtClean="0"/>
          </a:p>
          <a:p>
            <a:endParaRPr lang="en-US" dirty="0" smtClean="0"/>
          </a:p>
          <a:p>
            <a:endParaRPr lang="en-US" dirty="0" smtClean="0"/>
          </a:p>
          <a:p>
            <a:r>
              <a:rPr lang="en-US" dirty="0" smtClean="0"/>
              <a:t>After jury selection and  the swearing in of the jury, the trial will begin giving both the state and the defense an opportunity to make an “</a:t>
            </a:r>
            <a:r>
              <a:rPr lang="en-US" sz="2900" b="1" dirty="0" smtClean="0">
                <a:solidFill>
                  <a:srgbClr val="FF0000"/>
                </a:solidFill>
              </a:rPr>
              <a:t>Opening Statement</a:t>
            </a:r>
            <a:r>
              <a:rPr lang="en-US" dirty="0" smtClean="0"/>
              <a:t>.”</a:t>
            </a:r>
          </a:p>
          <a:p>
            <a:endParaRPr lang="en-US" dirty="0" smtClean="0"/>
          </a:p>
          <a:p>
            <a:endParaRPr lang="en-US" dirty="0" smtClean="0"/>
          </a:p>
          <a:p>
            <a:pPr>
              <a:buNone/>
            </a:pPr>
            <a:r>
              <a:rPr lang="en-US" dirty="0" smtClean="0"/>
              <a:t>    An opening statement is not argument or persuasive language with regard to the facts of the </a:t>
            </a:r>
            <a:r>
              <a:rPr lang="en-US" sz="2900" dirty="0" smtClean="0"/>
              <a:t>case but rather an opportunity for the defense and the state to outline for the jury </a:t>
            </a:r>
            <a:r>
              <a:rPr lang="en-US" sz="2900" b="1" dirty="0" smtClean="0">
                <a:solidFill>
                  <a:srgbClr val="FF0000"/>
                </a:solidFill>
              </a:rPr>
              <a:t>“what they expect the evidence will show</a:t>
            </a:r>
            <a:r>
              <a:rPr lang="en-US" dirty="0" smtClean="0"/>
              <a:t>” and to frame the issues that the jury may be asked to consider.</a:t>
            </a:r>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t>Trying the Case</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 calcmode="lin" valueType="num">
                                      <p:cBhvr additive="base">
                                        <p:cTn id="2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Ivan's attorney will introduce to the jury the concept that Ivan did nothing more than protect himself from an imminent attack by an intoxicated bully with a history of violence, he'll outline the facts, by explaining to the jury what he anticipates the evidence introduced in the trial will show.</a:t>
            </a:r>
          </a:p>
          <a:p>
            <a:r>
              <a:rPr lang="en-US" dirty="0" smtClean="0"/>
              <a:t>Arguments and conclusions as to what the evidence established is reserved to the end of the case in what is called "</a:t>
            </a:r>
            <a:r>
              <a:rPr lang="en-US" u="sng" dirty="0" smtClean="0"/>
              <a:t>closing argument</a:t>
            </a:r>
            <a:r>
              <a:rPr lang="en-US" dirty="0" smtClean="0"/>
              <a:t>".</a:t>
            </a:r>
          </a:p>
          <a:p>
            <a:r>
              <a:rPr lang="en-US" dirty="0" smtClean="0"/>
              <a:t>Because it is the state's burden to prosecute the case, the state proceeds with its first witness in presenting the evidence to support the charges</a:t>
            </a:r>
          </a:p>
          <a:p>
            <a:endParaRPr lang="en-US" dirty="0"/>
          </a:p>
        </p:txBody>
      </p:sp>
      <p:sp>
        <p:nvSpPr>
          <p:cNvPr id="3" name="Title 2"/>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t>Trying the Case</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Evidence can come from </a:t>
            </a:r>
            <a:r>
              <a:rPr lang="en-US" sz="3200" b="1" dirty="0" smtClean="0">
                <a:solidFill>
                  <a:srgbClr val="FF0000"/>
                </a:solidFill>
              </a:rPr>
              <a:t>witnesses</a:t>
            </a:r>
            <a:r>
              <a:rPr lang="en-US" dirty="0" smtClean="0"/>
              <a:t> in the form of </a:t>
            </a:r>
            <a:r>
              <a:rPr lang="en-US" u="sng" dirty="0" smtClean="0"/>
              <a:t>testimony</a:t>
            </a:r>
          </a:p>
          <a:p>
            <a:r>
              <a:rPr lang="en-US" dirty="0" smtClean="0"/>
              <a:t>Evidence can also consist of </a:t>
            </a:r>
            <a:r>
              <a:rPr lang="en-US" sz="3200" u="sng" dirty="0" smtClean="0">
                <a:solidFill>
                  <a:srgbClr val="FF0000"/>
                </a:solidFill>
              </a:rPr>
              <a:t>physical documents</a:t>
            </a:r>
            <a:r>
              <a:rPr lang="en-US" sz="3200" dirty="0" smtClean="0">
                <a:solidFill>
                  <a:srgbClr val="FF0000"/>
                </a:solidFill>
              </a:rPr>
              <a:t> </a:t>
            </a:r>
            <a:r>
              <a:rPr lang="en-US" sz="2800" dirty="0" smtClean="0"/>
              <a:t>or tangible items admitted</a:t>
            </a:r>
            <a:r>
              <a:rPr lang="en-US" dirty="0" smtClean="0"/>
              <a:t> into the trial record.</a:t>
            </a:r>
          </a:p>
          <a:p>
            <a:endParaRPr lang="en-US" dirty="0"/>
          </a:p>
        </p:txBody>
      </p:sp>
      <p:sp>
        <p:nvSpPr>
          <p:cNvPr id="2" name="Title 1"/>
          <p:cNvSpPr>
            <a:spLocks noGrp="1"/>
          </p:cNvSpPr>
          <p:nvPr>
            <p:ph type="title"/>
          </p:nvPr>
        </p:nvSpPr>
        <p:spPr/>
        <p:txBody>
          <a:bodyPr/>
          <a:lstStyle/>
          <a:p>
            <a:pPr algn="ctr"/>
            <a:r>
              <a:rPr lang="en-US" dirty="0" smtClean="0"/>
              <a:t>Evidence</a:t>
            </a:r>
            <a:endParaRPr lang="en-US" dirty="0"/>
          </a:p>
        </p:txBody>
      </p:sp>
      <p:pic>
        <p:nvPicPr>
          <p:cNvPr id="8194" name="Picture 2" descr="C:\Documents and Settings\Christie\Local Settings\Temporary Internet Files\Content.IE5\BI1VUGME\MCj02876260000[1].wmf"/>
          <p:cNvPicPr>
            <a:picLocks noChangeAspect="1" noChangeArrowheads="1"/>
          </p:cNvPicPr>
          <p:nvPr/>
        </p:nvPicPr>
        <p:blipFill>
          <a:blip r:embed="rId2" cstate="print"/>
          <a:srcRect/>
          <a:stretch>
            <a:fillRect/>
          </a:stretch>
        </p:blipFill>
        <p:spPr bwMode="auto">
          <a:xfrm>
            <a:off x="4038600" y="3733800"/>
            <a:ext cx="4191000" cy="27432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u="sng" dirty="0" smtClean="0"/>
              <a:t>Direct Evidence; </a:t>
            </a:r>
            <a:r>
              <a:rPr lang="en-US" sz="3200" b="1" dirty="0" smtClean="0">
                <a:solidFill>
                  <a:srgbClr val="FF0000"/>
                </a:solidFill>
              </a:rPr>
              <a:t>actual facts </a:t>
            </a:r>
            <a:r>
              <a:rPr lang="en-US" dirty="0" smtClean="0"/>
              <a:t>presented into the record from </a:t>
            </a:r>
            <a:r>
              <a:rPr lang="en-US" dirty="0" smtClean="0">
                <a:solidFill>
                  <a:srgbClr val="FF0000"/>
                </a:solidFill>
              </a:rPr>
              <a:t>testimony</a:t>
            </a:r>
            <a:r>
              <a:rPr lang="en-US" dirty="0" smtClean="0"/>
              <a:t> or </a:t>
            </a:r>
            <a:r>
              <a:rPr lang="en-US" dirty="0" smtClean="0">
                <a:solidFill>
                  <a:srgbClr val="FF0000"/>
                </a:solidFill>
              </a:rPr>
              <a:t>physical evidence </a:t>
            </a:r>
            <a:r>
              <a:rPr lang="en-US" dirty="0" smtClean="0"/>
              <a:t>to describe the events and actions surrounding the alleged crime.</a:t>
            </a:r>
          </a:p>
          <a:p>
            <a:r>
              <a:rPr lang="en-US" u="sng" dirty="0" smtClean="0"/>
              <a:t>Circumstantial Evidence ;</a:t>
            </a:r>
            <a:r>
              <a:rPr lang="en-US" dirty="0" smtClean="0"/>
              <a:t>a series of </a:t>
            </a:r>
            <a:r>
              <a:rPr lang="en-US" sz="2800" b="1" dirty="0" smtClean="0">
                <a:solidFill>
                  <a:srgbClr val="FF0000"/>
                </a:solidFill>
              </a:rPr>
              <a:t>circumstances</a:t>
            </a:r>
            <a:r>
              <a:rPr lang="en-US" dirty="0" smtClean="0"/>
              <a:t> that can lead to reasonable </a:t>
            </a:r>
            <a:r>
              <a:rPr lang="en-US" dirty="0" smtClean="0">
                <a:solidFill>
                  <a:srgbClr val="00B050"/>
                </a:solidFill>
              </a:rPr>
              <a:t>conclusions</a:t>
            </a:r>
            <a:r>
              <a:rPr lang="en-US" dirty="0" smtClean="0"/>
              <a:t> as to what occurred regarding the alleged crime.</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Direct Evidence versus </a:t>
            </a:r>
            <a:br>
              <a:rPr lang="en-US" dirty="0" smtClean="0"/>
            </a:br>
            <a:r>
              <a:rPr lang="en-US" dirty="0" smtClean="0"/>
              <a:t>Circumstantial Evidence</a:t>
            </a:r>
            <a:br>
              <a:rPr lang="en-US" dirty="0" smtClean="0"/>
            </a:b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dirty="0" smtClean="0">
                <a:solidFill>
                  <a:srgbClr val="FF0000"/>
                </a:solidFill>
              </a:rPr>
              <a:t>Example I :</a:t>
            </a:r>
          </a:p>
          <a:p>
            <a:r>
              <a:rPr lang="en-US" dirty="0" smtClean="0"/>
              <a:t>There exists a room with one door and no windows, you are outside, hear a scream, and immediately see a person running out of the door with a knife and blood dripping from it.. You run into the room immediately and see  a body bleeding on the floor face down, with obvious cuts and stabbings on their back. There is no one else around and there are no other entrances or exits from the room.</a:t>
            </a:r>
          </a:p>
          <a:p>
            <a:r>
              <a:rPr lang="en-US" dirty="0" smtClean="0"/>
              <a:t>This set of circumstances or "</a:t>
            </a:r>
            <a:r>
              <a:rPr lang="en-US" dirty="0" smtClean="0">
                <a:solidFill>
                  <a:srgbClr val="FF0000"/>
                </a:solidFill>
              </a:rPr>
              <a:t>circumstantial evidence</a:t>
            </a:r>
            <a:r>
              <a:rPr lang="en-US" dirty="0" smtClean="0"/>
              <a:t>" could lead to </a:t>
            </a:r>
            <a:r>
              <a:rPr lang="en-US" b="1" dirty="0" smtClean="0"/>
              <a:t>proof beyond a reasonable doubt </a:t>
            </a:r>
            <a:r>
              <a:rPr lang="en-US" dirty="0" smtClean="0"/>
              <a:t>since the only </a:t>
            </a:r>
            <a:r>
              <a:rPr lang="en-US" sz="3300" dirty="0" smtClean="0"/>
              <a:t>logical conclusion </a:t>
            </a:r>
            <a:r>
              <a:rPr lang="en-US" dirty="0" smtClean="0"/>
              <a:t>is that the individual seen fleeing, committed a stabbing, , </a:t>
            </a:r>
          </a:p>
          <a:p>
            <a:endParaRPr lang="en-US" dirty="0"/>
          </a:p>
        </p:txBody>
      </p:sp>
      <p:sp>
        <p:nvSpPr>
          <p:cNvPr id="2" name="Title 1"/>
          <p:cNvSpPr>
            <a:spLocks noGrp="1"/>
          </p:cNvSpPr>
          <p:nvPr>
            <p:ph type="title"/>
          </p:nvPr>
        </p:nvSpPr>
        <p:spPr/>
        <p:txBody>
          <a:bodyPr/>
          <a:lstStyle/>
          <a:p>
            <a:pPr algn="ctr"/>
            <a:r>
              <a:rPr lang="en-US" dirty="0" smtClean="0"/>
              <a:t>Circumstantial Evidence</a:t>
            </a: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dirty="0" smtClean="0">
                <a:solidFill>
                  <a:srgbClr val="FF0000"/>
                </a:solidFill>
              </a:rPr>
              <a:t>Example II :</a:t>
            </a:r>
            <a:r>
              <a:rPr lang="en-US" dirty="0" smtClean="0"/>
              <a:t>	</a:t>
            </a:r>
          </a:p>
          <a:p>
            <a:r>
              <a:rPr lang="en-US" dirty="0" smtClean="0"/>
              <a:t>The defendant is pulled over by the police while driving . The police search the vehicle and locate a bag of cocaine within a duffel bag in the trunk of the car. The car is determined to be owned by someone other than the defendant although he is alone in the vehicle.</a:t>
            </a:r>
          </a:p>
          <a:p>
            <a:r>
              <a:rPr lang="en-US" dirty="0" smtClean="0"/>
              <a:t>A duffel bag is dusted for fingerprints and the defendant's fingerprints are identified on the outside of the duffel bag</a:t>
            </a:r>
          </a:p>
          <a:p>
            <a:r>
              <a:rPr lang="en-US" dirty="0" smtClean="0"/>
              <a:t>The defendant is charged with possession of cocaine</a:t>
            </a:r>
          </a:p>
          <a:p>
            <a:r>
              <a:rPr lang="en-US" dirty="0" smtClean="0"/>
              <a:t>Is this proof beyond a reasonable doubt or is there a possible</a:t>
            </a:r>
            <a:r>
              <a:rPr lang="en-US" b="1" dirty="0" smtClean="0"/>
              <a:t> reasonable </a:t>
            </a:r>
            <a:r>
              <a:rPr lang="en-US" dirty="0" smtClean="0"/>
              <a:t>interpretation of what occurred that it would be inconsistent with defendant's guilt.</a:t>
            </a:r>
          </a:p>
          <a:p>
            <a:endParaRPr lang="en-US" dirty="0"/>
          </a:p>
        </p:txBody>
      </p:sp>
      <p:sp>
        <p:nvSpPr>
          <p:cNvPr id="2" name="Title 1"/>
          <p:cNvSpPr>
            <a:spLocks noGrp="1"/>
          </p:cNvSpPr>
          <p:nvPr>
            <p:ph type="title"/>
          </p:nvPr>
        </p:nvSpPr>
        <p:spPr/>
        <p:txBody>
          <a:bodyPr/>
          <a:lstStyle/>
          <a:p>
            <a:pPr algn="ctr"/>
            <a:r>
              <a:rPr lang="en-US" dirty="0" smtClean="0"/>
              <a:t>Circumstantial Evidence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The state proceeds with the </a:t>
            </a:r>
            <a:r>
              <a:rPr lang="en-US" b="1" dirty="0" smtClean="0"/>
              <a:t>first witness  -</a:t>
            </a:r>
            <a:r>
              <a:rPr lang="en-US" dirty="0" smtClean="0"/>
              <a:t>Big Pete - the victim.</a:t>
            </a:r>
          </a:p>
          <a:p>
            <a:r>
              <a:rPr lang="en-US" dirty="0" smtClean="0"/>
              <a:t>Big Pete testifies upon </a:t>
            </a:r>
            <a:r>
              <a:rPr lang="en-US" sz="3400" b="1" u="sng" dirty="0" smtClean="0">
                <a:solidFill>
                  <a:srgbClr val="FF0000"/>
                </a:solidFill>
              </a:rPr>
              <a:t>direct questioning </a:t>
            </a:r>
            <a:r>
              <a:rPr lang="en-US" dirty="0" smtClean="0"/>
              <a:t>by the prosecutor that he was "all talk", and never intended to become physical with Ivan.</a:t>
            </a:r>
          </a:p>
          <a:p>
            <a:r>
              <a:rPr lang="en-US" b="1" u="sng" dirty="0" smtClean="0"/>
              <a:t>Direct Questions  </a:t>
            </a:r>
            <a:r>
              <a:rPr lang="en-US" u="sng" dirty="0" smtClean="0"/>
              <a:t>can't suggest the answer</a:t>
            </a:r>
          </a:p>
          <a:p>
            <a:pPr>
              <a:buNone/>
            </a:pPr>
            <a:r>
              <a:rPr lang="en-US" dirty="0" smtClean="0">
                <a:solidFill>
                  <a:srgbClr val="FF0000"/>
                </a:solidFill>
              </a:rPr>
              <a:t>Example</a:t>
            </a:r>
            <a:r>
              <a:rPr lang="en-US" dirty="0" smtClean="0"/>
              <a:t>    </a:t>
            </a:r>
          </a:p>
          <a:p>
            <a:r>
              <a:rPr lang="en-US" dirty="0" smtClean="0"/>
              <a:t>What occurred that night Sir?</a:t>
            </a:r>
          </a:p>
          <a:p>
            <a:r>
              <a:rPr lang="en-US" dirty="0" smtClean="0"/>
              <a:t>Were you drinking alcohol?</a:t>
            </a:r>
          </a:p>
          <a:p>
            <a:r>
              <a:rPr lang="en-US" dirty="0" smtClean="0"/>
              <a:t> How long were you in the bar?</a:t>
            </a:r>
          </a:p>
          <a:p>
            <a:r>
              <a:rPr lang="en-US" dirty="0" smtClean="0"/>
              <a:t> Did you speak with anybody and if so with whom?</a:t>
            </a:r>
          </a:p>
          <a:p>
            <a:r>
              <a:rPr lang="en-US" dirty="0" smtClean="0"/>
              <a:t> Are you accompanied by anyone?</a:t>
            </a:r>
          </a:p>
          <a:p>
            <a:pPr>
              <a:buNone/>
            </a:pPr>
            <a:endParaRPr lang="en-US" dirty="0" smtClean="0"/>
          </a:p>
          <a:p>
            <a:r>
              <a:rPr lang="en-US" b="1" u="sng" dirty="0" smtClean="0"/>
              <a:t>Leading Questions </a:t>
            </a:r>
            <a:r>
              <a:rPr lang="en-US" u="sng" dirty="0" smtClean="0"/>
              <a:t>can be used on </a:t>
            </a:r>
            <a:r>
              <a:rPr lang="en-US" sz="2900" u="sng" dirty="0" smtClean="0">
                <a:solidFill>
                  <a:srgbClr val="FF0000"/>
                </a:solidFill>
              </a:rPr>
              <a:t>cross examination</a:t>
            </a:r>
            <a:endParaRPr lang="en-US" u="sng" dirty="0" smtClean="0">
              <a:solidFill>
                <a:srgbClr val="FF0000"/>
              </a:solidFill>
            </a:endParaRPr>
          </a:p>
          <a:p>
            <a:pPr>
              <a:buNone/>
            </a:pPr>
            <a:r>
              <a:rPr lang="en-US" dirty="0" smtClean="0">
                <a:solidFill>
                  <a:srgbClr val="FF0000"/>
                </a:solidFill>
              </a:rPr>
              <a:t>Example  </a:t>
            </a:r>
            <a:r>
              <a:rPr lang="en-US" dirty="0" smtClean="0"/>
              <a:t>      </a:t>
            </a:r>
          </a:p>
          <a:p>
            <a:r>
              <a:rPr lang="en-US" dirty="0" smtClean="0"/>
              <a:t> Isn't it true sir that you drank five vodka tonics that night?</a:t>
            </a:r>
          </a:p>
          <a:p>
            <a:endParaRPr lang="en-US" dirty="0"/>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t>Trying the Case</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9000"/>
                            </p:stCondLst>
                            <p:childTnLst>
                              <p:par>
                                <p:cTn id="50" presetID="2" presetClass="entr" presetSubtype="4" fill="hold" grpId="0" nodeType="after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 calcmode="lin" valueType="num">
                                      <p:cBhvr additive="base">
                                        <p:cTn id="5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3" dur="1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54" fill="hold">
                            <p:stCondLst>
                              <p:cond delay="10000"/>
                            </p:stCondLst>
                            <p:childTnLst>
                              <p:par>
                                <p:cTn id="55" presetID="2" presetClass="entr" presetSubtype="4" fill="hold" grpId="0" nodeType="after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1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par>
                          <p:cTn id="59" fill="hold">
                            <p:stCondLst>
                              <p:cond delay="11000"/>
                            </p:stCondLst>
                            <p:childTnLst>
                              <p:par>
                                <p:cTn id="60" presetID="2" presetClass="entr" presetSubtype="4" fill="hold" grpId="0" nodeType="after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 calcmode="lin" valueType="num">
                                      <p:cBhvr additive="base">
                                        <p:cTn id="6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3" dur="10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Big Pete testifies on direct examination by the prosecutor that he had never been involved in any violence or fights in his life.</a:t>
            </a:r>
          </a:p>
          <a:p>
            <a:r>
              <a:rPr lang="en-US" dirty="0" smtClean="0"/>
              <a:t>He further states that he had only been at the lounge that night for about an hour and drank only one light beer</a:t>
            </a:r>
          </a:p>
          <a:p>
            <a:r>
              <a:rPr lang="en-US" dirty="0" smtClean="0"/>
              <a:t>The prosecutor has Big Pete answer questions as to the facts surrounding the incident that night.</a:t>
            </a:r>
          </a:p>
          <a:p>
            <a:r>
              <a:rPr lang="en-US" dirty="0" smtClean="0"/>
              <a:t>The prosecutor concludes his questioning and turns over his witness to Ivan's attorney for "</a:t>
            </a:r>
            <a:r>
              <a:rPr lang="en-US" b="1" dirty="0" smtClean="0">
                <a:solidFill>
                  <a:srgbClr val="FF0000"/>
                </a:solidFill>
              </a:rPr>
              <a:t>Cross Examination</a:t>
            </a:r>
            <a:r>
              <a:rPr lang="en-US" dirty="0" smtClean="0"/>
              <a:t>":</a:t>
            </a:r>
          </a:p>
          <a:p>
            <a:endParaRPr lang="en-US" dirty="0"/>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t>Trying the Case</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Ivan's counsel is not limited to direct questioning and fires off his line of challenges to Big Pete's direct testimony</a:t>
            </a:r>
          </a:p>
          <a:p>
            <a:r>
              <a:rPr lang="en-US" dirty="0" smtClean="0">
                <a:solidFill>
                  <a:srgbClr val="FF0000"/>
                </a:solidFill>
              </a:rPr>
              <a:t>Counsel: Mr. Pete you just testified under oath that you've never been involved in any acts of violence or fights in your life</a:t>
            </a:r>
          </a:p>
          <a:p>
            <a:r>
              <a:rPr lang="en-US" dirty="0" smtClean="0">
                <a:solidFill>
                  <a:srgbClr val="00B0F0"/>
                </a:solidFill>
              </a:rPr>
              <a:t>Big Pete: yes sir</a:t>
            </a:r>
          </a:p>
          <a:p>
            <a:r>
              <a:rPr lang="en-US" dirty="0" smtClean="0">
                <a:solidFill>
                  <a:srgbClr val="FF0000"/>
                </a:solidFill>
              </a:rPr>
              <a:t>Counsel:  isn't it a fact sir that on May 25 of 2008 you were actually involved in a fistfight and sent Igor Brown to the hospital as a result of injuries that you inflicted </a:t>
            </a:r>
          </a:p>
          <a:p>
            <a:r>
              <a:rPr lang="en-US" dirty="0" smtClean="0">
                <a:solidFill>
                  <a:srgbClr val="00B0F0"/>
                </a:solidFill>
              </a:rPr>
              <a:t>Big Pete: yes, but I was never charged for that</a:t>
            </a:r>
          </a:p>
          <a:p>
            <a:r>
              <a:rPr lang="en-US" dirty="0" smtClean="0">
                <a:solidFill>
                  <a:srgbClr val="FF0000"/>
                </a:solidFill>
              </a:rPr>
              <a:t>Counsel: isn't it a fact that you were never charged for that because your father is a Broward Sheriff Detective who managed to quash the arrest and prosecution</a:t>
            </a:r>
          </a:p>
          <a:p>
            <a:r>
              <a:rPr lang="en-US" dirty="0" smtClean="0">
                <a:solidFill>
                  <a:srgbClr val="00B0F0"/>
                </a:solidFill>
              </a:rPr>
              <a:t>Big Pete: I don't know</a:t>
            </a:r>
          </a:p>
          <a:p>
            <a:r>
              <a:rPr lang="en-US" dirty="0" smtClean="0">
                <a:solidFill>
                  <a:srgbClr val="FF0000"/>
                </a:solidFill>
              </a:rPr>
              <a:t>Counsel: you don't know ??  you never discussed that with your father ??!!</a:t>
            </a:r>
          </a:p>
          <a:p>
            <a:r>
              <a:rPr lang="en-US" dirty="0" smtClean="0">
                <a:solidFill>
                  <a:srgbClr val="00B0F0"/>
                </a:solidFill>
              </a:rPr>
              <a:t>Big Pete: No,   the subject never came up</a:t>
            </a:r>
          </a:p>
          <a:p>
            <a:endParaRPr lang="en-US" dirty="0" smtClean="0"/>
          </a:p>
          <a:p>
            <a:endParaRPr lang="en-US" dirty="0"/>
          </a:p>
        </p:txBody>
      </p:sp>
      <p:sp>
        <p:nvSpPr>
          <p:cNvPr id="2" name="Title 1"/>
          <p:cNvSpPr>
            <a:spLocks noGrp="1"/>
          </p:cNvSpPr>
          <p:nvPr>
            <p:ph type="title"/>
          </p:nvPr>
        </p:nvSpPr>
        <p:spPr/>
        <p:txBody>
          <a:bodyPr>
            <a:normAutofit/>
          </a:bodyPr>
          <a:lstStyle/>
          <a:p>
            <a:pPr algn="ctr"/>
            <a:r>
              <a:rPr lang="en-US" sz="3200" dirty="0" smtClean="0"/>
              <a:t>Example Case:</a:t>
            </a:r>
            <a:br>
              <a:rPr lang="en-US" sz="3200" dirty="0" smtClean="0"/>
            </a:br>
            <a:r>
              <a:rPr lang="en-US" sz="3200" dirty="0" smtClean="0"/>
              <a:t>Trying the Case – Cross Examination</a:t>
            </a:r>
            <a:endParaRPr lang="en-US" sz="3200"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If the defense attorneys cross examination is effective it will bring out issues to create </a:t>
            </a:r>
            <a:r>
              <a:rPr lang="en-US" b="1" dirty="0" smtClean="0"/>
              <a:t>doubt</a:t>
            </a:r>
            <a:r>
              <a:rPr lang="en-US" dirty="0" smtClean="0"/>
              <a:t> in the witnesses believability or it will raise questions as to the state's interpretation of the facts of the case.</a:t>
            </a:r>
          </a:p>
          <a:p>
            <a:r>
              <a:rPr lang="en-US" dirty="0" smtClean="0"/>
              <a:t>Since the state has the burden of proof to establish each element of the crime beyond every reasonable doubt, if the defense attorney creates doubts in the minds of the jury as to any significant part of the state’s presentation of the case, the state may not obtain a conviction]</a:t>
            </a:r>
          </a:p>
          <a:p>
            <a:endParaRPr lang="en-US" dirty="0" smtClean="0"/>
          </a:p>
          <a:p>
            <a:endParaRPr lang="en-US" dirty="0" smtClean="0"/>
          </a:p>
          <a:p>
            <a:r>
              <a:rPr lang="en-US" dirty="0" smtClean="0">
                <a:solidFill>
                  <a:srgbClr val="FF0000"/>
                </a:solidFill>
              </a:rPr>
              <a:t>Note: defense counsel can continue to cross-examine Big Pete  and  challenge every detail of his testimony.    An experienced defense attorney will not nitpick and challenge insignificant details,  such as what color was the chandelier in the lounge or what kind of clothes was Ivan wearing, but will raise conflicts of </a:t>
            </a:r>
            <a:r>
              <a:rPr lang="en-US" b="1" dirty="0" smtClean="0">
                <a:solidFill>
                  <a:srgbClr val="FF0000"/>
                </a:solidFill>
              </a:rPr>
              <a:t>significant issues </a:t>
            </a:r>
            <a:r>
              <a:rPr lang="en-US" dirty="0" smtClean="0">
                <a:solidFill>
                  <a:srgbClr val="FF0000"/>
                </a:solidFill>
              </a:rPr>
              <a:t>or challenge </a:t>
            </a:r>
            <a:r>
              <a:rPr lang="en-US" b="1" dirty="0" smtClean="0">
                <a:solidFill>
                  <a:srgbClr val="FF0000"/>
                </a:solidFill>
              </a:rPr>
              <a:t>major aspects </a:t>
            </a:r>
            <a:r>
              <a:rPr lang="en-US" dirty="0" smtClean="0">
                <a:solidFill>
                  <a:srgbClr val="FF0000"/>
                </a:solidFill>
              </a:rPr>
              <a:t>of the witness’s </a:t>
            </a:r>
            <a:r>
              <a:rPr lang="en-US" sz="3400" dirty="0" smtClean="0">
                <a:solidFill>
                  <a:srgbClr val="FF0000"/>
                </a:solidFill>
              </a:rPr>
              <a:t>credibility</a:t>
            </a:r>
            <a:r>
              <a:rPr lang="en-US" dirty="0" smtClean="0">
                <a:solidFill>
                  <a:srgbClr val="FF0000"/>
                </a:solidFill>
              </a:rPr>
              <a:t>.</a:t>
            </a:r>
          </a:p>
          <a:p>
            <a:endParaRPr lang="en-US" dirty="0"/>
          </a:p>
        </p:txBody>
      </p:sp>
      <p:sp>
        <p:nvSpPr>
          <p:cNvPr id="2" name="Title 1"/>
          <p:cNvSpPr>
            <a:spLocks noGrp="1"/>
          </p:cNvSpPr>
          <p:nvPr>
            <p:ph type="title"/>
          </p:nvPr>
        </p:nvSpPr>
        <p:spPr/>
        <p:txBody>
          <a:bodyPr>
            <a:normAutofit fontScale="90000"/>
          </a:bodyPr>
          <a:lstStyle/>
          <a:p>
            <a:pPr algn="ctr"/>
            <a:r>
              <a:rPr lang="en-US" dirty="0" smtClean="0"/>
              <a:t>Example Case:</a:t>
            </a:r>
            <a:br>
              <a:rPr lang="en-US" dirty="0" smtClean="0"/>
            </a:br>
            <a:r>
              <a:rPr lang="en-US" dirty="0" smtClean="0"/>
              <a:t>Trying the Case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Guaranteed </a:t>
            </a:r>
            <a:r>
              <a:rPr lang="en-US" dirty="0"/>
              <a:t>by sixth </a:t>
            </a:r>
            <a:r>
              <a:rPr lang="en-US" dirty="0" smtClean="0"/>
              <a:t>amendment</a:t>
            </a:r>
          </a:p>
          <a:p>
            <a:pPr>
              <a:buNone/>
            </a:pPr>
            <a:endParaRPr lang="en-US" dirty="0"/>
          </a:p>
          <a:p>
            <a:pPr algn="ctr">
              <a:buNone/>
            </a:pPr>
            <a:r>
              <a:rPr lang="en-US" b="1" dirty="0"/>
              <a:t>To </a:t>
            </a:r>
            <a:r>
              <a:rPr lang="en-US" b="1" dirty="0" smtClean="0"/>
              <a:t>ensure the following:</a:t>
            </a:r>
            <a:endParaRPr lang="en-US" b="1" dirty="0"/>
          </a:p>
          <a:p>
            <a:r>
              <a:rPr lang="en-US" dirty="0" smtClean="0"/>
              <a:t>Finder </a:t>
            </a:r>
            <a:r>
              <a:rPr lang="en-US" dirty="0"/>
              <a:t>of fact and defendant observe the</a:t>
            </a:r>
            <a:r>
              <a:rPr lang="en-US" dirty="0">
                <a:solidFill>
                  <a:srgbClr val="FF0000"/>
                </a:solidFill>
              </a:rPr>
              <a:t> </a:t>
            </a:r>
            <a:r>
              <a:rPr lang="en-US" dirty="0" smtClean="0">
                <a:solidFill>
                  <a:srgbClr val="FF0000"/>
                </a:solidFill>
              </a:rPr>
              <a:t>DEMEANOR </a:t>
            </a:r>
            <a:r>
              <a:rPr lang="en-US" dirty="0"/>
              <a:t>of the </a:t>
            </a:r>
            <a:r>
              <a:rPr lang="en-US" dirty="0" smtClean="0"/>
              <a:t>witness</a:t>
            </a:r>
            <a:endParaRPr lang="en-US" dirty="0"/>
          </a:p>
          <a:p>
            <a:r>
              <a:rPr lang="en-US" dirty="0" smtClean="0"/>
              <a:t>Defendant </a:t>
            </a:r>
            <a:r>
              <a:rPr lang="en-US" dirty="0"/>
              <a:t>has opportunity to cross-examine the </a:t>
            </a:r>
            <a:r>
              <a:rPr lang="en-US" dirty="0" smtClean="0"/>
              <a:t>witness</a:t>
            </a:r>
            <a:endParaRPr lang="en-US" dirty="0"/>
          </a:p>
          <a:p>
            <a:r>
              <a:rPr lang="en-US" b="1" dirty="0" smtClean="0"/>
              <a:t>Exception</a:t>
            </a:r>
            <a:r>
              <a:rPr lang="en-US" b="1" dirty="0"/>
              <a:t>: </a:t>
            </a:r>
            <a:r>
              <a:rPr lang="en-US" dirty="0"/>
              <a:t>to insulate a child victim from trauma, but must ensure </a:t>
            </a:r>
            <a:r>
              <a:rPr lang="en-US" b="1" dirty="0"/>
              <a:t>reliability</a:t>
            </a:r>
            <a:r>
              <a:rPr lang="en-US" dirty="0"/>
              <a:t> of </a:t>
            </a:r>
            <a:r>
              <a:rPr lang="en-US" dirty="0" smtClean="0"/>
              <a:t>witness’s testimony</a:t>
            </a:r>
          </a:p>
          <a:p>
            <a:endParaRPr lang="en-US" dirty="0"/>
          </a:p>
          <a:p>
            <a:pPr algn="ctr">
              <a:buNone/>
            </a:pPr>
            <a:r>
              <a:rPr lang="en-US" b="1" dirty="0"/>
              <a:t>Codefendant's confession implicating codefendant</a:t>
            </a:r>
            <a:r>
              <a:rPr lang="en-US" b="1" dirty="0" smtClean="0"/>
              <a:t>:</a:t>
            </a:r>
            <a:endParaRPr lang="en-US" b="1" dirty="0"/>
          </a:p>
          <a:p>
            <a:r>
              <a:rPr lang="en-US" dirty="0" smtClean="0"/>
              <a:t>When </a:t>
            </a:r>
            <a:r>
              <a:rPr lang="en-US" dirty="0"/>
              <a:t>two defendants tried together for committing the crime together, a confession is prohibited for admission in </a:t>
            </a:r>
            <a:r>
              <a:rPr lang="en-US" dirty="0" smtClean="0"/>
              <a:t>trial unless </a:t>
            </a:r>
            <a:r>
              <a:rPr lang="en-US" dirty="0"/>
              <a:t>the codefendant </a:t>
            </a:r>
            <a:r>
              <a:rPr lang="en-US" b="1" dirty="0"/>
              <a:t>takes the stand </a:t>
            </a:r>
            <a:r>
              <a:rPr lang="en-US" dirty="0"/>
              <a:t>and subjects himself to cross </a:t>
            </a:r>
            <a:r>
              <a:rPr lang="en-US" dirty="0" smtClean="0"/>
              <a:t>examination</a:t>
            </a:r>
          </a:p>
          <a:p>
            <a:r>
              <a:rPr lang="en-US" b="1" dirty="0" smtClean="0">
                <a:solidFill>
                  <a:srgbClr val="FF0000"/>
                </a:solidFill>
              </a:rPr>
              <a:t>BRUTON PROBLEM</a:t>
            </a:r>
            <a:endParaRPr lang="en-US" b="1" dirty="0">
              <a:solidFill>
                <a:srgbClr val="FF0000"/>
              </a:solidFill>
            </a:endParaRPr>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RIGHT TO CONFRONT WITNESSES</a:t>
            </a:r>
            <a:br>
              <a:rPr lang="en-US" dirty="0" smtClean="0"/>
            </a:b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additive="base">
                                        <p:cTn id="4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After cross examination the state can renew the questioning of its witness to clarify points made on the cross examination;   this is called </a:t>
            </a:r>
            <a:r>
              <a:rPr lang="en-US" dirty="0" smtClean="0">
                <a:solidFill>
                  <a:srgbClr val="FF0000"/>
                </a:solidFill>
              </a:rPr>
              <a:t>REDIRECT</a:t>
            </a:r>
          </a:p>
          <a:p>
            <a:r>
              <a:rPr lang="en-US" dirty="0" smtClean="0"/>
              <a:t>The defense can </a:t>
            </a:r>
            <a:r>
              <a:rPr lang="en-US" dirty="0" smtClean="0">
                <a:solidFill>
                  <a:srgbClr val="FF0000"/>
                </a:solidFill>
              </a:rPr>
              <a:t>RECROSS</a:t>
            </a:r>
            <a:r>
              <a:rPr lang="en-US" dirty="0" smtClean="0"/>
              <a:t> any new issues raised in REDIRECT</a:t>
            </a:r>
          </a:p>
          <a:p>
            <a:r>
              <a:rPr lang="en-US" dirty="0" smtClean="0"/>
              <a:t>After each witness testifies, and all the physical evidence is introduced into the record, the state </a:t>
            </a:r>
            <a:r>
              <a:rPr lang="en-US" dirty="0" smtClean="0">
                <a:solidFill>
                  <a:srgbClr val="FF0000"/>
                </a:solidFill>
              </a:rPr>
              <a:t>RESTS </a:t>
            </a:r>
            <a:r>
              <a:rPr lang="en-US" dirty="0" smtClean="0"/>
              <a:t>its case</a:t>
            </a:r>
          </a:p>
          <a:p>
            <a:r>
              <a:rPr lang="en-US" dirty="0" smtClean="0"/>
              <a:t>The jury is then removed from the courtroom</a:t>
            </a:r>
          </a:p>
          <a:p>
            <a:endParaRPr lang="en-US" dirty="0"/>
          </a:p>
        </p:txBody>
      </p:sp>
      <p:sp>
        <p:nvSpPr>
          <p:cNvPr id="2" name="Title 1"/>
          <p:cNvSpPr>
            <a:spLocks noGrp="1"/>
          </p:cNvSpPr>
          <p:nvPr>
            <p:ph type="title"/>
          </p:nvPr>
        </p:nvSpPr>
        <p:spPr/>
        <p:txBody>
          <a:bodyPr/>
          <a:lstStyle/>
          <a:p>
            <a:pPr algn="ctr"/>
            <a:r>
              <a:rPr lang="en-US" dirty="0" smtClean="0"/>
              <a:t>Trying the Case</a:t>
            </a: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The defense must now make a </a:t>
            </a:r>
            <a:r>
              <a:rPr lang="en-US" sz="3100" b="1" dirty="0" smtClean="0">
                <a:solidFill>
                  <a:srgbClr val="FF0000"/>
                </a:solidFill>
              </a:rPr>
              <a:t>MOTION for DIRECTED VERDICT for JUDGMENT of ACQUITTAL</a:t>
            </a:r>
            <a:endParaRPr lang="en-US" b="1" dirty="0" smtClean="0">
              <a:solidFill>
                <a:srgbClr val="FF0000"/>
              </a:solidFill>
            </a:endParaRPr>
          </a:p>
          <a:p>
            <a:r>
              <a:rPr lang="en-US" dirty="0" smtClean="0"/>
              <a:t>This is essentially an argument to the judge outside the presence of the jury that if one were to take all of the facts in the </a:t>
            </a:r>
            <a:r>
              <a:rPr lang="en-US" b="1" dirty="0" smtClean="0"/>
              <a:t>light most favorable to the state </a:t>
            </a:r>
            <a:r>
              <a:rPr lang="en-US" dirty="0" smtClean="0"/>
              <a:t>there is not even the basic elements from the facts that could support a conviction.</a:t>
            </a:r>
          </a:p>
          <a:p>
            <a:r>
              <a:rPr lang="en-US" dirty="0" smtClean="0"/>
              <a:t>It is unusual for a judge to grant this motion, but on occasion the state fails to establish even the basic elements that would allow the case to go to a jury for a determination on the facts.</a:t>
            </a:r>
          </a:p>
          <a:p>
            <a:r>
              <a:rPr lang="en-US" dirty="0" smtClean="0"/>
              <a:t>If the judge denies the motion the defense has opportunity to proceed, if they wish to present any evidence.</a:t>
            </a:r>
          </a:p>
          <a:p>
            <a:r>
              <a:rPr lang="en-US" dirty="0" smtClean="0"/>
              <a:t>Does the defendant have to present any evidence?</a:t>
            </a:r>
          </a:p>
          <a:p>
            <a:r>
              <a:rPr lang="en-US" dirty="0" smtClean="0"/>
              <a:t> Does the defendant have to testify?</a:t>
            </a:r>
          </a:p>
          <a:p>
            <a:endParaRPr lang="en-US" dirty="0"/>
          </a:p>
        </p:txBody>
      </p:sp>
      <p:sp>
        <p:nvSpPr>
          <p:cNvPr id="2" name="Title 1"/>
          <p:cNvSpPr>
            <a:spLocks noGrp="1"/>
          </p:cNvSpPr>
          <p:nvPr>
            <p:ph type="title"/>
          </p:nvPr>
        </p:nvSpPr>
        <p:spPr/>
        <p:txBody>
          <a:bodyPr/>
          <a:lstStyle/>
          <a:p>
            <a:pPr algn="ctr"/>
            <a:r>
              <a:rPr lang="en-US" dirty="0" smtClean="0"/>
              <a:t>Trying the Case</a:t>
            </a: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CONSIDERATIONS: DEFENDANT TO TESTIFY OR NOT ?</a:t>
            </a:r>
          </a:p>
          <a:p>
            <a:r>
              <a:rPr lang="en-US" dirty="0" smtClean="0"/>
              <a:t>Does the jury need to hear from the defendant?</a:t>
            </a:r>
          </a:p>
          <a:p>
            <a:r>
              <a:rPr lang="en-US" dirty="0" smtClean="0"/>
              <a:t>Is the defendant a convicted felon that you do not wish the jury to know about because it may affect his credibility?</a:t>
            </a:r>
          </a:p>
          <a:p>
            <a:r>
              <a:rPr lang="en-US" dirty="0" smtClean="0"/>
              <a:t>Evaluation of defendant's demeanor (will he be able to effectively express himself and deal with cross examination without losing his temper)</a:t>
            </a:r>
          </a:p>
          <a:p>
            <a:endParaRPr lang="en-US" dirty="0"/>
          </a:p>
        </p:txBody>
      </p:sp>
      <p:sp>
        <p:nvSpPr>
          <p:cNvPr id="2" name="Title 1"/>
          <p:cNvSpPr>
            <a:spLocks noGrp="1"/>
          </p:cNvSpPr>
          <p:nvPr>
            <p:ph type="title"/>
          </p:nvPr>
        </p:nvSpPr>
        <p:spPr/>
        <p:txBody>
          <a:bodyPr>
            <a:normAutofit fontScale="90000"/>
          </a:bodyPr>
          <a:lstStyle/>
          <a:p>
            <a:pPr algn="ctr"/>
            <a:r>
              <a:rPr lang="en-US" dirty="0" smtClean="0"/>
              <a:t>Trying the Case:</a:t>
            </a:r>
            <a:br>
              <a:rPr lang="en-US" dirty="0" smtClean="0"/>
            </a:br>
            <a:r>
              <a:rPr lang="en-US" dirty="0" smtClean="0"/>
              <a:t>Defendant’s Testimony</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Are there specific questions that will raise areas you do not want him to have to answer or explain that he may become exposed to on cross examination?</a:t>
            </a:r>
          </a:p>
          <a:p>
            <a:r>
              <a:rPr lang="en-US" dirty="0" smtClean="0"/>
              <a:t>Will his testimony </a:t>
            </a:r>
            <a:r>
              <a:rPr lang="en-US" b="1" dirty="0" smtClean="0"/>
              <a:t>open doors </a:t>
            </a:r>
            <a:r>
              <a:rPr lang="en-US" dirty="0" smtClean="0"/>
              <a:t>to raise issues for the state that you do not wish the jury to know about?</a:t>
            </a:r>
          </a:p>
          <a:p>
            <a:r>
              <a:rPr lang="en-US" dirty="0" smtClean="0"/>
              <a:t>Is the defendant's testimony essential to present facts you want the jury to be able to consider?</a:t>
            </a:r>
          </a:p>
          <a:p>
            <a:r>
              <a:rPr lang="en-US" dirty="0" smtClean="0"/>
              <a:t>In our case the defense of </a:t>
            </a:r>
            <a:r>
              <a:rPr lang="en-US" b="1" dirty="0" smtClean="0"/>
              <a:t>Self-Defense</a:t>
            </a:r>
            <a:r>
              <a:rPr lang="en-US" dirty="0" smtClean="0"/>
              <a:t> cannot be explained without Ivan testifying to the jury as to what his perception was and what was happening at the moment he struck Big Pete.   Ivan's testimony is therefore </a:t>
            </a:r>
            <a:r>
              <a:rPr lang="en-US" b="1" dirty="0" smtClean="0"/>
              <a:t>essential</a:t>
            </a:r>
            <a:r>
              <a:rPr lang="en-US" dirty="0" smtClean="0"/>
              <a:t> to argue this defense in this case.</a:t>
            </a:r>
          </a:p>
          <a:p>
            <a:endParaRPr lang="en-US" dirty="0"/>
          </a:p>
        </p:txBody>
      </p:sp>
      <p:sp>
        <p:nvSpPr>
          <p:cNvPr id="3" name="Title 2"/>
          <p:cNvSpPr>
            <a:spLocks noGrp="1"/>
          </p:cNvSpPr>
          <p:nvPr>
            <p:ph type="title"/>
          </p:nvPr>
        </p:nvSpPr>
        <p:spPr/>
        <p:txBody>
          <a:bodyPr>
            <a:normAutofit fontScale="90000"/>
          </a:bodyPr>
          <a:lstStyle/>
          <a:p>
            <a:pPr algn="ctr"/>
            <a:r>
              <a:rPr lang="en-US" dirty="0" smtClean="0"/>
              <a:t>Trying the Case:</a:t>
            </a:r>
            <a:br>
              <a:rPr lang="en-US" dirty="0" smtClean="0"/>
            </a:br>
            <a:r>
              <a:rPr lang="en-US" dirty="0" smtClean="0"/>
              <a:t>Defendant’s Testimony</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sz="3600" dirty="0" smtClean="0"/>
              <a:t>If there is need for lengthy explanation or argument regarding an objection the jury may be excused and taken outside of the </a:t>
            </a:r>
            <a:r>
              <a:rPr lang="en-US" sz="3500" dirty="0" smtClean="0"/>
              <a:t>During trial.</a:t>
            </a:r>
          </a:p>
          <a:p>
            <a:r>
              <a:rPr lang="en-US" sz="3500" b="1" dirty="0" smtClean="0"/>
              <a:t>OBJECTIONS</a:t>
            </a:r>
            <a:r>
              <a:rPr lang="en-US" sz="3500" dirty="0" smtClean="0"/>
              <a:t>  can be made as to the admissibility of </a:t>
            </a:r>
            <a:r>
              <a:rPr lang="en-US" sz="3500" dirty="0" smtClean="0">
                <a:solidFill>
                  <a:srgbClr val="FF0000"/>
                </a:solidFill>
              </a:rPr>
              <a:t>testimonial</a:t>
            </a:r>
            <a:r>
              <a:rPr lang="en-US" sz="3500" dirty="0" smtClean="0"/>
              <a:t> or </a:t>
            </a:r>
            <a:r>
              <a:rPr lang="en-US" sz="3500" dirty="0" smtClean="0">
                <a:solidFill>
                  <a:srgbClr val="FF0000"/>
                </a:solidFill>
              </a:rPr>
              <a:t>physical evidence  </a:t>
            </a:r>
          </a:p>
          <a:p>
            <a:endParaRPr lang="en-US" sz="3500" dirty="0" smtClean="0">
              <a:solidFill>
                <a:srgbClr val="FF0000"/>
              </a:solidFill>
            </a:endParaRPr>
          </a:p>
          <a:p>
            <a:r>
              <a:rPr lang="en-US" sz="3500" dirty="0" smtClean="0"/>
              <a:t>During trial if either state or defense ask any </a:t>
            </a:r>
            <a:r>
              <a:rPr lang="en-US" sz="3500" b="1" dirty="0" smtClean="0"/>
              <a:t>improper questions </a:t>
            </a:r>
            <a:r>
              <a:rPr lang="en-US" sz="3500" dirty="0" smtClean="0"/>
              <a:t>of a witness or attempts to introduce </a:t>
            </a:r>
            <a:r>
              <a:rPr lang="en-US" sz="3500" b="1" dirty="0" smtClean="0"/>
              <a:t>improper evidence</a:t>
            </a:r>
            <a:r>
              <a:rPr lang="en-US" sz="3500" dirty="0" smtClean="0"/>
              <a:t>, it is the responsibility of the opposing side to announce to the court </a:t>
            </a:r>
            <a:r>
              <a:rPr lang="en-US" sz="3600" b="1" dirty="0" smtClean="0">
                <a:solidFill>
                  <a:srgbClr val="FF0000"/>
                </a:solidFill>
              </a:rPr>
              <a:t>"OBJECTION! </a:t>
            </a:r>
            <a:r>
              <a:rPr lang="en-US" sz="3500" dirty="0" smtClean="0"/>
              <a:t>"  and without lengthy dialogue, the </a:t>
            </a:r>
            <a:r>
              <a:rPr lang="en-US" sz="3500" b="1" dirty="0" smtClean="0"/>
              <a:t>legal basis </a:t>
            </a:r>
            <a:r>
              <a:rPr lang="en-US" sz="3500" dirty="0" smtClean="0"/>
              <a:t>for the objection </a:t>
            </a:r>
          </a:p>
          <a:p>
            <a:endParaRPr lang="en-US" sz="3500" dirty="0" smtClean="0"/>
          </a:p>
          <a:p>
            <a:r>
              <a:rPr lang="en-US" sz="3500" dirty="0" smtClean="0"/>
              <a:t>In the State of Florida as in many other states as well as in the federal system, there is an  </a:t>
            </a:r>
            <a:r>
              <a:rPr lang="en-US" sz="3600" b="1" dirty="0" smtClean="0"/>
              <a:t>EVIDENCE CODE  </a:t>
            </a:r>
            <a:r>
              <a:rPr lang="en-US" sz="3500" dirty="0" smtClean="0"/>
              <a:t>that describes what evidence is admissible and what evidence should be considered inadmissible.</a:t>
            </a:r>
          </a:p>
        </p:txBody>
      </p:sp>
      <p:sp>
        <p:nvSpPr>
          <p:cNvPr id="2" name="Title 1"/>
          <p:cNvSpPr>
            <a:spLocks noGrp="1"/>
          </p:cNvSpPr>
          <p:nvPr>
            <p:ph type="title"/>
          </p:nvPr>
        </p:nvSpPr>
        <p:spPr/>
        <p:txBody>
          <a:bodyPr>
            <a:normAutofit fontScale="90000"/>
          </a:bodyPr>
          <a:lstStyle/>
          <a:p>
            <a:pPr algn="ctr"/>
            <a:r>
              <a:rPr lang="en-US" dirty="0" smtClean="0"/>
              <a:t>Trying the Case:</a:t>
            </a:r>
            <a:br>
              <a:rPr lang="en-US" dirty="0" smtClean="0"/>
            </a:br>
            <a:r>
              <a:rPr lang="en-US" dirty="0" smtClean="0">
                <a:solidFill>
                  <a:srgbClr val="FF0000"/>
                </a:solidFill>
              </a:rPr>
              <a:t>Objections</a:t>
            </a:r>
            <a:endParaRPr lang="en-US" dirty="0">
              <a:solidFill>
                <a:srgbClr val="FF000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Studying and discussing the EVIDENCE CODE is the topic for a completely separate course as there are many issues to be learned and discussed. Any competent trial attorney must become well versed and familiar with the evidence code in order to properly represent his client whether it be a defendant or the state, in trial.</a:t>
            </a:r>
          </a:p>
          <a:p>
            <a:endParaRPr lang="en-US" sz="2400" dirty="0" smtClean="0"/>
          </a:p>
          <a:p>
            <a:r>
              <a:rPr lang="en-US" sz="2400" dirty="0" smtClean="0"/>
              <a:t>If there is need for</a:t>
            </a:r>
            <a:r>
              <a:rPr lang="en-US" sz="2400" b="1" dirty="0" smtClean="0"/>
              <a:t> explanation</a:t>
            </a:r>
            <a:r>
              <a:rPr lang="en-US" sz="2400" dirty="0" smtClean="0"/>
              <a:t> of an objection, the parties can go "</a:t>
            </a:r>
            <a:r>
              <a:rPr lang="en-US" sz="2400" b="1" dirty="0" smtClean="0">
                <a:solidFill>
                  <a:srgbClr val="FF0000"/>
                </a:solidFill>
              </a:rPr>
              <a:t>SIDE BAR</a:t>
            </a:r>
            <a:r>
              <a:rPr lang="en-US" sz="2400" dirty="0" smtClean="0"/>
              <a:t>" out of the hearing of the jury.</a:t>
            </a:r>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Trying the Case:</a:t>
            </a:r>
            <a:br>
              <a:rPr lang="en-US" dirty="0" smtClean="0"/>
            </a:br>
            <a:r>
              <a:rPr lang="en-US" dirty="0" smtClean="0"/>
              <a:t>Objections</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 calcmode="lin" valueType="num">
                                      <p:cBhvr additive="base">
                                        <p:cTn id="1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dirty="0" smtClean="0"/>
              <a:t>Name a major objection to the admissibility of physical evidence or the defendant's statement already discussed……</a:t>
            </a:r>
          </a:p>
          <a:p>
            <a:r>
              <a:rPr lang="en-US" sz="2800" dirty="0" smtClean="0"/>
              <a:t>The </a:t>
            </a:r>
            <a:r>
              <a:rPr lang="en-US" sz="2800" b="1" dirty="0" smtClean="0"/>
              <a:t>motion to suppress </a:t>
            </a:r>
            <a:r>
              <a:rPr lang="en-US" sz="2800" dirty="0" smtClean="0">
                <a:solidFill>
                  <a:srgbClr val="00B050"/>
                </a:solidFill>
              </a:rPr>
              <a:t>illegally seized evidence </a:t>
            </a:r>
            <a:r>
              <a:rPr lang="en-US" sz="2800" dirty="0" smtClean="0"/>
              <a:t>or an </a:t>
            </a:r>
            <a:r>
              <a:rPr lang="en-US" sz="2800" dirty="0" smtClean="0">
                <a:solidFill>
                  <a:srgbClr val="00B050"/>
                </a:solidFill>
              </a:rPr>
              <a:t>illegally obtained confession </a:t>
            </a:r>
            <a:r>
              <a:rPr lang="en-US" sz="2800" dirty="0" smtClean="0"/>
              <a:t>is usually done PRETRIAL so as not to delay the trial.</a:t>
            </a:r>
          </a:p>
          <a:p>
            <a:r>
              <a:rPr lang="en-US" sz="2800" dirty="0" smtClean="0">
                <a:solidFill>
                  <a:srgbClr val="FF0000"/>
                </a:solidFill>
              </a:rPr>
              <a:t>Exception: the </a:t>
            </a:r>
            <a:r>
              <a:rPr lang="en-US" sz="2800" b="1" dirty="0" smtClean="0">
                <a:solidFill>
                  <a:srgbClr val="FF0000"/>
                </a:solidFill>
              </a:rPr>
              <a:t>defendant's</a:t>
            </a:r>
            <a:r>
              <a:rPr lang="en-US" sz="2800" dirty="0" smtClean="0">
                <a:solidFill>
                  <a:srgbClr val="FF0000"/>
                </a:solidFill>
              </a:rPr>
              <a:t> </a:t>
            </a:r>
            <a:r>
              <a:rPr lang="en-US" sz="2800" b="1" dirty="0" smtClean="0">
                <a:solidFill>
                  <a:srgbClr val="FF0000"/>
                </a:solidFill>
              </a:rPr>
              <a:t>statement </a:t>
            </a:r>
            <a:r>
              <a:rPr lang="en-US" sz="2800" dirty="0" smtClean="0">
                <a:solidFill>
                  <a:srgbClr val="FF0000"/>
                </a:solidFill>
              </a:rPr>
              <a:t>must be determined by the court to be </a:t>
            </a:r>
            <a:r>
              <a:rPr lang="en-US" sz="2800" b="1" dirty="0" smtClean="0">
                <a:solidFill>
                  <a:srgbClr val="FF0000"/>
                </a:solidFill>
              </a:rPr>
              <a:t>voluntarily made </a:t>
            </a:r>
            <a:r>
              <a:rPr lang="en-US" sz="2800" dirty="0" smtClean="0">
                <a:solidFill>
                  <a:srgbClr val="FF0000"/>
                </a:solidFill>
              </a:rPr>
              <a:t>before it can be introduced to the jury. If this has not been done pretrial, the court must make inquiry during the trial.</a:t>
            </a:r>
          </a:p>
          <a:p>
            <a:endParaRPr lang="en-US" sz="2800" dirty="0" smtClean="0">
              <a:solidFill>
                <a:srgbClr val="FF0000"/>
              </a:solidFill>
            </a:endParaRPr>
          </a:p>
          <a:p>
            <a:r>
              <a:rPr lang="en-US" sz="2800" dirty="0" smtClean="0"/>
              <a:t> Other objections to the admissibility of the illegally seized evidence might be</a:t>
            </a:r>
            <a:r>
              <a:rPr lang="en-US" sz="2800" b="1" dirty="0" smtClean="0">
                <a:solidFill>
                  <a:srgbClr val="FF0000"/>
                </a:solidFill>
              </a:rPr>
              <a:t> waived </a:t>
            </a:r>
            <a:r>
              <a:rPr lang="en-US" sz="2800" dirty="0" smtClean="0"/>
              <a:t>if they are not timely made </a:t>
            </a:r>
            <a:r>
              <a:rPr lang="en-US" sz="2800" b="1" dirty="0" smtClean="0"/>
              <a:t>prior</a:t>
            </a:r>
            <a:r>
              <a:rPr lang="en-US" sz="2800" dirty="0" smtClean="0"/>
              <a:t> to trial.</a:t>
            </a:r>
          </a:p>
          <a:p>
            <a:r>
              <a:rPr lang="en-US" sz="2800" dirty="0" smtClean="0"/>
              <a:t>Once made, the judge will rule on the objection and declare it be "</a:t>
            </a:r>
            <a:r>
              <a:rPr lang="en-US" sz="2800" dirty="0" smtClean="0">
                <a:solidFill>
                  <a:srgbClr val="FF0000"/>
                </a:solidFill>
              </a:rPr>
              <a:t>SUSTAINED</a:t>
            </a:r>
            <a:r>
              <a:rPr lang="en-US" sz="2800" dirty="0" smtClean="0"/>
              <a:t>" or "</a:t>
            </a:r>
            <a:r>
              <a:rPr lang="en-US" sz="2800" dirty="0" smtClean="0">
                <a:solidFill>
                  <a:srgbClr val="FF0000"/>
                </a:solidFill>
              </a:rPr>
              <a:t>OVERRULED</a:t>
            </a:r>
            <a:r>
              <a:rPr lang="en-US" sz="2800" dirty="0" smtClean="0"/>
              <a:t>"</a:t>
            </a:r>
          </a:p>
          <a:p>
            <a:pPr>
              <a:buNone/>
            </a:pPr>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Trying the Case:</a:t>
            </a:r>
            <a:br>
              <a:rPr lang="en-US" dirty="0" smtClean="0"/>
            </a:br>
            <a:r>
              <a:rPr lang="en-US" dirty="0" smtClean="0"/>
              <a:t>Objections</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32500" lnSpcReduction="20000"/>
          </a:bodyPr>
          <a:lstStyle/>
          <a:p>
            <a:r>
              <a:rPr lang="en-US" sz="6400" dirty="0" smtClean="0"/>
              <a:t>Inadmissible-- may be relevant but not admissible</a:t>
            </a:r>
          </a:p>
          <a:p>
            <a:r>
              <a:rPr lang="en-US" sz="6400" dirty="0" smtClean="0"/>
              <a:t>Immaterial-- not relevant at all</a:t>
            </a:r>
          </a:p>
          <a:p>
            <a:r>
              <a:rPr lang="en-US" sz="6400" dirty="0" smtClean="0"/>
              <a:t>Question too vague or general or calls for </a:t>
            </a:r>
            <a:r>
              <a:rPr lang="en-US" sz="6400" b="1" dirty="0" smtClean="0"/>
              <a:t>speculation</a:t>
            </a:r>
          </a:p>
          <a:p>
            <a:r>
              <a:rPr lang="en-US" sz="6400" dirty="0" smtClean="0"/>
              <a:t>Calls for an </a:t>
            </a:r>
            <a:r>
              <a:rPr lang="en-US" sz="6400" b="1" dirty="0" smtClean="0"/>
              <a:t>opinion</a:t>
            </a:r>
            <a:r>
              <a:rPr lang="en-US" sz="6400" dirty="0" smtClean="0"/>
              <a:t>    </a:t>
            </a:r>
            <a:r>
              <a:rPr lang="en-US" sz="6400" dirty="0" smtClean="0">
                <a:solidFill>
                  <a:srgbClr val="FF0000"/>
                </a:solidFill>
              </a:rPr>
              <a:t>(exception: EXPERT WITNESS)</a:t>
            </a:r>
          </a:p>
          <a:p>
            <a:endParaRPr lang="en-US" sz="6400" dirty="0" smtClean="0">
              <a:solidFill>
                <a:srgbClr val="FF0000"/>
              </a:solidFill>
            </a:endParaRPr>
          </a:p>
          <a:p>
            <a:r>
              <a:rPr lang="en-US" sz="6400" dirty="0" smtClean="0"/>
              <a:t>Leading --meaning the question is suggesting the answer (this is not permissible on direct examination)</a:t>
            </a:r>
          </a:p>
          <a:p>
            <a:endParaRPr lang="en-US" sz="6400" dirty="0" smtClean="0"/>
          </a:p>
          <a:p>
            <a:r>
              <a:rPr lang="en-US" sz="6400" dirty="0" smtClean="0"/>
              <a:t>Argumentative</a:t>
            </a:r>
          </a:p>
          <a:p>
            <a:endParaRPr lang="en-US" sz="6400" dirty="0" smtClean="0"/>
          </a:p>
          <a:p>
            <a:r>
              <a:rPr lang="en-US" sz="6400" dirty="0" smtClean="0"/>
              <a:t>Asked and answered</a:t>
            </a:r>
          </a:p>
          <a:p>
            <a:endParaRPr lang="en-US" sz="6400" dirty="0" smtClean="0"/>
          </a:p>
          <a:p>
            <a:r>
              <a:rPr lang="en-US" sz="6400" dirty="0" smtClean="0"/>
              <a:t>Calls for </a:t>
            </a:r>
            <a:r>
              <a:rPr lang="en-US" sz="6400" b="1" dirty="0" smtClean="0"/>
              <a:t>privileged testimony </a:t>
            </a:r>
            <a:r>
              <a:rPr lang="en-US" sz="6400" dirty="0" smtClean="0"/>
              <a:t>:  husband-and-wife, Doctor-patient, Attorney-client</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COMMONLY MADE OBJECTIONS</a:t>
            </a:r>
            <a:br>
              <a:rPr lang="en-US" dirty="0" smtClean="0"/>
            </a:b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 calcmode="lin" valueType="num">
                                      <p:cBhvr additive="base">
                                        <p:cTn id="4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dirty="0" smtClean="0"/>
              <a:t>The prejudicial effect outweighs the probative value  (graphic photos common)</a:t>
            </a:r>
          </a:p>
          <a:p>
            <a:r>
              <a:rPr lang="en-US" sz="3300" b="1" dirty="0" smtClean="0">
                <a:solidFill>
                  <a:schemeClr val="accent4">
                    <a:lumMod val="75000"/>
                  </a:schemeClr>
                </a:solidFill>
              </a:rPr>
              <a:t>Hearsay</a:t>
            </a:r>
            <a:r>
              <a:rPr lang="en-US" sz="2800" dirty="0" smtClean="0"/>
              <a:t>  =   " and out-of-court statement presented for the </a:t>
            </a:r>
            <a:r>
              <a:rPr lang="en-US" sz="2800" b="1" dirty="0" smtClean="0"/>
              <a:t>truth</a:t>
            </a:r>
            <a:r>
              <a:rPr lang="en-US" sz="2800" dirty="0" smtClean="0"/>
              <a:t> of it's  assertion"</a:t>
            </a:r>
          </a:p>
          <a:p>
            <a:r>
              <a:rPr lang="en-US" sz="2800" dirty="0" smtClean="0"/>
              <a:t>A large body of law on this in the evidence code, because there are many exceptions. The theory of this objection is that evidence submitted cannot be established to be </a:t>
            </a:r>
            <a:r>
              <a:rPr lang="en-US" sz="2800" b="1" dirty="0" smtClean="0"/>
              <a:t>reliable</a:t>
            </a:r>
            <a:r>
              <a:rPr lang="en-US" sz="2800" dirty="0" smtClean="0"/>
              <a:t>.</a:t>
            </a:r>
          </a:p>
          <a:p>
            <a:r>
              <a:rPr lang="en-US" sz="2800" dirty="0" smtClean="0">
                <a:solidFill>
                  <a:srgbClr val="FF0000"/>
                </a:solidFill>
              </a:rPr>
              <a:t>Example: Big Pete in his direct testimony may try to state "while I was at the bar Svetlana told me that........... OBJECTION HEARSAY!</a:t>
            </a:r>
          </a:p>
          <a:p>
            <a:r>
              <a:rPr lang="en-US" sz="2800" u="sng" dirty="0" smtClean="0"/>
              <a:t>Reliability</a:t>
            </a:r>
            <a:r>
              <a:rPr lang="en-US" sz="2800" dirty="0" smtClean="0"/>
              <a:t> is the issue because there is no way to cross examine Svetlana or reliably determine what she said.</a:t>
            </a:r>
          </a:p>
          <a:p>
            <a:endParaRPr lang="en-US" dirty="0"/>
          </a:p>
        </p:txBody>
      </p:sp>
      <p:sp>
        <p:nvSpPr>
          <p:cNvPr id="3" name="Title 2"/>
          <p:cNvSpPr>
            <a:spLocks noGrp="1"/>
          </p:cNvSpPr>
          <p:nvPr>
            <p:ph type="title"/>
          </p:nvPr>
        </p:nvSpPr>
        <p:spPr/>
        <p:txBody>
          <a:bodyPr>
            <a:normAutofit/>
          </a:bodyPr>
          <a:lstStyle/>
          <a:p>
            <a:r>
              <a:rPr lang="en-US" sz="4000" dirty="0" smtClean="0"/>
              <a:t>COMMONLY MADE OBJECTIONS</a:t>
            </a:r>
            <a:endParaRPr lang="en-US" sz="4000"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The defense must make a renewed motion for </a:t>
            </a:r>
            <a:r>
              <a:rPr lang="en-US" b="1" dirty="0" smtClean="0">
                <a:solidFill>
                  <a:srgbClr val="C00000"/>
                </a:solidFill>
              </a:rPr>
              <a:t>A DIRECTED VERDICT OF JUDGMENT OF ACQUITTAL</a:t>
            </a:r>
          </a:p>
          <a:p>
            <a:r>
              <a:rPr lang="en-US" dirty="0" smtClean="0"/>
              <a:t>The standard now changes slightly: the argument presented to the judge on this motion is that in consideration of all of the facts now presented that </a:t>
            </a:r>
            <a:r>
              <a:rPr lang="en-US" b="1" dirty="0" smtClean="0"/>
              <a:t>reasonable people could not differ </a:t>
            </a:r>
            <a:r>
              <a:rPr lang="en-US" dirty="0" smtClean="0"/>
              <a:t>in finding that the facts established in trial could not possibly sustain a conviction.</a:t>
            </a:r>
          </a:p>
          <a:p>
            <a:r>
              <a:rPr lang="en-US" dirty="0" smtClean="0"/>
              <a:t>As with the first motion, this motion is also usually denied and the case will be submitted to the jury for a decision as to guilt</a:t>
            </a:r>
          </a:p>
          <a:p>
            <a:r>
              <a:rPr lang="en-US" dirty="0" smtClean="0"/>
              <a:t>As a practical matter most judges do not like to take the decision of guilt away from the jury once the case has been completely presented.</a:t>
            </a:r>
          </a:p>
          <a:p>
            <a:endParaRPr lang="en-US" dirty="0"/>
          </a:p>
        </p:txBody>
      </p:sp>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Conclusion of the defense's case</a:t>
            </a:r>
            <a:br>
              <a:rPr lang="en-US" dirty="0" smtClean="0"/>
            </a:b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1384</TotalTime>
  <Words>12527</Words>
  <Application>Microsoft Office PowerPoint</Application>
  <PresentationFormat>On-screen Show (4:3)</PresentationFormat>
  <Paragraphs>880</Paragraphs>
  <Slides>145</Slides>
  <Notes>0</Notes>
  <HiddenSlides>0</HiddenSlides>
  <MMClips>1</MMClips>
  <ScaleCrop>false</ScaleCrop>
  <HeadingPairs>
    <vt:vector size="4" baseType="variant">
      <vt:variant>
        <vt:lpstr>Theme</vt:lpstr>
      </vt:variant>
      <vt:variant>
        <vt:i4>1</vt:i4>
      </vt:variant>
      <vt:variant>
        <vt:lpstr>Slide Titles</vt:lpstr>
      </vt:variant>
      <vt:variant>
        <vt:i4>145</vt:i4>
      </vt:variant>
    </vt:vector>
  </HeadingPairs>
  <TitlesOfParts>
    <vt:vector size="146" baseType="lpstr">
      <vt:lpstr>Concourse</vt:lpstr>
      <vt:lpstr>Constitutional Considerations in Criminal Proceedings</vt:lpstr>
      <vt:lpstr> Source of law from Constitution of the United States </vt:lpstr>
      <vt:lpstr>Right to Trial By Jury</vt:lpstr>
      <vt:lpstr>Right to Trial By Jury</vt:lpstr>
      <vt:lpstr>Right to Counsel</vt:lpstr>
      <vt:lpstr>Right to Counsel: Stages When Applicable</vt:lpstr>
      <vt:lpstr>Right to Counsel: Stages When Not Applicable</vt:lpstr>
      <vt:lpstr> RIGHT TO REPRESENT  YOURSELF AT TRIAL </vt:lpstr>
      <vt:lpstr> RIGHT TO CONFRONT WITNESSES </vt:lpstr>
      <vt:lpstr> RIGHT AGAINST COMPELLED SELF INCRIMINATION  (to be forced to say something against yourself) </vt:lpstr>
      <vt:lpstr> MIRANDA WARNINGS:  Miranda versus Arizona (1966) </vt:lpstr>
      <vt:lpstr> WAIVER </vt:lpstr>
      <vt:lpstr> RIGHT TO BE FREE FROM UNREASONABLE  SEARCH AND SEIZURE </vt:lpstr>
      <vt:lpstr> What is a WARRANT?  </vt:lpstr>
      <vt:lpstr> PROBABLE CAUSE     (for the purpose of a warrant) </vt:lpstr>
      <vt:lpstr>  Six Exceptions to Warrant Requirement </vt:lpstr>
      <vt:lpstr>Six Exceptions to Warrant Requirements</vt:lpstr>
      <vt:lpstr>Six Exceptions to Warrant Requirements</vt:lpstr>
      <vt:lpstr> EXCLUSIONARY RULE </vt:lpstr>
      <vt:lpstr> EXCLUSIONARY RULE </vt:lpstr>
      <vt:lpstr> MOTION TO SUPPRESS EVIDENCE </vt:lpstr>
      <vt:lpstr>MOTION TO SUPPRESS EVIDENCE</vt:lpstr>
      <vt:lpstr>MOTION TO SUPPRESS PHYSICAL  EVIDENCE SUMMARY</vt:lpstr>
      <vt:lpstr>MOTION TO SUPPRESS EVIDENCE</vt:lpstr>
      <vt:lpstr> DUE PROCESS AND  EQUAL PROTECTION   </vt:lpstr>
      <vt:lpstr> BURDEN OF PROOF AND PRESUMPTION OF INNOCENCE </vt:lpstr>
      <vt:lpstr>Slide 27</vt:lpstr>
      <vt:lpstr> DOUBLE JEOPARDY </vt:lpstr>
      <vt:lpstr>CRIMES </vt:lpstr>
      <vt:lpstr> THEORY OF PUNISHMENT </vt:lpstr>
      <vt:lpstr>THEORY OF PUNISHMENT</vt:lpstr>
      <vt:lpstr>CLASSIFICATION OF CRIMES</vt:lpstr>
      <vt:lpstr>  CONSPIRACY   </vt:lpstr>
      <vt:lpstr>CONSPIRACY</vt:lpstr>
      <vt:lpstr> Outline of  Criminal Process  from Arrest to Conclusion </vt:lpstr>
      <vt:lpstr> Example Case </vt:lpstr>
      <vt:lpstr>Example Case</vt:lpstr>
      <vt:lpstr>Example Case</vt:lpstr>
      <vt:lpstr>Example Case</vt:lpstr>
      <vt:lpstr> Example Case: What happens from here? </vt:lpstr>
      <vt:lpstr> What is a Bond? </vt:lpstr>
      <vt:lpstr>Magistrate Process</vt:lpstr>
      <vt:lpstr>Example Case</vt:lpstr>
      <vt:lpstr>Example Case: Bond Reduction</vt:lpstr>
      <vt:lpstr>Example Case: Bond Reduction</vt:lpstr>
      <vt:lpstr>Example Case</vt:lpstr>
      <vt:lpstr>Example Case: What is the progress of Ivan’s Case?</vt:lpstr>
      <vt:lpstr>Slide 48</vt:lpstr>
      <vt:lpstr>Example Case: What is the progress of Ivan’s case?</vt:lpstr>
      <vt:lpstr>Example Case: What is the progress of Ivan’s Case?</vt:lpstr>
      <vt:lpstr>Example Case: What is the progress of Ivan’s Case?</vt:lpstr>
      <vt:lpstr>Example Case: What is the progress of Ivan’s Case?</vt:lpstr>
      <vt:lpstr>Example Case: What is the progress of Ivan’s Case?</vt:lpstr>
      <vt:lpstr>Example Case: At the Arraignment</vt:lpstr>
      <vt:lpstr>Example Case: Demand for Discovery</vt:lpstr>
      <vt:lpstr>Example Case: Reciprocal Discovery</vt:lpstr>
      <vt:lpstr>Notice of Alibi</vt:lpstr>
      <vt:lpstr>Pre-Trial Motions</vt:lpstr>
      <vt:lpstr>Plea versus Trial</vt:lpstr>
      <vt:lpstr>Plea versus Trial</vt:lpstr>
      <vt:lpstr>Types of Pleas</vt:lpstr>
      <vt:lpstr>Example Case: Trying the Case</vt:lpstr>
      <vt:lpstr>Trial Outcomes</vt:lpstr>
      <vt:lpstr>Opening Statements</vt:lpstr>
      <vt:lpstr>Burden of Proof</vt:lpstr>
      <vt:lpstr>Burden of Proof</vt:lpstr>
      <vt:lpstr>Affirmative Defenses</vt:lpstr>
      <vt:lpstr>Insanity Defense</vt:lpstr>
      <vt:lpstr>Insanity Defense</vt:lpstr>
      <vt:lpstr>Slide 70</vt:lpstr>
      <vt:lpstr>Mental Competency</vt:lpstr>
      <vt:lpstr>Mental Competency</vt:lpstr>
      <vt:lpstr> Entrapment </vt:lpstr>
      <vt:lpstr>Entrapment Examples</vt:lpstr>
      <vt:lpstr>Subjective Entrapment</vt:lpstr>
      <vt:lpstr>Objective Entrapment</vt:lpstr>
      <vt:lpstr>Objective Entrapment</vt:lpstr>
      <vt:lpstr>Entrapment</vt:lpstr>
      <vt:lpstr> Self-defense or  Justifiable Use of Force: </vt:lpstr>
      <vt:lpstr>Example Case: Trying the Case</vt:lpstr>
      <vt:lpstr>Example Case: Trying the Case</vt:lpstr>
      <vt:lpstr>Evidence</vt:lpstr>
      <vt:lpstr> Direct Evidence versus  Circumstantial Evidence </vt:lpstr>
      <vt:lpstr>Circumstantial Evidence</vt:lpstr>
      <vt:lpstr>Circumstantial Evidence</vt:lpstr>
      <vt:lpstr>Example Case: Trying the Case</vt:lpstr>
      <vt:lpstr>Example Case: Trying the Case</vt:lpstr>
      <vt:lpstr>Example Case: Trying the Case – Cross Examination</vt:lpstr>
      <vt:lpstr>Example Case: Trying the Case</vt:lpstr>
      <vt:lpstr>Trying the Case</vt:lpstr>
      <vt:lpstr>Trying the Case</vt:lpstr>
      <vt:lpstr>Trying the Case: Defendant’s Testimony</vt:lpstr>
      <vt:lpstr>Trying the Case: Defendant’s Testimony</vt:lpstr>
      <vt:lpstr>Trying the Case: Objections</vt:lpstr>
      <vt:lpstr>Trying the Case: Objections</vt:lpstr>
      <vt:lpstr>Trying the Case: Objections</vt:lpstr>
      <vt:lpstr> COMMONLY MADE OBJECTIONS </vt:lpstr>
      <vt:lpstr>COMMONLY MADE OBJECTIONS</vt:lpstr>
      <vt:lpstr> Conclusion of the defense's case </vt:lpstr>
      <vt:lpstr> CLOSING ARGUMENTS </vt:lpstr>
      <vt:lpstr>  JURY INSTRUCTIONS   </vt:lpstr>
      <vt:lpstr>JURY INSTRUCTIONS</vt:lpstr>
      <vt:lpstr>JURY INSTRUCTIONS</vt:lpstr>
      <vt:lpstr>JURY INSTRUCTIONS</vt:lpstr>
      <vt:lpstr>JURY INSTRUCTIONS</vt:lpstr>
      <vt:lpstr>JURY INSTRUCTIONS</vt:lpstr>
      <vt:lpstr> SENTENCING </vt:lpstr>
      <vt:lpstr>  SENTENCING GUIDELINES   </vt:lpstr>
      <vt:lpstr>SENTENCING GUIDELINES</vt:lpstr>
      <vt:lpstr>PRE-SENTENCE INVESTIGATION (PSI)</vt:lpstr>
      <vt:lpstr>SENTENCING HEARING</vt:lpstr>
      <vt:lpstr>SENTENCING HEARING</vt:lpstr>
      <vt:lpstr> SENTENCING DEPARTURES </vt:lpstr>
      <vt:lpstr>SENTENCING DEPARTURES: MITIGATING CIRCUMSTANCES</vt:lpstr>
      <vt:lpstr>SENTENCING DEPARTURES: MITIGATING CIRCUMSTANCES</vt:lpstr>
      <vt:lpstr>SENTENCING DEPARTURES: MITIGATING CIRCUMSTANCES</vt:lpstr>
      <vt:lpstr>SENTENCING DEPARTURES</vt:lpstr>
      <vt:lpstr>SENTENCING DEPARTURES: AGGRAVATING CIRCUMSTANCES</vt:lpstr>
      <vt:lpstr>SENTENCING DEPARTURES: AGGRAVATING CIRCUMSTANCES</vt:lpstr>
      <vt:lpstr>SENTENCING DEPARTURES: AGGRAVATING CIRCUMSTANCES</vt:lpstr>
      <vt:lpstr>SENTENCING DEPARTURES: AGGRAVATING CIRCUMSTANCES</vt:lpstr>
      <vt:lpstr> HABITUAL OFFENDER </vt:lpstr>
      <vt:lpstr> PRISON RELEASE RE-OFFENDER      "PRR" </vt:lpstr>
      <vt:lpstr>MANDATORY MINIMUMS</vt:lpstr>
      <vt:lpstr> RESTITUTION </vt:lpstr>
      <vt:lpstr>DISCRETIONARY RANGE</vt:lpstr>
      <vt:lpstr> WITHHOLD ADJUDICATION OF GUILT </vt:lpstr>
      <vt:lpstr>PROBATION</vt:lpstr>
      <vt:lpstr>PROBATION</vt:lpstr>
      <vt:lpstr> HOUSE ARREST a.k.a.    "COMMUNITY CONTROL" or "HOME CONFINEMENT" </vt:lpstr>
      <vt:lpstr> VIOLATION OF PROBATION or VIOLATION OF COMMUNITY CONTROL </vt:lpstr>
      <vt:lpstr> FINAL HEARING </vt:lpstr>
      <vt:lpstr>FINAL HEARING</vt:lpstr>
      <vt:lpstr> JUVENILE COURT </vt:lpstr>
      <vt:lpstr>JUVENILE COURT</vt:lpstr>
      <vt:lpstr> THE CRIMINAL DEFENSE ATTORNEY </vt:lpstr>
      <vt:lpstr>THE CRIMINAL DEFENSE ATTORNEY</vt:lpstr>
      <vt:lpstr>THE CRIMINAL DEFENSE ATTORNEY</vt:lpstr>
      <vt:lpstr>THE CRIMINAL DEFENSE ATTORNEY</vt:lpstr>
      <vt:lpstr>THE CRIMINAL DEFENSE ATTORNEY</vt:lpstr>
      <vt:lpstr>THE CRIMINAL DEFENSE ATTORNEY</vt:lpstr>
      <vt:lpstr>THE CRIMINAL DEFENSE ATTORNEY</vt:lpstr>
      <vt:lpstr> ATTORNEYS FEES </vt:lpstr>
      <vt:lpstr>ATTORNEYS FEES: INDIGENT CLIENTS</vt:lpstr>
      <vt:lpstr> ATTORNEYS AND THE  ACTUAL PRACTICE OF LAW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Lizette</dc:creator>
  <cp:lastModifiedBy>JIS</cp:lastModifiedBy>
  <cp:revision>146</cp:revision>
  <dcterms:created xsi:type="dcterms:W3CDTF">2010-04-12T01:08:25Z</dcterms:created>
  <dcterms:modified xsi:type="dcterms:W3CDTF">2012-04-27T19:13:49Z</dcterms:modified>
</cp:coreProperties>
</file>