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90" r:id="rId5"/>
    <p:sldId id="292" r:id="rId6"/>
    <p:sldId id="291" r:id="rId7"/>
    <p:sldId id="263" r:id="rId8"/>
    <p:sldId id="259" r:id="rId9"/>
    <p:sldId id="261" r:id="rId10"/>
    <p:sldId id="266" r:id="rId11"/>
    <p:sldId id="265" r:id="rId12"/>
    <p:sldId id="264" r:id="rId13"/>
    <p:sldId id="269" r:id="rId14"/>
    <p:sldId id="268" r:id="rId15"/>
    <p:sldId id="267" r:id="rId16"/>
    <p:sldId id="260" r:id="rId17"/>
    <p:sldId id="270" r:id="rId18"/>
    <p:sldId id="271" r:id="rId19"/>
    <p:sldId id="272" r:id="rId20"/>
    <p:sldId id="276" r:id="rId21"/>
    <p:sldId id="277" r:id="rId22"/>
    <p:sldId id="275" r:id="rId23"/>
    <p:sldId id="282" r:id="rId24"/>
    <p:sldId id="281" r:id="rId25"/>
    <p:sldId id="280" r:id="rId26"/>
    <p:sldId id="293" r:id="rId27"/>
    <p:sldId id="279" r:id="rId28"/>
    <p:sldId id="274" r:id="rId29"/>
    <p:sldId id="294" r:id="rId30"/>
    <p:sldId id="285" r:id="rId31"/>
    <p:sldId id="284" r:id="rId32"/>
    <p:sldId id="283" r:id="rId33"/>
    <p:sldId id="287" r:id="rId34"/>
    <p:sldId id="288" r:id="rId35"/>
    <p:sldId id="286" r:id="rId36"/>
    <p:sldId id="273" r:id="rId37"/>
    <p:sldId id="289" r:id="rId38"/>
    <p:sldId id="278"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8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FC5550-AE96-406D-8C66-2210DA2BF356}"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FC5550-AE96-406D-8C66-2210DA2BF356}"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FC5550-AE96-406D-8C66-2210DA2BF356}"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FC5550-AE96-406D-8C66-2210DA2BF356}"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FC5550-AE96-406D-8C66-2210DA2BF356}" type="datetimeFigureOut">
              <a:rPr lang="en-US" smtClean="0"/>
              <a:pPr/>
              <a:t>4/9/2012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FC5550-AE96-406D-8C66-2210DA2BF356}" type="datetimeFigureOut">
              <a:rPr lang="en-US" smtClean="0"/>
              <a:pPr/>
              <a:t>4/9/2012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FC5550-AE96-406D-8C66-2210DA2BF356}" type="datetimeFigureOut">
              <a:rPr lang="en-US" smtClean="0"/>
              <a:pPr/>
              <a:t>4/9/2012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FC5550-AE96-406D-8C66-2210DA2BF356}" type="datetimeFigureOut">
              <a:rPr lang="en-US" smtClean="0"/>
              <a:pPr/>
              <a:t>4/9/2012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C5550-AE96-406D-8C66-2210DA2BF356}" type="datetimeFigureOut">
              <a:rPr lang="en-US" smtClean="0"/>
              <a:pPr/>
              <a:t>4/9/2012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C5550-AE96-406D-8C66-2210DA2BF356}" type="datetimeFigureOut">
              <a:rPr lang="en-US" smtClean="0"/>
              <a:pPr/>
              <a:t>4/9/2012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C5550-AE96-406D-8C66-2210DA2BF356}" type="datetimeFigureOut">
              <a:rPr lang="en-US" smtClean="0"/>
              <a:pPr/>
              <a:t>4/9/2012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71A32-F0FA-4862-9684-CDC3CFB5DE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C5550-AE96-406D-8C66-2210DA2BF356}" type="datetimeFigureOut">
              <a:rPr lang="en-US" smtClean="0"/>
              <a:pPr/>
              <a:t>4/9/2012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71A32-F0FA-4862-9684-CDC3CFB5DE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2" name="Title 1"/>
          <p:cNvSpPr>
            <a:spLocks noGrp="1"/>
          </p:cNvSpPr>
          <p:nvPr>
            <p:ph type="ctrTitle"/>
          </p:nvPr>
        </p:nvSpPr>
        <p:spPr/>
        <p:txBody>
          <a:bodyPr>
            <a:noAutofit/>
          </a:bodyPr>
          <a:lstStyle/>
          <a:p>
            <a:r>
              <a:rPr lang="en-US" sz="4800" b="1" dirty="0" smtClean="0">
                <a:latin typeface="Times New Roman" pitchFamily="18" charset="0"/>
                <a:cs typeface="Times New Roman" pitchFamily="18" charset="0"/>
              </a:rPr>
              <a:t>PEREMPTORY CHALLENGES</a:t>
            </a:r>
            <a:endParaRPr lang="en-US" sz="4800" dirty="0"/>
          </a:p>
        </p:txBody>
      </p:sp>
      <p:sp>
        <p:nvSpPr>
          <p:cNvPr id="3" name="Subtitle 2"/>
          <p:cNvSpPr>
            <a:spLocks noGrp="1"/>
          </p:cNvSpPr>
          <p:nvPr>
            <p:ph type="subTitle" idx="1"/>
          </p:nvPr>
        </p:nvSpPr>
        <p:spPr>
          <a:xfrm>
            <a:off x="990600" y="4343400"/>
            <a:ext cx="7543800" cy="1295400"/>
          </a:xfrm>
        </p:spPr>
        <p:txBody>
          <a:bodyPr>
            <a:normAutofit/>
          </a:bodyPr>
          <a:lstStyle/>
          <a:p>
            <a:r>
              <a:rPr lang="en-US" sz="4400" b="1" dirty="0" smtClean="0">
                <a:solidFill>
                  <a:schemeClr val="tx1"/>
                </a:solidFill>
                <a:latin typeface="Times New Roman" pitchFamily="18" charset="0"/>
                <a:cs typeface="Times New Roman" pitchFamily="18" charset="0"/>
              </a:rPr>
              <a:t>BY: MARK A. SPEISER</a:t>
            </a:r>
            <a:endParaRPr lang="en-US" sz="4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0"/>
            <a:ext cx="8229600" cy="762000"/>
          </a:xfrm>
        </p:spPr>
        <p:txBody>
          <a:bodyPr>
            <a:normAutofit/>
          </a:bodyPr>
          <a:lstStyle/>
          <a:p>
            <a:r>
              <a:rPr lang="en-US" b="1" u="sng" dirty="0" smtClean="0">
                <a:latin typeface="Times New Roman" pitchFamily="18" charset="0"/>
                <a:cs typeface="Times New Roman" pitchFamily="18" charset="0"/>
              </a:rPr>
              <a:t>BATSON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dirty="0">
              <a:latin typeface="David" pitchFamily="34" charset="-79"/>
              <a:cs typeface="David" pitchFamily="34" charset="-79"/>
            </a:endParaRPr>
          </a:p>
        </p:txBody>
      </p:sp>
      <p:sp>
        <p:nvSpPr>
          <p:cNvPr id="7" name="Content Placeholder 6"/>
          <p:cNvSpPr>
            <a:spLocks noGrp="1"/>
          </p:cNvSpPr>
          <p:nvPr>
            <p:ph idx="1"/>
          </p:nvPr>
        </p:nvSpPr>
        <p:spPr>
          <a:xfrm>
            <a:off x="457200" y="762000"/>
            <a:ext cx="8229600" cy="5943600"/>
          </a:xfrm>
        </p:spPr>
        <p:txBody>
          <a:bodyPr>
            <a:normAutofit lnSpcReduction="10000"/>
          </a:bodyPr>
          <a:lstStyle/>
          <a:p>
            <a:pPr lvl="1">
              <a:buFont typeface="Arial" pitchFamily="34" charset="0"/>
              <a:buChar char="•"/>
            </a:pPr>
            <a:r>
              <a:rPr lang="en-US" b="1" dirty="0" smtClean="0">
                <a:latin typeface="Times New Roman" pitchFamily="18" charset="0"/>
                <a:cs typeface="Times New Roman" pitchFamily="18" charset="0"/>
              </a:rPr>
              <a:t>US SUPREME COURT REVERSED CONVICTION </a:t>
            </a:r>
          </a:p>
          <a:p>
            <a:pPr lvl="1">
              <a:buFont typeface="Arial" pitchFamily="34" charset="0"/>
              <a:buChar char="•"/>
            </a:pPr>
            <a:r>
              <a:rPr lang="en-US" b="1" dirty="0" smtClean="0">
                <a:latin typeface="Times New Roman" pitchFamily="18" charset="0"/>
                <a:cs typeface="Times New Roman" pitchFamily="18" charset="0"/>
              </a:rPr>
              <a:t>ALTHOUGH PROSECUTER CAN ORDINARILY EXERCISE PEREMPTORY CHALLENGES FOR ANY REASON THAT IS CONSISTENT WITH HIS VIEW CONCERNING THE OUTCOME OF THE CASE, THE EQUAL PROTECTION CLAUSE PROHIBITS PROSECUTOR FROM CHALLENGING POTENTIAL JURORS DUE TO THEIR RACE OR ON ASSUMPTION THAT BLACKS AS A GROUP WILL BE UNABLE TO IMPARTIALLY CONSIDER THE STATE’S CASE AGAINST A BLACK DEFENDANT</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5"/>
                                        </p:tgtEl>
                                        <p:attrNameLst>
                                          <p:attrName>ppt_y</p:attrName>
                                        </p:attrNameLst>
                                      </p:cBhvr>
                                      <p:tavLst>
                                        <p:tav tm="0">
                                          <p:val>
                                            <p:strVal val="#ppt_y"/>
                                          </p:val>
                                        </p:tav>
                                        <p:tav tm="100000">
                                          <p:val>
                                            <p:strVal val="#ppt_y"/>
                                          </p:val>
                                        </p:tav>
                                      </p:tavLst>
                                    </p:anim>
                                  </p:childTnLst>
                                </p:cTn>
                              </p:par>
                            </p:childTnLst>
                          </p:cTn>
                        </p:par>
                        <p:par>
                          <p:cTn id="11" fill="hold">
                            <p:stCondLst>
                              <p:cond delay="2000"/>
                            </p:stCondLst>
                            <p:childTnLst>
                              <p:par>
                                <p:cTn id="12" presetID="39" presetClass="entr" presetSubtype="0" accel="100000" fill="hold" grpId="0" nodeType="after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1000" fill="hold"/>
                                        <p:tgtEl>
                                          <p:spTgt spid="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18" fill="hold">
                            <p:stCondLst>
                              <p:cond delay="3000"/>
                            </p:stCondLst>
                            <p:childTnLst>
                              <p:par>
                                <p:cTn id="19" presetID="39" presetClass="entr" presetSubtype="0" accel="100000" fill="hold" grpId="0" nodeType="after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 calcmode="lin" valueType="num">
                                      <p:cBhvr>
                                        <p:cTn id="21" dur="1000" fill="hold"/>
                                        <p:tgtEl>
                                          <p:spTgt spid="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1000" fill="hold"/>
                                        <p:tgtEl>
                                          <p:spTgt spid="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1000" fill="hold"/>
                                        <p:tgtEl>
                                          <p:spTgt spid="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10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715962"/>
          </a:xfrm>
        </p:spPr>
        <p:txBody>
          <a:bodyPr>
            <a:normAutofit fontScale="90000"/>
          </a:bodyPr>
          <a:lstStyle/>
          <a:p>
            <a:r>
              <a:rPr lang="en-US" b="1" u="sng" dirty="0" smtClean="0">
                <a:latin typeface="Times New Roman" pitchFamily="18" charset="0"/>
                <a:cs typeface="Times New Roman" pitchFamily="18" charset="0"/>
              </a:rPr>
              <a:t>BATSON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TEST </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a:xfrm>
            <a:off x="457200" y="1143000"/>
            <a:ext cx="8229600" cy="4983163"/>
          </a:xfrm>
        </p:spPr>
        <p:txBody>
          <a:bodyPr>
            <a:normAutofit fontScale="92500" lnSpcReduction="10000"/>
          </a:bodyPr>
          <a:lstStyle/>
          <a:p>
            <a:r>
              <a:rPr lang="en-US" b="1" dirty="0" smtClean="0">
                <a:latin typeface="Times New Roman" pitchFamily="18" charset="0"/>
                <a:cs typeface="Times New Roman" pitchFamily="18" charset="0"/>
              </a:rPr>
              <a:t>DEF CAN SHOW A “PRIMA FACE” CASE OF PURPOSEFUL DISCRIMINATION BY PROSECUTOR IN SELECTION OF TRIAL JURY BY HIS MANNER OF EXERCISE OF PEREMPTORY CHALLENGES</a:t>
            </a:r>
          </a:p>
          <a:p>
            <a:pPr lvl="1"/>
            <a:r>
              <a:rPr lang="en-US" b="1" dirty="0" smtClean="0">
                <a:latin typeface="Times New Roman" pitchFamily="18" charset="0"/>
                <a:cs typeface="Times New Roman" pitchFamily="18" charset="0"/>
              </a:rPr>
              <a:t>THIS IS DONE BY ESTABLISHING DEF IS A MEMBER OF AN IDENTIFIABLE GROUP AND THAT PROSECUTOR’S REMOVAL OF MEMBERS OF DEFENDANT’S RACE FROM JURY PANEL  RAISES THE NECESSARY INFERENCE OF PURPOSEFUL DISCRIMNATION</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from="(-#ppt_w/2)" to="(#ppt_x)" calcmode="lin" valueType="num">
                                      <p:cBhvr>
                                        <p:cTn id="14" dur="600" fill="hold">
                                          <p:stCondLst>
                                            <p:cond delay="0"/>
                                          </p:stCondLst>
                                        </p:cTn>
                                        <p:tgtEl>
                                          <p:spTgt spid="7">
                                            <p:txEl>
                                              <p:pRg st="0" end="0"/>
                                            </p:txEl>
                                          </p:spTgt>
                                        </p:tgtEl>
                                        <p:attrNameLst>
                                          <p:attrName>ppt_x</p:attrName>
                                        </p:attrNameLst>
                                      </p:cBhvr>
                                    </p:anim>
                                    <p:anim from="0" to="-1.0" calcmode="lin" valueType="num">
                                      <p:cBhvr>
                                        <p:cTn id="15" dur="200" decel="50000" autoRev="1" fill="hold">
                                          <p:stCondLst>
                                            <p:cond delay="600"/>
                                          </p:stCondLst>
                                        </p:cTn>
                                        <p:tgtEl>
                                          <p:spTgt spid="7">
                                            <p:txEl>
                                              <p:pRg st="0" end="0"/>
                                            </p:txEl>
                                          </p:spTgt>
                                        </p:tgtEl>
                                        <p:attrNameLst>
                                          <p:attrName>xshear</p:attrName>
                                        </p:attrNameLst>
                                      </p:cBhvr>
                                    </p:anim>
                                    <p:animScale>
                                      <p:cBhvr>
                                        <p:cTn id="16" dur="200" decel="100000" autoRev="1" fill="hold">
                                          <p:stCondLst>
                                            <p:cond delay="600"/>
                                          </p:stCondLst>
                                        </p:cTn>
                                        <p:tgtEl>
                                          <p:spTgt spid="7">
                                            <p:txEl>
                                              <p:pRg st="0" end="0"/>
                                            </p:txEl>
                                          </p:spTgt>
                                        </p:tgtEl>
                                      </p:cBhvr>
                                      <p:from x="100000" y="100000"/>
                                      <p:to x="80000" y="100000"/>
                                    </p:animScale>
                                    <p:anim by="(#ppt_h/3+#ppt_w*0.1)" calcmode="lin" valueType="num">
                                      <p:cBhvr additive="sum">
                                        <p:cTn id="17" dur="200" decel="100000" autoRev="1" fill="hold">
                                          <p:stCondLst>
                                            <p:cond delay="600"/>
                                          </p:stCondLst>
                                        </p:cTn>
                                        <p:tgtEl>
                                          <p:spTgt spid="7">
                                            <p:txEl>
                                              <p:pRg st="0" end="0"/>
                                            </p:txEl>
                                          </p:spTgt>
                                        </p:tgtEl>
                                        <p:attrNameLst>
                                          <p:attrName>ppt_x</p:attrName>
                                        </p:attrNameLst>
                                      </p:cBhvr>
                                    </p:anim>
                                  </p:childTnLst>
                                </p:cTn>
                              </p:par>
                            </p:childTnLst>
                          </p:cTn>
                        </p:par>
                        <p:par>
                          <p:cTn id="18" fill="hold">
                            <p:stCondLst>
                              <p:cond delay="2000"/>
                            </p:stCondLst>
                            <p:childTnLst>
                              <p:par>
                                <p:cTn id="19" presetID="34" presetClass="entr" presetSubtype="0" fill="hold" grpId="0" nodeType="after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 from="(-#ppt_w/2)" to="(#ppt_x)" calcmode="lin" valueType="num">
                                      <p:cBhvr>
                                        <p:cTn id="21" dur="600" fill="hold">
                                          <p:stCondLst>
                                            <p:cond delay="0"/>
                                          </p:stCondLst>
                                        </p:cTn>
                                        <p:tgtEl>
                                          <p:spTgt spid="7">
                                            <p:txEl>
                                              <p:pRg st="1" end="1"/>
                                            </p:txEl>
                                          </p:spTgt>
                                        </p:tgtEl>
                                        <p:attrNameLst>
                                          <p:attrName>ppt_x</p:attrName>
                                        </p:attrNameLst>
                                      </p:cBhvr>
                                    </p:anim>
                                    <p:anim from="0" to="-1.0" calcmode="lin" valueType="num">
                                      <p:cBhvr>
                                        <p:cTn id="22" dur="200" decel="50000" autoRev="1" fill="hold">
                                          <p:stCondLst>
                                            <p:cond delay="600"/>
                                          </p:stCondLst>
                                        </p:cTn>
                                        <p:tgtEl>
                                          <p:spTgt spid="7">
                                            <p:txEl>
                                              <p:pRg st="1" end="1"/>
                                            </p:txEl>
                                          </p:spTgt>
                                        </p:tgtEl>
                                        <p:attrNameLst>
                                          <p:attrName>xshear</p:attrName>
                                        </p:attrNameLst>
                                      </p:cBhvr>
                                    </p:anim>
                                    <p:animScale>
                                      <p:cBhvr>
                                        <p:cTn id="23" dur="200" decel="100000" autoRev="1" fill="hold">
                                          <p:stCondLst>
                                            <p:cond delay="600"/>
                                          </p:stCondLst>
                                        </p:cTn>
                                        <p:tgtEl>
                                          <p:spTgt spid="7">
                                            <p:txEl>
                                              <p:pRg st="1" end="1"/>
                                            </p:txEl>
                                          </p:spTgt>
                                        </p:tgtEl>
                                      </p:cBhvr>
                                      <p:from x="100000" y="100000"/>
                                      <p:to x="80000" y="100000"/>
                                    </p:animScale>
                                    <p:anim by="(#ppt_h/3+#ppt_w*0.1)" calcmode="lin" valueType="num">
                                      <p:cBhvr additive="sum">
                                        <p:cTn id="24" dur="200" decel="100000" autoRev="1" fill="hold">
                                          <p:stCondLst>
                                            <p:cond delay="600"/>
                                          </p:stCondLst>
                                        </p:cTn>
                                        <p:tgtEl>
                                          <p:spTgt spid="7">
                                            <p:txEl>
                                              <p:pRg st="1" end="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792162"/>
          </a:xfrm>
        </p:spPr>
        <p:txBody>
          <a:bodyPr>
            <a:normAutofit/>
          </a:bodyPr>
          <a:lstStyle/>
          <a:p>
            <a:r>
              <a:rPr lang="en-US" b="1" u="sng" dirty="0" smtClean="0">
                <a:latin typeface="Times New Roman" pitchFamily="18" charset="0"/>
                <a:cs typeface="Times New Roman" pitchFamily="18" charset="0"/>
              </a:rPr>
              <a:t>BATSON TEST</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a:xfrm>
            <a:off x="457200" y="1219200"/>
            <a:ext cx="8229600" cy="4906963"/>
          </a:xfrm>
        </p:spPr>
        <p:txBody>
          <a:bodyPr>
            <a:normAutofit/>
          </a:bodyPr>
          <a:lstStyle/>
          <a:p>
            <a:pPr lvl="1">
              <a:buFont typeface="Arial" pitchFamily="34" charset="0"/>
              <a:buChar char="•"/>
            </a:pPr>
            <a:r>
              <a:rPr lang="en-US" sz="3600" b="1" dirty="0" smtClean="0">
                <a:latin typeface="Times New Roman" pitchFamily="18" charset="0"/>
                <a:cs typeface="Times New Roman" pitchFamily="18" charset="0"/>
              </a:rPr>
              <a:t>ONCE DEF MAKES A PRIMA FACIE SHOWING, BURDEN SHIFTS TO PROSECUTOR TO PROVIDE THE COURT WITH A NEUTRAL EXPLANATION FOR CHALLENGING THE BLACK JUROR(S)</a:t>
            </a:r>
            <a:endParaRPr lang="en-US" sz="3600" b="1" dirty="0">
              <a:latin typeface="Times New Roman" pitchFamily="18" charset="0"/>
              <a:cs typeface="Times New Roman" pitchFamily="18" charset="0"/>
            </a:endParaRPr>
          </a:p>
        </p:txBody>
      </p:sp>
    </p:spTree>
  </p:cSld>
  <p:clrMapOvr>
    <a:masterClrMapping/>
  </p:clrMapOvr>
  <p:transition spd="slow">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182562"/>
          </a:xfrm>
        </p:spPr>
        <p:txBody>
          <a:bodyPr>
            <a:normAutofit fontScale="90000"/>
          </a:bodyPr>
          <a:lstStyle/>
          <a:p>
            <a:endParaRPr lang="en-US" b="1" dirty="0">
              <a:latin typeface="David" pitchFamily="34" charset="-79"/>
              <a:cs typeface="David" pitchFamily="34" charset="-79"/>
            </a:endParaRPr>
          </a:p>
        </p:txBody>
      </p:sp>
      <p:sp>
        <p:nvSpPr>
          <p:cNvPr id="7" name="Content Placeholder 6"/>
          <p:cNvSpPr>
            <a:spLocks noGrp="1"/>
          </p:cNvSpPr>
          <p:nvPr>
            <p:ph idx="1"/>
          </p:nvPr>
        </p:nvSpPr>
        <p:spPr>
          <a:xfrm>
            <a:off x="457200" y="1447800"/>
            <a:ext cx="8229600" cy="4678363"/>
          </a:xfrm>
        </p:spPr>
        <p:txBody>
          <a:bodyPr/>
          <a:lstStyle/>
          <a:p>
            <a:r>
              <a:rPr lang="en-US" b="1" dirty="0" smtClean="0">
                <a:latin typeface="Times New Roman" pitchFamily="18" charset="0"/>
                <a:cs typeface="Times New Roman" pitchFamily="18" charset="0"/>
              </a:rPr>
              <a:t>SELECTION PROCEDURES THAT PURPOSELY EXCLUDE BLACK PERSONS FROM JURIES UNDERMINE PUBLIC CONFIDENCE IN THE FAIRNESS OF OUR SYSTEM OF JUSTICE</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3000"/>
                                        <p:tgtEl>
                                          <p:spTgt spid="7">
                                            <p:txEl>
                                              <p:pRg st="0" end="0"/>
                                            </p:txEl>
                                          </p:spTgt>
                                        </p:tgtEl>
                                      </p:cBhvr>
                                    </p:animEffect>
                                    <p:anim calcmode="lin" valueType="num">
                                      <p:cBhvr>
                                        <p:cTn id="8" dur="3000" fill="hold"/>
                                        <p:tgtEl>
                                          <p:spTgt spid="7">
                                            <p:txEl>
                                              <p:pRg st="0" end="0"/>
                                            </p:txEl>
                                          </p:spTgt>
                                        </p:tgtEl>
                                        <p:attrNameLst>
                                          <p:attrName>style.rotation</p:attrName>
                                        </p:attrNameLst>
                                      </p:cBhvr>
                                      <p:tavLst>
                                        <p:tav tm="0">
                                          <p:val>
                                            <p:fltVal val="720"/>
                                          </p:val>
                                        </p:tav>
                                        <p:tav tm="100000">
                                          <p:val>
                                            <p:fltVal val="0"/>
                                          </p:val>
                                        </p:tav>
                                      </p:tavLst>
                                    </p:anim>
                                    <p:anim calcmode="lin" valueType="num">
                                      <p:cBhvr>
                                        <p:cTn id="9" dur="3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10" dur="3000" fill="hold"/>
                                        <p:tgtEl>
                                          <p:spTgt spid="7">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792162"/>
          </a:xfrm>
        </p:spPr>
        <p:txBody>
          <a:bodyPr>
            <a:normAutofit fontScale="90000"/>
          </a:bodyPr>
          <a:lstStyle/>
          <a:p>
            <a:r>
              <a:rPr lang="en-US" b="1" u="sng" dirty="0" smtClean="0">
                <a:latin typeface="Times New Roman" pitchFamily="18" charset="0"/>
                <a:cs typeface="Times New Roman" pitchFamily="18" charset="0"/>
              </a:rPr>
              <a:t>POWERS</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OHIO</a:t>
            </a:r>
            <a:br>
              <a:rPr lang="en-US" b="1" u="sng" dirty="0" smtClean="0">
                <a:latin typeface="Times New Roman" pitchFamily="18" charset="0"/>
                <a:cs typeface="Times New Roman" pitchFamily="18" charset="0"/>
              </a:rPr>
            </a:br>
            <a:r>
              <a:rPr lang="en-US" b="1" u="sng" dirty="0" smtClean="0">
                <a:latin typeface="Times New Roman" pitchFamily="18" charset="0"/>
                <a:cs typeface="Times New Roman" pitchFamily="18" charset="0"/>
              </a:rPr>
              <a:t>499 US 400 (1991)</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a:xfrm>
            <a:off x="381000" y="1600201"/>
            <a:ext cx="8229600" cy="4495800"/>
          </a:xfrm>
        </p:spPr>
        <p:txBody>
          <a:bodyPr/>
          <a:lstStyle/>
          <a:p>
            <a:r>
              <a:rPr lang="en-US" b="1" dirty="0" smtClean="0">
                <a:latin typeface="Times New Roman" pitchFamily="18" charset="0"/>
                <a:cs typeface="Times New Roman" pitchFamily="18" charset="0"/>
              </a:rPr>
              <a:t>US SUPREME COURT HELD ANY DEFENDANT  REGARDLESS OF WHETHER DEFENDANT SHARED SAME RACE AS EXCLUDED JUROR COULD OBJECT TO RACE-BASED EXCLUSION OF JURORS THROUGH PEREMPTORY CHALLENGES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8)">
                                      <p:cBhvr>
                                        <p:cTn id="7" dur="1000"/>
                                        <p:tgtEl>
                                          <p:spTgt spid="5"/>
                                        </p:tgtEl>
                                      </p:cBhvr>
                                    </p:animEffect>
                                  </p:childTnLst>
                                </p:cTn>
                              </p:par>
                            </p:childTnLst>
                          </p:cTn>
                        </p:par>
                        <p:par>
                          <p:cTn id="8" fill="hold">
                            <p:stCondLst>
                              <p:cond delay="1000"/>
                            </p:stCondLst>
                            <p:childTnLst>
                              <p:par>
                                <p:cTn id="9" presetID="21" presetClass="entr" presetSubtype="8"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heel(8)">
                                      <p:cBhvr>
                                        <p:cTn id="11"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1249362"/>
          </a:xfrm>
        </p:spPr>
        <p:txBody>
          <a:bodyPr>
            <a:normAutofit/>
          </a:bodyPr>
          <a:lstStyle/>
          <a:p>
            <a:r>
              <a:rPr lang="en-US" b="1" u="sng" dirty="0" smtClean="0">
                <a:latin typeface="Times New Roman" pitchFamily="18" charset="0"/>
                <a:cs typeface="Times New Roman" pitchFamily="18" charset="0"/>
              </a:rPr>
              <a:t>POWERS</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a:xfrm>
            <a:off x="457200" y="1752600"/>
            <a:ext cx="8229600" cy="4373563"/>
          </a:xfrm>
        </p:spPr>
        <p:txBody>
          <a:bodyPr/>
          <a:lstStyle/>
          <a:p>
            <a:r>
              <a:rPr lang="en-US" b="1" dirty="0" smtClean="0">
                <a:latin typeface="Times New Roman" pitchFamily="18" charset="0"/>
                <a:cs typeface="Times New Roman" pitchFamily="18" charset="0"/>
              </a:rPr>
              <a:t> ALTHOUGH AN INDIVIDUAL JUROR DOES NOT HAVE THE ABSOLUTE RIGHT TO SIT ON ANY PARTICULAR JURY, HE OR SHE DOES POSSESS THE RIGHT NOT TO BE EXCLUDED FROM A JURY BECAUSE OF RACE</a:t>
            </a:r>
            <a:endParaRPr lang="en-US" b="1" dirty="0">
              <a:latin typeface="Times New Roman" pitchFamily="18" charset="0"/>
              <a:cs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1935162"/>
          </a:xfrm>
        </p:spPr>
        <p:txBody>
          <a:bodyPr>
            <a:normAutofit fontScale="90000"/>
          </a:bodyPr>
          <a:lstStyle/>
          <a:p>
            <a:r>
              <a:rPr lang="en-US" sz="3200" b="1" u="sng" dirty="0" smtClean="0">
                <a:latin typeface="Times New Roman" pitchFamily="18" charset="0"/>
                <a:cs typeface="Times New Roman" pitchFamily="18" charset="0"/>
              </a:rPr>
              <a:t>EDMONSON</a:t>
            </a:r>
            <a:r>
              <a:rPr lang="en-US" sz="3200" b="1" dirty="0" smtClean="0">
                <a:latin typeface="Times New Roman" pitchFamily="18" charset="0"/>
                <a:cs typeface="Times New Roman" pitchFamily="18" charset="0"/>
              </a:rPr>
              <a:t> V. </a:t>
            </a:r>
            <a:r>
              <a:rPr lang="en-US" sz="3200" b="1" u="sng" dirty="0" smtClean="0">
                <a:latin typeface="Times New Roman" pitchFamily="18" charset="0"/>
                <a:cs typeface="Times New Roman" pitchFamily="18" charset="0"/>
              </a:rPr>
              <a:t>LEESVILLE</a:t>
            </a:r>
            <a:r>
              <a:rPr lang="en-US" sz="3200" b="1" dirty="0" smtClean="0">
                <a:latin typeface="Times New Roman" pitchFamily="18" charset="0"/>
                <a:cs typeface="Times New Roman" pitchFamily="18" charset="0"/>
              </a:rPr>
              <a:t> </a:t>
            </a:r>
            <a:br>
              <a:rPr lang="en-US" sz="3200" b="1" dirty="0" smtClean="0">
                <a:latin typeface="Times New Roman" pitchFamily="18" charset="0"/>
                <a:cs typeface="Times New Roman" pitchFamily="18" charset="0"/>
              </a:rPr>
            </a:br>
            <a:r>
              <a:rPr lang="en-US" sz="3200" b="1" u="sng" dirty="0" smtClean="0">
                <a:latin typeface="Times New Roman" pitchFamily="18" charset="0"/>
                <a:cs typeface="Times New Roman" pitchFamily="18" charset="0"/>
              </a:rPr>
              <a:t>CONCRETE</a:t>
            </a:r>
            <a:r>
              <a:rPr lang="en-US" sz="3200" b="1" dirty="0" smtClean="0">
                <a:latin typeface="Times New Roman" pitchFamily="18" charset="0"/>
                <a:cs typeface="Times New Roman" pitchFamily="18" charset="0"/>
              </a:rPr>
              <a:t> </a:t>
            </a:r>
            <a:r>
              <a:rPr lang="en-US" sz="3200" b="1" u="sng" dirty="0" smtClean="0">
                <a:latin typeface="Times New Roman" pitchFamily="18" charset="0"/>
                <a:cs typeface="Times New Roman" pitchFamily="18" charset="0"/>
              </a:rPr>
              <a:t>CO</a:t>
            </a:r>
            <a:r>
              <a:rPr lang="en-US" sz="3200" b="1" dirty="0" smtClean="0">
                <a:latin typeface="Times New Roman" pitchFamily="18" charset="0"/>
                <a:cs typeface="Times New Roman" pitchFamily="18" charset="0"/>
              </a:rPr>
              <a:t>. </a:t>
            </a:r>
            <a:br>
              <a:rPr lang="en-US" sz="32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500 U.S. 614 (1991)</a:t>
            </a: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7" name="Content Placeholder 6"/>
          <p:cNvSpPr>
            <a:spLocks noGrp="1"/>
          </p:cNvSpPr>
          <p:nvPr>
            <p:ph idx="1"/>
          </p:nvPr>
        </p:nvSpPr>
        <p:spPr>
          <a:xfrm>
            <a:off x="457200" y="2209800"/>
            <a:ext cx="8229600" cy="3916363"/>
          </a:xfrm>
        </p:spPr>
        <p:txBody>
          <a:bodyPr/>
          <a:lstStyle/>
          <a:p>
            <a:r>
              <a:rPr lang="en-US" b="1" dirty="0" smtClean="0">
                <a:latin typeface="Times New Roman" pitchFamily="18" charset="0"/>
                <a:cs typeface="Times New Roman" pitchFamily="18" charset="0"/>
              </a:rPr>
              <a:t>US SUPREME COURT HELD IN CIVIL CASES PRIVATE LITIGANT MAY NOT USE PEREMPTORY CHALLENGES TO EXCLUDE JURORS IN A MANNER THAT SUGGESTS RACIAL DISCRIMINATION</a:t>
            </a:r>
            <a:endParaRPr lang="en-US" b="1" dirty="0">
              <a:latin typeface="Times New Roman" pitchFamily="18" charset="0"/>
              <a:cs typeface="Times New Roman" pitchFamily="18" charset="0"/>
            </a:endParaRPr>
          </a:p>
        </p:txBody>
      </p:sp>
    </p:spTree>
  </p:cSld>
  <p:clrMapOvr>
    <a:masterClrMapping/>
  </p:clrMapOvr>
  <p:transition spd="slow">
    <p:wheel spokes="2"/>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EDMONSON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lnSpcReduction="10000"/>
          </a:bodyPr>
          <a:lstStyle/>
          <a:p>
            <a:r>
              <a:rPr lang="en-US" b="1" dirty="0" smtClean="0">
                <a:latin typeface="Times New Roman" pitchFamily="18" charset="0"/>
                <a:cs typeface="Times New Roman" pitchFamily="18" charset="0"/>
              </a:rPr>
              <a:t>RACIAL DISCRIMINATION THOUGH DETESTED IN ALL CONTEXTS VIOLATES THE US CONSTITUTION ONLY WHEN THE DISCRIMINATION APPLIES TO STATE ACTION</a:t>
            </a:r>
          </a:p>
          <a:p>
            <a:r>
              <a:rPr lang="en-US" b="1" dirty="0" smtClean="0">
                <a:latin typeface="Times New Roman" pitchFamily="18" charset="0"/>
                <a:cs typeface="Times New Roman" pitchFamily="18" charset="0"/>
              </a:rPr>
              <a:t>CONSTITUTIONAL  PROTECTIONS OF INDIVIDUAL LIBERTY AND EQUAL PROTECTION APPLIES ONLY TO STATE ACTIONS BY GOVERNMENT</a:t>
            </a:r>
            <a:endParaRPr lang="en-US" b="1" dirty="0">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EDMONSON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r>
              <a:rPr lang="en-US" b="1" dirty="0" smtClean="0">
                <a:latin typeface="Times New Roman" pitchFamily="18" charset="0"/>
                <a:cs typeface="Times New Roman" pitchFamily="18" charset="0"/>
              </a:rPr>
              <a:t>PEREMPTORY CHALLENGE HAVE NO SIGNIFICANCE OUTSIDE A COURT OF LAW</a:t>
            </a:r>
          </a:p>
          <a:p>
            <a:r>
              <a:rPr lang="en-US" b="1" dirty="0" smtClean="0">
                <a:latin typeface="Times New Roman" pitchFamily="18" charset="0"/>
                <a:cs typeface="Times New Roman" pitchFamily="18" charset="0"/>
              </a:rPr>
              <a:t>THEIR SOLE SIGNIFICANCE IS TO ALLOW LITIGANTS TO AID A COURT OF LAW (A GOVERNMENT ENITITY) IN SELECTING AN IMPARTIAL TRIER OF THE FACTS (THE JURY)</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diamond(in)">
                                      <p:cBhvr>
                                        <p:cTn id="11" dur="2000"/>
                                        <p:tgtEl>
                                          <p:spTgt spid="7">
                                            <p:txEl>
                                              <p:pRg st="0" end="0"/>
                                            </p:txEl>
                                          </p:spTgt>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diamond(in)">
                                      <p:cBhvr>
                                        <p:cTn id="15"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EDMONSON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dirty="0">
              <a:latin typeface="David" pitchFamily="34" charset="-79"/>
              <a:cs typeface="David" pitchFamily="34" charset="-79"/>
            </a:endParaRPr>
          </a:p>
        </p:txBody>
      </p:sp>
      <p:sp>
        <p:nvSpPr>
          <p:cNvPr id="7" name="Content Placeholder 6"/>
          <p:cNvSpPr>
            <a:spLocks noGrp="1"/>
          </p:cNvSpPr>
          <p:nvPr>
            <p:ph idx="1"/>
          </p:nvPr>
        </p:nvSpPr>
        <p:spPr/>
        <p:txBody>
          <a:bodyPr/>
          <a:lstStyle/>
          <a:p>
            <a:r>
              <a:rPr lang="en-US" b="1" dirty="0" smtClean="0">
                <a:latin typeface="Times New Roman" pitchFamily="18" charset="0"/>
                <a:cs typeface="Times New Roman" pitchFamily="18" charset="0"/>
              </a:rPr>
              <a:t>THE EXERCISE OF A PEREMPTORY CHALLENGE BY A PRIVATE LITIGANT IN A CIVIL CASE IS (STATE) GOVERNMENTAL ACTION THUS TRIGGERING THE PROTECTIONS OF THE EQUAL PROTECTION CLAUSE AGAINST RACIAL DISCRIMINATION</a:t>
            </a:r>
            <a:endParaRPr lang="en-US" b="1" dirty="0">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a:bodyPr>
          <a:lstStyle/>
          <a:p>
            <a:r>
              <a:rPr lang="en-US" sz="4000" b="1" dirty="0" smtClean="0">
                <a:latin typeface="Times New Roman" pitchFamily="18" charset="0"/>
                <a:cs typeface="Times New Roman" pitchFamily="18" charset="0"/>
              </a:rPr>
              <a:t>THE JURY SELECTION PHASE OF A TRIAL INVOLVES SIGNIFICANT CONSTITUTIONAL ISSUES</a:t>
            </a:r>
            <a:endParaRPr lang="en-US" sz="4000" b="1" dirty="0">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normAutofit/>
          </a:bodyPr>
          <a:lstStyle/>
          <a:p>
            <a:r>
              <a:rPr lang="en-US" sz="3200" b="1" u="sng" dirty="0" smtClean="0">
                <a:latin typeface="Times New Roman" pitchFamily="18" charset="0"/>
                <a:cs typeface="Times New Roman" pitchFamily="18" charset="0"/>
              </a:rPr>
              <a:t>GEORGE</a:t>
            </a:r>
            <a:r>
              <a:rPr lang="en-US" sz="3200" b="1" dirty="0" smtClean="0">
                <a:latin typeface="Times New Roman" pitchFamily="18" charset="0"/>
                <a:cs typeface="Times New Roman" pitchFamily="18" charset="0"/>
              </a:rPr>
              <a:t> V </a:t>
            </a:r>
            <a:r>
              <a:rPr lang="en-US" sz="3200" b="1" u="sng" dirty="0" err="1" smtClean="0">
                <a:latin typeface="Times New Roman" pitchFamily="18" charset="0"/>
                <a:cs typeface="Times New Roman" pitchFamily="18" charset="0"/>
              </a:rPr>
              <a:t>McCOLLUM</a:t>
            </a:r>
            <a:r>
              <a:rPr lang="en-US" sz="3200" b="1" u="sng" dirty="0" smtClean="0">
                <a:latin typeface="Times New Roman" pitchFamily="18" charset="0"/>
                <a:cs typeface="Times New Roman" pitchFamily="18" charset="0"/>
              </a:rPr>
              <a:t/>
            </a:r>
            <a:br>
              <a:rPr lang="en-US" sz="3200" b="1" u="sng" dirty="0" smtClean="0">
                <a:latin typeface="Times New Roman" pitchFamily="18" charset="0"/>
                <a:cs typeface="Times New Roman" pitchFamily="18" charset="0"/>
              </a:rPr>
            </a:br>
            <a:r>
              <a:rPr lang="en-US" sz="3200" b="1" u="sng" dirty="0" smtClean="0">
                <a:latin typeface="Times New Roman" pitchFamily="18" charset="0"/>
                <a:cs typeface="Times New Roman" pitchFamily="18" charset="0"/>
              </a:rPr>
              <a:t>505  US 42 (1992)</a:t>
            </a:r>
            <a:endParaRPr lang="en-US" sz="3200" b="1" u="sng" dirty="0">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r>
              <a:rPr lang="en-US" b="1" dirty="0" smtClean="0">
                <a:latin typeface="Times New Roman" pitchFamily="18" charset="0"/>
                <a:cs typeface="Times New Roman" pitchFamily="18" charset="0"/>
              </a:rPr>
              <a:t>PROSECUTOR HAS STANDING TO CHALLENGE A CRIMINAL DEFENDANT’S DISCRIMINATORY USE OF PEREMPTORY CHALLENGES</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dissolve">
                                      <p:cBhvr>
                                        <p:cTn id="11"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normAutofit fontScale="90000"/>
          </a:bodyPr>
          <a:lstStyle/>
          <a:p>
            <a:r>
              <a:rPr lang="en-US" b="1" u="sng" dirty="0" smtClean="0">
                <a:latin typeface="Times New Roman" pitchFamily="18" charset="0"/>
                <a:cs typeface="Times New Roman" pitchFamily="18" charset="0"/>
              </a:rPr>
              <a:t>J.E.B</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ALABAMA</a:t>
            </a:r>
            <a:r>
              <a:rPr lang="en-US" b="1" dirty="0" smtClean="0">
                <a:latin typeface="Times New Roman" pitchFamily="18" charset="0"/>
                <a:cs typeface="Times New Roman" pitchFamily="18" charset="0"/>
              </a:rPr>
              <a:t>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511 US 127 (1994) </a:t>
            </a: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lnSpcReduction="10000"/>
          </a:bodyPr>
          <a:lstStyle/>
          <a:p>
            <a:r>
              <a:rPr lang="en-US" b="1" dirty="0" smtClean="0">
                <a:latin typeface="Times New Roman" pitchFamily="18" charset="0"/>
                <a:cs typeface="Times New Roman" pitchFamily="18" charset="0"/>
              </a:rPr>
              <a:t>PATERNITY AND CHILD SUPPORT CIVIL TRIAL </a:t>
            </a:r>
          </a:p>
          <a:p>
            <a:r>
              <a:rPr lang="en-US" b="1" dirty="0" smtClean="0">
                <a:latin typeface="Times New Roman" pitchFamily="18" charset="0"/>
                <a:cs typeface="Times New Roman" pitchFamily="18" charset="0"/>
              </a:rPr>
              <a:t>STATE USED 9 OF ITS 10 PEREMPTORY CHALLENGES TO REMOVE MALE JURORS </a:t>
            </a:r>
          </a:p>
          <a:p>
            <a:r>
              <a:rPr lang="en-US" b="1" dirty="0" smtClean="0">
                <a:latin typeface="Times New Roman" pitchFamily="18" charset="0"/>
                <a:cs typeface="Times New Roman" pitchFamily="18" charset="0"/>
              </a:rPr>
              <a:t>ALL FEMALE JURY EMPANELED AND FOUND APPELLANT TO BE FATHER OF CHILD AND COURT ORDERED HIM TO PAY CHILD SUPPORT </a:t>
            </a:r>
            <a:endParaRPr lang="en-US" b="1" dirty="0">
              <a:latin typeface="Times New Roman" pitchFamily="18" charset="0"/>
              <a:cs typeface="Times New Roman" pitchFamily="18" charset="0"/>
            </a:endParaRPr>
          </a:p>
        </p:txBody>
      </p:sp>
    </p:spTree>
  </p:cSld>
  <p:clrMapOvr>
    <a:masterClrMapping/>
  </p:clrMapOvr>
  <p:transition spd="slow">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JEB</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r>
              <a:rPr lang="en-US" b="1" dirty="0" smtClean="0">
                <a:latin typeface="Times New Roman" pitchFamily="18" charset="0"/>
                <a:cs typeface="Times New Roman" pitchFamily="18" charset="0"/>
              </a:rPr>
              <a:t>US SUPREME COURT HELD EQUAL PROTECTION CLAUSE PROHIBITS DISCRIMINATION IN JURY SELECTION ON BASIS OF </a:t>
            </a:r>
            <a:r>
              <a:rPr lang="en-US" b="1" u="sng" dirty="0" smtClean="0">
                <a:latin typeface="Times New Roman" pitchFamily="18" charset="0"/>
                <a:cs typeface="Times New Roman" pitchFamily="18" charset="0"/>
              </a:rPr>
              <a:t>GENDER</a:t>
            </a:r>
            <a:endParaRPr lang="en-US" b="1" u="sng"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normAutofit fontScale="90000"/>
          </a:bodyPr>
          <a:lstStyle/>
          <a:p>
            <a:r>
              <a:rPr lang="en-US" b="1" u="sng" dirty="0" smtClean="0">
                <a:latin typeface="Times New Roman" pitchFamily="18" charset="0"/>
                <a:cs typeface="Times New Roman" pitchFamily="18" charset="0"/>
              </a:rPr>
              <a:t>PURKETT</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ELEM</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514 U.S. 765 (1995)</a:t>
            </a: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fontScale="92500" lnSpcReduction="10000"/>
          </a:bodyPr>
          <a:lstStyle/>
          <a:p>
            <a:r>
              <a:rPr lang="en-US" b="1" dirty="0" smtClean="0">
                <a:latin typeface="Times New Roman" pitchFamily="18" charset="0"/>
                <a:cs typeface="Times New Roman" pitchFamily="18" charset="0"/>
              </a:rPr>
              <a:t>PROSECUTOR STRUCK 2 BLACK JURORS </a:t>
            </a:r>
          </a:p>
          <a:p>
            <a:r>
              <a:rPr lang="en-US" b="1" dirty="0" smtClean="0">
                <a:latin typeface="Times New Roman" pitchFamily="18" charset="0"/>
                <a:cs typeface="Times New Roman" pitchFamily="18" charset="0"/>
              </a:rPr>
              <a:t>DEFENSE OBJECTED </a:t>
            </a:r>
          </a:p>
          <a:p>
            <a:r>
              <a:rPr lang="en-US" b="1" dirty="0" smtClean="0">
                <a:latin typeface="Times New Roman" pitchFamily="18" charset="0"/>
                <a:cs typeface="Times New Roman" pitchFamily="18" charset="0"/>
              </a:rPr>
              <a:t>PROSECUTOR EXPLAINED BOTH JURORS HAD LONG CURLY SHOULDER LENGTH HAIR, MUSTACHES AND GOATEE AND WERE ONLY 2 PEOPLE ON JURY WITH FACIAL HAIR</a:t>
            </a:r>
          </a:p>
          <a:p>
            <a:r>
              <a:rPr lang="en-US" b="1" dirty="0" smtClean="0">
                <a:latin typeface="Times New Roman" pitchFamily="18" charset="0"/>
                <a:cs typeface="Times New Roman" pitchFamily="18" charset="0"/>
              </a:rPr>
              <a:t>PROSECUTOR SAID DIDN’T LIKE WAY THEY LOOKED AND THEY APPEARED SUSPICIOUS</a:t>
            </a:r>
            <a:endParaRPr lang="en-US" b="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PURKETT</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r>
              <a:rPr lang="en-US" b="1" dirty="0" smtClean="0">
                <a:latin typeface="Times New Roman" pitchFamily="18" charset="0"/>
                <a:cs typeface="Times New Roman" pitchFamily="18" charset="0"/>
              </a:rPr>
              <a:t>US SUPREME COURT UPHELD CONVICTION</a:t>
            </a:r>
          </a:p>
          <a:p>
            <a:pPr lvl="1"/>
            <a:r>
              <a:rPr lang="en-US" b="1" dirty="0" smtClean="0">
                <a:latin typeface="Times New Roman" pitchFamily="18" charset="0"/>
                <a:cs typeface="Times New Roman" pitchFamily="18" charset="0"/>
              </a:rPr>
              <a:t>PROSECUTOR’S REASONS FOR STRIKING 2 BLACK JURORS WERE RACE NEUTRAL </a:t>
            </a:r>
          </a:p>
          <a:p>
            <a:pPr lvl="1"/>
            <a:r>
              <a:rPr lang="en-US" b="1" dirty="0" smtClean="0">
                <a:latin typeface="Times New Roman" pitchFamily="18" charset="0"/>
                <a:cs typeface="Times New Roman" pitchFamily="18" charset="0"/>
              </a:rPr>
              <a:t>LONG UNKEMPT HAIR AND BEARDS WERE VALID RACE NEUTRAL REASONS FOR STRIKING 2 JURORS AS THEY ARE NOT CHARACTERISTICS PECULIAR TO ANY RACE</a:t>
            </a:r>
          </a:p>
          <a:p>
            <a:pPr lvl="1"/>
            <a:endParaRPr lang="en-US" b="1" dirty="0">
              <a:latin typeface="Times New Roman" pitchFamily="18" charset="0"/>
              <a:cs typeface="Times New Roman"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PURKETT</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fontScale="92500"/>
          </a:bodyPr>
          <a:lstStyle/>
          <a:p>
            <a:r>
              <a:rPr lang="en-US" b="1" dirty="0" smtClean="0">
                <a:latin typeface="Times New Roman" pitchFamily="18" charset="0"/>
                <a:cs typeface="Times New Roman" pitchFamily="18" charset="0"/>
              </a:rPr>
              <a:t>IT IS BURDEN OF OBJECTING PARTY TO ESTABLISH THE LACK OF BELIEVABILITY OF THE PROFFERED FACIALLY RACE-NEUTRAL REASON FOR THE EXERCISE OF A PEREMPTORY CHALLENGE</a:t>
            </a:r>
          </a:p>
          <a:p>
            <a:r>
              <a:rPr lang="en-US" b="1" dirty="0" smtClean="0">
                <a:latin typeface="Times New Roman" pitchFamily="18" charset="0"/>
                <a:cs typeface="Times New Roman" pitchFamily="18" charset="0"/>
              </a:rPr>
              <a:t>IMPLAUSIBLE JUSTIFICATIONS WILL PROBABLY BE FOUND TO BE PRETEXTS FOR PURPOSEFUL DISCRMINATION</a:t>
            </a:r>
            <a:endParaRPr lang="en-US" b="1" dirty="0">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2468562"/>
          </a:xfrm>
        </p:spPr>
        <p:txBody>
          <a:bodyPr>
            <a:normAutofit/>
          </a:bodyPr>
          <a:lstStyle/>
          <a:p>
            <a:r>
              <a:rPr lang="en-US" b="1" dirty="0" smtClean="0">
                <a:latin typeface="Times New Roman" pitchFamily="18" charset="0"/>
                <a:cs typeface="Times New Roman" pitchFamily="18" charset="0"/>
              </a:rPr>
              <a:t>FLORIDA STATE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COURT DECISIONS</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pic>
        <p:nvPicPr>
          <p:cNvPr id="8" name="Content Placeholder 7" descr="Florida-Law-Changes.jpg"/>
          <p:cNvPicPr>
            <a:picLocks noGrp="1" noChangeAspect="1"/>
          </p:cNvPicPr>
          <p:nvPr>
            <p:ph idx="1"/>
          </p:nvPr>
        </p:nvPicPr>
        <p:blipFill>
          <a:blip r:embed="rId3" cstate="print"/>
          <a:stretch>
            <a:fillRect/>
          </a:stretch>
        </p:blipFill>
        <p:spPr>
          <a:xfrm>
            <a:off x="2743200" y="3429000"/>
            <a:ext cx="3886200" cy="288210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28600"/>
            <a:ext cx="8229600" cy="1524000"/>
          </a:xfrm>
        </p:spPr>
        <p:txBody>
          <a:bodyPr>
            <a:normAutofit fontScale="90000"/>
          </a:bodyPr>
          <a:lstStyle/>
          <a:p>
            <a:r>
              <a:rPr lang="en-US" sz="4000" b="1" u="sng" dirty="0" smtClean="0">
                <a:latin typeface="Times New Roman" pitchFamily="18" charset="0"/>
                <a:cs typeface="Times New Roman" pitchFamily="18" charset="0"/>
              </a:rPr>
              <a:t>STATE</a:t>
            </a:r>
            <a:r>
              <a:rPr lang="en-US" sz="4000" b="1" dirty="0" smtClean="0">
                <a:latin typeface="Times New Roman" pitchFamily="18" charset="0"/>
                <a:cs typeface="Times New Roman" pitchFamily="18" charset="0"/>
              </a:rPr>
              <a:t> V. </a:t>
            </a:r>
            <a:r>
              <a:rPr lang="en-US" sz="4000" b="1" u="sng" dirty="0" smtClean="0">
                <a:latin typeface="Times New Roman" pitchFamily="18" charset="0"/>
                <a:cs typeface="Times New Roman" pitchFamily="18" charset="0"/>
              </a:rPr>
              <a:t>NEIL </a:t>
            </a:r>
            <a:br>
              <a:rPr lang="en-US" sz="4000" b="1" u="sng"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457 So 2d 481 (FLA 1984)</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a:xfrm>
            <a:off x="457200" y="1905000"/>
            <a:ext cx="8229600" cy="4678363"/>
          </a:xfrm>
        </p:spPr>
        <p:txBody>
          <a:bodyPr>
            <a:normAutofit fontScale="92500" lnSpcReduction="10000"/>
          </a:bodyPr>
          <a:lstStyle/>
          <a:p>
            <a:pPr lvl="1"/>
            <a:r>
              <a:rPr lang="en-US" b="1" dirty="0" smtClean="0">
                <a:latin typeface="Times New Roman" pitchFamily="18" charset="0"/>
                <a:cs typeface="Times New Roman" pitchFamily="18" charset="0"/>
              </a:rPr>
              <a:t>BLACK MAN CHARGED AND CONVICTED OF 2</a:t>
            </a:r>
            <a:r>
              <a:rPr lang="en-US" b="1" baseline="30000" dirty="0" smtClean="0">
                <a:latin typeface="Times New Roman" pitchFamily="18" charset="0"/>
                <a:cs typeface="Times New Roman" pitchFamily="18" charset="0"/>
              </a:rPr>
              <a:t>ND</a:t>
            </a:r>
            <a:r>
              <a:rPr lang="en-US" b="1" dirty="0" smtClean="0">
                <a:latin typeface="Times New Roman" pitchFamily="18" charset="0"/>
                <a:cs typeface="Times New Roman" pitchFamily="18" charset="0"/>
              </a:rPr>
              <a:t> DEGREE MURDER</a:t>
            </a:r>
          </a:p>
          <a:p>
            <a:pPr lvl="1"/>
            <a:r>
              <a:rPr lang="en-US" b="1" dirty="0" smtClean="0">
                <a:latin typeface="Times New Roman" pitchFamily="18" charset="0"/>
                <a:cs typeface="Times New Roman" pitchFamily="18" charset="0"/>
              </a:rPr>
              <a:t>JURY PANEL VENIRE HAD 31 WHITE AND 4 BLACKS</a:t>
            </a:r>
          </a:p>
          <a:p>
            <a:pPr lvl="1"/>
            <a:r>
              <a:rPr lang="en-US" b="1" dirty="0" smtClean="0">
                <a:latin typeface="Times New Roman" pitchFamily="18" charset="0"/>
                <a:cs typeface="Times New Roman" pitchFamily="18" charset="0"/>
              </a:rPr>
              <a:t>PROSECUTOR USED 3 OF ITS PEREMPTORY CHALLENGES TO EXCLUDE 1</a:t>
            </a:r>
            <a:r>
              <a:rPr lang="en-US" b="1" baseline="30000" dirty="0" smtClean="0">
                <a:latin typeface="Times New Roman" pitchFamily="18" charset="0"/>
                <a:cs typeface="Times New Roman" pitchFamily="18" charset="0"/>
              </a:rPr>
              <a:t>ST</a:t>
            </a:r>
            <a:r>
              <a:rPr lang="en-US" b="1" dirty="0" smtClean="0">
                <a:latin typeface="Times New Roman" pitchFamily="18" charset="0"/>
                <a:cs typeface="Times New Roman" pitchFamily="18" charset="0"/>
              </a:rPr>
              <a:t> 3 BLACKS</a:t>
            </a:r>
          </a:p>
          <a:p>
            <a:pPr lvl="1"/>
            <a:r>
              <a:rPr lang="en-US" b="1" dirty="0" smtClean="0">
                <a:latin typeface="Times New Roman" pitchFamily="18" charset="0"/>
                <a:cs typeface="Times New Roman" pitchFamily="18" charset="0"/>
              </a:rPr>
              <a:t>DEFENSE MOVED TO STRIKE ENTIRE JURY PANEL </a:t>
            </a:r>
          </a:p>
          <a:p>
            <a:pPr lvl="1"/>
            <a:r>
              <a:rPr lang="en-US" b="1" dirty="0" smtClean="0">
                <a:latin typeface="Times New Roman" pitchFamily="18" charset="0"/>
                <a:cs typeface="Times New Roman" pitchFamily="18" charset="0"/>
              </a:rPr>
              <a:t>TRIAL COURT DENIED AND SAID STATE NEED NOT EXPLAIN ITS PEREMPTORY CHALLENGES</a:t>
            </a:r>
            <a:endParaRPr lang="en-US" b="1" dirty="0">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NEIL</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fontScale="92500" lnSpcReduction="10000"/>
          </a:bodyPr>
          <a:lstStyle/>
          <a:p>
            <a:r>
              <a:rPr lang="en-US" b="1" dirty="0" smtClean="0">
                <a:latin typeface="Times New Roman" pitchFamily="18" charset="0"/>
                <a:cs typeface="Times New Roman" pitchFamily="18" charset="0"/>
              </a:rPr>
              <a:t>UNLIKE </a:t>
            </a:r>
            <a:r>
              <a:rPr lang="en-US" b="1" u="sng" dirty="0" smtClean="0">
                <a:latin typeface="Times New Roman" pitchFamily="18" charset="0"/>
                <a:cs typeface="Times New Roman" pitchFamily="18" charset="0"/>
              </a:rPr>
              <a:t>SWAIN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CASE</a:t>
            </a:r>
            <a:r>
              <a:rPr lang="en-US" b="1" dirty="0" smtClean="0">
                <a:latin typeface="Times New Roman" pitchFamily="18" charset="0"/>
                <a:cs typeface="Times New Roman" pitchFamily="18" charset="0"/>
              </a:rPr>
              <a:t> DECIDED BY US SUPREME COURT ON EQUAL PROTECTION ANALYSIS, FLA. SUP. COURT DECISION IN THIS CASE REVERSED CONVICTION ON BASIS OF FLORIDA CONSITUTION’S GUARANTEE OF A RIGHT TO AN IMPARTIAL JURY (ART. I, SECT. 16)</a:t>
            </a:r>
          </a:p>
          <a:p>
            <a:r>
              <a:rPr lang="en-US" b="1" u="sng" dirty="0" smtClean="0">
                <a:latin typeface="Times New Roman" pitchFamily="18" charset="0"/>
                <a:cs typeface="Times New Roman" pitchFamily="18" charset="0"/>
              </a:rPr>
              <a:t>NEIL</a:t>
            </a:r>
            <a:r>
              <a:rPr lang="en-US" b="1" dirty="0" smtClean="0">
                <a:latin typeface="Times New Roman" pitchFamily="18" charset="0"/>
                <a:cs typeface="Times New Roman" pitchFamily="18" charset="0"/>
              </a:rPr>
              <a:t> DECISION SET STAGE FOR US SUPREME COURT DECISION IN </a:t>
            </a:r>
            <a:r>
              <a:rPr lang="en-US" b="1" u="sng" dirty="0" smtClean="0">
                <a:latin typeface="Times New Roman" pitchFamily="18" charset="0"/>
                <a:cs typeface="Times New Roman" pitchFamily="18" charset="0"/>
              </a:rPr>
              <a:t>BATSON</a:t>
            </a:r>
            <a:endParaRPr lang="en-US" b="1" u="sng" dirty="0">
              <a:latin typeface="Times New Roman" pitchFamily="18" charset="0"/>
              <a:cs typeface="Times New Roman" pitchFamily="18" charset="0"/>
            </a:endParaRPr>
          </a:p>
        </p:txBody>
      </p:sp>
    </p:spTree>
  </p:cSld>
  <p:clrMapOvr>
    <a:masterClrMapping/>
  </p:clrMapOvr>
  <p:transition spd="slow">
    <p:checke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NEIL</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a:bodyPr>
          <a:lstStyle/>
          <a:p>
            <a:r>
              <a:rPr lang="en-US" b="1" dirty="0" smtClean="0">
                <a:latin typeface="Times New Roman" pitchFamily="18" charset="0"/>
                <a:cs typeface="Times New Roman" pitchFamily="18" charset="0"/>
              </a:rPr>
              <a:t>DECISION SET GUIDELINES IN STATE OF FLORIDA TO INSURE PEREMPTORY STRIKES COULD NOT BE USED IN A DISCRMINATORY MANNER TO EXCLUDE SPECIFIC RACIAL GROUPS FROM JURIES</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800" decel="100000"/>
                                        <p:tgtEl>
                                          <p:spTgt spid="7">
                                            <p:txEl>
                                              <p:pRg st="0" end="0"/>
                                            </p:txEl>
                                          </p:spTgt>
                                        </p:tgtEl>
                                      </p:cBhvr>
                                    </p:animEffect>
                                    <p:anim calcmode="lin" valueType="num">
                                      <p:cBhvr>
                                        <p:cTn id="17" dur="800" decel="100000" fill="hold"/>
                                        <p:tgtEl>
                                          <p:spTgt spid="7">
                                            <p:txEl>
                                              <p:pRg st="0" end="0"/>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7">
                                            <p:txEl>
                                              <p:pRg st="0" end="0"/>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7">
                                            <p:txEl>
                                              <p:pRg st="0" end="0"/>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7">
                                            <p:txEl>
                                              <p:pRg st="0" end="0"/>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7">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endParaRPr lang="en-US" b="1" dirty="0">
              <a:latin typeface="David" pitchFamily="34" charset="-79"/>
              <a:cs typeface="David" pitchFamily="34" charset="-79"/>
            </a:endParaRPr>
          </a:p>
        </p:txBody>
      </p:sp>
      <p:sp>
        <p:nvSpPr>
          <p:cNvPr id="7" name="Content Placeholder 6"/>
          <p:cNvSpPr>
            <a:spLocks noGrp="1"/>
          </p:cNvSpPr>
          <p:nvPr>
            <p:ph idx="1"/>
          </p:nvPr>
        </p:nvSpPr>
        <p:spPr/>
        <p:txBody>
          <a:bodyPr/>
          <a:lstStyle/>
          <a:p>
            <a:r>
              <a:rPr lang="en-US" b="1" dirty="0" smtClean="0">
                <a:latin typeface="Times New Roman" pitchFamily="18" charset="0"/>
                <a:cs typeface="Times New Roman" pitchFamily="18" charset="0"/>
              </a:rPr>
              <a:t>EQUAL PROTECTION CLAUSE OF THE 14</a:t>
            </a:r>
            <a:r>
              <a:rPr lang="en-US" b="1" baseline="30000" dirty="0" smtClean="0">
                <a:latin typeface="Times New Roman" pitchFamily="18" charset="0"/>
                <a:cs typeface="Times New Roman" pitchFamily="18" charset="0"/>
              </a:rPr>
              <a:t>TH</a:t>
            </a:r>
            <a:r>
              <a:rPr lang="en-US" b="1" dirty="0" smtClean="0">
                <a:latin typeface="Times New Roman" pitchFamily="18" charset="0"/>
                <a:cs typeface="Times New Roman" pitchFamily="18" charset="0"/>
              </a:rPr>
              <a:t> AMENDMENT TO THE US CONSTITUTION IS THE SWORD BY WHICH US SUPREME COURT HAS ATTACKED RACIAL DISCRIMINATION IN FEDERAL AND STATE JURY SELECTION</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normAutofit fontScale="90000"/>
          </a:bodyPr>
          <a:lstStyle/>
          <a:p>
            <a:r>
              <a:rPr lang="en-US" b="1" u="sng" dirty="0" smtClean="0">
                <a:latin typeface="Times New Roman" pitchFamily="18" charset="0"/>
                <a:cs typeface="Times New Roman" pitchFamily="18" charset="0"/>
              </a:rPr>
              <a:t>STATE</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SLAPPY</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522 So. 2d 18 (FLA. 1988)</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r>
              <a:rPr lang="en-US" b="1" dirty="0" smtClean="0">
                <a:latin typeface="Times New Roman" pitchFamily="18" charset="0"/>
                <a:cs typeface="Times New Roman" pitchFamily="18" charset="0"/>
              </a:rPr>
              <a:t>ISSUE IS NOT WHETHER </a:t>
            </a:r>
            <a:r>
              <a:rPr lang="en-US" b="1" u="sng" dirty="0" smtClean="0">
                <a:latin typeface="Times New Roman" pitchFamily="18" charset="0"/>
                <a:cs typeface="Times New Roman" pitchFamily="18" charset="0"/>
              </a:rPr>
              <a:t>SEVERAL</a:t>
            </a:r>
            <a:r>
              <a:rPr lang="en-US" b="1" dirty="0" smtClean="0">
                <a:latin typeface="Times New Roman" pitchFamily="18" charset="0"/>
                <a:cs typeface="Times New Roman" pitchFamily="18" charset="0"/>
              </a:rPr>
              <a:t> JURORS WERE EXCUSED BECAUSE OF THEIR RACE, </a:t>
            </a:r>
            <a:r>
              <a:rPr lang="en-US" b="1" u="sng" dirty="0" smtClean="0">
                <a:latin typeface="Times New Roman" pitchFamily="18" charset="0"/>
                <a:cs typeface="Times New Roman" pitchFamily="18" charset="0"/>
              </a:rPr>
              <a:t>BUT WHETHER ANY </a:t>
            </a:r>
            <a:r>
              <a:rPr lang="en-US" b="1" dirty="0" smtClean="0">
                <a:latin typeface="Times New Roman" pitchFamily="18" charset="0"/>
                <a:cs typeface="Times New Roman" pitchFamily="18" charset="0"/>
              </a:rPr>
              <a:t>JUROR HAD BEEN SO EXCUSED INDEPENDENT OF ANY OTHER </a:t>
            </a:r>
          </a:p>
          <a:p>
            <a:r>
              <a:rPr lang="en-US" b="1" dirty="0" smtClean="0">
                <a:latin typeface="Times New Roman" pitchFamily="18" charset="0"/>
                <a:cs typeface="Times New Roman" pitchFamily="18" charset="0"/>
              </a:rPr>
              <a:t>NO “PATTERN” OF DISCRMINATION NEED BE ESTABLISHED BY OBJECTING PARTY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8" fill="hold"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1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 calcmode="lin" valueType="num">
                                      <p:cBhvr additive="base">
                                        <p:cTn id="17" dur="10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SLAPPY</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r>
              <a:rPr lang="en-US" b="1" dirty="0" smtClean="0">
                <a:latin typeface="Times New Roman" pitchFamily="18" charset="0"/>
                <a:cs typeface="Times New Roman" pitchFamily="18" charset="0"/>
              </a:rPr>
              <a:t>HELD: A JUDGE CAN NOT MERELY ACCEPT THE REASONS PROFFERED BY PROSECUTOR AT FACE VAUE</a:t>
            </a:r>
          </a:p>
          <a:p>
            <a:r>
              <a:rPr lang="en-US" b="1" dirty="0" smtClean="0">
                <a:latin typeface="Times New Roman" pitchFamily="18" charset="0"/>
                <a:cs typeface="Times New Roman" pitchFamily="18" charset="0"/>
              </a:rPr>
              <a:t>JUDGE MUST EVALUATE THE REASONS AND DETERMINE IF THEY ARE </a:t>
            </a:r>
            <a:r>
              <a:rPr lang="en-US" b="1" u="sng" dirty="0" smtClean="0">
                <a:latin typeface="Times New Roman" pitchFamily="18" charset="0"/>
                <a:cs typeface="Times New Roman" pitchFamily="18" charset="0"/>
              </a:rPr>
              <a:t>FAIR</a:t>
            </a:r>
            <a:r>
              <a:rPr lang="en-US" b="1" dirty="0" smtClean="0">
                <a:latin typeface="Times New Roman" pitchFamily="18" charset="0"/>
                <a:cs typeface="Times New Roman" pitchFamily="18" charset="0"/>
              </a:rPr>
              <a:t> AND REASONABLE </a:t>
            </a:r>
            <a:r>
              <a:rPr lang="en-US" b="1" u="sng" dirty="0" smtClean="0">
                <a:latin typeface="Times New Roman" pitchFamily="18" charset="0"/>
                <a:cs typeface="Times New Roman" pitchFamily="18" charset="0"/>
              </a:rPr>
              <a:t>AND</a:t>
            </a:r>
            <a:r>
              <a:rPr lang="en-US" b="1" dirty="0" smtClean="0">
                <a:latin typeface="Times New Roman" pitchFamily="18" charset="0"/>
                <a:cs typeface="Times New Roman" pitchFamily="18" charset="0"/>
              </a:rPr>
              <a:t> NOT PRETEXTUAL</a:t>
            </a:r>
            <a:endParaRPr lang="en-US" b="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normAutofit fontScale="90000"/>
          </a:bodyPr>
          <a:lstStyle/>
          <a:p>
            <a:r>
              <a:rPr lang="en-US" b="1" u="sng" dirty="0" smtClean="0">
                <a:latin typeface="Times New Roman" pitchFamily="18" charset="0"/>
                <a:cs typeface="Times New Roman" pitchFamily="18" charset="0"/>
              </a:rPr>
              <a:t>JEFFERSON</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STATE</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595 So.2d 38 (FLA 1992)</a:t>
            </a: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fontScale="92500"/>
          </a:bodyPr>
          <a:lstStyle/>
          <a:p>
            <a:r>
              <a:rPr lang="en-US" b="1" dirty="0" smtClean="0">
                <a:latin typeface="Times New Roman" pitchFamily="18" charset="0"/>
                <a:cs typeface="Times New Roman" pitchFamily="18" charset="0"/>
              </a:rPr>
              <a:t>TRIAL COURTS COULD REMEDY THE DISCRIMINATORY USE OF PEREMPTORY CHALLENGES BY DISALLOWING THE PEREMPTORY  STRIKE AND FORCE SEATING THE JUROR</a:t>
            </a:r>
          </a:p>
          <a:p>
            <a:r>
              <a:rPr lang="en-US" b="1" dirty="0" smtClean="0">
                <a:latin typeface="Times New Roman" pitchFamily="18" charset="0"/>
                <a:cs typeface="Times New Roman" pitchFamily="18" charset="0"/>
              </a:rPr>
              <a:t>IT IS UNNECESSARY AS </a:t>
            </a:r>
            <a:r>
              <a:rPr lang="en-US" b="1" u="sng" dirty="0" smtClean="0">
                <a:latin typeface="Times New Roman" pitchFamily="18" charset="0"/>
                <a:cs typeface="Times New Roman" pitchFamily="18" charset="0"/>
              </a:rPr>
              <a:t>NEIL</a:t>
            </a:r>
            <a:r>
              <a:rPr lang="en-US" b="1" dirty="0" smtClean="0">
                <a:latin typeface="Times New Roman" pitchFamily="18" charset="0"/>
                <a:cs typeface="Times New Roman" pitchFamily="18" charset="0"/>
              </a:rPr>
              <a:t> DECISION HELD TO STRIKE THE ENTIRE JURY PANEL AND START OVER WITH A NEW PANEL </a:t>
            </a:r>
            <a:endParaRPr lang="en-US" b="1" dirty="0">
              <a:latin typeface="Times New Roman" pitchFamily="18" charset="0"/>
              <a:cs typeface="Times New Roman" pitchFamily="18" charset="0"/>
            </a:endParaRPr>
          </a:p>
        </p:txBody>
      </p:sp>
    </p:spTree>
  </p:cSld>
  <p:clrMapOvr>
    <a:masterClrMapping/>
  </p:clrMapOvr>
  <p:transition spd="slow">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normAutofit fontScale="90000"/>
          </a:bodyPr>
          <a:lstStyle/>
          <a:p>
            <a:r>
              <a:rPr lang="en-US" b="1" u="sng" dirty="0" smtClean="0">
                <a:latin typeface="Times New Roman" pitchFamily="18" charset="0"/>
                <a:cs typeface="Times New Roman" pitchFamily="18" charset="0"/>
              </a:rPr>
              <a:t>MELBOURNE</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STATE</a:t>
            </a:r>
            <a:r>
              <a:rPr lang="en-US" b="1" dirty="0" smtClean="0">
                <a:latin typeface="Times New Roman" pitchFamily="18" charset="0"/>
                <a:cs typeface="Times New Roman" pitchFamily="18" charset="0"/>
              </a:rPr>
              <a:t>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679 So.2d 759(1996)</a:t>
            </a: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fontScale="92500" lnSpcReduction="10000"/>
          </a:bodyPr>
          <a:lstStyle/>
          <a:p>
            <a:r>
              <a:rPr lang="en-US" b="1" dirty="0" smtClean="0">
                <a:latin typeface="Times New Roman" pitchFamily="18" charset="0"/>
                <a:cs typeface="Times New Roman" pitchFamily="18" charset="0"/>
              </a:rPr>
              <a:t>HELD: IN CONSIDERING THE PROSECUTOR’S EXPLANATION FOR STRIKING JUROR, FOCUS OF JUDGE IS NOT ON REASONABLENESS OF EXPLANATION BUT RATHER ON ITS GENUINENESS</a:t>
            </a:r>
          </a:p>
          <a:p>
            <a:r>
              <a:rPr lang="en-US" b="1" dirty="0" smtClean="0">
                <a:latin typeface="Times New Roman" pitchFamily="18" charset="0"/>
                <a:cs typeface="Times New Roman" pitchFamily="18" charset="0"/>
              </a:rPr>
              <a:t>FLA CONSTITUTION DOES NOT REQUIRE THAT AN EXPLANATION BE BOTH NONRACIAL AND REASONABLE, ONLY THAT IT BE NONRACIAL</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1000" fill="hold"/>
                                        <p:tgtEl>
                                          <p:spTgt spid="7">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7">
                                            <p:txEl>
                                              <p:pRg st="0" end="0"/>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p:cTn id="19" dur="1000" fill="hold"/>
                                        <p:tgtEl>
                                          <p:spTgt spid="7">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u="sng" dirty="0" smtClean="0">
                <a:latin typeface="Times New Roman" pitchFamily="18" charset="0"/>
                <a:cs typeface="Times New Roman" pitchFamily="18" charset="0"/>
              </a:rPr>
              <a:t>MELBOURNE</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a:xfrm>
            <a:off x="457200" y="1447800"/>
            <a:ext cx="8229600" cy="5211763"/>
          </a:xfrm>
        </p:spPr>
        <p:txBody>
          <a:bodyPr>
            <a:normAutofit/>
          </a:bodyPr>
          <a:lstStyle/>
          <a:p>
            <a:r>
              <a:rPr lang="en-US" b="1" dirty="0" smtClean="0">
                <a:latin typeface="Times New Roman" pitchFamily="18" charset="0"/>
                <a:cs typeface="Times New Roman" pitchFamily="18" charset="0"/>
              </a:rPr>
              <a:t>REASONABLENESS IS SIMPLY ONE FACTOR A COURT MAY CONSIDER </a:t>
            </a:r>
            <a:r>
              <a:rPr lang="en-US" b="1" smtClean="0">
                <a:latin typeface="Times New Roman" pitchFamily="18" charset="0"/>
                <a:cs typeface="Times New Roman" pitchFamily="18" charset="0"/>
              </a:rPr>
              <a:t>IN ASSESSING THE REAL REASON WHY A JUROR IS STRICKEN</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COURT RECEDES FROM </a:t>
            </a:r>
            <a:r>
              <a:rPr lang="en-US" b="1" u="sng" dirty="0" smtClean="0">
                <a:latin typeface="Times New Roman" pitchFamily="18" charset="0"/>
                <a:cs typeface="Times New Roman" pitchFamily="18" charset="0"/>
              </a:rPr>
              <a:t>SLAPPY</a:t>
            </a:r>
            <a:r>
              <a:rPr lang="en-US" b="1" dirty="0" smtClean="0">
                <a:latin typeface="Times New Roman" pitchFamily="18" charset="0"/>
                <a:cs typeface="Times New Roman" pitchFamily="18" charset="0"/>
              </a:rPr>
              <a:t> DECISION TO EXTENT THAT CASE REQUIRED A “REAASONABLE” RATHER THAN A GENUINE NONRACIAL BASIS FOR A PEREMPTORY STRIKE </a:t>
            </a:r>
            <a:endParaRPr lang="en-US" b="1" dirty="0">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0"/>
            <a:ext cx="8229600" cy="228600"/>
          </a:xfrm>
        </p:spPr>
        <p:txBody>
          <a:bodyPr>
            <a:normAutofit fontScale="90000"/>
          </a:bodyPr>
          <a:lstStyle/>
          <a:p>
            <a:endParaRPr lang="en-US" b="1" dirty="0">
              <a:latin typeface="David" pitchFamily="34" charset="-79"/>
              <a:cs typeface="David" pitchFamily="34" charset="-79"/>
            </a:endParaRPr>
          </a:p>
        </p:txBody>
      </p:sp>
      <p:sp>
        <p:nvSpPr>
          <p:cNvPr id="7" name="Content Placeholder 6"/>
          <p:cNvSpPr>
            <a:spLocks noGrp="1"/>
          </p:cNvSpPr>
          <p:nvPr>
            <p:ph idx="1"/>
          </p:nvPr>
        </p:nvSpPr>
        <p:spPr>
          <a:xfrm>
            <a:off x="457200" y="0"/>
            <a:ext cx="8229600" cy="6629400"/>
          </a:xfrm>
        </p:spPr>
        <p:txBody>
          <a:bodyPr>
            <a:normAutofit fontScale="92500" lnSpcReduction="10000"/>
          </a:bodyPr>
          <a:lstStyle/>
          <a:p>
            <a:r>
              <a:rPr lang="en-US" b="1" dirty="0" smtClean="0">
                <a:latin typeface="Times New Roman" pitchFamily="18" charset="0"/>
                <a:cs typeface="Times New Roman" pitchFamily="18" charset="0"/>
              </a:rPr>
              <a:t>DECISIONS THAT HAVE ADDRESSED WHAT </a:t>
            </a:r>
            <a:r>
              <a:rPr lang="en-US" b="1" smtClean="0">
                <a:latin typeface="Times New Roman" pitchFamily="18" charset="0"/>
                <a:cs typeface="Times New Roman" pitchFamily="18" charset="0"/>
              </a:rPr>
              <a:t>CONSTITUTES A“DISTINCT </a:t>
            </a:r>
            <a:r>
              <a:rPr lang="en-US" b="1" dirty="0" smtClean="0">
                <a:latin typeface="Times New Roman" pitchFamily="18" charset="0"/>
                <a:cs typeface="Times New Roman" pitchFamily="18" charset="0"/>
              </a:rPr>
              <a:t>RACIAL GROUP” OR A “COGNIZABLE GROUP”</a:t>
            </a:r>
          </a:p>
          <a:p>
            <a:pPr lvl="1"/>
            <a:r>
              <a:rPr lang="en-US" b="1" dirty="0" smtClean="0">
                <a:latin typeface="Times New Roman" pitchFamily="18" charset="0"/>
                <a:cs typeface="Times New Roman" pitchFamily="18" charset="0"/>
              </a:rPr>
              <a:t>HISPANICS, </a:t>
            </a:r>
            <a:r>
              <a:rPr lang="en-US" b="1" u="sng" dirty="0" smtClean="0">
                <a:latin typeface="Times New Roman" pitchFamily="18" charset="0"/>
                <a:cs typeface="Times New Roman" pitchFamily="18" charset="0"/>
              </a:rPr>
              <a:t>STATE</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ALEN</a:t>
            </a:r>
            <a:r>
              <a:rPr lang="en-US" b="1" dirty="0" smtClean="0">
                <a:latin typeface="Times New Roman" pitchFamily="18" charset="0"/>
                <a:cs typeface="Times New Roman" pitchFamily="18" charset="0"/>
              </a:rPr>
              <a:t>, 616 So.2d 452 (FLA 1993)</a:t>
            </a:r>
          </a:p>
          <a:p>
            <a:pPr lvl="1"/>
            <a:r>
              <a:rPr lang="en-US" b="1" dirty="0" smtClean="0">
                <a:latin typeface="Times New Roman" pitchFamily="18" charset="0"/>
                <a:cs typeface="Times New Roman" pitchFamily="18" charset="0"/>
              </a:rPr>
              <a:t>AMERICAN INDIANS, </a:t>
            </a:r>
            <a:r>
              <a:rPr lang="en-US" b="1" u="sng" dirty="0" smtClean="0">
                <a:latin typeface="Times New Roman" pitchFamily="18" charset="0"/>
                <a:cs typeface="Times New Roman" pitchFamily="18" charset="0"/>
              </a:rPr>
              <a:t>TENNIE</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STATE</a:t>
            </a:r>
            <a:r>
              <a:rPr lang="en-US" b="1" dirty="0" smtClean="0">
                <a:latin typeface="Times New Roman" pitchFamily="18" charset="0"/>
                <a:cs typeface="Times New Roman" pitchFamily="18" charset="0"/>
              </a:rPr>
              <a:t>, 593 So.2d 1199 (FLA 2</a:t>
            </a:r>
            <a:r>
              <a:rPr lang="en-US" b="1" baseline="30000" dirty="0" smtClean="0">
                <a:latin typeface="Times New Roman" pitchFamily="18" charset="0"/>
                <a:cs typeface="Times New Roman" pitchFamily="18" charset="0"/>
              </a:rPr>
              <a:t>ND</a:t>
            </a:r>
            <a:r>
              <a:rPr lang="en-US" b="1" dirty="0" smtClean="0">
                <a:latin typeface="Times New Roman" pitchFamily="18" charset="0"/>
                <a:cs typeface="Times New Roman" pitchFamily="18" charset="0"/>
              </a:rPr>
              <a:t> DCA 1992)</a:t>
            </a:r>
          </a:p>
          <a:p>
            <a:pPr lvl="1"/>
            <a:r>
              <a:rPr lang="en-US" b="1" dirty="0" smtClean="0">
                <a:latin typeface="Times New Roman" pitchFamily="18" charset="0"/>
                <a:cs typeface="Times New Roman" pitchFamily="18" charset="0"/>
              </a:rPr>
              <a:t>JEWS, </a:t>
            </a:r>
            <a:r>
              <a:rPr lang="en-US" b="1" u="sng" dirty="0" smtClean="0">
                <a:latin typeface="Times New Roman" pitchFamily="18" charset="0"/>
                <a:cs typeface="Times New Roman" pitchFamily="18" charset="0"/>
              </a:rPr>
              <a:t>JOSEPH</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STATE</a:t>
            </a:r>
            <a:r>
              <a:rPr lang="en-US" b="1" dirty="0" smtClean="0">
                <a:latin typeface="Times New Roman" pitchFamily="18" charset="0"/>
                <a:cs typeface="Times New Roman" pitchFamily="18" charset="0"/>
              </a:rPr>
              <a:t> 636 So. 2d 777</a:t>
            </a:r>
          </a:p>
          <a:p>
            <a:pPr lvl="1"/>
            <a:r>
              <a:rPr lang="en-US" b="1" dirty="0" smtClean="0">
                <a:latin typeface="Times New Roman" pitchFamily="18" charset="0"/>
                <a:cs typeface="Times New Roman" pitchFamily="18" charset="0"/>
              </a:rPr>
              <a:t>WHITE JURORS, </a:t>
            </a:r>
            <a:r>
              <a:rPr lang="en-US" b="1" u="sng" dirty="0" smtClean="0">
                <a:latin typeface="Times New Roman" pitchFamily="18" charset="0"/>
                <a:cs typeface="Times New Roman" pitchFamily="18" charset="0"/>
              </a:rPr>
              <a:t>ROME</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STATE</a:t>
            </a:r>
            <a:r>
              <a:rPr lang="en-US" b="1" dirty="0" smtClean="0">
                <a:latin typeface="Times New Roman" pitchFamily="18" charset="0"/>
                <a:cs typeface="Times New Roman" pitchFamily="18" charset="0"/>
              </a:rPr>
              <a:t>, 627 So.2d.45 (FLA 1</a:t>
            </a:r>
            <a:r>
              <a:rPr lang="en-US" b="1" baseline="30000" dirty="0" smtClean="0">
                <a:latin typeface="Times New Roman" pitchFamily="18" charset="0"/>
                <a:cs typeface="Times New Roman" pitchFamily="18" charset="0"/>
              </a:rPr>
              <a:t>ST</a:t>
            </a:r>
            <a:r>
              <a:rPr lang="en-US" b="1" dirty="0" smtClean="0">
                <a:latin typeface="Times New Roman" pitchFamily="18" charset="0"/>
                <a:cs typeface="Times New Roman" pitchFamily="18" charset="0"/>
              </a:rPr>
              <a:t> DCA 1993) (HEAVIER BURDEN REQUIRED TO ESTABLSH RACIAL DISCRIMINATION WHEN DELAING WITH THE MAJORITY RACE)</a:t>
            </a:r>
          </a:p>
          <a:p>
            <a:pPr lvl="1"/>
            <a:r>
              <a:rPr lang="en-US" b="1" dirty="0" smtClean="0">
                <a:latin typeface="Times New Roman" pitchFamily="18" charset="0"/>
                <a:cs typeface="Times New Roman" pitchFamily="18" charset="0"/>
              </a:rPr>
              <a:t>GENDER, </a:t>
            </a:r>
            <a:r>
              <a:rPr lang="en-US" b="1" u="sng" dirty="0" smtClean="0">
                <a:latin typeface="Times New Roman" pitchFamily="18" charset="0"/>
                <a:cs typeface="Times New Roman" pitchFamily="18" charset="0"/>
              </a:rPr>
              <a:t>ABSHIRE</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STATE</a:t>
            </a:r>
            <a:r>
              <a:rPr lang="en-US" b="1" dirty="0" smtClean="0">
                <a:latin typeface="Times New Roman" pitchFamily="18" charset="0"/>
                <a:cs typeface="Times New Roman" pitchFamily="18" charset="0"/>
              </a:rPr>
              <a:t>, 642 So.2d 542 (FLA 1994)</a:t>
            </a:r>
          </a:p>
        </p:txBody>
      </p:sp>
    </p:spTree>
  </p:cSld>
  <p:clrMapOvr>
    <a:masterClrMapping/>
  </p:clrMapOvr>
  <p:transition spd="slow">
    <p:newsfla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8" name="Title 7"/>
          <p:cNvSpPr>
            <a:spLocks noGrp="1"/>
          </p:cNvSpPr>
          <p:nvPr>
            <p:ph type="ctrTitle"/>
          </p:nvPr>
        </p:nvSpPr>
        <p:spPr/>
        <p:txBody>
          <a:bodyPr>
            <a:normAutofit/>
          </a:bodyPr>
          <a:lstStyle/>
          <a:p>
            <a:r>
              <a:rPr lang="en-US" sz="8000" dirty="0" smtClean="0">
                <a:latin typeface="Times New Roman" pitchFamily="18" charset="0"/>
                <a:cs typeface="Times New Roman" pitchFamily="18" charset="0"/>
              </a:rPr>
              <a:t>THE END</a:t>
            </a:r>
            <a:endParaRPr lang="en-US" sz="8000" dirty="0">
              <a:latin typeface="Times New Roman" pitchFamily="18" charset="0"/>
              <a:cs typeface="Times New Roman" pitchFamily="18" charset="0"/>
            </a:endParaRPr>
          </a:p>
        </p:txBody>
      </p:sp>
      <p:sp>
        <p:nvSpPr>
          <p:cNvPr id="9" name="Subtitle 8"/>
          <p:cNvSpPr>
            <a:spLocks noGrp="1"/>
          </p:cNvSpPr>
          <p:nvPr>
            <p:ph type="subTitle"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0" fill="hold"/>
                                        <p:tgtEl>
                                          <p:spTgt spid="8"/>
                                        </p:tgtEl>
                                        <p:attrNameLst>
                                          <p:attrName>ppt_x</p:attrName>
                                        </p:attrNameLst>
                                      </p:cBhvr>
                                      <p:tavLst>
                                        <p:tav tm="0">
                                          <p:val>
                                            <p:strVal val="#ppt_x"/>
                                          </p:val>
                                        </p:tav>
                                        <p:tav tm="100000">
                                          <p:val>
                                            <p:strVal val="#ppt_x"/>
                                          </p:val>
                                        </p:tav>
                                      </p:tavLst>
                                    </p:anim>
                                    <p:anim calcmode="lin" valueType="num">
                                      <p:cBhvr>
                                        <p:cTn id="8" dur="5000" fill="hold"/>
                                        <p:tgtEl>
                                          <p:spTgt spid="8"/>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endParaRPr lang="en-US" b="1" dirty="0">
              <a:latin typeface="David" pitchFamily="34" charset="-79"/>
              <a:cs typeface="David" pitchFamily="34" charset="-79"/>
            </a:endParaRPr>
          </a:p>
        </p:txBody>
      </p:sp>
      <p:sp>
        <p:nvSpPr>
          <p:cNvPr id="7" name="Content Placeholder 6"/>
          <p:cNvSpPr>
            <a:spLocks noGrp="1"/>
          </p:cNvSpPr>
          <p:nvPr>
            <p:ph idx="1"/>
          </p:nvPr>
        </p:nvSpPr>
        <p:spPr/>
        <p:txBody>
          <a:bodyPr/>
          <a:lstStyle/>
          <a:p>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12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endParaRPr lang="en-US" b="1" dirty="0">
              <a:latin typeface="David" pitchFamily="34" charset="-79"/>
              <a:cs typeface="David" pitchFamily="34" charset="-79"/>
            </a:endParaRPr>
          </a:p>
        </p:txBody>
      </p:sp>
      <p:sp>
        <p:nvSpPr>
          <p:cNvPr id="7" name="Content Placeholder 6"/>
          <p:cNvSpPr>
            <a:spLocks noGrp="1"/>
          </p:cNvSpPr>
          <p:nvPr>
            <p:ph idx="1"/>
          </p:nvPr>
        </p:nvSpPr>
        <p:spPr/>
        <p:txBody>
          <a:bodyPr/>
          <a:lstStyle/>
          <a:p>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10" name="Title 9"/>
          <p:cNvSpPr>
            <a:spLocks noGrp="1"/>
          </p:cNvSpPr>
          <p:nvPr>
            <p:ph type="ctrTitle"/>
          </p:nvPr>
        </p:nvSpPr>
        <p:spPr/>
        <p:txBody>
          <a:bodyPr>
            <a:normAutofit/>
          </a:bodyPr>
          <a:lstStyle/>
          <a:p>
            <a:r>
              <a:rPr lang="en-US" sz="5400" b="1" dirty="0" smtClean="0">
                <a:latin typeface="Times New Roman" pitchFamily="18" charset="0"/>
                <a:cs typeface="Times New Roman" pitchFamily="18" charset="0"/>
              </a:rPr>
              <a:t>FEDERAL DECISIONS </a:t>
            </a:r>
            <a:endParaRPr lang="en-US" sz="5400" b="1" dirty="0">
              <a:latin typeface="Times New Roman" pitchFamily="18" charset="0"/>
              <a:cs typeface="Times New Roman" pitchFamily="18" charset="0"/>
            </a:endParaRPr>
          </a:p>
        </p:txBody>
      </p:sp>
      <p:sp>
        <p:nvSpPr>
          <p:cNvPr id="11" name="Subtitle 10"/>
          <p:cNvSpPr>
            <a:spLocks noGrp="1"/>
          </p:cNvSpPr>
          <p:nvPr>
            <p:ph type="subTitle" idx="1"/>
          </p:nvPr>
        </p:nvSpPr>
        <p:spPr/>
        <p:txBody>
          <a:bodyPr/>
          <a:lstStyle/>
          <a:p>
            <a:endParaRPr lang="en-US"/>
          </a:p>
        </p:txBody>
      </p:sp>
      <p:pic>
        <p:nvPicPr>
          <p:cNvPr id="5" name="Picture 4" descr="lawbk2.gif"/>
          <p:cNvPicPr>
            <a:picLocks noChangeAspect="1"/>
          </p:cNvPicPr>
          <p:nvPr/>
        </p:nvPicPr>
        <p:blipFill>
          <a:blip r:embed="rId3" cstate="print"/>
          <a:stretch>
            <a:fillRect/>
          </a:stretch>
        </p:blipFill>
        <p:spPr>
          <a:xfrm>
            <a:off x="2286000" y="3657600"/>
            <a:ext cx="4838700" cy="29051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600" decel="100000"/>
                                        <p:tgtEl>
                                          <p:spTgt spid="10"/>
                                        </p:tgtEl>
                                      </p:cBhvr>
                                    </p:animEffect>
                                    <p:anim calcmode="lin" valueType="num">
                                      <p:cBhvr>
                                        <p:cTn id="8" dur="1600" decel="100000" fill="hold"/>
                                        <p:tgtEl>
                                          <p:spTgt spid="10"/>
                                        </p:tgtEl>
                                        <p:attrNameLst>
                                          <p:attrName>style.rotation</p:attrName>
                                        </p:attrNameLst>
                                      </p:cBhvr>
                                      <p:tavLst>
                                        <p:tav tm="0">
                                          <p:val>
                                            <p:fltVal val="-90"/>
                                          </p:val>
                                        </p:tav>
                                        <p:tav tm="100000">
                                          <p:val>
                                            <p:fltVal val="0"/>
                                          </p:val>
                                        </p:tav>
                                      </p:tavLst>
                                    </p:anim>
                                    <p:anim calcmode="lin" valueType="num">
                                      <p:cBhvr>
                                        <p:cTn id="9" dur="1600" decel="100000" fill="hold"/>
                                        <p:tgtEl>
                                          <p:spTgt spid="10"/>
                                        </p:tgtEl>
                                        <p:attrNameLst>
                                          <p:attrName>ppt_x</p:attrName>
                                        </p:attrNameLst>
                                      </p:cBhvr>
                                      <p:tavLst>
                                        <p:tav tm="0">
                                          <p:val>
                                            <p:strVal val="#ppt_x+0.4"/>
                                          </p:val>
                                        </p:tav>
                                        <p:tav tm="100000">
                                          <p:val>
                                            <p:strVal val="#ppt_x-0.05"/>
                                          </p:val>
                                        </p:tav>
                                      </p:tavLst>
                                    </p:anim>
                                    <p:anim calcmode="lin" valueType="num">
                                      <p:cBhvr>
                                        <p:cTn id="10" dur="1600" decel="100000" fill="hold"/>
                                        <p:tgtEl>
                                          <p:spTgt spid="10"/>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10"/>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10"/>
                                        </p:tgtEl>
                                        <p:attrNameLst>
                                          <p:attrName>ppt_y</p:attrName>
                                        </p:attrNameLst>
                                      </p:cBhvr>
                                      <p:tavLst>
                                        <p:tav tm="0">
                                          <p:val>
                                            <p:strVal val="#ppt_y+0.1"/>
                                          </p:val>
                                        </p:tav>
                                        <p:tav tm="100000">
                                          <p:val>
                                            <p:strVal val="#ppt_y"/>
                                          </p:val>
                                        </p:tav>
                                      </p:tavLst>
                                    </p:anim>
                                  </p:childTnLst>
                                </p:cTn>
                              </p:par>
                              <p:par>
                                <p:cTn id="13" presetID="17" presetClass="entr" presetSubtype="1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2000" fill="hold"/>
                                        <p:tgtEl>
                                          <p:spTgt spid="5"/>
                                        </p:tgtEl>
                                        <p:attrNameLst>
                                          <p:attrName>ppt_w</p:attrName>
                                        </p:attrNameLst>
                                      </p:cBhvr>
                                      <p:tavLst>
                                        <p:tav tm="0">
                                          <p:val>
                                            <p:fltVal val="0"/>
                                          </p:val>
                                        </p:tav>
                                        <p:tav tm="100000">
                                          <p:val>
                                            <p:strVal val="#ppt_w"/>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SWAIN V. ALABAMA</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380 US 202 (1965)</a:t>
            </a:r>
            <a:r>
              <a:rPr lang="en-US" b="1" dirty="0" smtClean="0">
                <a:latin typeface="David" pitchFamily="34" charset="-79"/>
                <a:cs typeface="David" pitchFamily="34" charset="-79"/>
              </a:rPr>
              <a:t> </a:t>
            </a:r>
            <a:endParaRPr lang="en-US" b="1" dirty="0">
              <a:latin typeface="David" pitchFamily="34" charset="-79"/>
              <a:cs typeface="David" pitchFamily="34" charset="-79"/>
            </a:endParaRPr>
          </a:p>
        </p:txBody>
      </p:sp>
      <p:sp>
        <p:nvSpPr>
          <p:cNvPr id="7" name="Content Placeholder 6"/>
          <p:cNvSpPr>
            <a:spLocks noGrp="1"/>
          </p:cNvSpPr>
          <p:nvPr>
            <p:ph idx="1"/>
          </p:nvPr>
        </p:nvSpPr>
        <p:spPr>
          <a:xfrm>
            <a:off x="457200" y="1371600"/>
            <a:ext cx="8229600" cy="5181600"/>
          </a:xfrm>
        </p:spPr>
        <p:txBody>
          <a:bodyPr>
            <a:normAutofit fontScale="92500"/>
          </a:bodyPr>
          <a:lstStyle/>
          <a:p>
            <a:r>
              <a:rPr lang="en-US" sz="3000" b="1" dirty="0" smtClean="0">
                <a:latin typeface="Times New Roman" pitchFamily="18" charset="0"/>
                <a:cs typeface="Times New Roman" pitchFamily="18" charset="0"/>
              </a:rPr>
              <a:t>BLACK DEFENDANT CONVICTED OF RAPE BY ALL WHITE JURY IN RURAL ALABAMA</a:t>
            </a:r>
          </a:p>
          <a:p>
            <a:r>
              <a:rPr lang="en-US" sz="3000" b="1" dirty="0" smtClean="0">
                <a:latin typeface="Times New Roman" pitchFamily="18" charset="0"/>
                <a:cs typeface="Times New Roman" pitchFamily="18" charset="0"/>
              </a:rPr>
              <a:t>DEFENDANT ON APPEAL CLAIMED HE WAS DENIED EQUAL PROTECTION OF LAW BY DISCRIMINATORY JURY SELECTION</a:t>
            </a:r>
          </a:p>
          <a:p>
            <a:r>
              <a:rPr lang="en-US" sz="3000" b="1" dirty="0" smtClean="0">
                <a:latin typeface="Times New Roman" pitchFamily="18" charset="0"/>
                <a:cs typeface="Times New Roman" pitchFamily="18" charset="0"/>
              </a:rPr>
              <a:t>2 TYPES OF JURY DISCRIMINATION ARGUED </a:t>
            </a:r>
          </a:p>
          <a:p>
            <a:pPr lvl="1"/>
            <a:r>
              <a:rPr lang="en-US" sz="3000" b="1" dirty="0" smtClean="0">
                <a:latin typeface="Times New Roman" pitchFamily="18" charset="0"/>
                <a:cs typeface="Times New Roman" pitchFamily="18" charset="0"/>
              </a:rPr>
              <a:t>DISCRIMINATION IN SELECTION OF </a:t>
            </a:r>
          </a:p>
          <a:p>
            <a:pPr lvl="2"/>
            <a:r>
              <a:rPr lang="en-US" sz="3000" b="1" dirty="0" smtClean="0">
                <a:latin typeface="Times New Roman" pitchFamily="18" charset="0"/>
                <a:cs typeface="Times New Roman" pitchFamily="18" charset="0"/>
              </a:rPr>
              <a:t>JURY VENIRE</a:t>
            </a:r>
          </a:p>
          <a:p>
            <a:pPr lvl="2"/>
            <a:r>
              <a:rPr lang="en-US" sz="3000" b="1" dirty="0" smtClean="0">
                <a:latin typeface="Times New Roman" pitchFamily="18" charset="0"/>
                <a:cs typeface="Times New Roman" pitchFamily="18" charset="0"/>
              </a:rPr>
              <a:t>JURORS FROM JURY VENIRE</a:t>
            </a:r>
            <a:endParaRPr lang="en-US" sz="30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 calcmode="lin" valueType="num">
                                      <p:cBhvr>
                                        <p:cTn id="9" dur="2000" fill="hold"/>
                                        <p:tgtEl>
                                          <p:spTgt spid="5"/>
                                        </p:tgtEl>
                                        <p:attrNameLst>
                                          <p:attrName>ppt_x</p:attrName>
                                        </p:attrNameLst>
                                      </p:cBhvr>
                                      <p:tavLst>
                                        <p:tav tm="0">
                                          <p:val>
                                            <p:fltVal val="0.5"/>
                                          </p:val>
                                        </p:tav>
                                        <p:tav tm="100000">
                                          <p:val>
                                            <p:strVal val="#ppt_x"/>
                                          </p:val>
                                        </p:tav>
                                      </p:tavLst>
                                    </p:anim>
                                    <p:anim calcmode="lin" valueType="num">
                                      <p:cBhvr>
                                        <p:cTn id="10" dur="2000" fill="hold"/>
                                        <p:tgtEl>
                                          <p:spTgt spid="5"/>
                                        </p:tgtEl>
                                        <p:attrNameLst>
                                          <p:attrName>ppt_y</p:attrName>
                                        </p:attrNameLst>
                                      </p:cBhvr>
                                      <p:tavLst>
                                        <p:tav tm="0">
                                          <p:val>
                                            <p:fltVal val="0.5"/>
                                          </p:val>
                                        </p:tav>
                                        <p:tav tm="100000">
                                          <p:val>
                                            <p:strVal val="#ppt_y"/>
                                          </p:val>
                                        </p:tav>
                                      </p:tavLst>
                                    </p:anim>
                                  </p:childTnLst>
                                </p:cTn>
                              </p:par>
                            </p:childTnLst>
                          </p:cTn>
                        </p:par>
                        <p:par>
                          <p:cTn id="11" fill="hold">
                            <p:stCondLst>
                              <p:cond delay="2000"/>
                            </p:stCondLst>
                            <p:childTnLst>
                              <p:par>
                                <p:cTn id="12" presetID="23" presetClass="entr" presetSubtype="528" fill="hold" nodeType="after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2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7">
                                            <p:txEl>
                                              <p:pRg st="0" end="0"/>
                                            </p:txEl>
                                          </p:spTgt>
                                        </p:tgtEl>
                                        <p:attrNameLst>
                                          <p:attrName>ppt_x</p:attrName>
                                        </p:attrNameLst>
                                      </p:cBhvr>
                                      <p:tavLst>
                                        <p:tav tm="0">
                                          <p:val>
                                            <p:fltVal val="0.5"/>
                                          </p:val>
                                        </p:tav>
                                        <p:tav tm="100000">
                                          <p:val>
                                            <p:strVal val="#ppt_x"/>
                                          </p:val>
                                        </p:tav>
                                      </p:tavLst>
                                    </p:anim>
                                    <p:anim calcmode="lin" valueType="num">
                                      <p:cBhvr>
                                        <p:cTn id="17" dur="2000" fill="hold"/>
                                        <p:tgtEl>
                                          <p:spTgt spid="7">
                                            <p:txEl>
                                              <p:pRg st="0" end="0"/>
                                            </p:txEl>
                                          </p:spTgt>
                                        </p:tgtEl>
                                        <p:attrNameLst>
                                          <p:attrName>ppt_y</p:attrName>
                                        </p:attrNameLst>
                                      </p:cBhvr>
                                      <p:tavLst>
                                        <p:tav tm="0">
                                          <p:val>
                                            <p:fltVal val="0.5"/>
                                          </p:val>
                                        </p:tav>
                                        <p:tav tm="100000">
                                          <p:val>
                                            <p:strVal val="#ppt_y"/>
                                          </p:val>
                                        </p:tav>
                                      </p:tavLst>
                                    </p:anim>
                                  </p:childTnLst>
                                </p:cTn>
                              </p:par>
                            </p:childTnLst>
                          </p:cTn>
                        </p:par>
                        <p:par>
                          <p:cTn id="18" fill="hold">
                            <p:stCondLst>
                              <p:cond delay="4000"/>
                            </p:stCondLst>
                            <p:childTnLst>
                              <p:par>
                                <p:cTn id="19" presetID="23" presetClass="entr" presetSubtype="528" fill="hold" nodeType="after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 calcmode="lin" valueType="num">
                                      <p:cBhvr>
                                        <p:cTn id="21" dur="2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23" dur="2000" fill="hold"/>
                                        <p:tgtEl>
                                          <p:spTgt spid="7">
                                            <p:txEl>
                                              <p:pRg st="1" end="1"/>
                                            </p:txEl>
                                          </p:spTgt>
                                        </p:tgtEl>
                                        <p:attrNameLst>
                                          <p:attrName>ppt_x</p:attrName>
                                        </p:attrNameLst>
                                      </p:cBhvr>
                                      <p:tavLst>
                                        <p:tav tm="0">
                                          <p:val>
                                            <p:fltVal val="0.5"/>
                                          </p:val>
                                        </p:tav>
                                        <p:tav tm="100000">
                                          <p:val>
                                            <p:strVal val="#ppt_x"/>
                                          </p:val>
                                        </p:tav>
                                      </p:tavLst>
                                    </p:anim>
                                    <p:anim calcmode="lin" valueType="num">
                                      <p:cBhvr>
                                        <p:cTn id="24" dur="2000" fill="hold"/>
                                        <p:tgtEl>
                                          <p:spTgt spid="7">
                                            <p:txEl>
                                              <p:pRg st="1" end="1"/>
                                            </p:txEl>
                                          </p:spTgt>
                                        </p:tgtEl>
                                        <p:attrNameLst>
                                          <p:attrName>ppt_y</p:attrName>
                                        </p:attrNameLst>
                                      </p:cBhvr>
                                      <p:tavLst>
                                        <p:tav tm="0">
                                          <p:val>
                                            <p:fltVal val="0.5"/>
                                          </p:val>
                                        </p:tav>
                                        <p:tav tm="100000">
                                          <p:val>
                                            <p:strVal val="#ppt_y"/>
                                          </p:val>
                                        </p:tav>
                                      </p:tavLst>
                                    </p:anim>
                                  </p:childTnLst>
                                </p:cTn>
                              </p:par>
                            </p:childTnLst>
                          </p:cTn>
                        </p:par>
                        <p:par>
                          <p:cTn id="25" fill="hold">
                            <p:stCondLst>
                              <p:cond delay="6000"/>
                            </p:stCondLst>
                            <p:childTnLst>
                              <p:par>
                                <p:cTn id="26" presetID="23" presetClass="entr" presetSubtype="528" fill="hold" nodeType="after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 calcmode="lin" valueType="num">
                                      <p:cBhvr>
                                        <p:cTn id="28" dur="2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30" dur="2000" fill="hold"/>
                                        <p:tgtEl>
                                          <p:spTgt spid="7">
                                            <p:txEl>
                                              <p:pRg st="2" end="2"/>
                                            </p:txEl>
                                          </p:spTgt>
                                        </p:tgtEl>
                                        <p:attrNameLst>
                                          <p:attrName>ppt_x</p:attrName>
                                        </p:attrNameLst>
                                      </p:cBhvr>
                                      <p:tavLst>
                                        <p:tav tm="0">
                                          <p:val>
                                            <p:fltVal val="0.5"/>
                                          </p:val>
                                        </p:tav>
                                        <p:tav tm="100000">
                                          <p:val>
                                            <p:strVal val="#ppt_x"/>
                                          </p:val>
                                        </p:tav>
                                      </p:tavLst>
                                    </p:anim>
                                    <p:anim calcmode="lin" valueType="num">
                                      <p:cBhvr>
                                        <p:cTn id="31" dur="2000" fill="hold"/>
                                        <p:tgtEl>
                                          <p:spTgt spid="7">
                                            <p:txEl>
                                              <p:pRg st="2" end="2"/>
                                            </p:txEl>
                                          </p:spTgt>
                                        </p:tgtEl>
                                        <p:attrNameLst>
                                          <p:attrName>ppt_y</p:attrName>
                                        </p:attrNameLst>
                                      </p:cBhvr>
                                      <p:tavLst>
                                        <p:tav tm="0">
                                          <p:val>
                                            <p:fltVal val="0.5"/>
                                          </p:val>
                                        </p:tav>
                                        <p:tav tm="100000">
                                          <p:val>
                                            <p:strVal val="#ppt_y"/>
                                          </p:val>
                                        </p:tav>
                                      </p:tavLst>
                                    </p:anim>
                                  </p:childTnLst>
                                </p:cTn>
                              </p:par>
                            </p:childTnLst>
                          </p:cTn>
                        </p:par>
                        <p:par>
                          <p:cTn id="32" fill="hold">
                            <p:stCondLst>
                              <p:cond delay="8000"/>
                            </p:stCondLst>
                            <p:childTnLst>
                              <p:par>
                                <p:cTn id="33" presetID="23" presetClass="entr" presetSubtype="528" fill="hold" nodeType="after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 calcmode="lin" valueType="num">
                                      <p:cBhvr>
                                        <p:cTn id="35" dur="2000" fill="hold"/>
                                        <p:tgtEl>
                                          <p:spTgt spid="7">
                                            <p:txEl>
                                              <p:pRg st="3" end="3"/>
                                            </p:txEl>
                                          </p:spTgt>
                                        </p:tgtEl>
                                        <p:attrNameLst>
                                          <p:attrName>ppt_w</p:attrName>
                                        </p:attrNameLst>
                                      </p:cBhvr>
                                      <p:tavLst>
                                        <p:tav tm="0">
                                          <p:val>
                                            <p:fltVal val="0"/>
                                          </p:val>
                                        </p:tav>
                                        <p:tav tm="100000">
                                          <p:val>
                                            <p:strVal val="#ppt_w"/>
                                          </p:val>
                                        </p:tav>
                                      </p:tavLst>
                                    </p:anim>
                                    <p:anim calcmode="lin" valueType="num">
                                      <p:cBhvr>
                                        <p:cTn id="36" dur="2000" fill="hold"/>
                                        <p:tgtEl>
                                          <p:spTgt spid="7">
                                            <p:txEl>
                                              <p:pRg st="3" end="3"/>
                                            </p:txEl>
                                          </p:spTgt>
                                        </p:tgtEl>
                                        <p:attrNameLst>
                                          <p:attrName>ppt_h</p:attrName>
                                        </p:attrNameLst>
                                      </p:cBhvr>
                                      <p:tavLst>
                                        <p:tav tm="0">
                                          <p:val>
                                            <p:fltVal val="0"/>
                                          </p:val>
                                        </p:tav>
                                        <p:tav tm="100000">
                                          <p:val>
                                            <p:strVal val="#ppt_h"/>
                                          </p:val>
                                        </p:tav>
                                      </p:tavLst>
                                    </p:anim>
                                    <p:anim calcmode="lin" valueType="num">
                                      <p:cBhvr>
                                        <p:cTn id="37" dur="2000" fill="hold"/>
                                        <p:tgtEl>
                                          <p:spTgt spid="7">
                                            <p:txEl>
                                              <p:pRg st="3" end="3"/>
                                            </p:txEl>
                                          </p:spTgt>
                                        </p:tgtEl>
                                        <p:attrNameLst>
                                          <p:attrName>ppt_x</p:attrName>
                                        </p:attrNameLst>
                                      </p:cBhvr>
                                      <p:tavLst>
                                        <p:tav tm="0">
                                          <p:val>
                                            <p:fltVal val="0.5"/>
                                          </p:val>
                                        </p:tav>
                                        <p:tav tm="100000">
                                          <p:val>
                                            <p:strVal val="#ppt_x"/>
                                          </p:val>
                                        </p:tav>
                                      </p:tavLst>
                                    </p:anim>
                                    <p:anim calcmode="lin" valueType="num">
                                      <p:cBhvr>
                                        <p:cTn id="38" dur="2000" fill="hold"/>
                                        <p:tgtEl>
                                          <p:spTgt spid="7">
                                            <p:txEl>
                                              <p:pRg st="3" end="3"/>
                                            </p:txEl>
                                          </p:spTgt>
                                        </p:tgtEl>
                                        <p:attrNameLst>
                                          <p:attrName>ppt_y</p:attrName>
                                        </p:attrNameLst>
                                      </p:cBhvr>
                                      <p:tavLst>
                                        <p:tav tm="0">
                                          <p:val>
                                            <p:fltVal val="0.5"/>
                                          </p:val>
                                        </p:tav>
                                        <p:tav tm="100000">
                                          <p:val>
                                            <p:strVal val="#ppt_y"/>
                                          </p:val>
                                        </p:tav>
                                      </p:tavLst>
                                    </p:anim>
                                  </p:childTnLst>
                                </p:cTn>
                              </p:par>
                              <p:par>
                                <p:cTn id="39" presetID="23" presetClass="entr" presetSubtype="528" fill="hold" nodeType="with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anim calcmode="lin" valueType="num">
                                      <p:cBhvr>
                                        <p:cTn id="41" dur="2000" fill="hold"/>
                                        <p:tgtEl>
                                          <p:spTgt spid="7">
                                            <p:txEl>
                                              <p:pRg st="4" end="4"/>
                                            </p:txEl>
                                          </p:spTgt>
                                        </p:tgtEl>
                                        <p:attrNameLst>
                                          <p:attrName>ppt_w</p:attrName>
                                        </p:attrNameLst>
                                      </p:cBhvr>
                                      <p:tavLst>
                                        <p:tav tm="0">
                                          <p:val>
                                            <p:fltVal val="0"/>
                                          </p:val>
                                        </p:tav>
                                        <p:tav tm="100000">
                                          <p:val>
                                            <p:strVal val="#ppt_w"/>
                                          </p:val>
                                        </p:tav>
                                      </p:tavLst>
                                    </p:anim>
                                    <p:anim calcmode="lin" valueType="num">
                                      <p:cBhvr>
                                        <p:cTn id="42" dur="2000" fill="hold"/>
                                        <p:tgtEl>
                                          <p:spTgt spid="7">
                                            <p:txEl>
                                              <p:pRg st="4" end="4"/>
                                            </p:txEl>
                                          </p:spTgt>
                                        </p:tgtEl>
                                        <p:attrNameLst>
                                          <p:attrName>ppt_h</p:attrName>
                                        </p:attrNameLst>
                                      </p:cBhvr>
                                      <p:tavLst>
                                        <p:tav tm="0">
                                          <p:val>
                                            <p:fltVal val="0"/>
                                          </p:val>
                                        </p:tav>
                                        <p:tav tm="100000">
                                          <p:val>
                                            <p:strVal val="#ppt_h"/>
                                          </p:val>
                                        </p:tav>
                                      </p:tavLst>
                                    </p:anim>
                                    <p:anim calcmode="lin" valueType="num">
                                      <p:cBhvr>
                                        <p:cTn id="43" dur="2000" fill="hold"/>
                                        <p:tgtEl>
                                          <p:spTgt spid="7">
                                            <p:txEl>
                                              <p:pRg st="4" end="4"/>
                                            </p:txEl>
                                          </p:spTgt>
                                        </p:tgtEl>
                                        <p:attrNameLst>
                                          <p:attrName>ppt_x</p:attrName>
                                        </p:attrNameLst>
                                      </p:cBhvr>
                                      <p:tavLst>
                                        <p:tav tm="0">
                                          <p:val>
                                            <p:fltVal val="0.5"/>
                                          </p:val>
                                        </p:tav>
                                        <p:tav tm="100000">
                                          <p:val>
                                            <p:strVal val="#ppt_x"/>
                                          </p:val>
                                        </p:tav>
                                      </p:tavLst>
                                    </p:anim>
                                    <p:anim calcmode="lin" valueType="num">
                                      <p:cBhvr>
                                        <p:cTn id="44" dur="2000" fill="hold"/>
                                        <p:tgtEl>
                                          <p:spTgt spid="7">
                                            <p:txEl>
                                              <p:pRg st="4" end="4"/>
                                            </p:txEl>
                                          </p:spTgt>
                                        </p:tgtEl>
                                        <p:attrNameLst>
                                          <p:attrName>ppt_y</p:attrName>
                                        </p:attrNameLst>
                                      </p:cBhvr>
                                      <p:tavLst>
                                        <p:tav tm="0">
                                          <p:val>
                                            <p:fltVal val="0.5"/>
                                          </p:val>
                                        </p:tav>
                                        <p:tav tm="100000">
                                          <p:val>
                                            <p:strVal val="#ppt_y"/>
                                          </p:val>
                                        </p:tav>
                                      </p:tavLst>
                                    </p:anim>
                                  </p:childTnLst>
                                </p:cTn>
                              </p:par>
                              <p:par>
                                <p:cTn id="45" presetID="23" presetClass="entr" presetSubtype="528" fill="hold" nodeType="with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 calcmode="lin" valueType="num">
                                      <p:cBhvr>
                                        <p:cTn id="47" dur="2000" fill="hold"/>
                                        <p:tgtEl>
                                          <p:spTgt spid="7">
                                            <p:txEl>
                                              <p:pRg st="5" end="5"/>
                                            </p:txEl>
                                          </p:spTgt>
                                        </p:tgtEl>
                                        <p:attrNameLst>
                                          <p:attrName>ppt_w</p:attrName>
                                        </p:attrNameLst>
                                      </p:cBhvr>
                                      <p:tavLst>
                                        <p:tav tm="0">
                                          <p:val>
                                            <p:fltVal val="0"/>
                                          </p:val>
                                        </p:tav>
                                        <p:tav tm="100000">
                                          <p:val>
                                            <p:strVal val="#ppt_w"/>
                                          </p:val>
                                        </p:tav>
                                      </p:tavLst>
                                    </p:anim>
                                    <p:anim calcmode="lin" valueType="num">
                                      <p:cBhvr>
                                        <p:cTn id="48" dur="2000" fill="hold"/>
                                        <p:tgtEl>
                                          <p:spTgt spid="7">
                                            <p:txEl>
                                              <p:pRg st="5" end="5"/>
                                            </p:txEl>
                                          </p:spTgt>
                                        </p:tgtEl>
                                        <p:attrNameLst>
                                          <p:attrName>ppt_h</p:attrName>
                                        </p:attrNameLst>
                                      </p:cBhvr>
                                      <p:tavLst>
                                        <p:tav tm="0">
                                          <p:val>
                                            <p:fltVal val="0"/>
                                          </p:val>
                                        </p:tav>
                                        <p:tav tm="100000">
                                          <p:val>
                                            <p:strVal val="#ppt_h"/>
                                          </p:val>
                                        </p:tav>
                                      </p:tavLst>
                                    </p:anim>
                                    <p:anim calcmode="lin" valueType="num">
                                      <p:cBhvr>
                                        <p:cTn id="49" dur="2000" fill="hold"/>
                                        <p:tgtEl>
                                          <p:spTgt spid="7">
                                            <p:txEl>
                                              <p:pRg st="5" end="5"/>
                                            </p:txEl>
                                          </p:spTgt>
                                        </p:tgtEl>
                                        <p:attrNameLst>
                                          <p:attrName>ppt_x</p:attrName>
                                        </p:attrNameLst>
                                      </p:cBhvr>
                                      <p:tavLst>
                                        <p:tav tm="0">
                                          <p:val>
                                            <p:fltVal val="0.5"/>
                                          </p:val>
                                        </p:tav>
                                        <p:tav tm="100000">
                                          <p:val>
                                            <p:strVal val="#ppt_x"/>
                                          </p:val>
                                        </p:tav>
                                      </p:tavLst>
                                    </p:anim>
                                    <p:anim calcmode="lin" valueType="num">
                                      <p:cBhvr>
                                        <p:cTn id="50" dur="2000" fill="hold"/>
                                        <p:tgtEl>
                                          <p:spTgt spid="7">
                                            <p:txEl>
                                              <p:pRg st="5" end="5"/>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868362"/>
          </a:xfrm>
        </p:spPr>
        <p:txBody>
          <a:bodyPr/>
          <a:lstStyle/>
          <a:p>
            <a:r>
              <a:rPr lang="en-US" b="1" u="sng" dirty="0" smtClean="0">
                <a:latin typeface="Times New Roman" pitchFamily="18" charset="0"/>
                <a:cs typeface="Times New Roman" pitchFamily="18" charset="0"/>
              </a:rPr>
              <a:t>SWAIN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a:xfrm>
            <a:off x="457200" y="1143000"/>
            <a:ext cx="8229600" cy="5486400"/>
          </a:xfrm>
        </p:spPr>
        <p:txBody>
          <a:bodyPr>
            <a:normAutofit fontScale="85000" lnSpcReduction="10000"/>
          </a:bodyPr>
          <a:lstStyle/>
          <a:p>
            <a:r>
              <a:rPr lang="en-US" b="1" dirty="0" smtClean="0">
                <a:latin typeface="Times New Roman" pitchFamily="18" charset="0"/>
                <a:cs typeface="Times New Roman" pitchFamily="18" charset="0"/>
              </a:rPr>
              <a:t>US SUPREME COURT AFFIRMED CONVICTION </a:t>
            </a:r>
          </a:p>
          <a:p>
            <a:r>
              <a:rPr lang="en-US" b="1" dirty="0" smtClean="0">
                <a:latin typeface="Times New Roman" pitchFamily="18" charset="0"/>
                <a:cs typeface="Times New Roman" pitchFamily="18" charset="0"/>
              </a:rPr>
              <a:t>HOLDING</a:t>
            </a:r>
          </a:p>
          <a:p>
            <a:pPr lvl="1"/>
            <a:r>
              <a:rPr lang="en-US" b="1" dirty="0" smtClean="0">
                <a:latin typeface="Times New Roman" pitchFamily="18" charset="0"/>
                <a:cs typeface="Times New Roman" pitchFamily="18" charset="0"/>
              </a:rPr>
              <a:t>DEFENDANT NOT CONSTITUTIONALLY ENTITLED TO A PROPORTIONATE NUMBER OF HIS RACE ON THE JURY WHICH TRIES HIM</a:t>
            </a:r>
          </a:p>
          <a:p>
            <a:pPr lvl="1"/>
            <a:r>
              <a:rPr lang="en-US" b="1" dirty="0" smtClean="0">
                <a:latin typeface="Times New Roman" pitchFamily="18" charset="0"/>
                <a:cs typeface="Times New Roman" pitchFamily="18" charset="0"/>
              </a:rPr>
              <a:t>PROSECUTOR MAY CONSTITUTIONALLY USE PEREMPTORY CHALLENGES TO ELIMINATE ALL OF ACCUSED’S RACE FROM THE JURY </a:t>
            </a:r>
          </a:p>
          <a:p>
            <a:pPr lvl="1"/>
            <a:r>
              <a:rPr lang="en-US" b="1" dirty="0" smtClean="0">
                <a:latin typeface="Times New Roman" pitchFamily="18" charset="0"/>
                <a:cs typeface="Times New Roman" pitchFamily="18" charset="0"/>
              </a:rPr>
              <a:t>FACT THAT ALTHOUGH 26% OF </a:t>
            </a:r>
            <a:r>
              <a:rPr lang="en-US" b="1" smtClean="0">
                <a:latin typeface="Times New Roman" pitchFamily="18" charset="0"/>
                <a:cs typeface="Times New Roman" pitchFamily="18" charset="0"/>
              </a:rPr>
              <a:t>THOSE </a:t>
            </a:r>
            <a:r>
              <a:rPr lang="en-US" b="1" smtClean="0">
                <a:latin typeface="Times New Roman" pitchFamily="18" charset="0"/>
                <a:cs typeface="Times New Roman" pitchFamily="18" charset="0"/>
              </a:rPr>
              <a:t>ELEGIBLE </a:t>
            </a:r>
            <a:r>
              <a:rPr lang="en-US" b="1" dirty="0" smtClean="0">
                <a:latin typeface="Times New Roman" pitchFamily="18" charset="0"/>
                <a:cs typeface="Times New Roman" pitchFamily="18" charset="0"/>
              </a:rPr>
              <a:t>FOR JURY DUTY IN THAT COUNTY WERE BLACK THAT NONE HAD EVER SERVED ON A JURY DID NOT SHOW THAT THE PEREMPTORY STRIKE SYSTEM USED BY PROSECUTORS </a:t>
            </a:r>
            <a:r>
              <a:rPr lang="en-US" b="1" smtClean="0">
                <a:latin typeface="Times New Roman" pitchFamily="18" charset="0"/>
                <a:cs typeface="Times New Roman" pitchFamily="18" charset="0"/>
              </a:rPr>
              <a:t>WAS </a:t>
            </a:r>
            <a:r>
              <a:rPr lang="en-US" b="1" smtClean="0">
                <a:latin typeface="Times New Roman" pitchFamily="18" charset="0"/>
                <a:cs typeface="Times New Roman" pitchFamily="18" charset="0"/>
              </a:rPr>
              <a:t>PREJUDICIAL </a:t>
            </a:r>
            <a:r>
              <a:rPr lang="en-US" b="1" dirty="0" smtClean="0">
                <a:latin typeface="Times New Roman" pitchFamily="18" charset="0"/>
                <a:cs typeface="Times New Roman" pitchFamily="18" charset="0"/>
              </a:rPr>
              <a:t>OR CORRUPT</a:t>
            </a:r>
            <a:endParaRPr lang="en-US" b="1" dirty="0">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381000"/>
            <a:ext cx="8229600" cy="1096962"/>
          </a:xfrm>
        </p:spPr>
        <p:txBody>
          <a:bodyPr>
            <a:normAutofit fontScale="90000"/>
          </a:bodyPr>
          <a:lstStyle/>
          <a:p>
            <a:r>
              <a:rPr lang="en-US" b="1" u="sng" dirty="0" smtClean="0">
                <a:latin typeface="Times New Roman" pitchFamily="18" charset="0"/>
                <a:cs typeface="Times New Roman" pitchFamily="18" charset="0"/>
              </a:rPr>
              <a:t>BATSON</a:t>
            </a:r>
            <a:r>
              <a:rPr lang="en-US" b="1" dirty="0" smtClean="0">
                <a:latin typeface="Times New Roman" pitchFamily="18" charset="0"/>
                <a:cs typeface="Times New Roman" pitchFamily="18" charset="0"/>
              </a:rPr>
              <a:t> V </a:t>
            </a:r>
            <a:r>
              <a:rPr lang="en-US" b="1" u="sng" dirty="0" smtClean="0">
                <a:latin typeface="Times New Roman" pitchFamily="18" charset="0"/>
                <a:cs typeface="Times New Roman" pitchFamily="18" charset="0"/>
              </a:rPr>
              <a:t>KENTUCKY</a:t>
            </a:r>
            <a:r>
              <a:rPr lang="en-US" b="1" dirty="0" smtClean="0">
                <a:latin typeface="Times New Roman" pitchFamily="18" charset="0"/>
                <a:cs typeface="Times New Roman" pitchFamily="18" charset="0"/>
              </a:rPr>
              <a:t>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476 US 79 (1986)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a:xfrm>
            <a:off x="457200" y="1600200"/>
            <a:ext cx="8229600" cy="4906963"/>
          </a:xfrm>
        </p:spPr>
        <p:txBody>
          <a:bodyPr/>
          <a:lstStyle/>
          <a:p>
            <a:pPr lvl="1">
              <a:buFont typeface="Arial" pitchFamily="34" charset="0"/>
              <a:buChar char="•"/>
            </a:pPr>
            <a:r>
              <a:rPr lang="en-US" b="1" dirty="0" smtClean="0">
                <a:latin typeface="Times New Roman" pitchFamily="18" charset="0"/>
                <a:cs typeface="Times New Roman" pitchFamily="18" charset="0"/>
              </a:rPr>
              <a:t>OVERRULED </a:t>
            </a:r>
            <a:r>
              <a:rPr lang="en-US" b="1" u="sng" dirty="0" smtClean="0">
                <a:latin typeface="Times New Roman" pitchFamily="18" charset="0"/>
                <a:cs typeface="Times New Roman" pitchFamily="18" charset="0"/>
              </a:rPr>
              <a:t>SWAIN</a:t>
            </a:r>
            <a:r>
              <a:rPr lang="en-US" b="1" dirty="0" smtClean="0">
                <a:latin typeface="Times New Roman" pitchFamily="18" charset="0"/>
                <a:cs typeface="Times New Roman" pitchFamily="18" charset="0"/>
              </a:rPr>
              <a:t> DECISION</a:t>
            </a:r>
          </a:p>
          <a:p>
            <a:pPr lvl="1">
              <a:buFont typeface="Arial" pitchFamily="34" charset="0"/>
              <a:buChar char="•"/>
            </a:pPr>
            <a:r>
              <a:rPr lang="en-US" b="1" dirty="0" smtClean="0">
                <a:latin typeface="Times New Roman" pitchFamily="18" charset="0"/>
                <a:cs typeface="Times New Roman" pitchFamily="18" charset="0"/>
              </a:rPr>
              <a:t>BLACK DEF CHARGED WITH BURGLARY</a:t>
            </a:r>
          </a:p>
          <a:p>
            <a:pPr lvl="1">
              <a:buFont typeface="Arial" pitchFamily="34" charset="0"/>
              <a:buChar char="•"/>
            </a:pPr>
            <a:r>
              <a:rPr lang="en-US" b="1" dirty="0" smtClean="0">
                <a:latin typeface="Times New Roman" pitchFamily="18" charset="0"/>
                <a:cs typeface="Times New Roman" pitchFamily="18" charset="0"/>
              </a:rPr>
              <a:t>PROSECUTOR USED HIS PEREMTORY CHALLENGES TO STRIKE ALL 4 BLACK PROSPECTIVE JURORS FROM JURY PANEL</a:t>
            </a:r>
          </a:p>
          <a:p>
            <a:pPr lvl="1">
              <a:buFont typeface="Arial" pitchFamily="34" charset="0"/>
              <a:buChar char="•"/>
            </a:pPr>
            <a:r>
              <a:rPr lang="en-US" b="1" dirty="0" smtClean="0">
                <a:latin typeface="Times New Roman" pitchFamily="18" charset="0"/>
                <a:cs typeface="Times New Roman" pitchFamily="18" charset="0"/>
              </a:rPr>
              <a:t>ALL WHITE JURY SELECTED AND DEFENDANT CONVICTED</a:t>
            </a:r>
            <a:endParaRPr lang="en-US" b="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868362"/>
          </a:xfrm>
        </p:spPr>
        <p:txBody>
          <a:bodyPr>
            <a:normAutofit/>
          </a:bodyPr>
          <a:lstStyle/>
          <a:p>
            <a:r>
              <a:rPr lang="en-US" b="1" u="sng" dirty="0" smtClean="0">
                <a:latin typeface="Times New Roman" pitchFamily="18" charset="0"/>
                <a:cs typeface="Times New Roman" pitchFamily="18" charset="0"/>
              </a:rPr>
              <a:t>BATSON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u="sng" dirty="0">
              <a:latin typeface="Times New Roman" pitchFamily="18" charset="0"/>
              <a:cs typeface="Times New Roman" pitchFamily="18" charset="0"/>
            </a:endParaRPr>
          </a:p>
        </p:txBody>
      </p:sp>
      <p:sp>
        <p:nvSpPr>
          <p:cNvPr id="7" name="Content Placeholder 6"/>
          <p:cNvSpPr>
            <a:spLocks noGrp="1"/>
          </p:cNvSpPr>
          <p:nvPr>
            <p:ph idx="1"/>
          </p:nvPr>
        </p:nvSpPr>
        <p:spPr>
          <a:xfrm>
            <a:off x="457200" y="1341437"/>
            <a:ext cx="8229600" cy="5516563"/>
          </a:xfrm>
        </p:spPr>
        <p:txBody>
          <a:bodyPr>
            <a:normAutofit/>
          </a:bodyPr>
          <a:lstStyle/>
          <a:p>
            <a:pPr lvl="1">
              <a:buFont typeface="Arial" pitchFamily="34" charset="0"/>
              <a:buChar char="•"/>
            </a:pPr>
            <a:r>
              <a:rPr lang="en-US" sz="3200" b="1" dirty="0" smtClean="0">
                <a:latin typeface="Times New Roman" pitchFamily="18" charset="0"/>
                <a:cs typeface="Times New Roman" pitchFamily="18" charset="0"/>
              </a:rPr>
              <a:t>AT TRIAL, JUDGE </a:t>
            </a:r>
            <a:r>
              <a:rPr lang="en-US" sz="3200" b="1" u="sng" dirty="0" smtClean="0">
                <a:latin typeface="Times New Roman" pitchFamily="18" charset="0"/>
                <a:cs typeface="Times New Roman" pitchFamily="18" charset="0"/>
              </a:rPr>
              <a:t>REJECTED</a:t>
            </a:r>
            <a:r>
              <a:rPr lang="en-US" sz="3200" b="1" dirty="0" smtClean="0">
                <a:latin typeface="Times New Roman" pitchFamily="18" charset="0"/>
                <a:cs typeface="Times New Roman" pitchFamily="18" charset="0"/>
              </a:rPr>
              <a:t> DEFENDANT’S MOTION TO DISCHARGE JURY BEFORE IT WAS </a:t>
            </a:r>
            <a:r>
              <a:rPr lang="en-US" sz="3200" b="1" u="sng" dirty="0" smtClean="0">
                <a:latin typeface="Times New Roman" pitchFamily="18" charset="0"/>
                <a:cs typeface="Times New Roman" pitchFamily="18" charset="0"/>
              </a:rPr>
              <a:t>SWORN</a:t>
            </a:r>
            <a:r>
              <a:rPr lang="en-US" sz="3200" b="1" dirty="0" smtClean="0">
                <a:latin typeface="Times New Roman" pitchFamily="18" charset="0"/>
                <a:cs typeface="Times New Roman" pitchFamily="18" charset="0"/>
              </a:rPr>
              <a:t> ON GROUNDS THAT PROSECUTOR’S REMOVAL OF BLACK JURORS CONSTITUTED A VIOLATION OF HIS RIGHTS UNDER 6</a:t>
            </a:r>
            <a:r>
              <a:rPr lang="en-US" sz="3200" b="1" baseline="30000" dirty="0" smtClean="0">
                <a:latin typeface="Times New Roman" pitchFamily="18" charset="0"/>
                <a:cs typeface="Times New Roman" pitchFamily="18" charset="0"/>
              </a:rPr>
              <a:t>TH</a:t>
            </a:r>
            <a:r>
              <a:rPr lang="en-US" sz="3200" b="1" dirty="0" smtClean="0">
                <a:latin typeface="Times New Roman" pitchFamily="18" charset="0"/>
                <a:cs typeface="Times New Roman" pitchFamily="18" charset="0"/>
              </a:rPr>
              <a:t> &amp; 14</a:t>
            </a:r>
            <a:r>
              <a:rPr lang="en-US" sz="3200" b="1" baseline="30000" dirty="0" smtClean="0">
                <a:latin typeface="Times New Roman" pitchFamily="18" charset="0"/>
                <a:cs typeface="Times New Roman" pitchFamily="18" charset="0"/>
              </a:rPr>
              <a:t>TH</a:t>
            </a:r>
            <a:r>
              <a:rPr lang="en-US" sz="3200" b="1" dirty="0" smtClean="0">
                <a:latin typeface="Times New Roman" pitchFamily="18" charset="0"/>
                <a:cs typeface="Times New Roman" pitchFamily="18" charset="0"/>
              </a:rPr>
              <a:t> AMENDMENTS TO A JURY DRAWN FROM A </a:t>
            </a:r>
            <a:r>
              <a:rPr lang="en-US" sz="3200" b="1" u="sng" dirty="0" smtClean="0">
                <a:latin typeface="Times New Roman" pitchFamily="18" charset="0"/>
                <a:cs typeface="Times New Roman" pitchFamily="18" charset="0"/>
              </a:rPr>
              <a:t>FAIR CROSS-SECTION</a:t>
            </a:r>
            <a:r>
              <a:rPr lang="en-US" sz="3200" b="1" dirty="0" smtClean="0">
                <a:latin typeface="Times New Roman" pitchFamily="18" charset="0"/>
                <a:cs typeface="Times New Roman" pitchFamily="18" charset="0"/>
              </a:rPr>
              <a:t> OF THE COMMUNITY AND EQUAL PROTECTION OF THE LAWS</a:t>
            </a:r>
            <a:endParaRPr lang="en-US" sz="3200" b="1" dirty="0">
              <a:latin typeface="Times New Roman" pitchFamily="18" charset="0"/>
              <a:cs typeface="Times New Roman" pitchFamily="18" charset="0"/>
            </a:endParaRPr>
          </a:p>
        </p:txBody>
      </p:sp>
    </p:spTree>
  </p:cSld>
  <p:clrMapOvr>
    <a:masterClrMapping/>
  </p:clrMapOvr>
  <p:transition spd="slow">
    <p:comb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Jury_Box.jpg"/>
          <p:cNvPicPr>
            <a:picLocks noChangeAspect="1"/>
          </p:cNvPicPr>
          <p:nvPr/>
        </p:nvPicPr>
        <p:blipFill>
          <a:blip r:embed="rId2" cstate="print">
            <a:lum bright="20000" contrast="-75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715962"/>
          </a:xfrm>
        </p:spPr>
        <p:txBody>
          <a:bodyPr>
            <a:normAutofit fontScale="90000"/>
          </a:bodyPr>
          <a:lstStyle/>
          <a:p>
            <a:r>
              <a:rPr lang="en-US" b="1" u="sng" dirty="0" smtClean="0">
                <a:latin typeface="Times New Roman" pitchFamily="18" charset="0"/>
                <a:cs typeface="Times New Roman" pitchFamily="18" charset="0"/>
              </a:rPr>
              <a:t>BATSON</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CONTINUED</a:t>
            </a:r>
            <a:endParaRPr lang="en-US" b="1" dirty="0">
              <a:latin typeface="David" pitchFamily="34" charset="-79"/>
              <a:cs typeface="David" pitchFamily="34" charset="-79"/>
            </a:endParaRPr>
          </a:p>
        </p:txBody>
      </p:sp>
      <p:sp>
        <p:nvSpPr>
          <p:cNvPr id="7" name="Content Placeholder 6"/>
          <p:cNvSpPr>
            <a:spLocks noGrp="1"/>
          </p:cNvSpPr>
          <p:nvPr>
            <p:ph idx="1"/>
          </p:nvPr>
        </p:nvSpPr>
        <p:spPr>
          <a:xfrm>
            <a:off x="457200" y="1066801"/>
            <a:ext cx="8229600" cy="4876800"/>
          </a:xfrm>
        </p:spPr>
        <p:txBody>
          <a:bodyPr>
            <a:noAutofit/>
          </a:bodyPr>
          <a:lstStyle/>
          <a:p>
            <a:pPr lvl="1">
              <a:buFont typeface="Arial" pitchFamily="34" charset="0"/>
              <a:buChar char="•"/>
            </a:pPr>
            <a:r>
              <a:rPr lang="en-US" sz="3600" b="1" dirty="0" smtClean="0">
                <a:latin typeface="Times New Roman" pitchFamily="18" charset="0"/>
                <a:cs typeface="Times New Roman" pitchFamily="18" charset="0"/>
              </a:rPr>
              <a:t>TRIAL JUDGE RULED THAT FAIR CROSS-SECTION OF THE COMMUNITY DOCTRINE ONLY APPLIES TO SELECTION OF VENIRE AND NOT TO SELECTION OF PETIT JURY</a:t>
            </a:r>
          </a:p>
          <a:p>
            <a:pPr lvl="1">
              <a:buFont typeface="Arial" pitchFamily="34" charset="0"/>
              <a:buChar char="•"/>
            </a:pPr>
            <a:r>
              <a:rPr lang="en-US" sz="3600" b="1" dirty="0" smtClean="0">
                <a:latin typeface="Times New Roman" pitchFamily="18" charset="0"/>
                <a:cs typeface="Times New Roman" pitchFamily="18" charset="0"/>
              </a:rPr>
              <a:t>KENTUCKY SUPREME COURT AFFIRMED TRIAL COURT</a:t>
            </a:r>
            <a:endParaRPr 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5"/>
                                        </p:tgtEl>
                                        <p:attrNameLst>
                                          <p:attrName>ppt_w</p:attrName>
                                        </p:attrNameLst>
                                      </p:cBhvr>
                                      <p:tavLst>
                                        <p:tav tm="0">
                                          <p:val>
                                            <p:strVal val="#ppt_w*.05"/>
                                          </p:val>
                                        </p:tav>
                                        <p:tav tm="100000">
                                          <p:val>
                                            <p:strVal val="#ppt_w"/>
                                          </p:val>
                                        </p:tav>
                                      </p:tavLst>
                                    </p:anim>
                                    <p:anim calcmode="lin" valueType="num">
                                      <p:cBhvr>
                                        <p:cTn id="10" dur="2000" fill="hold"/>
                                        <p:tgtEl>
                                          <p:spTgt spid="5"/>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5"/>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5"/>
                                        </p:tgtEl>
                                      </p:cBhvr>
                                    </p:animEffect>
                                  </p:childTnLst>
                                </p:cTn>
                              </p:par>
                            </p:childTnLst>
                          </p:cTn>
                        </p:par>
                        <p:par>
                          <p:cTn id="15" fill="hold">
                            <p:stCondLst>
                              <p:cond delay="2000"/>
                            </p:stCondLst>
                            <p:childTnLst>
                              <p:par>
                                <p:cTn id="16" presetID="25" presetClass="entr" presetSubtype="0" fill="hold" nodeType="after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 calcmode="lin" valueType="num">
                                      <p:cBhvr>
                                        <p:cTn id="18" dur="1000" decel="50000" fill="hold">
                                          <p:stCondLst>
                                            <p:cond delay="0"/>
                                          </p:stCondLst>
                                        </p:cTn>
                                        <p:tgtEl>
                                          <p:spTgt spid="7">
                                            <p:txEl>
                                              <p:pRg st="0" end="0"/>
                                            </p:txEl>
                                          </p:spTgt>
                                        </p:tgtEl>
                                        <p:attrNameLst>
                                          <p:attrName>style.rotation</p:attrName>
                                        </p:attrNameLst>
                                      </p:cBhvr>
                                      <p:tavLst>
                                        <p:tav tm="0">
                                          <p:val>
                                            <p:fltVal val="-90"/>
                                          </p:val>
                                        </p:tav>
                                        <p:tav tm="100000">
                                          <p:val>
                                            <p:fltVal val="0"/>
                                          </p:val>
                                        </p:tav>
                                      </p:tavLst>
                                    </p:anim>
                                    <p:anim calcmode="lin" valueType="num">
                                      <p:cBhvr>
                                        <p:cTn id="19" dur="1000" decel="50000" fill="hold">
                                          <p:stCondLst>
                                            <p:cond delay="0"/>
                                          </p:stCondLst>
                                        </p:cTn>
                                        <p:tgtEl>
                                          <p:spTgt spid="7">
                                            <p:txEl>
                                              <p:pRg st="0" end="0"/>
                                            </p:txEl>
                                          </p:spTgt>
                                        </p:tgtEl>
                                        <p:attrNameLst>
                                          <p:attrName>ppt_w</p:attrName>
                                        </p:attrNameLst>
                                      </p:cBhvr>
                                      <p:tavLst>
                                        <p:tav tm="0">
                                          <p:val>
                                            <p:strVal val="#ppt_w"/>
                                          </p:val>
                                        </p:tav>
                                        <p:tav tm="100000">
                                          <p:val>
                                            <p:strVal val="#ppt_w*.05"/>
                                          </p:val>
                                        </p:tav>
                                      </p:tavLst>
                                    </p:anim>
                                    <p:anim calcmode="lin" valueType="num">
                                      <p:cBhvr>
                                        <p:cTn id="20" dur="1000" accel="50000" fill="hold">
                                          <p:stCondLst>
                                            <p:cond delay="1000"/>
                                          </p:stCondLst>
                                        </p:cTn>
                                        <p:tgtEl>
                                          <p:spTgt spid="7">
                                            <p:txEl>
                                              <p:pRg st="0" end="0"/>
                                            </p:txEl>
                                          </p:spTgt>
                                        </p:tgtEl>
                                        <p:attrNameLst>
                                          <p:attrName>ppt_w</p:attrName>
                                        </p:attrNameLst>
                                      </p:cBhvr>
                                      <p:tavLst>
                                        <p:tav tm="0">
                                          <p:val>
                                            <p:strVal val="#ppt_w*.05"/>
                                          </p:val>
                                        </p:tav>
                                        <p:tav tm="100000">
                                          <p:val>
                                            <p:strVal val="#ppt_w"/>
                                          </p:val>
                                        </p:tav>
                                      </p:tavLst>
                                    </p:anim>
                                    <p:anim calcmode="lin" valueType="num">
                                      <p:cBhvr>
                                        <p:cTn id="21" dur="2000" fill="hold"/>
                                        <p:tgtEl>
                                          <p:spTgt spid="7">
                                            <p:txEl>
                                              <p:pRg st="0" end="0"/>
                                            </p:txEl>
                                          </p:spTgt>
                                        </p:tgtEl>
                                        <p:attrNameLst>
                                          <p:attrName>ppt_h</p:attrName>
                                        </p:attrNameLst>
                                      </p:cBhvr>
                                      <p:tavLst>
                                        <p:tav tm="0">
                                          <p:val>
                                            <p:strVal val="#ppt_h"/>
                                          </p:val>
                                        </p:tav>
                                        <p:tav tm="100000">
                                          <p:val>
                                            <p:strVal val="#ppt_h"/>
                                          </p:val>
                                        </p:tav>
                                      </p:tavLst>
                                    </p:anim>
                                    <p:anim calcmode="lin" valueType="num">
                                      <p:cBhvr>
                                        <p:cTn id="22" dur="1000" decel="50000" fill="hold">
                                          <p:stCondLst>
                                            <p:cond delay="0"/>
                                          </p:stCondLst>
                                        </p:cTn>
                                        <p:tgtEl>
                                          <p:spTgt spid="7">
                                            <p:txEl>
                                              <p:pRg st="0" end="0"/>
                                            </p:txEl>
                                          </p:spTgt>
                                        </p:tgtEl>
                                        <p:attrNameLst>
                                          <p:attrName>ppt_x</p:attrName>
                                        </p:attrNameLst>
                                      </p:cBhvr>
                                      <p:tavLst>
                                        <p:tav tm="0">
                                          <p:val>
                                            <p:strVal val="#ppt_x+.4"/>
                                          </p:val>
                                        </p:tav>
                                        <p:tav tm="100000">
                                          <p:val>
                                            <p:strVal val="#ppt_x"/>
                                          </p:val>
                                        </p:tav>
                                      </p:tavLst>
                                    </p:anim>
                                    <p:anim calcmode="lin" valueType="num">
                                      <p:cBhvr>
                                        <p:cTn id="23" dur="1000" decel="50000" fill="hold">
                                          <p:stCondLst>
                                            <p:cond delay="0"/>
                                          </p:stCondLst>
                                        </p:cTn>
                                        <p:tgtEl>
                                          <p:spTgt spid="7">
                                            <p:txEl>
                                              <p:pRg st="0" end="0"/>
                                            </p:txEl>
                                          </p:spTgt>
                                        </p:tgtEl>
                                        <p:attrNameLst>
                                          <p:attrName>ppt_y</p:attrName>
                                        </p:attrNameLst>
                                      </p:cBhvr>
                                      <p:tavLst>
                                        <p:tav tm="0">
                                          <p:val>
                                            <p:strVal val="#ppt_y-.2"/>
                                          </p:val>
                                        </p:tav>
                                        <p:tav tm="100000">
                                          <p:val>
                                            <p:strVal val="#ppt_y+.1"/>
                                          </p:val>
                                        </p:tav>
                                      </p:tavLst>
                                    </p:anim>
                                    <p:anim calcmode="lin" valueType="num">
                                      <p:cBhvr>
                                        <p:cTn id="24" dur="1000" accel="50000" fill="hold">
                                          <p:stCondLst>
                                            <p:cond delay="1000"/>
                                          </p:stCondLst>
                                        </p:cTn>
                                        <p:tgtEl>
                                          <p:spTgt spid="7">
                                            <p:txEl>
                                              <p:pRg st="0" end="0"/>
                                            </p:txEl>
                                          </p:spTgt>
                                        </p:tgtEl>
                                        <p:attrNameLst>
                                          <p:attrName>ppt_y</p:attrName>
                                        </p:attrNameLst>
                                      </p:cBhvr>
                                      <p:tavLst>
                                        <p:tav tm="0">
                                          <p:val>
                                            <p:strVal val="#ppt_y+.1"/>
                                          </p:val>
                                        </p:tav>
                                        <p:tav tm="100000">
                                          <p:val>
                                            <p:strVal val="#ppt_y"/>
                                          </p:val>
                                        </p:tav>
                                      </p:tavLst>
                                    </p:anim>
                                    <p:animEffect transition="in" filter="fade">
                                      <p:cBhvr>
                                        <p:cTn id="25" dur="2000" decel="50000">
                                          <p:stCondLst>
                                            <p:cond delay="0"/>
                                          </p:stCondLst>
                                        </p:cTn>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5" presetClass="entr" presetSubtype="0" fill="hold" nodeType="clickEffect">
                                  <p:stCondLst>
                                    <p:cond delay="0"/>
                                  </p:stCondLst>
                                  <p:childTnLst>
                                    <p:set>
                                      <p:cBhvr>
                                        <p:cTn id="29" dur="1" fill="hold">
                                          <p:stCondLst>
                                            <p:cond delay="0"/>
                                          </p:stCondLst>
                                        </p:cTn>
                                        <p:tgtEl>
                                          <p:spTgt spid="7">
                                            <p:txEl>
                                              <p:pRg st="1" end="1"/>
                                            </p:txEl>
                                          </p:spTgt>
                                        </p:tgtEl>
                                        <p:attrNameLst>
                                          <p:attrName>style.visibility</p:attrName>
                                        </p:attrNameLst>
                                      </p:cBhvr>
                                      <p:to>
                                        <p:strVal val="visible"/>
                                      </p:to>
                                    </p:set>
                                    <p:anim calcmode="lin" valueType="num">
                                      <p:cBhvr>
                                        <p:cTn id="30" dur="1000" decel="50000" fill="hold">
                                          <p:stCondLst>
                                            <p:cond delay="0"/>
                                          </p:stCondLst>
                                        </p:cTn>
                                        <p:tgtEl>
                                          <p:spTgt spid="7">
                                            <p:txEl>
                                              <p:pRg st="1" end="1"/>
                                            </p:txEl>
                                          </p:spTgt>
                                        </p:tgtEl>
                                        <p:attrNameLst>
                                          <p:attrName>style.rotation</p:attrName>
                                        </p:attrNameLst>
                                      </p:cBhvr>
                                      <p:tavLst>
                                        <p:tav tm="0">
                                          <p:val>
                                            <p:fltVal val="-90"/>
                                          </p:val>
                                        </p:tav>
                                        <p:tav tm="100000">
                                          <p:val>
                                            <p:fltVal val="0"/>
                                          </p:val>
                                        </p:tav>
                                      </p:tavLst>
                                    </p:anim>
                                    <p:anim calcmode="lin" valueType="num">
                                      <p:cBhvr>
                                        <p:cTn id="31" dur="1000" decel="50000" fill="hold">
                                          <p:stCondLst>
                                            <p:cond delay="0"/>
                                          </p:stCondLst>
                                        </p:cTn>
                                        <p:tgtEl>
                                          <p:spTgt spid="7">
                                            <p:txEl>
                                              <p:pRg st="1" end="1"/>
                                            </p:txEl>
                                          </p:spTgt>
                                        </p:tgtEl>
                                        <p:attrNameLst>
                                          <p:attrName>ppt_w</p:attrName>
                                        </p:attrNameLst>
                                      </p:cBhvr>
                                      <p:tavLst>
                                        <p:tav tm="0">
                                          <p:val>
                                            <p:strVal val="#ppt_w"/>
                                          </p:val>
                                        </p:tav>
                                        <p:tav tm="100000">
                                          <p:val>
                                            <p:strVal val="#ppt_w*.05"/>
                                          </p:val>
                                        </p:tav>
                                      </p:tavLst>
                                    </p:anim>
                                    <p:anim calcmode="lin" valueType="num">
                                      <p:cBhvr>
                                        <p:cTn id="32" dur="1000" accel="50000" fill="hold">
                                          <p:stCondLst>
                                            <p:cond delay="1000"/>
                                          </p:stCondLst>
                                        </p:cTn>
                                        <p:tgtEl>
                                          <p:spTgt spid="7">
                                            <p:txEl>
                                              <p:pRg st="1" end="1"/>
                                            </p:txEl>
                                          </p:spTgt>
                                        </p:tgtEl>
                                        <p:attrNameLst>
                                          <p:attrName>ppt_w</p:attrName>
                                        </p:attrNameLst>
                                      </p:cBhvr>
                                      <p:tavLst>
                                        <p:tav tm="0">
                                          <p:val>
                                            <p:strVal val="#ppt_w*.05"/>
                                          </p:val>
                                        </p:tav>
                                        <p:tav tm="100000">
                                          <p:val>
                                            <p:strVal val="#ppt_w"/>
                                          </p:val>
                                        </p:tav>
                                      </p:tavLst>
                                    </p:anim>
                                    <p:anim calcmode="lin" valueType="num">
                                      <p:cBhvr>
                                        <p:cTn id="33" dur="2000" fill="hold"/>
                                        <p:tgtEl>
                                          <p:spTgt spid="7">
                                            <p:txEl>
                                              <p:pRg st="1" end="1"/>
                                            </p:txEl>
                                          </p:spTgt>
                                        </p:tgtEl>
                                        <p:attrNameLst>
                                          <p:attrName>ppt_h</p:attrName>
                                        </p:attrNameLst>
                                      </p:cBhvr>
                                      <p:tavLst>
                                        <p:tav tm="0">
                                          <p:val>
                                            <p:strVal val="#ppt_h"/>
                                          </p:val>
                                        </p:tav>
                                        <p:tav tm="100000">
                                          <p:val>
                                            <p:strVal val="#ppt_h"/>
                                          </p:val>
                                        </p:tav>
                                      </p:tavLst>
                                    </p:anim>
                                    <p:anim calcmode="lin" valueType="num">
                                      <p:cBhvr>
                                        <p:cTn id="34" dur="1000" decel="50000" fill="hold">
                                          <p:stCondLst>
                                            <p:cond delay="0"/>
                                          </p:stCondLst>
                                        </p:cTn>
                                        <p:tgtEl>
                                          <p:spTgt spid="7">
                                            <p:txEl>
                                              <p:pRg st="1" end="1"/>
                                            </p:txEl>
                                          </p:spTgt>
                                        </p:tgtEl>
                                        <p:attrNameLst>
                                          <p:attrName>ppt_x</p:attrName>
                                        </p:attrNameLst>
                                      </p:cBhvr>
                                      <p:tavLst>
                                        <p:tav tm="0">
                                          <p:val>
                                            <p:strVal val="#ppt_x+.4"/>
                                          </p:val>
                                        </p:tav>
                                        <p:tav tm="100000">
                                          <p:val>
                                            <p:strVal val="#ppt_x"/>
                                          </p:val>
                                        </p:tav>
                                      </p:tavLst>
                                    </p:anim>
                                    <p:anim calcmode="lin" valueType="num">
                                      <p:cBhvr>
                                        <p:cTn id="35" dur="1000" decel="50000" fill="hold">
                                          <p:stCondLst>
                                            <p:cond delay="0"/>
                                          </p:stCondLst>
                                        </p:cTn>
                                        <p:tgtEl>
                                          <p:spTgt spid="7">
                                            <p:txEl>
                                              <p:pRg st="1" end="1"/>
                                            </p:txEl>
                                          </p:spTgt>
                                        </p:tgtEl>
                                        <p:attrNameLst>
                                          <p:attrName>ppt_y</p:attrName>
                                        </p:attrNameLst>
                                      </p:cBhvr>
                                      <p:tavLst>
                                        <p:tav tm="0">
                                          <p:val>
                                            <p:strVal val="#ppt_y-.2"/>
                                          </p:val>
                                        </p:tav>
                                        <p:tav tm="100000">
                                          <p:val>
                                            <p:strVal val="#ppt_y+.1"/>
                                          </p:val>
                                        </p:tav>
                                      </p:tavLst>
                                    </p:anim>
                                    <p:anim calcmode="lin" valueType="num">
                                      <p:cBhvr>
                                        <p:cTn id="36" dur="1000" accel="50000" fill="hold">
                                          <p:stCondLst>
                                            <p:cond delay="1000"/>
                                          </p:stCondLst>
                                        </p:cTn>
                                        <p:tgtEl>
                                          <p:spTgt spid="7">
                                            <p:txEl>
                                              <p:pRg st="1" end="1"/>
                                            </p:txEl>
                                          </p:spTgt>
                                        </p:tgtEl>
                                        <p:attrNameLst>
                                          <p:attrName>ppt_y</p:attrName>
                                        </p:attrNameLst>
                                      </p:cBhvr>
                                      <p:tavLst>
                                        <p:tav tm="0">
                                          <p:val>
                                            <p:strVal val="#ppt_y+.1"/>
                                          </p:val>
                                        </p:tav>
                                        <p:tav tm="100000">
                                          <p:val>
                                            <p:strVal val="#ppt_y"/>
                                          </p:val>
                                        </p:tav>
                                      </p:tavLst>
                                    </p:anim>
                                    <p:animEffect transition="in" filter="fade">
                                      <p:cBhvr>
                                        <p:cTn id="37" dur="2000" decel="50000">
                                          <p:stCondLst>
                                            <p:cond delay="0"/>
                                          </p:stCondLst>
                                        </p:cTn>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2070</TotalTime>
  <Words>1326</Words>
  <Application>Microsoft Office PowerPoint</Application>
  <PresentationFormat>On-screen Show (4:3)</PresentationFormat>
  <Paragraphs>105</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PEREMPTORY CHALLENGES</vt:lpstr>
      <vt:lpstr>Slide 2</vt:lpstr>
      <vt:lpstr>Slide 3</vt:lpstr>
      <vt:lpstr>FEDERAL DECISIONS </vt:lpstr>
      <vt:lpstr>SWAIN V. ALABAMA 380 US 202 (1965) </vt:lpstr>
      <vt:lpstr>SWAIN CONTINUED:</vt:lpstr>
      <vt:lpstr>BATSON V KENTUCKY  476 US 79 (1986)  </vt:lpstr>
      <vt:lpstr>BATSON CONTINUED</vt:lpstr>
      <vt:lpstr>BATSON CONTINUED</vt:lpstr>
      <vt:lpstr>BATSON CONTINUED</vt:lpstr>
      <vt:lpstr>BATSON TEST </vt:lpstr>
      <vt:lpstr>BATSON TEST</vt:lpstr>
      <vt:lpstr>Slide 13</vt:lpstr>
      <vt:lpstr>POWERS V. OHIO 499 US 400 (1991)</vt:lpstr>
      <vt:lpstr>POWERS CONTINUED</vt:lpstr>
      <vt:lpstr>EDMONSON V. LEESVILLE  CONCRETE CO.  500 U.S. 614 (1991) </vt:lpstr>
      <vt:lpstr>EDMONSON CONTINUED</vt:lpstr>
      <vt:lpstr>EDMONSON CONTINUED</vt:lpstr>
      <vt:lpstr>EDMONSON CONTINUED</vt:lpstr>
      <vt:lpstr>GEORGE V McCOLLUM 505  US 42 (1992)</vt:lpstr>
      <vt:lpstr>J.E.B. V ALABAMA  511 US 127 (1994) </vt:lpstr>
      <vt:lpstr>JEB CONTINUED</vt:lpstr>
      <vt:lpstr>PURKETT V ELEM 514 U.S. 765 (1995)</vt:lpstr>
      <vt:lpstr>PURKETT CONTINUED</vt:lpstr>
      <vt:lpstr>PURKETT CONTINUED</vt:lpstr>
      <vt:lpstr>FLORIDA STATE  COURT DECISIONS </vt:lpstr>
      <vt:lpstr>STATE V. NEIL  457 So 2d 481 (FLA 1984) </vt:lpstr>
      <vt:lpstr>NEIL CONTINUED</vt:lpstr>
      <vt:lpstr>NEIL CONTINUED</vt:lpstr>
      <vt:lpstr>STATE V. SLAPPY 522 So. 2d 18 (FLA. 1988) </vt:lpstr>
      <vt:lpstr>SLAPPY CONTINUED</vt:lpstr>
      <vt:lpstr>JEFFERSON V STATE 595 So.2d 38 (FLA 1992)</vt:lpstr>
      <vt:lpstr>MELBOURNE V STATE  679 So.2d 759(1996)</vt:lpstr>
      <vt:lpstr>MELBOURNE CONTINUED</vt:lpstr>
      <vt:lpstr>Slide 35</vt:lpstr>
      <vt:lpstr>THE END</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Lizette</dc:creator>
  <cp:lastModifiedBy>JIS</cp:lastModifiedBy>
  <cp:revision>118</cp:revision>
  <dcterms:created xsi:type="dcterms:W3CDTF">2011-09-25T01:17:04Z</dcterms:created>
  <dcterms:modified xsi:type="dcterms:W3CDTF">2012-04-09T15:38:55Z</dcterms:modified>
</cp:coreProperties>
</file>