
<file path=[Content_Types].xml><?xml version="1.0" encoding="utf-8"?>
<Types xmlns="http://schemas.openxmlformats.org/package/2006/content-types">
  <Default Extension="xml" ContentType="application/xml"/>
  <Default Extension="doc" ContentType="application/msword"/>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bin" ContentType="audio/unknown"/>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audio2.bin" ContentType="audio/unknown"/>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sldIdLst>
    <p:sldId id="256" r:id="rId2"/>
    <p:sldId id="288" r:id="rId3"/>
    <p:sldId id="291" r:id="rId4"/>
    <p:sldId id="293" r:id="rId5"/>
    <p:sldId id="290" r:id="rId6"/>
    <p:sldId id="292" r:id="rId7"/>
    <p:sldId id="294" r:id="rId8"/>
    <p:sldId id="295" r:id="rId9"/>
    <p:sldId id="297" r:id="rId10"/>
    <p:sldId id="298" r:id="rId11"/>
    <p:sldId id="299" r:id="rId12"/>
    <p:sldId id="296" r:id="rId13"/>
    <p:sldId id="285" r:id="rId14"/>
    <p:sldId id="286" r:id="rId15"/>
    <p:sldId id="287" r:id="rId16"/>
    <p:sldId id="277" r:id="rId17"/>
    <p:sldId id="279" r:id="rId18"/>
    <p:sldId id="280" r:id="rId19"/>
    <p:sldId id="281" r:id="rId20"/>
    <p:sldId id="278" r:id="rId21"/>
    <p:sldId id="267" r:id="rId22"/>
    <p:sldId id="268" r:id="rId23"/>
    <p:sldId id="269" r:id="rId24"/>
    <p:sldId id="270" r:id="rId25"/>
    <p:sldId id="271" r:id="rId26"/>
    <p:sldId id="283" r:id="rId27"/>
    <p:sldId id="272" r:id="rId28"/>
    <p:sldId id="282" r:id="rId29"/>
    <p:sldId id="273" r:id="rId30"/>
    <p:sldId id="274" r:id="rId31"/>
    <p:sldId id="275" r:id="rId32"/>
    <p:sldId id="276" r:id="rId33"/>
    <p:sldId id="258" r:id="rId34"/>
    <p:sldId id="259" r:id="rId35"/>
    <p:sldId id="260" r:id="rId36"/>
    <p:sldId id="261" r:id="rId37"/>
    <p:sldId id="262" r:id="rId38"/>
    <p:sldId id="263" r:id="rId39"/>
    <p:sldId id="257" r:id="rId40"/>
    <p:sldId id="264" r:id="rId41"/>
    <p:sldId id="284" r:id="rId42"/>
    <p:sldId id="26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60" d="100"/>
          <a:sy n="60" d="100"/>
        </p:scale>
        <p:origin x="-88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FBC12-5337-DA4C-B6D1-78069FD61521}" type="datetimeFigureOut">
              <a:rPr lang="en-US" smtClean="0"/>
              <a:t>7/11/12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0CA0BB-65A4-0A41-988E-C2BDC44059DE}" type="slidenum">
              <a:rPr lang="en-US" smtClean="0"/>
              <a:t>‹#›</a:t>
            </a:fld>
            <a:endParaRPr lang="en-US"/>
          </a:p>
        </p:txBody>
      </p:sp>
    </p:spTree>
    <p:extLst>
      <p:ext uri="{BB962C8B-B14F-4D97-AF65-F5344CB8AC3E}">
        <p14:creationId xmlns:p14="http://schemas.microsoft.com/office/powerpoint/2010/main" val="14245867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www.icd-languageofartandmusic.or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www.aicgs.or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ommons.wikimedia.org/w/index.php?title=User:Urion_Argador&amp;action=edit&amp;redlink=1" TargetMode="External"/><Relationship Id="rId4" Type="http://schemas.openxmlformats.org/officeDocument/2006/relationships/hyperlink" Target="http://www.argador.info" TargetMode="External"/><Relationship Id="rId5" Type="http://schemas.openxmlformats.org/officeDocument/2006/relationships/hyperlink" Target="http://commons.wikimedia.org/wiki/User:Chabacano" TargetMode="External"/><Relationship Id="rId6" Type="http://schemas.openxmlformats.org/officeDocument/2006/relationships/hyperlink" Target="http://commons.wikimedia.org/wiki/File:Europe_continents.svg" TargetMode="External"/><Relationship Id="rId7" Type="http://schemas.openxmlformats.org/officeDocument/2006/relationships/hyperlink" Target="http://commons.wikimedia.org/wiki/User:Tintazul" TargetMode="External"/><Relationship Id="rId8" Type="http://schemas.openxmlformats.org/officeDocument/2006/relationships/hyperlink" Target="http://en.wikipedia.org/wiki/Creative_Commons" TargetMode="External"/><Relationship Id="rId9" Type="http://schemas.openxmlformats.org/officeDocument/2006/relationships/hyperlink" Target="http://creativecommons.org/licenses/by-sa/2.5/"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en.wikipedia.org/wiki/Special:BookSources/0374292884"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40DA80A-444B-F845-8FED-7E641BC8A7AB}" type="slidenum">
              <a:rPr lang="en-US" sz="1200"/>
              <a:pPr/>
              <a:t>3</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Europe ca. 1900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Nonetheless, the historical facts of migration and demographic change are of importance to us. Access</a:t>
            </a:r>
            <a:r>
              <a:rPr lang="en-US" baseline="0" dirty="0" smtClean="0"/>
              <a:t> to universal human rights is central to today’s discussions. However, human rights are related, I suggest, to the hospitality one had to extend to travellers, even to one’s enemies, </a:t>
            </a:r>
            <a:r>
              <a:rPr lang="en-US" baseline="0" smtClean="0"/>
              <a:t>in times past. </a:t>
            </a:r>
            <a:endParaRPr lang="en-US" dirty="0"/>
          </a:p>
        </p:txBody>
      </p:sp>
      <p:sp>
        <p:nvSpPr>
          <p:cNvPr id="4" name="Slide Number Placeholder 3"/>
          <p:cNvSpPr>
            <a:spLocks noGrp="1"/>
          </p:cNvSpPr>
          <p:nvPr>
            <p:ph type="sldNum" sz="quarter" idx="10"/>
          </p:nvPr>
        </p:nvSpPr>
        <p:spPr/>
        <p:txBody>
          <a:bodyPr/>
          <a:lstStyle/>
          <a:p>
            <a:fld id="{2E4575D3-AA72-D149-A0D8-D6B2A3BC8396}" type="slidenum">
              <a:rPr lang="en-US" smtClean="0"/>
              <a:pPr/>
              <a:t>21</a:t>
            </a:fld>
            <a:endParaRPr lang="en-US"/>
          </a:p>
        </p:txBody>
      </p:sp>
    </p:spTree>
    <p:extLst>
      <p:ext uri="{BB962C8B-B14F-4D97-AF65-F5344CB8AC3E}">
        <p14:creationId xmlns:p14="http://schemas.microsoft.com/office/powerpoint/2010/main" val="1493406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glow rad="139700">
                    <a:schemeClr val="accent1">
                      <a:satMod val="175000"/>
                      <a:alpha val="40000"/>
                    </a:schemeClr>
                  </a:glow>
                </a:effectLst>
              </a:rPr>
              <a:t>Space has emerged</a:t>
            </a:r>
            <a:r>
              <a:rPr lang="en-US" baseline="0" dirty="0" smtClean="0">
                <a:effectLst>
                  <a:glow rad="139700">
                    <a:schemeClr val="accent1">
                      <a:satMod val="175000"/>
                      <a:alpha val="40000"/>
                    </a:schemeClr>
                  </a:glow>
                </a:effectLst>
              </a:rPr>
              <a:t> as a major concept in theoretical thinking about cultural issues.</a:t>
            </a:r>
            <a:endParaRPr lang="en-US" dirty="0">
              <a:effectLst>
                <a:glow rad="139700">
                  <a:schemeClr val="accent1">
                    <a:satMod val="175000"/>
                    <a:alpha val="40000"/>
                  </a:schemeClr>
                </a:glow>
              </a:effectLst>
            </a:endParaRPr>
          </a:p>
        </p:txBody>
      </p:sp>
      <p:sp>
        <p:nvSpPr>
          <p:cNvPr id="4" name="Slide Number Placeholder 3"/>
          <p:cNvSpPr>
            <a:spLocks noGrp="1"/>
          </p:cNvSpPr>
          <p:nvPr>
            <p:ph type="sldNum" sz="quarter" idx="10"/>
          </p:nvPr>
        </p:nvSpPr>
        <p:spPr/>
        <p:txBody>
          <a:bodyPr/>
          <a:lstStyle/>
          <a:p>
            <a:fld id="{2E4575D3-AA72-D149-A0D8-D6B2A3BC8396}" type="slidenum">
              <a:rPr lang="en-US" smtClean="0"/>
              <a:pPr/>
              <a:t>22</a:t>
            </a:fld>
            <a:endParaRPr lang="en-US"/>
          </a:p>
        </p:txBody>
      </p:sp>
    </p:spTree>
    <p:extLst>
      <p:ext uri="{BB962C8B-B14F-4D97-AF65-F5344CB8AC3E}">
        <p14:creationId xmlns:p14="http://schemas.microsoft.com/office/powerpoint/2010/main" val="1570113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The Language of Art &amp; Music - </a:t>
            </a:r>
            <a:r>
              <a:rPr lang="en-US" sz="1200" b="1" i="1" kern="1200" dirty="0" smtClean="0">
                <a:solidFill>
                  <a:schemeClr val="tx1"/>
                </a:solidFill>
                <a:latin typeface="+mn-lt"/>
                <a:ea typeface="+mn-ea"/>
                <a:cs typeface="+mn-cs"/>
              </a:rPr>
              <a:t>"A Three Piece Puzzle: The Relationship between Culture, International Relations and Globalization over the next Two Decades"</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(International Conference, London, August 25th - 29th, 2011 - Held Parallel to “The </a:t>
            </a:r>
            <a:r>
              <a:rPr lang="en-US" sz="1200" b="0" i="0" kern="1200" dirty="0" err="1" smtClean="0">
                <a:solidFill>
                  <a:schemeClr val="tx1"/>
                </a:solidFill>
                <a:latin typeface="+mn-lt"/>
                <a:ea typeface="+mn-ea"/>
                <a:cs typeface="+mn-cs"/>
              </a:rPr>
              <a:t>Notting</a:t>
            </a:r>
            <a:r>
              <a:rPr lang="en-US" sz="1200" b="0" i="0" kern="1200" dirty="0" smtClean="0">
                <a:solidFill>
                  <a:schemeClr val="tx1"/>
                </a:solidFill>
                <a:latin typeface="+mn-lt"/>
                <a:ea typeface="+mn-ea"/>
                <a:cs typeface="+mn-cs"/>
              </a:rPr>
              <a:t> Hill Carnival 2011”)</a:t>
            </a:r>
          </a:p>
          <a:p>
            <a:r>
              <a:rPr lang="en-US" sz="1200" b="0" i="0" u="sng" kern="1200" dirty="0" smtClean="0">
                <a:solidFill>
                  <a:schemeClr val="tx1"/>
                </a:solidFill>
                <a:latin typeface="+mn-lt"/>
                <a:ea typeface="+mn-ea"/>
                <a:cs typeface="+mn-cs"/>
                <a:hlinkClick r:id="rId3"/>
              </a:rPr>
              <a:t>www.icd-languageofartandmusic.org</a:t>
            </a:r>
            <a:endParaRPr lang="en-US" dirty="0"/>
          </a:p>
        </p:txBody>
      </p:sp>
      <p:sp>
        <p:nvSpPr>
          <p:cNvPr id="4" name="Slide Number Placeholder 3"/>
          <p:cNvSpPr>
            <a:spLocks noGrp="1"/>
          </p:cNvSpPr>
          <p:nvPr>
            <p:ph type="sldNum" sz="quarter" idx="10"/>
          </p:nvPr>
        </p:nvSpPr>
        <p:spPr/>
        <p:txBody>
          <a:bodyPr/>
          <a:lstStyle/>
          <a:p>
            <a:fld id="{2E4575D3-AA72-D149-A0D8-D6B2A3BC8396}" type="slidenum">
              <a:rPr lang="en-US" smtClean="0"/>
              <a:pPr/>
              <a:t>24</a:t>
            </a:fld>
            <a:endParaRPr lang="en-US"/>
          </a:p>
        </p:txBody>
      </p:sp>
    </p:spTree>
    <p:extLst>
      <p:ext uri="{BB962C8B-B14F-4D97-AF65-F5344CB8AC3E}">
        <p14:creationId xmlns:p14="http://schemas.microsoft.com/office/powerpoint/2010/main" val="385079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a:t>
            </a:r>
            <a:r>
              <a:rPr lang="en-US" sz="1200" kern="1200" dirty="0" smtClean="0">
                <a:solidFill>
                  <a:schemeClr val="tx1"/>
                </a:solidFill>
                <a:effectLst/>
                <a:latin typeface="+mn-lt"/>
                <a:ea typeface="+mn-ea"/>
                <a:cs typeface="+mn-cs"/>
              </a:rPr>
              <a:t>Constance </a:t>
            </a:r>
            <a:r>
              <a:rPr lang="en-US" sz="1200" kern="1200" dirty="0" err="1" smtClean="0">
                <a:solidFill>
                  <a:schemeClr val="tx1"/>
                </a:solidFill>
                <a:effectLst/>
                <a:latin typeface="+mn-lt"/>
                <a:ea typeface="+mn-ea"/>
                <a:cs typeface="+mn-cs"/>
              </a:rPr>
              <a:t>Pary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Baban</a:t>
            </a:r>
            <a:r>
              <a:rPr lang="en-US" sz="1200" kern="1200" dirty="0" smtClean="0">
                <a:solidFill>
                  <a:schemeClr val="tx1"/>
                </a:solidFill>
                <a:effectLst/>
                <a:latin typeface="+mn-lt"/>
                <a:ea typeface="+mn-ea"/>
                <a:cs typeface="+mn-cs"/>
              </a:rPr>
              <a:t>, “The Idea of the European Union as an Area of Freedom, Security, and Justice: Exploring the Europeanization of Germany’s Domestic Security Policy,” </a:t>
            </a:r>
            <a:r>
              <a:rPr lang="en-US" sz="1200" i="1" kern="1200" dirty="0" smtClean="0">
                <a:solidFill>
                  <a:schemeClr val="tx1"/>
                </a:solidFill>
                <a:effectLst/>
                <a:latin typeface="+mn-lt"/>
                <a:ea typeface="+mn-ea"/>
                <a:cs typeface="+mn-cs"/>
              </a:rPr>
              <a:t>AICGS Transatlantic Perspectives</a:t>
            </a:r>
            <a:r>
              <a:rPr lang="en-US" sz="1200" kern="1200" dirty="0" smtClean="0">
                <a:solidFill>
                  <a:schemeClr val="tx1"/>
                </a:solidFill>
                <a:effectLst/>
                <a:latin typeface="+mn-lt"/>
                <a:ea typeface="+mn-ea"/>
                <a:cs typeface="+mn-cs"/>
              </a:rPr>
              <a:t> (Nov. 2010). 10 pp. </a:t>
            </a:r>
            <a:r>
              <a:rPr lang="en-US" sz="1200" u="sng" kern="1200" dirty="0" smtClean="0">
                <a:solidFill>
                  <a:schemeClr val="tx1"/>
                </a:solidFill>
                <a:effectLst/>
                <a:latin typeface="+mn-lt"/>
                <a:ea typeface="+mn-ea"/>
                <a:cs typeface="+mn-cs"/>
                <a:hlinkClick r:id="rId3"/>
              </a:rPr>
              <a:t>www.aicgs.org</a:t>
            </a:r>
            <a:r>
              <a:rPr lang="en-US" sz="1200" kern="1200" dirty="0" smtClean="0">
                <a:solidFill>
                  <a:schemeClr val="tx1"/>
                </a:solidFill>
                <a:effectLst/>
                <a:latin typeface="+mn-lt"/>
                <a:ea typeface="+mn-ea"/>
                <a:cs typeface="+mn-cs"/>
              </a:rPr>
              <a:t> </a:t>
            </a:r>
          </a:p>
          <a:p>
            <a:r>
              <a:rPr lang="en-US" dirty="0" err="1" smtClean="0"/>
              <a:t>Avalable</a:t>
            </a:r>
            <a:r>
              <a:rPr lang="en-US" baseline="0" dirty="0" smtClean="0"/>
              <a:t> as a PDF.</a:t>
            </a:r>
            <a:endParaRPr lang="en-US" dirty="0"/>
          </a:p>
        </p:txBody>
      </p:sp>
      <p:sp>
        <p:nvSpPr>
          <p:cNvPr id="4" name="Slide Number Placeholder 3"/>
          <p:cNvSpPr>
            <a:spLocks noGrp="1"/>
          </p:cNvSpPr>
          <p:nvPr>
            <p:ph type="sldNum" sz="quarter" idx="10"/>
          </p:nvPr>
        </p:nvSpPr>
        <p:spPr/>
        <p:txBody>
          <a:bodyPr/>
          <a:lstStyle/>
          <a:p>
            <a:fld id="{2E4575D3-AA72-D149-A0D8-D6B2A3BC8396}" type="slidenum">
              <a:rPr lang="en-US" smtClean="0"/>
              <a:pPr/>
              <a:t>25</a:t>
            </a:fld>
            <a:endParaRPr lang="en-US"/>
          </a:p>
        </p:txBody>
      </p:sp>
    </p:spTree>
    <p:extLst>
      <p:ext uri="{BB962C8B-B14F-4D97-AF65-F5344CB8AC3E}">
        <p14:creationId xmlns:p14="http://schemas.microsoft.com/office/powerpoint/2010/main" val="1535378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Stefan </a:t>
            </a:r>
            <a:r>
              <a:rPr lang="en-US" dirty="0" err="1" smtClean="0"/>
              <a:t>Matuschk</a:t>
            </a:r>
            <a:r>
              <a:rPr lang="en-US" dirty="0" smtClean="0"/>
              <a:t>, </a:t>
            </a:r>
            <a:r>
              <a:rPr lang="en-US" dirty="0" err="1" smtClean="0"/>
              <a:t>Mythologisierung</a:t>
            </a:r>
            <a:r>
              <a:rPr lang="en-US" dirty="0" smtClean="0"/>
              <a:t> </a:t>
            </a:r>
            <a:r>
              <a:rPr lang="en-US" dirty="0" err="1" smtClean="0"/>
              <a:t>als</a:t>
            </a:r>
            <a:r>
              <a:rPr lang="en-US" dirty="0" smtClean="0"/>
              <a:t> </a:t>
            </a:r>
            <a:r>
              <a:rPr lang="en-US" dirty="0" err="1" smtClean="0"/>
              <a:t>Kulturmuster</a:t>
            </a:r>
            <a:r>
              <a:rPr lang="en-US" dirty="0" smtClean="0"/>
              <a:t> der </a:t>
            </a:r>
            <a:r>
              <a:rPr lang="en-US" dirty="0" err="1" smtClean="0"/>
              <a:t>Aufklärung</a:t>
            </a:r>
            <a:r>
              <a:rPr lang="en-US" dirty="0" smtClean="0"/>
              <a:t>,” in: </a:t>
            </a:r>
            <a:r>
              <a:rPr lang="en-US" i="1" dirty="0" err="1" smtClean="0"/>
              <a:t>Kulturmuster</a:t>
            </a:r>
            <a:r>
              <a:rPr lang="en-US" i="1" dirty="0" smtClean="0"/>
              <a:t> der </a:t>
            </a:r>
            <a:r>
              <a:rPr lang="en-US" i="1" dirty="0" err="1" smtClean="0"/>
              <a:t>Aufklärung</a:t>
            </a:r>
            <a:r>
              <a:rPr lang="en-US" i="1" dirty="0" smtClean="0"/>
              <a:t>, </a:t>
            </a:r>
            <a:r>
              <a:rPr lang="en-US" i="1" dirty="0" err="1" smtClean="0"/>
              <a:t>Kleine</a:t>
            </a:r>
            <a:r>
              <a:rPr lang="en-US" i="1" dirty="0" smtClean="0"/>
              <a:t> </a:t>
            </a:r>
            <a:r>
              <a:rPr lang="en-US" i="1" dirty="0" err="1" smtClean="0"/>
              <a:t>Schriften</a:t>
            </a:r>
            <a:r>
              <a:rPr lang="en-US" i="1" dirty="0" smtClean="0"/>
              <a:t> der IZEA 2/2010  </a:t>
            </a:r>
            <a:r>
              <a:rPr lang="en-US" dirty="0" smtClean="0"/>
              <a:t>S.34-52.</a:t>
            </a:r>
          </a:p>
          <a:p>
            <a:endParaRPr lang="en-US" dirty="0" smtClean="0"/>
          </a:p>
          <a:p>
            <a:r>
              <a:rPr lang="en-US" dirty="0" smtClean="0"/>
              <a:t>Nikolas</a:t>
            </a:r>
            <a:r>
              <a:rPr lang="en-US" baseline="0" dirty="0" smtClean="0"/>
              <a:t> </a:t>
            </a:r>
            <a:r>
              <a:rPr lang="en-US" baseline="0" dirty="0" err="1" smtClean="0"/>
              <a:t>Luhman</a:t>
            </a:r>
            <a:r>
              <a:rPr lang="en-US" baseline="0" dirty="0" smtClean="0"/>
              <a:t> writes that “</a:t>
            </a:r>
            <a:r>
              <a:rPr lang="en-US" baseline="0" dirty="0" err="1" smtClean="0"/>
              <a:t>Kulturmuster</a:t>
            </a:r>
            <a:r>
              <a:rPr lang="en-US" baseline="0" dirty="0" smtClean="0"/>
              <a:t> sorgen für die </a:t>
            </a:r>
            <a:r>
              <a:rPr lang="en-US" baseline="0" dirty="0" err="1" smtClean="0"/>
              <a:t>Reaktivierbarkeit</a:t>
            </a:r>
            <a:r>
              <a:rPr lang="en-US" baseline="0" dirty="0" smtClean="0"/>
              <a:t> von </a:t>
            </a:r>
            <a:r>
              <a:rPr lang="en-US" baseline="0" dirty="0" err="1" smtClean="0"/>
              <a:t>Verhaltensmustern</a:t>
            </a:r>
            <a:r>
              <a:rPr lang="en-US" baseline="0" dirty="0" smtClean="0"/>
              <a:t>, für die </a:t>
            </a:r>
            <a:r>
              <a:rPr lang="en-US" baseline="0" dirty="0" err="1" smtClean="0"/>
              <a:t>Reaktivierbarkeit</a:t>
            </a:r>
            <a:r>
              <a:rPr lang="en-US" baseline="0" dirty="0" smtClean="0"/>
              <a:t> </a:t>
            </a:r>
            <a:r>
              <a:rPr lang="en-US" baseline="0" dirty="0" err="1" smtClean="0"/>
              <a:t>etwa</a:t>
            </a:r>
            <a:r>
              <a:rPr lang="en-US" baseline="0" dirty="0" smtClean="0"/>
              <a:t> von </a:t>
            </a:r>
            <a:r>
              <a:rPr lang="en-US" baseline="0" dirty="0" err="1" smtClean="0"/>
              <a:t>Rollen</a:t>
            </a:r>
            <a:r>
              <a:rPr lang="en-US" baseline="0" dirty="0" smtClean="0"/>
              <a:t> und </a:t>
            </a:r>
            <a:r>
              <a:rPr lang="en-US" baseline="0" dirty="0" err="1" smtClean="0"/>
              <a:t>einzelnen</a:t>
            </a:r>
            <a:r>
              <a:rPr lang="en-US" baseline="0" dirty="0" smtClean="0"/>
              <a:t> </a:t>
            </a:r>
            <a:r>
              <a:rPr lang="en-US" baseline="0" dirty="0" err="1" smtClean="0"/>
              <a:t>Handlungstypen</a:t>
            </a:r>
            <a:r>
              <a:rPr lang="en-US" baseline="0" dirty="0" smtClean="0"/>
              <a:t> in </a:t>
            </a:r>
            <a:r>
              <a:rPr lang="en-US" baseline="0" dirty="0" err="1" smtClean="0"/>
              <a:t>zeitlich</a:t>
            </a:r>
            <a:r>
              <a:rPr lang="en-US" baseline="0" dirty="0" smtClean="0"/>
              <a:t> </a:t>
            </a:r>
            <a:r>
              <a:rPr lang="en-US" baseline="0" dirty="0" err="1" smtClean="0"/>
              <a:t>weit</a:t>
            </a:r>
            <a:r>
              <a:rPr lang="en-US" baseline="0" dirty="0" smtClean="0"/>
              <a:t> </a:t>
            </a:r>
            <a:r>
              <a:rPr lang="en-US" baseline="0" dirty="0" err="1" smtClean="0"/>
              <a:t>auseinander</a:t>
            </a:r>
            <a:r>
              <a:rPr lang="en-US" baseline="0" dirty="0" smtClean="0"/>
              <a:t> </a:t>
            </a:r>
            <a:r>
              <a:rPr lang="en-US" baseline="0" dirty="0" err="1" smtClean="0"/>
              <a:t>liegenen</a:t>
            </a:r>
            <a:r>
              <a:rPr lang="en-US" baseline="0" dirty="0" smtClean="0"/>
              <a:t> </a:t>
            </a:r>
            <a:r>
              <a:rPr lang="en-US" baseline="0" dirty="0" err="1" smtClean="0"/>
              <a:t>Situtationen</a:t>
            </a:r>
            <a:r>
              <a:rPr lang="en-US" baseline="0" dirty="0" smtClean="0"/>
              <a:t>.” </a:t>
            </a:r>
            <a:r>
              <a:rPr lang="en-US" baseline="0" dirty="0" err="1" smtClean="0"/>
              <a:t>Nik</a:t>
            </a:r>
            <a:r>
              <a:rPr lang="en-US" baseline="0" dirty="0" smtClean="0"/>
              <a:t>. </a:t>
            </a:r>
            <a:r>
              <a:rPr lang="en-US" baseline="0" dirty="0" err="1" smtClean="0"/>
              <a:t>Luhmann</a:t>
            </a:r>
            <a:r>
              <a:rPr lang="en-US" baseline="0" dirty="0" smtClean="0"/>
              <a:t>, </a:t>
            </a:r>
            <a:r>
              <a:rPr lang="en-US" i="1" baseline="0" dirty="0" err="1" smtClean="0"/>
              <a:t>Einführung</a:t>
            </a:r>
            <a:r>
              <a:rPr lang="en-US" i="1" baseline="0" dirty="0" smtClean="0"/>
              <a:t> in die </a:t>
            </a:r>
            <a:r>
              <a:rPr lang="en-US" i="1" baseline="0" dirty="0" err="1" smtClean="0"/>
              <a:t>Systemtheorie</a:t>
            </a:r>
            <a:r>
              <a:rPr lang="en-US" baseline="0" dirty="0" smtClean="0"/>
              <a:t>, </a:t>
            </a:r>
            <a:r>
              <a:rPr lang="en-US" baseline="0" dirty="0" err="1" smtClean="0"/>
              <a:t>hg.von</a:t>
            </a:r>
            <a:r>
              <a:rPr lang="en-US" baseline="0" dirty="0" smtClean="0"/>
              <a:t> Dirk </a:t>
            </a:r>
            <a:r>
              <a:rPr lang="en-US" baseline="0" dirty="0" err="1" smtClean="0"/>
              <a:t>Baecker</a:t>
            </a:r>
            <a:r>
              <a:rPr lang="en-US" baseline="0" dirty="0" smtClean="0"/>
              <a:t> (Heidelberg 2002), S.32. </a:t>
            </a:r>
            <a:endParaRPr lang="en-US" dirty="0"/>
          </a:p>
        </p:txBody>
      </p:sp>
      <p:sp>
        <p:nvSpPr>
          <p:cNvPr id="4" name="Slide Number Placeholder 3"/>
          <p:cNvSpPr>
            <a:spLocks noGrp="1"/>
          </p:cNvSpPr>
          <p:nvPr>
            <p:ph type="sldNum" sz="quarter" idx="10"/>
          </p:nvPr>
        </p:nvSpPr>
        <p:spPr/>
        <p:txBody>
          <a:bodyPr/>
          <a:lstStyle/>
          <a:p>
            <a:fld id="{2E4575D3-AA72-D149-A0D8-D6B2A3BC8396}" type="slidenum">
              <a:rPr lang="en-US" smtClean="0"/>
              <a:pPr/>
              <a:t>29</a:t>
            </a:fld>
            <a:endParaRPr lang="en-US"/>
          </a:p>
        </p:txBody>
      </p:sp>
    </p:spTree>
    <p:extLst>
      <p:ext uri="{BB962C8B-B14F-4D97-AF65-F5344CB8AC3E}">
        <p14:creationId xmlns:p14="http://schemas.microsoft.com/office/powerpoint/2010/main" val="2820837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charset="0"/>
                <a:ea typeface="ＭＳ Ｐゴシック" charset="0"/>
                <a:cs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eaLnBrk="0" fontAlgn="base" hangingPunct="0">
              <a:spcBef>
                <a:spcPct val="0"/>
              </a:spcBef>
              <a:spcAft>
                <a:spcPct val="0"/>
              </a:spcAft>
              <a:defRPr sz="1600">
                <a:solidFill>
                  <a:schemeClr val="tx1"/>
                </a:solidFill>
                <a:latin typeface="Tahoma" charset="0"/>
                <a:ea typeface="ＭＳ Ｐゴシック" charset="0"/>
              </a:defRPr>
            </a:lvl6pPr>
            <a:lvl7pPr marL="2971800" indent="-228600" eaLnBrk="0" fontAlgn="base" hangingPunct="0">
              <a:spcBef>
                <a:spcPct val="0"/>
              </a:spcBef>
              <a:spcAft>
                <a:spcPct val="0"/>
              </a:spcAft>
              <a:defRPr sz="1600">
                <a:solidFill>
                  <a:schemeClr val="tx1"/>
                </a:solidFill>
                <a:latin typeface="Tahoma" charset="0"/>
                <a:ea typeface="ＭＳ Ｐゴシック" charset="0"/>
              </a:defRPr>
            </a:lvl7pPr>
            <a:lvl8pPr marL="3429000" indent="-228600" eaLnBrk="0" fontAlgn="base" hangingPunct="0">
              <a:spcBef>
                <a:spcPct val="0"/>
              </a:spcBef>
              <a:spcAft>
                <a:spcPct val="0"/>
              </a:spcAft>
              <a:defRPr sz="1600">
                <a:solidFill>
                  <a:schemeClr val="tx1"/>
                </a:solidFill>
                <a:latin typeface="Tahoma" charset="0"/>
                <a:ea typeface="ＭＳ Ｐゴシック" charset="0"/>
              </a:defRPr>
            </a:lvl8pPr>
            <a:lvl9pPr marL="3886200" indent="-228600" eaLnBrk="0" fontAlgn="base" hangingPunct="0">
              <a:spcBef>
                <a:spcPct val="0"/>
              </a:spcBef>
              <a:spcAft>
                <a:spcPct val="0"/>
              </a:spcAft>
              <a:defRPr sz="1600">
                <a:solidFill>
                  <a:schemeClr val="tx1"/>
                </a:solidFill>
                <a:latin typeface="Tahoma" charset="0"/>
                <a:ea typeface="ＭＳ Ｐゴシック" charset="0"/>
              </a:defRPr>
            </a:lvl9pPr>
          </a:lstStyle>
          <a:p>
            <a:fld id="{CF2F103C-46C3-744A-8EFD-002C5371FEA1}" type="slidenum">
              <a:rPr lang="en-US" sz="1200"/>
              <a:pPr/>
              <a:t>31</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kumimoji="0" lang="en-US" dirty="0" smtClean="0">
                <a:solidFill>
                  <a:schemeClr val="tx2"/>
                </a:solidFill>
                <a:latin typeface="Times New Roman" charset="0"/>
                <a:ea typeface="ＭＳ Ｐゴシック" charset="0"/>
                <a:cs typeface="ＭＳ Ｐゴシック" charset="0"/>
              </a:rPr>
              <a:t>Relevant factors include the following. </a:t>
            </a:r>
          </a:p>
          <a:p>
            <a:pPr eaLnBrk="1" hangingPunct="1"/>
            <a:r>
              <a:rPr lang="en-US" dirty="0" smtClean="0">
                <a:ea typeface="ＭＳ Ｐゴシック" charset="0"/>
                <a:cs typeface="ＭＳ Ｐゴシック" charset="0"/>
              </a:rPr>
              <a:t>The Enlightenment</a:t>
            </a:r>
            <a:r>
              <a:rPr lang="en-US" baseline="0" dirty="0" smtClean="0">
                <a:ea typeface="ＭＳ Ｐゴシック" charset="0"/>
                <a:cs typeface="ＭＳ Ｐゴシック" charset="0"/>
              </a:rPr>
              <a:t> was a watershed moment/movement. It introduced a new set of values that focused on individual improvement. To be sure, this improvement was to benefit society as well as self. However, the strong emphasis on individualism since the Beat generation of the 1950s and especially since the cultural revolutions of the late 1960s has loosened the traditional ties of societal and cultural identification. The dilemma posed by the rise of individual freedom for defining “European” is this: </a:t>
            </a:r>
            <a:r>
              <a:rPr lang="en-US" b="1" baseline="0" dirty="0" smtClean="0">
                <a:ea typeface="ＭＳ Ｐゴシック" charset="0"/>
                <a:cs typeface="ＭＳ Ｐゴシック" charset="0"/>
              </a:rPr>
              <a:t>how can individual freedom and cultivation of the self serve to bond newcomers to European society?</a:t>
            </a:r>
            <a:endParaRPr lang="en-US" b="1" dirty="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a:t>
            </a:r>
            <a:r>
              <a:rPr lang="en-US" sz="1400" baseline="0" dirty="0" smtClean="0"/>
              <a:t> emergence of socially excluded communities across Europe, particularly in urban areas, has far-reaching consequences for the social fabric of the EU member states. This is already clear in the make-up of the national teams (Germany, Italy, France)</a:t>
            </a:r>
            <a:endParaRPr lang="en-US" sz="1400" dirty="0"/>
          </a:p>
        </p:txBody>
      </p:sp>
      <p:sp>
        <p:nvSpPr>
          <p:cNvPr id="4" name="Slide Number Placeholder 3"/>
          <p:cNvSpPr>
            <a:spLocks noGrp="1"/>
          </p:cNvSpPr>
          <p:nvPr>
            <p:ph type="sldNum" sz="quarter" idx="10"/>
          </p:nvPr>
        </p:nvSpPr>
        <p:spPr/>
        <p:txBody>
          <a:bodyPr/>
          <a:lstStyle/>
          <a:p>
            <a:fld id="{2E4575D3-AA72-D149-A0D8-D6B2A3BC8396}" type="slidenum">
              <a:rPr lang="en-US" smtClean="0"/>
              <a:pPr/>
              <a:t>32</a:t>
            </a:fld>
            <a:endParaRPr lang="en-US"/>
          </a:p>
        </p:txBody>
      </p:sp>
    </p:spTree>
    <p:extLst>
      <p:ext uri="{BB962C8B-B14F-4D97-AF65-F5344CB8AC3E}">
        <p14:creationId xmlns:p14="http://schemas.microsoft.com/office/powerpoint/2010/main" val="762087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Selection Process</a:t>
            </a:r>
          </a:p>
          <a:p>
            <a:r>
              <a:rPr lang="en-US" dirty="0" smtClean="0"/>
              <a:t>The winning authors are selected by qualified juries set up in each of the countries participating in the award.</a:t>
            </a:r>
          </a:p>
          <a:p>
            <a:r>
              <a:rPr lang="en-US" dirty="0" smtClean="0"/>
              <a:t>The new emerging talents will be selected on the basis of requirements stipulated by the European Commission. and fulfill in particular the following requirements:</a:t>
            </a:r>
          </a:p>
          <a:p>
            <a:r>
              <a:rPr lang="en-US" dirty="0" smtClean="0"/>
              <a:t>  1. Be a citizen of one of the 12 countries selected</a:t>
            </a:r>
          </a:p>
          <a:p>
            <a:r>
              <a:rPr lang="en-US" dirty="0" smtClean="0"/>
              <a:t>  2. To have published between 2 and 4 books of fiction</a:t>
            </a:r>
          </a:p>
          <a:p>
            <a:r>
              <a:rPr lang="en-US" dirty="0" smtClean="0"/>
              <a:t>  3. The books should have been published during the five years before the prize</a:t>
            </a:r>
          </a:p>
          <a:p>
            <a:endParaRPr lang="en-US" dirty="0"/>
          </a:p>
        </p:txBody>
      </p:sp>
      <p:sp>
        <p:nvSpPr>
          <p:cNvPr id="4" name="Slide Number Placeholder 3"/>
          <p:cNvSpPr>
            <a:spLocks noGrp="1"/>
          </p:cNvSpPr>
          <p:nvPr>
            <p:ph type="sldNum" sz="quarter" idx="10"/>
          </p:nvPr>
        </p:nvSpPr>
        <p:spPr/>
        <p:txBody>
          <a:bodyPr/>
          <a:lstStyle/>
          <a:p>
            <a:fld id="{D90CA0BB-65A4-0A41-988E-C2BDC44059DE}" type="slidenum">
              <a:rPr lang="en-US" smtClean="0"/>
              <a:t>42</a:t>
            </a:fld>
            <a:endParaRPr lang="en-US"/>
          </a:p>
        </p:txBody>
      </p:sp>
    </p:spTree>
    <p:extLst>
      <p:ext uri="{BB962C8B-B14F-4D97-AF65-F5344CB8AC3E}">
        <p14:creationId xmlns:p14="http://schemas.microsoft.com/office/powerpoint/2010/main" val="78240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6356FE3-74E8-1F4A-AF0B-99E8C3AC8E93}" type="slidenum">
              <a:rPr lang="en-US" sz="1200"/>
              <a:pPr/>
              <a:t>5</a:t>
            </a:fld>
            <a:endParaRPr lang="en-US" sz="1200"/>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Times New Roman" charset="0"/>
                <a:ea typeface="ＭＳ Ｐゴシック" charset="0"/>
                <a:cs typeface="ＭＳ Ｐゴシック" charset="0"/>
              </a:rPr>
              <a:t>The map was made in 1570 in Basel (Switzerland) by cartographer </a:t>
            </a:r>
            <a:r>
              <a:rPr lang="en-US" b="1" dirty="0">
                <a:latin typeface="Times New Roman" charset="0"/>
                <a:ea typeface="ＭＳ Ｐゴシック" charset="0"/>
                <a:cs typeface="ＭＳ Ｐゴシック" charset="0"/>
              </a:rPr>
              <a:t>Sebastian </a:t>
            </a:r>
            <a:r>
              <a:rPr lang="en-US" b="1" dirty="0" smtClean="0">
                <a:latin typeface="Times New Roman" charset="0"/>
                <a:ea typeface="ＭＳ Ｐゴシック" charset="0"/>
                <a:cs typeface="ＭＳ Ｐゴシック" charset="0"/>
              </a:rPr>
              <a:t>Munster.</a:t>
            </a:r>
            <a:r>
              <a:rPr lang="en-US" dirty="0" smtClean="0">
                <a:latin typeface="Times New Roman" charset="0"/>
                <a:ea typeface="ＭＳ Ｐゴシック" charset="0"/>
                <a:cs typeface="ＭＳ Ｐゴシック" charset="0"/>
              </a:rPr>
              <a:t> </a:t>
            </a:r>
            <a:r>
              <a:rPr lang="en-US" dirty="0">
                <a:latin typeface="Times New Roman" charset="0"/>
                <a:ea typeface="ＭＳ Ｐゴシック" charset="0"/>
                <a:cs typeface="ＭＳ Ｐゴシック" charset="0"/>
              </a:rPr>
              <a:t>In their description of this map, the sellers add: </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During the late 16th century, a few map makers created these now highly prized map images, wherein countries and continents were given human or animal forms. Among the earliest examples is this map of Europa by Munster, which appeared in Munster</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s </a:t>
            </a:r>
            <a:r>
              <a:rPr lang="en-US" b="1" i="1" dirty="0">
                <a:latin typeface="Times New Roman" charset="0"/>
                <a:ea typeface="ＭＳ Ｐゴシック" charset="0"/>
                <a:cs typeface="ＭＳ Ｐゴシック" charset="0"/>
              </a:rPr>
              <a:t>Cosmography</a:t>
            </a:r>
            <a:r>
              <a:rPr lang="en-US" dirty="0">
                <a:latin typeface="Times New Roman" charset="0"/>
                <a:ea typeface="ＭＳ Ｐゴシック" charset="0"/>
                <a:cs typeface="ＭＳ Ｐゴシック" charset="0"/>
              </a:rPr>
              <a:t>.</a:t>
            </a: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14D83F3-233B-C240-A2B6-363A7240A23D}" type="slidenum">
              <a:rPr lang="en-US"/>
              <a:pPr/>
              <a:t>6</a:t>
            </a:fld>
            <a:endParaRPr lang="en-US"/>
          </a:p>
        </p:txBody>
      </p:sp>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xfrm>
            <a:off x="685800" y="4343400"/>
            <a:ext cx="5486400" cy="4114800"/>
          </a:xfrm>
        </p:spPr>
        <p:txBody>
          <a:bodyPr/>
          <a:lstStyle/>
          <a:p>
            <a:r>
              <a:rPr lang="en-US"/>
              <a:t>So, Europe at the time of Napoleon was a group of distinct monarchies or dynasties rather than a larger political entity. As Fontana states, “In spite of the existence of an intellectual community, “European” did not mean anything other than French, English, Spanish and so on.” Connected through cultural and commercial trade, the European nations were still divided by economic, dynastic, and territorial forces. The environment was necessarily competitive.  It could be said that nations, in their origins, are often defensive – formed by fighting the enemy and defending the homeland. In turn, there is a heroic need to expand that nation culturally and territorially, which turns into an offensive nationalism. That is why Fontana states that, “to love one’s country meant necessarily to militate against the success of other nations.” For these reasons, the great powers believed in stability throughout the balance-of-power system. So, the 18</a:t>
            </a:r>
            <a:r>
              <a:rPr lang="en-US" baseline="30000"/>
              <a:t>th</a:t>
            </a:r>
            <a:r>
              <a:rPr lang="en-US"/>
              <a:t> century saw some vague sense of a larger European identity, but none that people would ascribe to as equally as their national identities. </a:t>
            </a:r>
          </a:p>
          <a:p>
            <a:pPr>
              <a:spcBef>
                <a:spcPct val="0"/>
              </a:spcBef>
            </a:pPr>
            <a:endParaRPr lang="en-US"/>
          </a:p>
        </p:txBody>
      </p:sp>
      <p:sp>
        <p:nvSpPr>
          <p:cNvPr id="1331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prstTxWarp prst="textNoShape">
              <a:avLst/>
            </a:prstTxWarp>
          </a:bodyPr>
          <a:lstStyle/>
          <a:p>
            <a:pPr algn="r" eaLnBrk="1" hangingPunct="1"/>
            <a:fld id="{34B7EF87-3582-4E43-8094-492D12BD7511}" type="slidenum">
              <a:rPr lang="en-US" sz="1200">
                <a:latin typeface="Calibri" charset="0"/>
                <a:ea typeface="Arial" charset="0"/>
                <a:cs typeface="Arial" charset="0"/>
              </a:rPr>
              <a:pPr algn="r" eaLnBrk="1" hangingPunct="1"/>
              <a:t>6</a:t>
            </a:fld>
            <a:endParaRPr lang="en-US" sz="1200">
              <a:latin typeface="Calibri" charset="0"/>
              <a:ea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Original: 2006-03-09 Vector version: 2007-03-09</a:t>
            </a:r>
          </a:p>
          <a:p>
            <a:r>
              <a:rPr lang="en-US" dirty="0" smtClean="0"/>
              <a:t>AUTHOR: </a:t>
            </a:r>
            <a:r>
              <a:rPr lang="en-US" dirty="0" err="1" smtClean="0"/>
              <a:t>Urion</a:t>
            </a:r>
            <a:r>
              <a:rPr lang="en-US" dirty="0" smtClean="0"/>
              <a:t> </a:t>
            </a:r>
            <a:r>
              <a:rPr lang="en-US" dirty="0" err="1" smtClean="0"/>
              <a:t>Argador</a:t>
            </a:r>
            <a:r>
              <a:rPr lang="en-US" dirty="0" smtClean="0"/>
              <a:t> (</a:t>
            </a:r>
            <a:r>
              <a:rPr lang="en-US" dirty="0" smtClean="0">
                <a:hlinkClick r:id="rId3" tooltip="User:Urion Argador (page does not exist)"/>
              </a:rPr>
              <a:t>Urion Argador</a:t>
            </a:r>
            <a:r>
              <a:rPr lang="en-US" dirty="0" smtClean="0"/>
              <a:t>) [ </a:t>
            </a:r>
            <a:r>
              <a:rPr lang="en-US" dirty="0" smtClean="0">
                <a:hlinkClick r:id="rId4"/>
              </a:rPr>
              <a:t>http://www.argador.info</a:t>
            </a:r>
            <a:r>
              <a:rPr lang="en-US" dirty="0" smtClean="0"/>
              <a:t> ]. </a:t>
            </a:r>
            <a:r>
              <a:rPr lang="en-US" dirty="0" err="1" smtClean="0"/>
              <a:t>Vectorization</a:t>
            </a:r>
            <a:r>
              <a:rPr lang="en-US" dirty="0" smtClean="0"/>
              <a:t>: </a:t>
            </a:r>
            <a:r>
              <a:rPr lang="en-US" dirty="0" smtClean="0">
                <a:hlinkClick r:id="rId5" tooltip="User:Chabacano"/>
              </a:rPr>
              <a:t>Chabacano</a:t>
            </a:r>
            <a:r>
              <a:rPr lang="en-US" dirty="0" smtClean="0"/>
              <a:t> from </a:t>
            </a:r>
            <a:r>
              <a:rPr lang="en-US" dirty="0" smtClean="0">
                <a:hlinkClick r:id="rId6" tooltip="File:Europe continents.svg"/>
              </a:rPr>
              <a:t>Image:Europe continents.svg</a:t>
            </a:r>
            <a:r>
              <a:rPr lang="en-US" dirty="0" smtClean="0"/>
              <a:t> by </a:t>
            </a:r>
            <a:r>
              <a:rPr lang="en-US" dirty="0" smtClean="0">
                <a:hlinkClick r:id="rId7" tooltip="User:Tintazul"/>
              </a:rPr>
              <a:t>Júlio Reis</a:t>
            </a:r>
            <a:endParaRPr lang="en-US" dirty="0" smtClean="0"/>
          </a:p>
          <a:p>
            <a:r>
              <a:rPr lang="en-US" i="1" dirty="0" smtClean="0"/>
              <a:t>This file is licensed under the </a:t>
            </a:r>
            <a:r>
              <a:rPr lang="en-US" i="1" dirty="0" smtClean="0">
                <a:hlinkClick r:id="rId8" tooltip="w:Creative Commons"/>
              </a:rPr>
              <a:t>Creative Commons</a:t>
            </a:r>
            <a:r>
              <a:rPr lang="en-US" i="1" dirty="0" smtClean="0"/>
              <a:t> </a:t>
            </a:r>
            <a:r>
              <a:rPr lang="en-US" i="1" dirty="0" smtClean="0">
                <a:hlinkClick r:id="rId9"/>
              </a:rPr>
              <a:t>Attribution ShareAlike 2.5</a:t>
            </a:r>
            <a:r>
              <a:rPr lang="en-US" i="1" dirty="0" smtClean="0"/>
              <a:t> License. In short: you are free to share and make derivative works of the file under the conditions that you appropriately attribute it, and that you distribute it only under a license identical to this one. </a:t>
            </a:r>
            <a:r>
              <a:rPr lang="en-US" i="1" dirty="0" smtClean="0">
                <a:hlinkClick r:id="rId9"/>
              </a:rPr>
              <a:t>Official license</a:t>
            </a:r>
            <a:endParaRPr lang="en-US" dirty="0" smtClean="0"/>
          </a:p>
          <a:p>
            <a:endParaRPr lang="en-US" dirty="0"/>
          </a:p>
        </p:txBody>
      </p:sp>
      <p:sp>
        <p:nvSpPr>
          <p:cNvPr id="4" name="Slide Number Placeholder 3"/>
          <p:cNvSpPr>
            <a:spLocks noGrp="1"/>
          </p:cNvSpPr>
          <p:nvPr>
            <p:ph type="sldNum" sz="quarter" idx="10"/>
          </p:nvPr>
        </p:nvSpPr>
        <p:spPr/>
        <p:txBody>
          <a:bodyPr/>
          <a:lstStyle/>
          <a:p>
            <a:fld id="{AE504737-DCC4-BC43-B806-33B90DBE3383}"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European Union has 23 official and working languages. They are: Bulgarian, Czech, Danish, Dutch, English, Estonian, Finnish, French, German, Greek, Hungarian, Irish, Italian, Latvian, Lithuanian, Maltese, Polish, Portuguese, Romanian, Slovak, Slovene, Spanish and Swedish.</a:t>
            </a:r>
          </a:p>
          <a:p>
            <a:endParaRPr lang="en-US" dirty="0"/>
          </a:p>
        </p:txBody>
      </p:sp>
      <p:sp>
        <p:nvSpPr>
          <p:cNvPr id="4" name="Slide Number Placeholder 3"/>
          <p:cNvSpPr>
            <a:spLocks noGrp="1"/>
          </p:cNvSpPr>
          <p:nvPr>
            <p:ph type="sldNum" sz="quarter" idx="10"/>
          </p:nvPr>
        </p:nvSpPr>
        <p:spPr/>
        <p:txBody>
          <a:bodyPr/>
          <a:lstStyle/>
          <a:p>
            <a:fld id="{D90CA0BB-65A4-0A41-988E-C2BDC44059DE}" type="slidenum">
              <a:rPr lang="en-US" smtClean="0"/>
              <a:t>8</a:t>
            </a:fld>
            <a:endParaRPr lang="en-US"/>
          </a:p>
        </p:txBody>
      </p:sp>
    </p:spTree>
    <p:extLst>
      <p:ext uri="{BB962C8B-B14F-4D97-AF65-F5344CB8AC3E}">
        <p14:creationId xmlns:p14="http://schemas.microsoft.com/office/powerpoint/2010/main" val="917103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504737-DCC4-BC43-B806-33B90DBE3383}"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79987-D80B-A448-B1EE-5BCE0428EBDA}" type="slidenum">
              <a:rPr lang="en-US"/>
              <a:pPr/>
              <a:t>11</a:t>
            </a:fld>
            <a:endParaRPr lang="en-US"/>
          </a:p>
        </p:txBody>
      </p:sp>
      <p:sp>
        <p:nvSpPr>
          <p:cNvPr id="7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Stansilaw Mucha</a:t>
            </a:r>
            <a:r>
              <a:rPr lang="ja-JP" altLang="en-US"/>
              <a:t>’</a:t>
            </a:r>
            <a:r>
              <a:rPr lang="en-US"/>
              <a:t>s entertaining travel documentary in search of Europe</a:t>
            </a:r>
            <a:r>
              <a:rPr lang="ja-JP" altLang="en-US"/>
              <a:t>’</a:t>
            </a:r>
            <a:r>
              <a:rPr lang="en-US"/>
              <a:t>s center is quite representative of the difficulty Europeans have in deciding not only where the outer boundaries of their geographical region are, but also where its center is.</a:t>
            </a:r>
          </a:p>
          <a:p>
            <a:endParaRPr lang="en-US"/>
          </a:p>
          <a:p>
            <a:r>
              <a:rPr lang="en-US"/>
              <a:t>This semester we will search for Europe</a:t>
            </a:r>
            <a:r>
              <a:rPr lang="ja-JP" altLang="en-US"/>
              <a:t>’</a:t>
            </a:r>
            <a:r>
              <a:rPr lang="en-US"/>
              <a:t>s defining center, that point from which we can trace outward its defining territory and its defining cultural characteristics.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1st edition, Farrar, Straus and Giroux, 2005, </a:t>
            </a:r>
            <a:r>
              <a:rPr lang="en-US" dirty="0" smtClean="0">
                <a:hlinkClick r:id="rId3"/>
              </a:rPr>
              <a:t>ISBN 0-374-29288-4</a:t>
            </a:r>
            <a:r>
              <a:rPr lang="en-US" dirty="0" smtClean="0"/>
              <a:t> – The original jacket illustration, reproducing a painting called "I Told You So" by Ed Miracle, depicting a sailing ship falling off the edge of the world, was changed during the print run due to copyright issues</a:t>
            </a:r>
            <a:endParaRPr lang="en-US" dirty="0"/>
          </a:p>
        </p:txBody>
      </p:sp>
      <p:sp>
        <p:nvSpPr>
          <p:cNvPr id="4" name="Slide Number Placeholder 3"/>
          <p:cNvSpPr>
            <a:spLocks noGrp="1"/>
          </p:cNvSpPr>
          <p:nvPr>
            <p:ph type="sldNum" sz="quarter" idx="10"/>
          </p:nvPr>
        </p:nvSpPr>
        <p:spPr/>
        <p:txBody>
          <a:bodyPr/>
          <a:lstStyle/>
          <a:p>
            <a:fld id="{AE504737-DCC4-BC43-B806-33B90DBE3383}"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 </a:t>
            </a:r>
            <a:r>
              <a:rPr lang="en-US" sz="1200" dirty="0" err="1" smtClean="0"/>
              <a:t>dieser</a:t>
            </a:r>
            <a:r>
              <a:rPr lang="en-US" sz="1200" dirty="0" smtClean="0"/>
              <a:t> </a:t>
            </a:r>
            <a:r>
              <a:rPr lang="en-US" sz="1200" dirty="0" err="1" smtClean="0"/>
              <a:t>Satz</a:t>
            </a:r>
            <a:r>
              <a:rPr lang="en-US" sz="1200" dirty="0" smtClean="0"/>
              <a:t> </a:t>
            </a:r>
            <a:r>
              <a:rPr lang="en-US" sz="1200" dirty="0" err="1" smtClean="0"/>
              <a:t>steht</a:t>
            </a:r>
            <a:r>
              <a:rPr lang="en-US" sz="1200" dirty="0" smtClean="0"/>
              <a:t> an der </a:t>
            </a:r>
            <a:r>
              <a:rPr lang="en-US" sz="1200" dirty="0" err="1" smtClean="0"/>
              <a:t>Spitze</a:t>
            </a:r>
            <a:r>
              <a:rPr lang="en-US" sz="1200" dirty="0" smtClean="0"/>
              <a:t> </a:t>
            </a:r>
            <a:r>
              <a:rPr lang="en-US" sz="1200" dirty="0" err="1" smtClean="0"/>
              <a:t>aller</a:t>
            </a:r>
            <a:r>
              <a:rPr lang="en-US" sz="1200" dirty="0" smtClean="0"/>
              <a:t> </a:t>
            </a:r>
            <a:r>
              <a:rPr lang="en-US" sz="1200" dirty="0" err="1" smtClean="0"/>
              <a:t>europäischen</a:t>
            </a:r>
            <a:r>
              <a:rPr lang="en-US" sz="1200" dirty="0" smtClean="0"/>
              <a:t> </a:t>
            </a:r>
            <a:r>
              <a:rPr lang="en-US" sz="1200" dirty="0" err="1" smtClean="0"/>
              <a:t>Bekenntnisse</a:t>
            </a:r>
            <a:r>
              <a:rPr lang="en-US" sz="1200" dirty="0" smtClean="0"/>
              <a:t> – </a:t>
            </a:r>
            <a:r>
              <a:rPr lang="en-US" sz="1200" dirty="0" err="1" smtClean="0"/>
              <a:t>vgl</a:t>
            </a:r>
            <a:r>
              <a:rPr lang="en-US" sz="1200" dirty="0" smtClean="0"/>
              <a:t>. Schengen!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Schengen in der </a:t>
            </a:r>
            <a:r>
              <a:rPr lang="en-US" sz="1200" kern="1200" dirty="0" err="1" smtClean="0">
                <a:solidFill>
                  <a:schemeClr val="tx1"/>
                </a:solidFill>
                <a:effectLst/>
                <a:latin typeface="+mn-lt"/>
                <a:ea typeface="+mn-ea"/>
                <a:cs typeface="+mn-cs"/>
              </a:rPr>
              <a:t>Krise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immer</a:t>
            </a:r>
            <a:r>
              <a:rPr lang="en-US" sz="1200" kern="1200" dirty="0" smtClean="0">
                <a:solidFill>
                  <a:schemeClr val="tx1"/>
                </a:solidFill>
                <a:effectLst/>
                <a:latin typeface="+mn-lt"/>
                <a:ea typeface="+mn-ea"/>
                <a:cs typeface="+mn-cs"/>
              </a:rPr>
              <a:t> mehr </a:t>
            </a:r>
            <a:r>
              <a:rPr lang="en-US" sz="1200" kern="1200" dirty="0" err="1" smtClean="0">
                <a:solidFill>
                  <a:schemeClr val="tx1"/>
                </a:solidFill>
                <a:effectLst/>
                <a:latin typeface="+mn-lt"/>
                <a:ea typeface="+mn-ea"/>
                <a:cs typeface="+mn-cs"/>
              </a:rPr>
              <a:t>Politiker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profilieren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sich</a:t>
            </a:r>
            <a:r>
              <a:rPr lang="en-US" sz="1200" kern="1200" dirty="0" smtClean="0">
                <a:solidFill>
                  <a:schemeClr val="tx1"/>
                </a:solidFill>
                <a:effectLst/>
                <a:latin typeface="+mn-lt"/>
                <a:ea typeface="+mn-ea"/>
                <a:cs typeface="+mn-cs"/>
              </a:rPr>
              <a:t> auf </a:t>
            </a:r>
            <a:r>
              <a:rPr lang="en-US" sz="1200" kern="1200" dirty="0" err="1" smtClean="0">
                <a:solidFill>
                  <a:schemeClr val="tx1"/>
                </a:solidFill>
                <a:effectLst/>
                <a:latin typeface="+mn-lt"/>
                <a:ea typeface="+mn-ea"/>
                <a:cs typeface="+mn-cs"/>
              </a:rPr>
              <a:t>Kosten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Europas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Schengen </a:t>
            </a:r>
            <a:r>
              <a:rPr lang="en-US" sz="1200" kern="1200" dirty="0" err="1" smtClean="0">
                <a:solidFill>
                  <a:schemeClr val="tx1"/>
                </a:solidFill>
                <a:effectLst/>
                <a:latin typeface="+mn-lt"/>
                <a:ea typeface="+mn-ea"/>
                <a:cs typeface="+mn-cs"/>
              </a:rPr>
              <a:t>sieht</a:t>
            </a:r>
            <a:r>
              <a:rPr lang="en-US" sz="1200" kern="1200" dirty="0" smtClean="0">
                <a:solidFill>
                  <a:schemeClr val="tx1"/>
                </a:solidFill>
                <a:effectLst/>
                <a:latin typeface="+mn-lt"/>
                <a:ea typeface="+mn-ea"/>
                <a:cs typeface="+mn-cs"/>
              </a:rPr>
              <a:t> eine </a:t>
            </a:r>
            <a:r>
              <a:rPr lang="en-US" sz="1200" kern="1200" dirty="0" err="1" smtClean="0">
                <a:solidFill>
                  <a:schemeClr val="tx1"/>
                </a:solidFill>
                <a:effectLst/>
                <a:latin typeface="+mn-lt"/>
                <a:ea typeface="+mn-ea"/>
                <a:cs typeface="+mn-cs"/>
              </a:rPr>
              <a:t>vorübergehende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Binnengrenzkontrolle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begrenzt</a:t>
            </a:r>
            <a:r>
              <a:rPr lang="en-US" sz="1200" kern="1200" dirty="0" smtClean="0">
                <a:solidFill>
                  <a:schemeClr val="tx1"/>
                </a:solidFill>
                <a:effectLst/>
                <a:latin typeface="+mn-lt"/>
                <a:ea typeface="+mn-ea"/>
                <a:cs typeface="+mn-cs"/>
              </a:rPr>
              <a:t> auf 30 </a:t>
            </a:r>
            <a:r>
              <a:rPr lang="en-US" sz="1200" kern="1200" dirty="0" err="1" smtClean="0">
                <a:solidFill>
                  <a:schemeClr val="tx1"/>
                </a:solidFill>
                <a:effectLst/>
                <a:latin typeface="+mn-lt"/>
                <a:ea typeface="+mn-ea"/>
                <a:cs typeface="+mn-cs"/>
              </a:rPr>
              <a:t>Tage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Diese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Klausel</a:t>
            </a:r>
            <a:r>
              <a:rPr lang="en-US" sz="1200" kern="1200" dirty="0" smtClean="0">
                <a:solidFill>
                  <a:schemeClr val="tx1"/>
                </a:solidFill>
                <a:effectLst/>
                <a:latin typeface="+mn-lt"/>
                <a:ea typeface="+mn-ea"/>
                <a:cs typeface="+mn-cs"/>
              </a:rPr>
              <a:t> ist </a:t>
            </a:r>
            <a:r>
              <a:rPr lang="en-US" sz="1200" kern="1200" dirty="0" err="1" smtClean="0">
                <a:solidFill>
                  <a:schemeClr val="tx1"/>
                </a:solidFill>
                <a:effectLst/>
                <a:latin typeface="+mn-lt"/>
                <a:ea typeface="+mn-ea"/>
                <a:cs typeface="+mn-cs"/>
              </a:rPr>
              <a:t>berufen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worden</a:t>
            </a:r>
            <a:r>
              <a:rPr lang="en-US" sz="1200" kern="1200" dirty="0" smtClean="0">
                <a:solidFill>
                  <a:schemeClr val="tx1"/>
                </a:solidFill>
                <a:effectLst/>
                <a:latin typeface="+mn-lt"/>
                <a:ea typeface="+mn-ea"/>
                <a:cs typeface="+mn-cs"/>
              </a:rPr>
              <a:t>, und </a:t>
            </a:r>
            <a:r>
              <a:rPr lang="en-US" sz="1200" kern="1200" dirty="0" err="1" smtClean="0">
                <a:solidFill>
                  <a:schemeClr val="tx1"/>
                </a:solidFill>
                <a:effectLst/>
                <a:latin typeface="+mn-lt"/>
                <a:ea typeface="+mn-ea"/>
                <a:cs typeface="+mn-cs"/>
              </a:rPr>
              <a:t>zwar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Großereignissen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etwa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dem</a:t>
            </a:r>
            <a:r>
              <a:rPr lang="en-US" sz="1200" kern="1200" dirty="0" smtClean="0">
                <a:solidFill>
                  <a:schemeClr val="tx1"/>
                </a:solidFill>
                <a:effectLst/>
                <a:latin typeface="+mn-lt"/>
                <a:ea typeface="+mn-ea"/>
                <a:cs typeface="+mn-cs"/>
              </a:rPr>
              <a:t> NATO </a:t>
            </a:r>
            <a:r>
              <a:rPr lang="en-US" sz="1200" kern="1200" dirty="0" err="1" smtClean="0">
                <a:solidFill>
                  <a:schemeClr val="tx1"/>
                </a:solidFill>
                <a:effectLst/>
                <a:latin typeface="+mn-lt"/>
                <a:ea typeface="+mn-ea"/>
                <a:cs typeface="+mn-cs"/>
              </a:rPr>
              <a:t>Gipfel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Straßbourg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oder</a:t>
            </a:r>
            <a:r>
              <a:rPr lang="en-US" sz="1200" kern="1200" dirty="0" smtClean="0">
                <a:solidFill>
                  <a:schemeClr val="tx1"/>
                </a:solidFill>
                <a:effectLst/>
                <a:latin typeface="+mn-lt"/>
                <a:ea typeface="+mn-ea"/>
                <a:cs typeface="+mn-cs"/>
              </a:rPr>
              <a:t> der </a:t>
            </a:r>
            <a:r>
              <a:rPr lang="en-US" sz="1200" kern="1200" dirty="0" err="1" smtClean="0">
                <a:solidFill>
                  <a:schemeClr val="tx1"/>
                </a:solidFill>
                <a:effectLst/>
                <a:latin typeface="+mn-lt"/>
                <a:ea typeface="+mn-ea"/>
                <a:cs typeface="+mn-cs"/>
              </a:rPr>
              <a:t>Fußball</a:t>
            </a:r>
            <a:r>
              <a:rPr lang="en-US" sz="1200" kern="1200" dirty="0" smtClean="0">
                <a:solidFill>
                  <a:schemeClr val="tx1"/>
                </a:solidFill>
                <a:effectLst/>
                <a:latin typeface="+mn-lt"/>
                <a:ea typeface="+mn-ea"/>
                <a:cs typeface="+mn-cs"/>
              </a:rPr>
              <a:t> WM</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90CA0BB-65A4-0A41-988E-C2BDC44059DE}" type="slidenum">
              <a:rPr lang="en-US" smtClean="0"/>
              <a:t>13</a:t>
            </a:fld>
            <a:endParaRPr lang="en-US"/>
          </a:p>
        </p:txBody>
      </p:sp>
    </p:spTree>
    <p:extLst>
      <p:ext uri="{BB962C8B-B14F-4D97-AF65-F5344CB8AC3E}">
        <p14:creationId xmlns:p14="http://schemas.microsoft.com/office/powerpoint/2010/main" val="1178031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16012" y="1904999"/>
            <a:ext cx="6938963" cy="1582271"/>
          </a:xfrm>
        </p:spPr>
        <p:txBody>
          <a:bodyPr anchor="b" anchorCtr="0"/>
          <a:lstStyle>
            <a:lvl1pPr>
              <a:lnSpc>
                <a:spcPct val="95000"/>
              </a:lnSpc>
              <a:defRPr sz="6600"/>
            </a:lvl1pPr>
          </a:lstStyle>
          <a:p>
            <a:r>
              <a:rPr lang="de-DE" smtClean="0"/>
              <a:t>Click to edit Master title style</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Click to edit Master subtitle style</a:t>
            </a:r>
            <a:endParaRPr lang="en-US" dirty="0"/>
          </a:p>
        </p:txBody>
      </p:sp>
      <p:sp>
        <p:nvSpPr>
          <p:cNvPr id="4" name="Date Placeholder 3"/>
          <p:cNvSpPr>
            <a:spLocks noGrp="1"/>
          </p:cNvSpPr>
          <p:nvPr>
            <p:ph type="dt" sz="half" idx="10"/>
          </p:nvPr>
        </p:nvSpPr>
        <p:spPr>
          <a:xfrm>
            <a:off x="5907741" y="5715000"/>
            <a:ext cx="2133600" cy="275478"/>
          </a:xfrm>
        </p:spPr>
        <p:txBody>
          <a:bodyPr/>
          <a:lstStyle>
            <a:lvl1pPr>
              <a:defRPr>
                <a:solidFill>
                  <a:schemeClr val="bg2">
                    <a:lumMod val="60000"/>
                    <a:lumOff val="40000"/>
                  </a:schemeClr>
                </a:solidFill>
              </a:defRPr>
            </a:lvl1pPr>
          </a:lstStyle>
          <a:p>
            <a:fld id="{E7997E30-E319-434C-8E07-C10370B48A86}" type="datetimeFigureOut">
              <a:rPr lang="en-US" smtClean="0"/>
              <a:t>7/11/12</a:t>
            </a:fld>
            <a:endParaRPr lang="en-US"/>
          </a:p>
        </p:txBody>
      </p:sp>
      <p:sp>
        <p:nvSpPr>
          <p:cNvPr id="5" name="Footer Placeholder 4"/>
          <p:cNvSpPr>
            <a:spLocks noGrp="1"/>
          </p:cNvSpPr>
          <p:nvPr>
            <p:ph type="ftr" sz="quarter" idx="11"/>
          </p:nvPr>
        </p:nvSpPr>
        <p:spPr>
          <a:xfrm>
            <a:off x="1102659" y="5715000"/>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5715000"/>
            <a:ext cx="457200" cy="275478"/>
          </a:xfrm>
        </p:spPr>
        <p:txBody>
          <a:bodyPr/>
          <a:lstStyle>
            <a:lvl1pPr>
              <a:defRPr>
                <a:solidFill>
                  <a:schemeClr val="bg2">
                    <a:lumMod val="60000"/>
                    <a:lumOff val="40000"/>
                  </a:schemeClr>
                </a:solidFill>
              </a:defRPr>
            </a:lvl1pPr>
          </a:lstStyle>
          <a:p>
            <a:fld id="{1524A221-3B08-0840-B5AD-9341D24363D4}"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4686766"/>
            <a:ext cx="7315200" cy="400705"/>
          </a:xfrm>
          <a:prstGeom prst="rect">
            <a:avLst/>
          </a:prstGeom>
        </p:spPr>
      </p:pic>
      <p:pic>
        <p:nvPicPr>
          <p:cNvPr id="10" name="Picture 9" descr="coverAccentTop.png"/>
          <p:cNvPicPr>
            <a:picLocks noChangeAspect="1"/>
          </p:cNvPicPr>
          <p:nvPr/>
        </p:nvPicPr>
        <p:blipFill>
          <a:blip r:embed="rId4"/>
          <a:stretch>
            <a:fillRect/>
          </a:stretch>
        </p:blipFill>
        <p:spPr>
          <a:xfrm>
            <a:off x="914400" y="1619136"/>
            <a:ext cx="7315200" cy="39138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4754083" y="673398"/>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4754083" y="5636584"/>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7774169" y="5636584"/>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7774169" y="673398"/>
            <a:ext cx="742950" cy="361950"/>
          </a:xfrm>
          <a:prstGeom prst="rect">
            <a:avLst/>
          </a:prstGeom>
          <a:noFill/>
        </p:spPr>
      </p:pic>
      <p:sp>
        <p:nvSpPr>
          <p:cNvPr id="2" name="Title 1"/>
          <p:cNvSpPr>
            <a:spLocks noGrp="1"/>
          </p:cNvSpPr>
          <p:nvPr>
            <p:ph type="title"/>
          </p:nvPr>
        </p:nvSpPr>
        <p:spPr>
          <a:xfrm>
            <a:off x="838200" y="914400"/>
            <a:ext cx="3429000" cy="1371600"/>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de-DE" smtClean="0"/>
              <a:t>Click to edit Master title style</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Drag picture to placeholder or click icon to add</a:t>
            </a:r>
            <a:endParaRPr lang="en-US" dirty="0"/>
          </a:p>
        </p:txBody>
      </p:sp>
      <p:sp>
        <p:nvSpPr>
          <p:cNvPr id="4" name="Text Placeholder 3"/>
          <p:cNvSpPr>
            <a:spLocks noGrp="1"/>
          </p:cNvSpPr>
          <p:nvPr>
            <p:ph type="body" sz="half" idx="2"/>
          </p:nvPr>
        </p:nvSpPr>
        <p:spPr>
          <a:xfrm>
            <a:off x="838200" y="2667001"/>
            <a:ext cx="3429000" cy="2895600"/>
          </a:xfrm>
        </p:spPr>
        <p:txBody>
          <a:bodyPr vert="horz" lIns="91440" tIns="45720" rIns="91440" bIns="45720"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de-DE" smtClean="0"/>
              <a:t>Click to edit Master text styles</a:t>
            </a:r>
          </a:p>
        </p:txBody>
      </p:sp>
      <p:sp>
        <p:nvSpPr>
          <p:cNvPr id="5" name="Date Placeholder 4"/>
          <p:cNvSpPr>
            <a:spLocks noGrp="1"/>
          </p:cNvSpPr>
          <p:nvPr>
            <p:ph type="dt" sz="half" idx="10"/>
          </p:nvPr>
        </p:nvSpPr>
        <p:spPr/>
        <p:txBody>
          <a:bodyPr/>
          <a:lstStyle/>
          <a:p>
            <a:fld id="{E7997E30-E319-434C-8E07-C10370B48A86}" type="datetimeFigureOut">
              <a:rPr lang="en-US" smtClean="0"/>
              <a:t>7/11/12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4A221-3B08-0840-B5AD-9341D24363D4}" type="slidenum">
              <a:rPr lang="en-US" smtClean="0"/>
              <a:t>‹#›</a:t>
            </a:fld>
            <a:endParaRPr lang="en-US"/>
          </a:p>
        </p:txBody>
      </p:sp>
      <p:pic>
        <p:nvPicPr>
          <p:cNvPr id="8" name="Picture 2" descr="captionAccent.png"/>
          <p:cNvPicPr>
            <a:picLocks noChangeAspect="1" noChangeArrowheads="1"/>
          </p:cNvPicPr>
          <p:nvPr/>
        </p:nvPicPr>
        <p:blipFill>
          <a:blip r:embed="rId4"/>
          <a:srcRect/>
          <a:stretch>
            <a:fillRect/>
          </a:stretch>
        </p:blipFill>
        <p:spPr bwMode="auto">
          <a:xfrm>
            <a:off x="838200" y="2326341"/>
            <a:ext cx="3429000" cy="240307"/>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1752600" y="565897"/>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1752600" y="4128247"/>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6648450" y="4128247"/>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6648450"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de-DE" smtClean="0"/>
              <a:t>Click to edit Master title style</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de-DE" smtClean="0"/>
              <a:t>Click to edit Master text styles</a:t>
            </a:r>
          </a:p>
        </p:txBody>
      </p:sp>
      <p:sp>
        <p:nvSpPr>
          <p:cNvPr id="5" name="Date Placeholder 4"/>
          <p:cNvSpPr>
            <a:spLocks noGrp="1"/>
          </p:cNvSpPr>
          <p:nvPr>
            <p:ph type="dt" sz="half" idx="10"/>
          </p:nvPr>
        </p:nvSpPr>
        <p:spPr/>
        <p:txBody>
          <a:bodyPr/>
          <a:lstStyle/>
          <a:p>
            <a:fld id="{E7997E30-E319-434C-8E07-C10370B48A86}" type="datetimeFigureOut">
              <a:rPr lang="en-US" smtClean="0"/>
              <a:t>7/11/12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4A221-3B08-0840-B5AD-9341D24363D4}"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15" name="Picture 3" descr="scrollwork-Bottom.png"/>
          <p:cNvPicPr>
            <a:picLocks noChangeAspect="1" noChangeArrowheads="1"/>
          </p:cNvPicPr>
          <p:nvPr/>
        </p:nvPicPr>
        <p:blipFill>
          <a:blip r:embed="rId2"/>
          <a:srcRect/>
          <a:stretch>
            <a:fillRect/>
          </a:stretch>
        </p:blipFill>
        <p:spPr bwMode="auto">
          <a:xfrm flipH="1">
            <a:off x="993402" y="4128247"/>
            <a:ext cx="742950" cy="361950"/>
          </a:xfrm>
          <a:prstGeom prst="rect">
            <a:avLst/>
          </a:prstGeom>
          <a:noFill/>
        </p:spPr>
      </p:pic>
      <p:pic>
        <p:nvPicPr>
          <p:cNvPr id="4099" name="Picture 3" descr="scrollwork-Bottom.png"/>
          <p:cNvPicPr>
            <a:picLocks noChangeAspect="1" noChangeArrowheads="1"/>
          </p:cNvPicPr>
          <p:nvPr/>
        </p:nvPicPr>
        <p:blipFill>
          <a:blip r:embed="rId2"/>
          <a:srcRect/>
          <a:stretch>
            <a:fillRect/>
          </a:stretch>
        </p:blipFill>
        <p:spPr bwMode="auto">
          <a:xfrm>
            <a:off x="7407649" y="4128247"/>
            <a:ext cx="742950" cy="361950"/>
          </a:xfrm>
          <a:prstGeom prst="rect">
            <a:avLst/>
          </a:prstGeom>
          <a:noFill/>
        </p:spPr>
      </p:pic>
      <p:pic>
        <p:nvPicPr>
          <p:cNvPr id="12" name="Picture 2" descr="scrollwork-Top.png"/>
          <p:cNvPicPr>
            <a:picLocks noChangeAspect="1" noChangeArrowheads="1"/>
          </p:cNvPicPr>
          <p:nvPr/>
        </p:nvPicPr>
        <p:blipFill>
          <a:blip r:embed="rId3"/>
          <a:srcRect/>
          <a:stretch>
            <a:fillRect/>
          </a:stretch>
        </p:blipFill>
        <p:spPr bwMode="auto">
          <a:xfrm flipH="1">
            <a:off x="993402" y="565897"/>
            <a:ext cx="742950" cy="361950"/>
          </a:xfrm>
          <a:prstGeom prst="rect">
            <a:avLst/>
          </a:prstGeom>
          <a:noFill/>
        </p:spPr>
      </p:pic>
      <p:pic>
        <p:nvPicPr>
          <p:cNvPr id="4098" name="Picture 2" descr="scrollwork-Top.png"/>
          <p:cNvPicPr>
            <a:picLocks noChangeAspect="1" noChangeArrowheads="1"/>
          </p:cNvPicPr>
          <p:nvPr/>
        </p:nvPicPr>
        <p:blipFill>
          <a:blip r:embed="rId3"/>
          <a:srcRect/>
          <a:stretch>
            <a:fillRect/>
          </a:stretch>
        </p:blipFill>
        <p:spPr bwMode="auto">
          <a:xfrm>
            <a:off x="7407649"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de-DE" smtClean="0"/>
              <a:t>Click to edit Master title style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de-DE" smtClean="0"/>
              <a:t>Click to edit Master text styles</a:t>
            </a:r>
          </a:p>
        </p:txBody>
      </p:sp>
      <p:sp>
        <p:nvSpPr>
          <p:cNvPr id="5" name="Date Placeholder 4"/>
          <p:cNvSpPr>
            <a:spLocks noGrp="1"/>
          </p:cNvSpPr>
          <p:nvPr>
            <p:ph type="dt" sz="half" idx="10"/>
          </p:nvPr>
        </p:nvSpPr>
        <p:spPr/>
        <p:txBody>
          <a:bodyPr/>
          <a:lstStyle/>
          <a:p>
            <a:fld id="{E7997E30-E319-434C-8E07-C10370B48A86}" type="datetimeFigureOut">
              <a:rPr lang="en-US" smtClean="0"/>
              <a:t>7/11/12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4A221-3B08-0840-B5AD-9341D24363D4}"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Drag picture to placeholder or click icon to add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de-DE" smtClean="0"/>
              <a:t>Click to edit Master title style</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4" name="Date Placeholder 3"/>
          <p:cNvSpPr>
            <a:spLocks noGrp="1"/>
          </p:cNvSpPr>
          <p:nvPr>
            <p:ph type="dt" sz="half" idx="10"/>
          </p:nvPr>
        </p:nvSpPr>
        <p:spPr/>
        <p:txBody>
          <a:bodyPr/>
          <a:lstStyle/>
          <a:p>
            <a:fld id="{E7997E30-E319-434C-8E07-C10370B48A86}" type="datetimeFigureOut">
              <a:rPr lang="en-US" smtClean="0"/>
              <a:t>7/11/12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4A221-3B08-0840-B5AD-9341D24363D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22048"/>
            <a:ext cx="1676400" cy="4814888"/>
          </a:xfrm>
        </p:spPr>
        <p:txBody>
          <a:bodyPr vert="eaVert"/>
          <a:lstStyle/>
          <a:p>
            <a:r>
              <a:rPr lang="de-DE" smtClean="0"/>
              <a:t>Click to edit Master title style</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4" name="Date Placeholder 3"/>
          <p:cNvSpPr>
            <a:spLocks noGrp="1"/>
          </p:cNvSpPr>
          <p:nvPr>
            <p:ph type="dt" sz="half" idx="10"/>
          </p:nvPr>
        </p:nvSpPr>
        <p:spPr/>
        <p:txBody>
          <a:bodyPr/>
          <a:lstStyle/>
          <a:p>
            <a:fld id="{E7997E30-E319-434C-8E07-C10370B48A86}" type="datetimeFigureOut">
              <a:rPr lang="en-US" smtClean="0"/>
              <a:t>7/11/12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4A221-3B08-0840-B5AD-9341D24363D4}" type="slidenum">
              <a:rPr lang="en-US" smtClean="0"/>
              <a:t>‹#›</a:t>
            </a:fld>
            <a:endParaRPr lang="en-US"/>
          </a:p>
        </p:txBody>
      </p:sp>
      <p:pic>
        <p:nvPicPr>
          <p:cNvPr id="5122" name="Picture 2" descr="verticalAccent.png"/>
          <p:cNvPicPr>
            <a:picLocks noChangeAspect="1" noChangeArrowheads="1"/>
          </p:cNvPicPr>
          <p:nvPr/>
        </p:nvPicPr>
        <p:blipFill>
          <a:blip r:embed="rId2"/>
          <a:srcRect/>
          <a:stretch>
            <a:fillRect/>
          </a:stretch>
        </p:blipFill>
        <p:spPr bwMode="auto">
          <a:xfrm>
            <a:off x="6626225" y="860612"/>
            <a:ext cx="247364" cy="493776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4" name="Date Placeholder 3"/>
          <p:cNvSpPr>
            <a:spLocks noGrp="1"/>
          </p:cNvSpPr>
          <p:nvPr>
            <p:ph type="dt" sz="half" idx="10"/>
          </p:nvPr>
        </p:nvSpPr>
        <p:spPr/>
        <p:txBody>
          <a:bodyPr/>
          <a:lstStyle/>
          <a:p>
            <a:fld id="{E7997E30-E319-434C-8E07-C10370B48A86}" type="datetimeFigureOut">
              <a:rPr lang="en-US" smtClean="0"/>
              <a:t>7/11/12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4A221-3B08-0840-B5AD-9341D24363D4}" type="slidenum">
              <a:rPr lang="en-US" smtClean="0"/>
              <a:t>‹#›</a:t>
            </a:fld>
            <a:endParaRPr lang="en-US"/>
          </a:p>
        </p:txBody>
      </p:sp>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02519" y="4038600"/>
            <a:ext cx="6938963" cy="1174376"/>
          </a:xfrm>
        </p:spPr>
        <p:txBody>
          <a:bodyPr anchor="b" anchorCtr="0">
            <a:noAutofit/>
          </a:bodyPr>
          <a:lstStyle>
            <a:lvl1pPr>
              <a:lnSpc>
                <a:spcPct val="95000"/>
              </a:lnSpc>
              <a:defRPr sz="5200"/>
            </a:lvl1pPr>
          </a:lstStyle>
          <a:p>
            <a:r>
              <a:rPr lang="de-DE" smtClean="0"/>
              <a:t>Click to edit Master title style</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Click to edit Master subtitle style</a:t>
            </a:r>
            <a:endParaRPr lang="en-US" dirty="0"/>
          </a:p>
        </p:txBody>
      </p:sp>
      <p:sp>
        <p:nvSpPr>
          <p:cNvPr id="4" name="Date Placeholder 3"/>
          <p:cNvSpPr>
            <a:spLocks noGrp="1"/>
          </p:cNvSpPr>
          <p:nvPr>
            <p:ph type="dt" sz="half" idx="10"/>
          </p:nvPr>
        </p:nvSpPr>
        <p:spPr>
          <a:xfrm>
            <a:off x="5907741" y="6214969"/>
            <a:ext cx="2133600" cy="275478"/>
          </a:xfrm>
        </p:spPr>
        <p:txBody>
          <a:bodyPr/>
          <a:lstStyle>
            <a:lvl1pPr>
              <a:defRPr>
                <a:solidFill>
                  <a:schemeClr val="bg2">
                    <a:lumMod val="60000"/>
                    <a:lumOff val="40000"/>
                  </a:schemeClr>
                </a:solidFill>
              </a:defRPr>
            </a:lvl1pPr>
          </a:lstStyle>
          <a:p>
            <a:fld id="{E7997E30-E319-434C-8E07-C10370B48A86}" type="datetimeFigureOut">
              <a:rPr lang="en-US" smtClean="0"/>
              <a:t>7/11/12</a:t>
            </a:fld>
            <a:endParaRPr lang="en-US"/>
          </a:p>
        </p:txBody>
      </p:sp>
      <p:sp>
        <p:nvSpPr>
          <p:cNvPr id="5" name="Footer Placeholder 4"/>
          <p:cNvSpPr>
            <a:spLocks noGrp="1"/>
          </p:cNvSpPr>
          <p:nvPr>
            <p:ph type="ftr" sz="quarter" idx="11"/>
          </p:nvPr>
        </p:nvSpPr>
        <p:spPr>
          <a:xfrm>
            <a:off x="1102659" y="6214969"/>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6214969"/>
            <a:ext cx="457200" cy="275478"/>
          </a:xfrm>
        </p:spPr>
        <p:txBody>
          <a:bodyPr/>
          <a:lstStyle>
            <a:lvl1pPr>
              <a:defRPr>
                <a:solidFill>
                  <a:schemeClr val="bg2">
                    <a:lumMod val="60000"/>
                    <a:lumOff val="40000"/>
                  </a:schemeClr>
                </a:solidFill>
              </a:defRPr>
            </a:lvl1pPr>
          </a:lstStyle>
          <a:p>
            <a:fld id="{1524A221-3B08-0840-B5AD-9341D24363D4}"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3915801"/>
            <a:ext cx="7315200" cy="400705"/>
          </a:xfrm>
          <a:prstGeom prst="rect">
            <a:avLst/>
          </a:prstGeom>
        </p:spPr>
      </p:pic>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Drag picture to placeholder or click icon to add</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6012" y="1904998"/>
            <a:ext cx="6938964" cy="1582271"/>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de-DE" smtClean="0"/>
              <a:t>Click to edit Master title style</a:t>
            </a:r>
            <a:endParaRPr lang="en-US" dirty="0"/>
          </a:p>
        </p:txBody>
      </p:sp>
      <p:sp>
        <p:nvSpPr>
          <p:cNvPr id="3" name="Text Placeholder 2"/>
          <p:cNvSpPr>
            <a:spLocks noGrp="1"/>
          </p:cNvSpPr>
          <p:nvPr>
            <p:ph type="body" idx="1"/>
          </p:nvPr>
        </p:nvSpPr>
        <p:spPr>
          <a:xfrm>
            <a:off x="1116012" y="3487271"/>
            <a:ext cx="6938960" cy="1143000"/>
          </a:xfr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Click to edit Master text styles</a:t>
            </a:r>
          </a:p>
        </p:txBody>
      </p:sp>
      <p:sp>
        <p:nvSpPr>
          <p:cNvPr id="4" name="Date Placeholder 3"/>
          <p:cNvSpPr>
            <a:spLocks noGrp="1"/>
          </p:cNvSpPr>
          <p:nvPr>
            <p:ph type="dt" sz="half" idx="10"/>
          </p:nvPr>
        </p:nvSpPr>
        <p:spPr/>
        <p:txBody>
          <a:bodyPr/>
          <a:lstStyle/>
          <a:p>
            <a:fld id="{E7997E30-E319-434C-8E07-C10370B48A86}" type="datetimeFigureOut">
              <a:rPr lang="en-US" smtClean="0"/>
              <a:t>7/11/12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4A221-3B08-0840-B5AD-9341D24363D4}" type="slidenum">
              <a:rPr lang="en-US" smtClean="0"/>
              <a:t>‹#›</a:t>
            </a:fld>
            <a:endParaRPr lang="en-US"/>
          </a:p>
        </p:txBody>
      </p:sp>
      <p:pic>
        <p:nvPicPr>
          <p:cNvPr id="1026" name="Picture 2" descr="SectionAccentTop.png"/>
          <p:cNvPicPr>
            <a:picLocks noChangeAspect="1" noChangeArrowheads="1"/>
          </p:cNvPicPr>
          <p:nvPr/>
        </p:nvPicPr>
        <p:blipFill>
          <a:blip r:embed="rId2"/>
          <a:srcRect/>
          <a:stretch>
            <a:fillRect/>
          </a:stretch>
        </p:blipFill>
        <p:spPr bwMode="auto">
          <a:xfrm>
            <a:off x="914400" y="1618488"/>
            <a:ext cx="7315200" cy="356382"/>
          </a:xfrm>
          <a:prstGeom prst="rect">
            <a:avLst/>
          </a:prstGeom>
          <a:noFill/>
        </p:spPr>
      </p:pic>
      <p:pic>
        <p:nvPicPr>
          <p:cNvPr id="1027" name="Picture 3" descr="SectionAccentBottom.png"/>
          <p:cNvPicPr>
            <a:picLocks noChangeAspect="1" noChangeArrowheads="1"/>
          </p:cNvPicPr>
          <p:nvPr/>
        </p:nvPicPr>
        <p:blipFill>
          <a:blip r:embed="rId3"/>
          <a:srcRect/>
          <a:stretch>
            <a:fillRect/>
          </a:stretch>
        </p:blipFill>
        <p:spPr bwMode="auto">
          <a:xfrm>
            <a:off x="914400" y="4690872"/>
            <a:ext cx="7315200" cy="35638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smtClean="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5" name="Date Placeholder 4"/>
          <p:cNvSpPr>
            <a:spLocks noGrp="1"/>
          </p:cNvSpPr>
          <p:nvPr>
            <p:ph type="dt" sz="half" idx="10"/>
          </p:nvPr>
        </p:nvSpPr>
        <p:spPr/>
        <p:txBody>
          <a:bodyPr/>
          <a:lstStyle/>
          <a:p>
            <a:fld id="{E7997E30-E319-434C-8E07-C10370B48A86}" type="datetimeFigureOut">
              <a:rPr lang="en-US" smtClean="0"/>
              <a:t>7/11/12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4A221-3B08-0840-B5AD-9341D24363D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lvl1pPr>
              <a:defRPr/>
            </a:lvl1pPr>
          </a:lstStyle>
          <a:p>
            <a:r>
              <a:rPr lang="de-DE" smtClean="0"/>
              <a:t>Click to edit Master title style</a:t>
            </a:r>
            <a:endParaRPr lang="en-US"/>
          </a:p>
        </p:txBody>
      </p:sp>
      <p:sp>
        <p:nvSpPr>
          <p:cNvPr id="3" name="Text Placeholder 2"/>
          <p:cNvSpPr>
            <a:spLocks noGrp="1"/>
          </p:cNvSpPr>
          <p:nvPr>
            <p:ph type="body" idx="1"/>
          </p:nvPr>
        </p:nvSpPr>
        <p:spPr>
          <a:xfrm>
            <a:off x="1181100"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smtClean="0"/>
          </a:p>
        </p:txBody>
      </p:sp>
      <p:sp>
        <p:nvSpPr>
          <p:cNvPr id="5" name="Text Placeholder 4"/>
          <p:cNvSpPr>
            <a:spLocks noGrp="1"/>
          </p:cNvSpPr>
          <p:nvPr>
            <p:ph type="body" sz="quarter" idx="3"/>
          </p:nvPr>
        </p:nvSpPr>
        <p:spPr>
          <a:xfrm>
            <a:off x="5269006"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7" name="Date Placeholder 6"/>
          <p:cNvSpPr>
            <a:spLocks noGrp="1"/>
          </p:cNvSpPr>
          <p:nvPr>
            <p:ph type="dt" sz="half" idx="10"/>
          </p:nvPr>
        </p:nvSpPr>
        <p:spPr/>
        <p:txBody>
          <a:bodyPr/>
          <a:lstStyle/>
          <a:p>
            <a:fld id="{E7997E30-E319-434C-8E07-C10370B48A86}" type="datetimeFigureOut">
              <a:rPr lang="en-US" smtClean="0"/>
              <a:t>7/11/12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24A221-3B08-0840-B5AD-9341D24363D4}" type="slidenum">
              <a:rPr lang="en-US" smtClean="0"/>
              <a:t>‹#›</a:t>
            </a:fld>
            <a:endParaRPr lang="en-US"/>
          </a:p>
        </p:txBody>
      </p:sp>
      <p:pic>
        <p:nvPicPr>
          <p:cNvPr id="2050" name="Picture 2" descr="comparisonRule.png"/>
          <p:cNvPicPr>
            <a:picLocks noChangeAspect="1" noChangeArrowheads="1"/>
          </p:cNvPicPr>
          <p:nvPr/>
        </p:nvPicPr>
        <p:blipFill>
          <a:blip r:embed="rId3"/>
          <a:srcRect/>
          <a:stretch>
            <a:fillRect/>
          </a:stretch>
        </p:blipFill>
        <p:spPr bwMode="auto">
          <a:xfrm>
            <a:off x="1247775" y="2686050"/>
            <a:ext cx="2609850" cy="133350"/>
          </a:xfrm>
          <a:prstGeom prst="rect">
            <a:avLst/>
          </a:prstGeom>
          <a:noFill/>
        </p:spPr>
      </p:pic>
      <p:pic>
        <p:nvPicPr>
          <p:cNvPr id="12" name="Picture 2" descr="comparisonRule.png"/>
          <p:cNvPicPr>
            <a:picLocks noChangeAspect="1" noChangeArrowheads="1"/>
          </p:cNvPicPr>
          <p:nvPr/>
        </p:nvPicPr>
        <p:blipFill>
          <a:blip r:embed="rId3"/>
          <a:srcRect/>
          <a:stretch>
            <a:fillRect/>
          </a:stretch>
        </p:blipFill>
        <p:spPr bwMode="auto">
          <a:xfrm>
            <a:off x="5335681" y="2686050"/>
            <a:ext cx="2609850" cy="1333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de-DE" smtClean="0"/>
              <a:t>Click to edit Master title style</a:t>
            </a:r>
            <a:endParaRPr lang="en-US"/>
          </a:p>
        </p:txBody>
      </p:sp>
      <p:sp>
        <p:nvSpPr>
          <p:cNvPr id="3" name="Date Placeholder 2"/>
          <p:cNvSpPr>
            <a:spLocks noGrp="1"/>
          </p:cNvSpPr>
          <p:nvPr>
            <p:ph type="dt" sz="half" idx="10"/>
          </p:nvPr>
        </p:nvSpPr>
        <p:spPr/>
        <p:txBody>
          <a:bodyPr/>
          <a:lstStyle/>
          <a:p>
            <a:fld id="{E7997E30-E319-434C-8E07-C10370B48A86}" type="datetimeFigureOut">
              <a:rPr lang="en-US" smtClean="0"/>
              <a:t>7/11/12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24A221-3B08-0840-B5AD-9341D24363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997E30-E319-434C-8E07-C10370B48A86}" type="datetimeFigureOut">
              <a:rPr lang="en-US" smtClean="0"/>
              <a:t>7/11/12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24A221-3B08-0840-B5AD-9341D24363D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de-DE" smtClean="0"/>
              <a:t>Click to edit Master title style</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4"/>
          <p:cNvSpPr>
            <a:spLocks noGrp="1"/>
          </p:cNvSpPr>
          <p:nvPr>
            <p:ph type="dt" sz="half" idx="10"/>
          </p:nvPr>
        </p:nvSpPr>
        <p:spPr/>
        <p:txBody>
          <a:bodyPr/>
          <a:lstStyle/>
          <a:p>
            <a:fld id="{E7997E30-E319-434C-8E07-C10370B48A86}" type="datetimeFigureOut">
              <a:rPr lang="en-US" smtClean="0"/>
              <a:t>7/11/12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4A221-3B08-0840-B5AD-9341D24363D4}" type="slidenum">
              <a:rPr lang="en-US" smtClean="0"/>
              <a:t>‹#›</a:t>
            </a:fld>
            <a:endParaRPr lang="en-US"/>
          </a:p>
        </p:txBody>
      </p:sp>
      <p:pic>
        <p:nvPicPr>
          <p:cNvPr id="3074" name="Picture 2" descr="captionAccent.png"/>
          <p:cNvPicPr>
            <a:picLocks noChangeAspect="1" noChangeArrowheads="1"/>
          </p:cNvPicPr>
          <p:nvPr/>
        </p:nvPicPr>
        <p:blipFill>
          <a:blip r:embed="rId2"/>
          <a:srcRect/>
          <a:stretch>
            <a:fillRect/>
          </a:stretch>
        </p:blipFill>
        <p:spPr bwMode="auto">
          <a:xfrm>
            <a:off x="838200" y="2326341"/>
            <a:ext cx="3429000" cy="2403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interiorEdging.png"/>
          <p:cNvPicPr>
            <a:picLocks noChangeAspect="1"/>
          </p:cNvPicPr>
          <p:nvPr/>
        </p:nvPicPr>
        <p:blipFill>
          <a:blip r:embed="rId16"/>
          <a:stretch>
            <a:fillRect/>
          </a:stretch>
        </p:blipFill>
        <p:spPr>
          <a:xfrm>
            <a:off x="0" y="0"/>
            <a:ext cx="9144000" cy="6858000"/>
          </a:xfrm>
          <a:prstGeom prst="rect">
            <a:avLst/>
          </a:prstGeom>
        </p:spPr>
      </p:pic>
      <p:sp>
        <p:nvSpPr>
          <p:cNvPr id="2" name="Title Placeholder 1"/>
          <p:cNvSpPr>
            <a:spLocks noGrp="1"/>
          </p:cNvSpPr>
          <p:nvPr>
            <p:ph type="title"/>
          </p:nvPr>
        </p:nvSpPr>
        <p:spPr>
          <a:xfrm>
            <a:off x="800100" y="381000"/>
            <a:ext cx="7543800" cy="1371600"/>
          </a:xfrm>
          <a:prstGeom prst="rect">
            <a:avLst/>
          </a:prstGeom>
        </p:spPr>
        <p:txBody>
          <a:bodyPr vert="horz" lIns="91440" tIns="45720" rIns="91440" bIns="45720" rtlCol="0" anchor="ctr">
            <a:normAutofit/>
          </a:bodyPr>
          <a:lstStyle/>
          <a:p>
            <a:r>
              <a:rPr lang="de-DE" smtClean="0"/>
              <a:t>Click to edit Master title style</a:t>
            </a:r>
            <a:endParaRPr lang="en-US" dirty="0"/>
          </a:p>
        </p:txBody>
      </p:sp>
      <p:sp>
        <p:nvSpPr>
          <p:cNvPr id="3" name="Text Placeholder 2"/>
          <p:cNvSpPr>
            <a:spLocks noGrp="1"/>
          </p:cNvSpPr>
          <p:nvPr>
            <p:ph type="body" idx="1"/>
          </p:nvPr>
        </p:nvSpPr>
        <p:spPr>
          <a:xfrm>
            <a:off x="1097280" y="2084294"/>
            <a:ext cx="6949440" cy="3639670"/>
          </a:xfrm>
          <a:prstGeom prst="rect">
            <a:avLst/>
          </a:prstGeom>
        </p:spPr>
        <p:txBody>
          <a:bodyPr vert="horz" lIns="91440" tIns="45720" rIns="91440" bIns="45720" rtlCol="0">
            <a:normAutofit/>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4" name="Date Placeholder 3"/>
          <p:cNvSpPr>
            <a:spLocks noGrp="1"/>
          </p:cNvSpPr>
          <p:nvPr>
            <p:ph type="dt" sz="half" idx="2"/>
          </p:nvPr>
        </p:nvSpPr>
        <p:spPr>
          <a:xfrm>
            <a:off x="6553200" y="6118412"/>
            <a:ext cx="2133600" cy="275478"/>
          </a:xfrm>
          <a:prstGeom prst="rect">
            <a:avLst/>
          </a:prstGeom>
        </p:spPr>
        <p:txBody>
          <a:bodyPr vert="horz" lIns="91440" tIns="45720" rIns="91440" bIns="45720" rtlCol="0" anchor="ctr"/>
          <a:lstStyle>
            <a:lvl1pPr algn="r">
              <a:defRPr sz="1200">
                <a:solidFill>
                  <a:schemeClr val="tx1"/>
                </a:solidFill>
              </a:defRPr>
            </a:lvl1pPr>
          </a:lstStyle>
          <a:p>
            <a:fld id="{E7997E30-E319-434C-8E07-C10370B48A86}" type="datetimeFigureOut">
              <a:rPr lang="en-US" smtClean="0"/>
              <a:t>7/11/12</a:t>
            </a:fld>
            <a:endParaRPr lang="en-US"/>
          </a:p>
        </p:txBody>
      </p:sp>
      <p:sp>
        <p:nvSpPr>
          <p:cNvPr id="5" name="Footer Placeholder 4"/>
          <p:cNvSpPr>
            <a:spLocks noGrp="1"/>
          </p:cNvSpPr>
          <p:nvPr>
            <p:ph type="ftr" sz="quarter" idx="3"/>
          </p:nvPr>
        </p:nvSpPr>
        <p:spPr>
          <a:xfrm>
            <a:off x="457200" y="6118412"/>
            <a:ext cx="2895600" cy="275478"/>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4343400" y="6118412"/>
            <a:ext cx="457200" cy="275478"/>
          </a:xfrm>
          <a:prstGeom prst="rect">
            <a:avLst/>
          </a:prstGeom>
        </p:spPr>
        <p:txBody>
          <a:bodyPr vert="horz" lIns="91440" tIns="45720" rIns="91440" bIns="45720" rtlCol="0" anchor="ctr"/>
          <a:lstStyle>
            <a:lvl1pPr algn="ctr">
              <a:defRPr sz="1200">
                <a:solidFill>
                  <a:schemeClr val="tx1"/>
                </a:solidFill>
              </a:defRPr>
            </a:lvl1pPr>
          </a:lstStyle>
          <a:p>
            <a:fld id="{1524A221-3B08-0840-B5AD-9341D24363D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5600" kern="1200">
          <a:solidFill>
            <a:schemeClr val="tx1"/>
          </a:solidFill>
          <a:latin typeface="+mj-lt"/>
          <a:ea typeface="+mj-ea"/>
          <a:cs typeface="+mj-cs"/>
        </a:defRPr>
      </a:lvl1pPr>
    </p:titleStyle>
    <p:body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 Id="rId3"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2A3v8msZAYE" TargetMode="External"/><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c.europa.eu/public_opinion/index_en.ht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c.europa.eu/public_opinion/archives/eb_special_379_360_en.htm%23379"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bordersofeurope.eu/Theme201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c.europa.eu/culture/our-programmes-and-actions/culture-programme-(2007-2013)_en.ht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c.europa.eu/culture/our-programmes-and-actions/prizes/songs-ebba-2012_en.htm" TargetMode="External"/><Relationship Id="rId3" Type="http://schemas.openxmlformats.org/officeDocument/2006/relationships/hyperlink" Target="http://ec.europa.eu/culture/our-programmes-and-actions/prizes/european-border-breakers-awards_en.ht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European%20Literature%20Links/%20" TargetMode="External"/><Relationship Id="rId3" Type="http://schemas.openxmlformats.org/officeDocument/2006/relationships/hyperlink" Target="http://www.lit-across-frontiers.org/links.php"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eutube/" TargetMode="External"/><Relationship Id="rId3" Type="http://schemas.openxmlformats.org/officeDocument/2006/relationships/hyperlink" Target="http://www.youtube.com/watch?v=qN1N9sQyWOM&amp;feature=plcp"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lit-across-frontiers.org/links.php"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1.png"/><Relationship Id="rId5" Type="http://schemas.openxmlformats.org/officeDocument/2006/relationships/oleObject" Target="../embeddings/Microsoft_Word_97_-_2004_Document1.doc"/><Relationship Id="rId6" Type="http://schemas.openxmlformats.org/officeDocument/2006/relationships/image" Target="../media/image22.emf"/><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hyperlink" Target="http://en.wikipedia.org/wiki/Roman_Catholic_Church" TargetMode="External"/><Relationship Id="rId5" Type="http://schemas.openxmlformats.org/officeDocument/2006/relationships/hyperlink" Target="http://en.wikipedia.org/wiki/Eastern_Orthodox_Church" TargetMode="External"/><Relationship Id="rId6" Type="http://schemas.openxmlformats.org/officeDocument/2006/relationships/hyperlink" Target="http://en.wikipedia.org/wiki/Protestant_Christianity" TargetMode="External"/><Relationship Id="rId7" Type="http://schemas.openxmlformats.org/officeDocument/2006/relationships/hyperlink" Target="http://en.wikipedia.org/wiki/Sunni_Islam" TargetMode="External"/><Relationship Id="rId8" Type="http://schemas.openxmlformats.org/officeDocument/2006/relationships/hyperlink" Target="http://en.wikipedia.org/wiki/Shia_Islam" TargetMode="External"/><Relationship Id="rId9" Type="http://schemas.openxmlformats.org/officeDocument/2006/relationships/hyperlink" Target="http://en.wikipedia.org/wiki/Buddhism" TargetMode="External"/><Relationship Id="rId10" Type="http://schemas.openxmlformats.org/officeDocument/2006/relationships/hyperlink" Target="http://en.wikipedia.org/wiki/Judaism" TargetMode="External"/><Relationship Id="rId11" Type="http://schemas.openxmlformats.org/officeDocument/2006/relationships/image" Target="../media/image26.pn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8398"/>
            <a:ext cx="7772400" cy="2174142"/>
          </a:xfrm>
        </p:spPr>
        <p:txBody>
          <a:bodyPr>
            <a:noAutofit/>
          </a:bodyPr>
          <a:lstStyle/>
          <a:p>
            <a:r>
              <a:rPr lang="en-US" sz="4000" dirty="0" smtClean="0">
                <a:solidFill>
                  <a:srgbClr val="E1C491"/>
                </a:solidFill>
              </a:rPr>
              <a:t>Utrecht European University Network, IP Summer School</a:t>
            </a:r>
            <a:r>
              <a:rPr lang="en-US" sz="4400" dirty="0" smtClean="0">
                <a:solidFill>
                  <a:srgbClr val="E1C491"/>
                </a:solidFill>
              </a:rPr>
              <a:t/>
            </a:r>
            <a:br>
              <a:rPr lang="en-US" sz="4400" dirty="0" smtClean="0">
                <a:solidFill>
                  <a:srgbClr val="E1C491"/>
                </a:solidFill>
              </a:rPr>
            </a:br>
            <a:r>
              <a:rPr lang="en-US" sz="4400" dirty="0" smtClean="0">
                <a:solidFill>
                  <a:schemeClr val="accent4">
                    <a:lumMod val="60000"/>
                    <a:lumOff val="40000"/>
                  </a:schemeClr>
                </a:solidFill>
                <a:latin typeface="Academy Engraved LET"/>
                <a:cs typeface="Academy Engraved LET"/>
              </a:rPr>
              <a:t>Brno</a:t>
            </a:r>
            <a:endParaRPr lang="en-US" sz="4400" dirty="0">
              <a:solidFill>
                <a:schemeClr val="accent4">
                  <a:lumMod val="60000"/>
                  <a:lumOff val="40000"/>
                </a:schemeClr>
              </a:solidFill>
              <a:latin typeface="Academy Engraved LET"/>
              <a:cs typeface="Academy Engraved LET"/>
            </a:endParaRPr>
          </a:p>
        </p:txBody>
      </p:sp>
      <p:sp>
        <p:nvSpPr>
          <p:cNvPr id="3" name="Subtitle 2"/>
          <p:cNvSpPr>
            <a:spLocks noGrp="1"/>
          </p:cNvSpPr>
          <p:nvPr>
            <p:ph type="subTitle" idx="1"/>
          </p:nvPr>
        </p:nvSpPr>
        <p:spPr>
          <a:xfrm>
            <a:off x="685799" y="3943840"/>
            <a:ext cx="7911123" cy="2422767"/>
          </a:xfrm>
        </p:spPr>
        <p:txBody>
          <a:bodyPr>
            <a:normAutofit/>
          </a:bodyPr>
          <a:lstStyle/>
          <a:p>
            <a:r>
              <a:rPr lang="en-US" sz="3200" dirty="0" smtClean="0">
                <a:solidFill>
                  <a:schemeClr val="accent3">
                    <a:lumMod val="60000"/>
                    <a:lumOff val="40000"/>
                  </a:schemeClr>
                </a:solidFill>
                <a:latin typeface="Apple Chancery"/>
                <a:cs typeface="Apple Chancery"/>
              </a:rPr>
              <a:t>Cluster Two: Recurrent Nationalisms</a:t>
            </a:r>
          </a:p>
          <a:p>
            <a:r>
              <a:rPr lang="en-US" sz="3200" dirty="0">
                <a:latin typeface="Apple Chancery"/>
                <a:cs typeface="Apple Chancery"/>
              </a:rPr>
              <a:t>National Narcissism and Pan Europeanism </a:t>
            </a:r>
            <a:endParaRPr lang="en-US" sz="3200" dirty="0" smtClean="0">
              <a:solidFill>
                <a:schemeClr val="accent3">
                  <a:lumMod val="60000"/>
                  <a:lumOff val="40000"/>
                </a:schemeClr>
              </a:solidFill>
              <a:latin typeface="Apple Chancery"/>
              <a:cs typeface="Apple Chancery"/>
            </a:endParaRPr>
          </a:p>
          <a:p>
            <a:r>
              <a:rPr lang="en-US" sz="2800" dirty="0" smtClean="0">
                <a:solidFill>
                  <a:schemeClr val="accent4">
                    <a:lumMod val="60000"/>
                    <a:lumOff val="40000"/>
                  </a:schemeClr>
                </a:solidFill>
              </a:rPr>
              <a:t>John A. McCarthy</a:t>
            </a:r>
          </a:p>
          <a:p>
            <a:r>
              <a:rPr lang="en-US" sz="2800" dirty="0" smtClean="0">
                <a:solidFill>
                  <a:schemeClr val="accent4">
                    <a:lumMod val="60000"/>
                    <a:lumOff val="40000"/>
                  </a:schemeClr>
                </a:solidFill>
              </a:rPr>
              <a:t>Vanderbilt University/</a:t>
            </a:r>
            <a:r>
              <a:rPr lang="en-US" sz="2800" dirty="0" err="1" smtClean="0">
                <a:solidFill>
                  <a:schemeClr val="accent4">
                    <a:lumMod val="60000"/>
                    <a:lumOff val="40000"/>
                  </a:schemeClr>
                </a:solidFill>
              </a:rPr>
              <a:t>Universiteit</a:t>
            </a:r>
            <a:r>
              <a:rPr lang="en-US" sz="2800" dirty="0" smtClean="0">
                <a:solidFill>
                  <a:schemeClr val="accent4">
                    <a:lumMod val="60000"/>
                    <a:lumOff val="40000"/>
                  </a:schemeClr>
                </a:solidFill>
              </a:rPr>
              <a:t> Utrecht</a:t>
            </a:r>
            <a:endParaRPr lang="en-US" sz="2800" dirty="0">
              <a:solidFill>
                <a:schemeClr val="accent4">
                  <a:lumMod val="60000"/>
                  <a:lumOff val="40000"/>
                </a:schemeClr>
              </a:solidFill>
            </a:endParaRPr>
          </a:p>
        </p:txBody>
      </p:sp>
      <p:pic>
        <p:nvPicPr>
          <p:cNvPr id="4" name="Picture 3"/>
          <p:cNvPicPr>
            <a:picLocks noChangeAspect="1"/>
          </p:cNvPicPr>
          <p:nvPr/>
        </p:nvPicPr>
        <p:blipFill>
          <a:blip r:embed="rId2"/>
          <a:stretch>
            <a:fillRect/>
          </a:stretch>
        </p:blipFill>
        <p:spPr>
          <a:xfrm>
            <a:off x="3616569" y="2432540"/>
            <a:ext cx="2184400" cy="1511300"/>
          </a:xfrm>
          <a:prstGeom prst="rect">
            <a:avLst/>
          </a:prstGeom>
        </p:spPr>
      </p:pic>
    </p:spTree>
    <p:extLst>
      <p:ext uri="{BB962C8B-B14F-4D97-AF65-F5344CB8AC3E}">
        <p14:creationId xmlns:p14="http://schemas.microsoft.com/office/powerpoint/2010/main" val="28180120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80160" y="5165855"/>
            <a:ext cx="6583680" cy="784412"/>
          </a:xfrm>
        </p:spPr>
        <p:txBody>
          <a:bodyPr/>
          <a:lstStyle/>
          <a:p>
            <a:r>
              <a:rPr lang="en-US" dirty="0" smtClean="0"/>
              <a:t>Fields of Tension</a:t>
            </a:r>
            <a:endParaRPr lang="en-US" dirty="0"/>
          </a:p>
        </p:txBody>
      </p:sp>
      <p:sp>
        <p:nvSpPr>
          <p:cNvPr id="7" name="Text Placeholder 6"/>
          <p:cNvSpPr>
            <a:spLocks noGrp="1"/>
          </p:cNvSpPr>
          <p:nvPr>
            <p:ph type="body" sz="half" idx="2"/>
          </p:nvPr>
        </p:nvSpPr>
        <p:spPr>
          <a:xfrm>
            <a:off x="838200" y="5750859"/>
            <a:ext cx="7543800" cy="609600"/>
          </a:xfrm>
        </p:spPr>
        <p:txBody>
          <a:bodyPr>
            <a:normAutofit/>
          </a:bodyPr>
          <a:lstStyle/>
          <a:p>
            <a:r>
              <a:rPr lang="en-US" sz="3200" dirty="0"/>
              <a:t>http://</a:t>
            </a:r>
            <a:r>
              <a:rPr lang="en-US" sz="3200" dirty="0" err="1"/>
              <a:t>www.solarsystemscope.com</a:t>
            </a:r>
            <a:r>
              <a:rPr lang="en-US" sz="3200" dirty="0"/>
              <a:t>/</a:t>
            </a:r>
          </a:p>
        </p:txBody>
      </p:sp>
      <p:pic>
        <p:nvPicPr>
          <p:cNvPr id="10" name="Picture Placeholder 9"/>
          <p:cNvPicPr>
            <a:picLocks noGrp="1" noChangeAspect="1"/>
          </p:cNvPicPr>
          <p:nvPr>
            <p:ph type="pic" idx="13"/>
          </p:nvPr>
        </p:nvPicPr>
        <p:blipFill>
          <a:blip r:embed="rId2"/>
          <a:srcRect t="-13192" b="-13192"/>
          <a:stretch>
            <a:fillRect/>
          </a:stretch>
        </p:blipFill>
        <p:spPr>
          <a:xfrm>
            <a:off x="4826000" y="701675"/>
            <a:ext cx="3038475" cy="3840163"/>
          </a:xfrm>
        </p:spPr>
      </p:pic>
      <p:pic>
        <p:nvPicPr>
          <p:cNvPr id="13" name="Picture Placeholder 12" descr="P1000845.JPG"/>
          <p:cNvPicPr>
            <a:picLocks noGrp="1" noChangeAspect="1"/>
          </p:cNvPicPr>
          <p:nvPr>
            <p:ph type="pic" idx="1"/>
          </p:nvPr>
        </p:nvPicPr>
        <p:blipFill>
          <a:blip r:embed="rId3">
            <a:extLst>
              <a:ext uri="{28A0092B-C50C-407E-A947-70E740481C1C}">
                <a14:useLocalDpi xmlns:a14="http://schemas.microsoft.com/office/drawing/2010/main" val="0"/>
              </a:ext>
            </a:extLst>
          </a:blip>
          <a:srcRect t="1209" b="1209"/>
          <a:stretch>
            <a:fillRect/>
          </a:stretch>
        </p:blipFill>
        <p:spPr>
          <a:xfrm>
            <a:off x="738188" y="430213"/>
            <a:ext cx="3529012" cy="4460875"/>
          </a:xfrm>
          <a:prstGeom prst="rect">
            <a:avLst/>
          </a:prstGeom>
        </p:spPr>
      </p:pic>
    </p:spTree>
    <p:extLst>
      <p:ext uri="{BB962C8B-B14F-4D97-AF65-F5344CB8AC3E}">
        <p14:creationId xmlns:p14="http://schemas.microsoft.com/office/powerpoint/2010/main" val="2658322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
                                        <p:tgtEl>
                                          <p:spTgt spid="13"/>
                                        </p:tgtEl>
                                      </p:cBhvr>
                                    </p:animEffect>
                                    <p:anim calcmode="lin" valueType="num">
                                      <p:cBhvr>
                                        <p:cTn id="8" dur="400" fill="hold"/>
                                        <p:tgtEl>
                                          <p:spTgt spid="13"/>
                                        </p:tgtEl>
                                        <p:attrNameLst>
                                          <p:attrName>ppt_x</p:attrName>
                                        </p:attrNameLst>
                                      </p:cBhvr>
                                      <p:tavLst>
                                        <p:tav tm="0">
                                          <p:val>
                                            <p:strVal val="#ppt_x"/>
                                          </p:val>
                                        </p:tav>
                                        <p:tav tm="100000">
                                          <p:val>
                                            <p:strVal val="#ppt_x"/>
                                          </p:val>
                                        </p:tav>
                                      </p:tavLst>
                                    </p:anim>
                                    <p:anim calcmode="lin" valueType="num">
                                      <p:cBhvr>
                                        <p:cTn id="9" dur="400" fill="hold"/>
                                        <p:tgtEl>
                                          <p:spTgt spid="1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
                                        <p:tgtEl>
                                          <p:spTgt spid="10"/>
                                        </p:tgtEl>
                                      </p:cBhvr>
                                    </p:animEffect>
                                    <p:anim calcmode="lin" valueType="num">
                                      <p:cBhvr>
                                        <p:cTn id="17" dur="400" fill="hold"/>
                                        <p:tgtEl>
                                          <p:spTgt spid="10"/>
                                        </p:tgtEl>
                                        <p:attrNameLst>
                                          <p:attrName>ppt_x</p:attrName>
                                        </p:attrNameLst>
                                      </p:cBhvr>
                                      <p:tavLst>
                                        <p:tav tm="0">
                                          <p:val>
                                            <p:strVal val="#ppt_x"/>
                                          </p:val>
                                        </p:tav>
                                        <p:tav tm="100000">
                                          <p:val>
                                            <p:strVal val="#ppt_x"/>
                                          </p:val>
                                        </p:tav>
                                      </p:tavLst>
                                    </p:anim>
                                    <p:anim calcmode="lin" valueType="num">
                                      <p:cBhvr>
                                        <p:cTn id="18" dur="400" fill="hold"/>
                                        <p:tgtEl>
                                          <p:spTgt spid="10"/>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582615" y="6096000"/>
            <a:ext cx="6761285" cy="605692"/>
          </a:xfrm>
        </p:spPr>
        <p:txBody>
          <a:bodyPr/>
          <a:lstStyle/>
          <a:p>
            <a:r>
              <a:rPr lang="en-US" sz="2400" dirty="0">
                <a:hlinkClick r:id="rId3"/>
              </a:rPr>
              <a:t>http://www.youtube.com/watch?v=</a:t>
            </a:r>
            <a:r>
              <a:rPr lang="en-US" sz="2400" dirty="0" smtClean="0">
                <a:hlinkClick r:id="rId3"/>
              </a:rPr>
              <a:t>2A3v8msZAYE</a:t>
            </a:r>
            <a:r>
              <a:rPr lang="en-US" sz="2400" dirty="0" smtClean="0"/>
              <a:t> </a:t>
            </a:r>
            <a:endParaRPr lang="en-US" sz="2400" dirty="0"/>
          </a:p>
        </p:txBody>
      </p:sp>
      <p:sp>
        <p:nvSpPr>
          <p:cNvPr id="6146" name="Rectangle 2"/>
          <p:cNvSpPr>
            <a:spLocks noGrp="1" noChangeArrowheads="1"/>
          </p:cNvSpPr>
          <p:nvPr>
            <p:ph type="title"/>
          </p:nvPr>
        </p:nvSpPr>
        <p:spPr/>
        <p:txBody>
          <a:bodyPr>
            <a:normAutofit fontScale="90000"/>
          </a:bodyPr>
          <a:lstStyle/>
          <a:p>
            <a:r>
              <a:rPr lang="en-US"/>
              <a:t>The Idea of Europe</a:t>
            </a:r>
            <a:r>
              <a:rPr lang="en-US" sz="4000"/>
              <a:t/>
            </a:r>
            <a:br>
              <a:rPr lang="en-US" sz="4000"/>
            </a:br>
            <a:r>
              <a:rPr lang="en-US" sz="3600"/>
              <a:t>Stanislaw Mucha, </a:t>
            </a:r>
            <a:r>
              <a:rPr lang="en-US" sz="3600" i="1"/>
              <a:t>Die Mitte</a:t>
            </a:r>
            <a:r>
              <a:rPr lang="en-US" sz="3600"/>
              <a:t> (2004)</a:t>
            </a:r>
          </a:p>
        </p:txBody>
      </p:sp>
      <p:pic>
        <p:nvPicPr>
          <p:cNvPr id="6147" name="Picture 3"/>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3044825" y="1981200"/>
            <a:ext cx="3054350" cy="4114800"/>
          </a:xfrm>
          <a:ln/>
          <a:effectLst>
            <a:outerShdw blurRad="38100" dist="12700" dir="2700000" algn="ctr" rotWithShape="0">
              <a:srgbClr val="80808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5732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00826" y="2090614"/>
            <a:ext cx="2284372" cy="3165843"/>
          </a:xfrm>
          <a:prstGeom prst="rect">
            <a:avLst/>
          </a:prstGeom>
        </p:spPr>
      </p:pic>
      <p:sp>
        <p:nvSpPr>
          <p:cNvPr id="5" name="Title 4"/>
          <p:cNvSpPr>
            <a:spLocks noGrp="1"/>
          </p:cNvSpPr>
          <p:nvPr>
            <p:ph type="title"/>
          </p:nvPr>
        </p:nvSpPr>
        <p:spPr>
          <a:xfrm>
            <a:off x="300826" y="188258"/>
            <a:ext cx="2782316" cy="1511587"/>
          </a:xfrm>
        </p:spPr>
        <p:txBody>
          <a:bodyPr>
            <a:normAutofit fontScale="90000"/>
          </a:bodyPr>
          <a:lstStyle/>
          <a:p>
            <a:r>
              <a:rPr lang="en-US" sz="3600" dirty="0" smtClean="0">
                <a:latin typeface="Apple Chancery"/>
                <a:cs typeface="Apple Chancery"/>
              </a:rPr>
              <a:t>A Flat World</a:t>
            </a:r>
            <a:r>
              <a:rPr lang="en-US" sz="3600" dirty="0" smtClean="0"/>
              <a:t>. </a:t>
            </a:r>
            <a:r>
              <a:rPr lang="en-US" sz="2400" dirty="0" smtClean="0"/>
              <a:t>Tops among Friedman’s ten flatteners is </a:t>
            </a:r>
            <a:endParaRPr lang="en-US" dirty="0"/>
          </a:p>
        </p:txBody>
      </p:sp>
      <p:sp>
        <p:nvSpPr>
          <p:cNvPr id="6" name="TextBox 5"/>
          <p:cNvSpPr txBox="1"/>
          <p:nvPr/>
        </p:nvSpPr>
        <p:spPr>
          <a:xfrm>
            <a:off x="1035539" y="5380023"/>
            <a:ext cx="605692" cy="369332"/>
          </a:xfrm>
          <a:prstGeom prst="rect">
            <a:avLst/>
          </a:prstGeom>
          <a:noFill/>
        </p:spPr>
        <p:txBody>
          <a:bodyPr wrap="square" rtlCol="0">
            <a:spAutoFit/>
          </a:bodyPr>
          <a:lstStyle/>
          <a:p>
            <a:r>
              <a:rPr lang="en-US" dirty="0" smtClean="0"/>
              <a:t>2005</a:t>
            </a:r>
            <a:endParaRPr lang="en-US" dirty="0"/>
          </a:p>
        </p:txBody>
      </p:sp>
      <p:sp>
        <p:nvSpPr>
          <p:cNvPr id="12" name="Rectangle 11"/>
          <p:cNvSpPr/>
          <p:nvPr/>
        </p:nvSpPr>
        <p:spPr>
          <a:xfrm>
            <a:off x="3083141" y="423156"/>
            <a:ext cx="5826397" cy="5847754"/>
          </a:xfrm>
          <a:prstGeom prst="rect">
            <a:avLst/>
          </a:prstGeom>
        </p:spPr>
        <p:txBody>
          <a:bodyPr wrap="square">
            <a:spAutoFit/>
          </a:bodyPr>
          <a:lstStyle/>
          <a:p>
            <a:r>
              <a:rPr lang="en-US" sz="2200" dirty="0" smtClean="0">
                <a:solidFill>
                  <a:schemeClr val="accent1"/>
                </a:solidFill>
              </a:rPr>
              <a:t>#1: Collapse of Berlin Wall – 11/9/89</a:t>
            </a:r>
            <a:endParaRPr lang="en-US" sz="2200" dirty="0" smtClean="0"/>
          </a:p>
          <a:p>
            <a:pPr>
              <a:buFont typeface="Arial"/>
              <a:buChar char="•"/>
            </a:pPr>
            <a:r>
              <a:rPr lang="en-US" sz="2200" dirty="0" smtClean="0"/>
              <a:t>  The event not only symbolized the end of the Cold War, it allowed people from other side of the wall/iron curtain to join the economic mainstream. [</a:t>
            </a:r>
            <a:r>
              <a:rPr lang="en-US" sz="2200" dirty="0" smtClean="0">
                <a:solidFill>
                  <a:srgbClr val="FFAF03"/>
                </a:solidFill>
              </a:rPr>
              <a:t>economic</a:t>
            </a:r>
            <a:r>
              <a:rPr lang="en-US" sz="2200" dirty="0" smtClean="0"/>
              <a:t>]</a:t>
            </a:r>
          </a:p>
          <a:p>
            <a:pPr>
              <a:buFont typeface="Arial"/>
              <a:buChar char="•"/>
            </a:pPr>
            <a:r>
              <a:rPr lang="en-US" sz="2200" dirty="0" smtClean="0"/>
              <a:t>  "11/9/89" is a discussion about the Berlin Wall coming down, the "fall" of communism, and the impact that Windows powered PCs (personal computers) had on the ability of individuals to create their own content and connect to one another. [</a:t>
            </a:r>
            <a:r>
              <a:rPr lang="en-US" sz="2200" dirty="0" smtClean="0">
                <a:solidFill>
                  <a:srgbClr val="FFAF03"/>
                </a:solidFill>
              </a:rPr>
              <a:t>technical</a:t>
            </a:r>
            <a:r>
              <a:rPr lang="en-US" sz="2200" dirty="0" smtClean="0"/>
              <a:t>]</a:t>
            </a:r>
          </a:p>
          <a:p>
            <a:pPr>
              <a:buFont typeface="Arial"/>
              <a:buChar char="•"/>
            </a:pPr>
            <a:r>
              <a:rPr lang="en-US" sz="2200" dirty="0" smtClean="0"/>
              <a:t>  At this point, the basic platform for the revolution to follow was created: IBM PC, Windows, a standardized graphical interface for word processing, dial up modems, a standardized tool for communication, and a global phone network.  [</a:t>
            </a:r>
            <a:r>
              <a:rPr lang="en-US" sz="2200" dirty="0" smtClean="0">
                <a:solidFill>
                  <a:srgbClr val="FFAF03"/>
                </a:solidFill>
              </a:rPr>
              <a:t>communication</a:t>
            </a:r>
            <a:r>
              <a:rPr lang="en-US" sz="2200" dirty="0" smtClean="0"/>
              <a:t>]</a:t>
            </a:r>
            <a:endParaRPr lang="en-US" sz="2200" dirty="0"/>
          </a:p>
        </p:txBody>
      </p:sp>
      <p:sp>
        <p:nvSpPr>
          <p:cNvPr id="13" name="TextBox 12"/>
          <p:cNvSpPr txBox="1"/>
          <p:nvPr/>
        </p:nvSpPr>
        <p:spPr>
          <a:xfrm>
            <a:off x="153032" y="5932356"/>
            <a:ext cx="2930109" cy="338554"/>
          </a:xfrm>
          <a:prstGeom prst="rect">
            <a:avLst/>
          </a:prstGeom>
          <a:noFill/>
        </p:spPr>
        <p:txBody>
          <a:bodyPr wrap="none" rtlCol="0">
            <a:spAutoFit/>
          </a:bodyPr>
          <a:lstStyle/>
          <a:p>
            <a:r>
              <a:rPr lang="en-US" sz="1600" dirty="0" smtClean="0">
                <a:solidFill>
                  <a:srgbClr val="4B1A5D"/>
                </a:solidFill>
              </a:rPr>
              <a:t>"I Told You So" by Ed Miracle</a:t>
            </a:r>
            <a:endParaRPr lang="en-US" sz="1600" dirty="0">
              <a:solidFill>
                <a:srgbClr val="4B1A5D"/>
              </a:solidFill>
            </a:endParaRPr>
          </a:p>
        </p:txBody>
      </p:sp>
    </p:spTree>
    <p:extLst>
      <p:ext uri="{BB962C8B-B14F-4D97-AF65-F5344CB8AC3E}">
        <p14:creationId xmlns:p14="http://schemas.microsoft.com/office/powerpoint/2010/main" val="2059085976"/>
      </p:ext>
    </p:extLst>
  </p:cSld>
  <p:clrMapOvr>
    <a:masterClrMapping/>
  </p:clrMapOvr>
  <p:transition xmlns:p14="http://schemas.microsoft.com/office/powerpoint/2010/main" spd="slow">
    <p:random/>
    <p:sndAc>
      <p:stSnd>
        <p:snd r:embed="rId3" name="Chimes"/>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81000"/>
            <a:ext cx="7543800" cy="1025769"/>
          </a:xfrm>
        </p:spPr>
        <p:txBody>
          <a:bodyPr>
            <a:normAutofit fontScale="90000"/>
          </a:bodyPr>
          <a:lstStyle/>
          <a:p>
            <a:r>
              <a:rPr lang="en-US" sz="5300" dirty="0"/>
              <a:t>“</a:t>
            </a:r>
            <a:r>
              <a:rPr lang="en-US" sz="5300" dirty="0" err="1"/>
              <a:t>Europas</a:t>
            </a:r>
            <a:r>
              <a:rPr lang="en-US" sz="5300" dirty="0"/>
              <a:t> </a:t>
            </a:r>
            <a:r>
              <a:rPr lang="en-US" sz="5300" dirty="0" err="1"/>
              <a:t>blinde</a:t>
            </a:r>
            <a:r>
              <a:rPr lang="en-US" sz="5300" dirty="0"/>
              <a:t> Sterne</a:t>
            </a:r>
            <a:r>
              <a:rPr lang="en-US" sz="5300" dirty="0" smtClean="0"/>
              <a:t>”</a:t>
            </a:r>
            <a:br>
              <a:rPr lang="en-US" sz="5300" dirty="0" smtClean="0"/>
            </a:br>
            <a:r>
              <a:rPr lang="en-US" sz="4000" b="1" i="1" dirty="0" smtClean="0"/>
              <a:t>SZ</a:t>
            </a:r>
            <a:r>
              <a:rPr lang="en-US" sz="4000" dirty="0" smtClean="0"/>
              <a:t> </a:t>
            </a:r>
            <a:r>
              <a:rPr lang="en-US" sz="4000" dirty="0"/>
              <a:t>Nr. 72, </a:t>
            </a:r>
            <a:r>
              <a:rPr lang="en-US" sz="4000" dirty="0" err="1"/>
              <a:t>Seite</a:t>
            </a:r>
            <a:r>
              <a:rPr lang="en-US" sz="4000" dirty="0"/>
              <a:t> 4, 20.April </a:t>
            </a:r>
            <a:r>
              <a:rPr lang="en-US" sz="4000" dirty="0" smtClean="0"/>
              <a:t>2012</a:t>
            </a:r>
            <a:endParaRPr lang="en-US" sz="4000" dirty="0"/>
          </a:p>
        </p:txBody>
      </p:sp>
      <p:sp>
        <p:nvSpPr>
          <p:cNvPr id="3" name="Content Placeholder 2"/>
          <p:cNvSpPr>
            <a:spLocks noGrp="1"/>
          </p:cNvSpPr>
          <p:nvPr>
            <p:ph idx="1"/>
          </p:nvPr>
        </p:nvSpPr>
        <p:spPr>
          <a:xfrm>
            <a:off x="156308" y="1563077"/>
            <a:ext cx="8987692" cy="5294923"/>
          </a:xfrm>
        </p:spPr>
        <p:txBody>
          <a:bodyPr>
            <a:noAutofit/>
          </a:bodyPr>
          <a:lstStyle/>
          <a:p>
            <a:pPr lvl="0"/>
            <a:r>
              <a:rPr lang="en-US" sz="2400" dirty="0" smtClean="0"/>
              <a:t>Der </a:t>
            </a:r>
            <a:r>
              <a:rPr lang="en-US" sz="2400" dirty="0" err="1"/>
              <a:t>Artikel</a:t>
            </a:r>
            <a:r>
              <a:rPr lang="en-US" sz="2400" dirty="0"/>
              <a:t> </a:t>
            </a:r>
            <a:r>
              <a:rPr lang="en-US" sz="2400" dirty="0" err="1"/>
              <a:t>behandelt</a:t>
            </a:r>
            <a:r>
              <a:rPr lang="en-US" sz="2400" dirty="0"/>
              <a:t> die “</a:t>
            </a:r>
            <a:r>
              <a:rPr lang="en-US" sz="2400" dirty="0" err="1"/>
              <a:t>temporären</a:t>
            </a:r>
            <a:r>
              <a:rPr lang="en-US" sz="2400" dirty="0"/>
              <a:t> </a:t>
            </a:r>
            <a:r>
              <a:rPr lang="en-US" sz="2400" dirty="0" err="1" smtClean="0"/>
              <a:t>Grenzschließungs-programme</a:t>
            </a:r>
            <a:r>
              <a:rPr lang="en-US" sz="2400" dirty="0"/>
              <a:t>” (</a:t>
            </a:r>
            <a:r>
              <a:rPr lang="en-US" sz="2400" dirty="0" err="1"/>
              <a:t>etwa</a:t>
            </a:r>
            <a:r>
              <a:rPr lang="en-US" sz="2400" dirty="0"/>
              <a:t> </a:t>
            </a:r>
            <a:r>
              <a:rPr lang="en-US" sz="2400" dirty="0" err="1" smtClean="0"/>
              <a:t>Dänemark</a:t>
            </a:r>
            <a:r>
              <a:rPr lang="en-US" sz="2400" dirty="0" smtClean="0"/>
              <a:t>)</a:t>
            </a:r>
            <a:endParaRPr lang="en-US" sz="2400" dirty="0"/>
          </a:p>
          <a:p>
            <a:pPr lvl="0"/>
            <a:r>
              <a:rPr lang="en-US" sz="2400" dirty="0"/>
              <a:t>“</a:t>
            </a:r>
            <a:r>
              <a:rPr lang="en-US" sz="2400" b="1" dirty="0" err="1"/>
              <a:t>Ganz</a:t>
            </a:r>
            <a:r>
              <a:rPr lang="en-US" sz="2400" b="1" dirty="0"/>
              <a:t> Europa ist Inland</a:t>
            </a:r>
            <a:r>
              <a:rPr lang="en-US" sz="2400" dirty="0" smtClean="0"/>
              <a:t>”</a:t>
            </a:r>
            <a:endParaRPr lang="en-US" sz="2400" dirty="0"/>
          </a:p>
          <a:p>
            <a:pPr lvl="0"/>
            <a:r>
              <a:rPr lang="en-US" sz="2400" dirty="0"/>
              <a:t>der Euro und die </a:t>
            </a:r>
            <a:r>
              <a:rPr lang="en-US" sz="2400" dirty="0" err="1"/>
              <a:t>offenen</a:t>
            </a:r>
            <a:r>
              <a:rPr lang="en-US" sz="2400" dirty="0"/>
              <a:t> </a:t>
            </a:r>
            <a:r>
              <a:rPr lang="en-US" sz="2400" dirty="0" err="1"/>
              <a:t>Grenzen</a:t>
            </a:r>
            <a:r>
              <a:rPr lang="en-US" sz="2400" dirty="0"/>
              <a:t> </a:t>
            </a:r>
            <a:r>
              <a:rPr lang="en-US" sz="2400" dirty="0" err="1"/>
              <a:t>machen</a:t>
            </a:r>
            <a:r>
              <a:rPr lang="en-US" sz="2400" dirty="0"/>
              <a:t> Europa “</a:t>
            </a:r>
            <a:r>
              <a:rPr lang="en-US" sz="2400" dirty="0" err="1"/>
              <a:t>zur</a:t>
            </a:r>
            <a:r>
              <a:rPr lang="en-US" sz="2400" dirty="0"/>
              <a:t> </a:t>
            </a:r>
            <a:r>
              <a:rPr lang="en-US" sz="2400" b="1" dirty="0" err="1"/>
              <a:t>Gewohnheit</a:t>
            </a:r>
            <a:r>
              <a:rPr lang="en-US" sz="2400" dirty="0"/>
              <a:t> und </a:t>
            </a:r>
            <a:r>
              <a:rPr lang="en-US" sz="2400" dirty="0" err="1"/>
              <a:t>zur</a:t>
            </a:r>
            <a:r>
              <a:rPr lang="en-US" sz="2400" dirty="0"/>
              <a:t> </a:t>
            </a:r>
            <a:r>
              <a:rPr lang="en-US" sz="2400" b="1" dirty="0" err="1"/>
              <a:t>Gewissheit</a:t>
            </a:r>
            <a:r>
              <a:rPr lang="en-US" sz="2400" dirty="0"/>
              <a:t>” </a:t>
            </a:r>
          </a:p>
          <a:p>
            <a:pPr lvl="0"/>
            <a:r>
              <a:rPr lang="en-US" sz="2400" dirty="0" err="1"/>
              <a:t>aus</a:t>
            </a:r>
            <a:r>
              <a:rPr lang="en-US" sz="2400" dirty="0"/>
              <a:t> </a:t>
            </a:r>
            <a:r>
              <a:rPr lang="en-US" sz="2400" dirty="0" err="1"/>
              <a:t>Sicherheitsgründen</a:t>
            </a:r>
            <a:r>
              <a:rPr lang="en-US" sz="2400" dirty="0"/>
              <a:t> </a:t>
            </a:r>
            <a:r>
              <a:rPr lang="en-US" sz="2400" dirty="0" err="1"/>
              <a:t>jedoch</a:t>
            </a:r>
            <a:r>
              <a:rPr lang="en-US" sz="2400" dirty="0"/>
              <a:t> </a:t>
            </a:r>
            <a:r>
              <a:rPr lang="en-US" sz="2400" dirty="0" err="1"/>
              <a:t>wollen</a:t>
            </a:r>
            <a:r>
              <a:rPr lang="en-US" sz="2400" dirty="0"/>
              <a:t> </a:t>
            </a:r>
            <a:r>
              <a:rPr lang="en-US" sz="2400" dirty="0" err="1"/>
              <a:t>einige</a:t>
            </a:r>
            <a:r>
              <a:rPr lang="en-US" sz="2400" dirty="0"/>
              <a:t> </a:t>
            </a:r>
            <a:r>
              <a:rPr lang="en-US" sz="2400" dirty="0" err="1"/>
              <a:t>Mitgliedstaaten</a:t>
            </a:r>
            <a:r>
              <a:rPr lang="en-US" sz="2400" dirty="0"/>
              <a:t> </a:t>
            </a:r>
            <a:r>
              <a:rPr lang="en-US" sz="2400" dirty="0" err="1"/>
              <a:t>ihre</a:t>
            </a:r>
            <a:r>
              <a:rPr lang="en-US" sz="2400" dirty="0"/>
              <a:t> </a:t>
            </a:r>
            <a:r>
              <a:rPr lang="en-US" sz="2400" dirty="0" err="1"/>
              <a:t>Grenzen</a:t>
            </a:r>
            <a:r>
              <a:rPr lang="en-US" sz="2400" dirty="0"/>
              <a:t> </a:t>
            </a:r>
            <a:r>
              <a:rPr lang="en-US" sz="2400" dirty="0" err="1"/>
              <a:t>zeitweilig</a:t>
            </a:r>
            <a:r>
              <a:rPr lang="en-US" sz="2400" dirty="0"/>
              <a:t> </a:t>
            </a:r>
            <a:r>
              <a:rPr lang="en-US" sz="2400" dirty="0" err="1"/>
              <a:t>schliessen</a:t>
            </a:r>
            <a:r>
              <a:rPr lang="en-US" sz="2400" dirty="0"/>
              <a:t>. </a:t>
            </a:r>
            <a:r>
              <a:rPr lang="en-US" sz="2400" dirty="0" err="1"/>
              <a:t>Somit</a:t>
            </a:r>
            <a:r>
              <a:rPr lang="en-US" sz="2400" dirty="0"/>
              <a:t> </a:t>
            </a:r>
            <a:r>
              <a:rPr lang="en-US" sz="2400" dirty="0" err="1"/>
              <a:t>wird</a:t>
            </a:r>
            <a:r>
              <a:rPr lang="en-US" sz="2400" dirty="0"/>
              <a:t> die </a:t>
            </a:r>
            <a:r>
              <a:rPr lang="en-US" sz="2400" dirty="0" err="1"/>
              <a:t>kleine</a:t>
            </a:r>
            <a:r>
              <a:rPr lang="en-US" sz="2400" dirty="0"/>
              <a:t> Welt des </a:t>
            </a:r>
            <a:r>
              <a:rPr lang="en-US" sz="2400" dirty="0" err="1"/>
              <a:t>Nationalstaats</a:t>
            </a:r>
            <a:r>
              <a:rPr lang="en-US" sz="2400" dirty="0"/>
              <a:t> der </a:t>
            </a:r>
            <a:r>
              <a:rPr lang="en-US" sz="2400" dirty="0" err="1"/>
              <a:t>grossen</a:t>
            </a:r>
            <a:r>
              <a:rPr lang="en-US" sz="2400" dirty="0"/>
              <a:t> Welt Europa </a:t>
            </a:r>
            <a:r>
              <a:rPr lang="en-US" sz="2400" dirty="0" err="1"/>
              <a:t>vorgezogen</a:t>
            </a:r>
            <a:r>
              <a:rPr lang="en-US" sz="2400" dirty="0"/>
              <a:t>.</a:t>
            </a:r>
          </a:p>
          <a:p>
            <a:pPr lvl="0"/>
            <a:r>
              <a:rPr lang="en-US" sz="2400" dirty="0" err="1"/>
              <a:t>Antieuropäische</a:t>
            </a:r>
            <a:r>
              <a:rPr lang="en-US" sz="2400" dirty="0"/>
              <a:t>, </a:t>
            </a:r>
            <a:r>
              <a:rPr lang="en-US" sz="2400" dirty="0" err="1"/>
              <a:t>popullistische</a:t>
            </a:r>
            <a:r>
              <a:rPr lang="en-US" sz="2400" dirty="0"/>
              <a:t> und </a:t>
            </a:r>
            <a:r>
              <a:rPr lang="en-US" sz="2400" dirty="0" err="1"/>
              <a:t>rechtsextreme</a:t>
            </a:r>
            <a:r>
              <a:rPr lang="en-US" sz="2400" dirty="0"/>
              <a:t> </a:t>
            </a:r>
            <a:r>
              <a:rPr lang="en-US" sz="2400" dirty="0" err="1"/>
              <a:t>Parteien</a:t>
            </a:r>
            <a:r>
              <a:rPr lang="en-US" sz="2400" dirty="0"/>
              <a:t> </a:t>
            </a:r>
            <a:r>
              <a:rPr lang="en-US" sz="2400" dirty="0" err="1"/>
              <a:t>kommen</a:t>
            </a:r>
            <a:r>
              <a:rPr lang="en-US" sz="2400" dirty="0"/>
              <a:t> fast </a:t>
            </a:r>
            <a:r>
              <a:rPr lang="en-US" sz="2400" dirty="0" err="1"/>
              <a:t>überall</a:t>
            </a:r>
            <a:r>
              <a:rPr lang="en-US" sz="2400" dirty="0"/>
              <a:t> in Europa </a:t>
            </a:r>
            <a:r>
              <a:rPr lang="en-US" sz="2400" dirty="0" err="1" smtClean="0"/>
              <a:t>voran</a:t>
            </a:r>
            <a:endParaRPr lang="en-US" sz="2400" dirty="0"/>
          </a:p>
        </p:txBody>
      </p:sp>
    </p:spTree>
    <p:extLst>
      <p:ext uri="{BB962C8B-B14F-4D97-AF65-F5344CB8AC3E}">
        <p14:creationId xmlns:p14="http://schemas.microsoft.com/office/powerpoint/2010/main" val="42449140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Fussball</a:t>
            </a:r>
            <a:r>
              <a:rPr lang="en-US" dirty="0" smtClean="0"/>
              <a:t> und </a:t>
            </a:r>
            <a:r>
              <a:rPr lang="en-US" dirty="0" err="1" smtClean="0"/>
              <a:t>Nationalismus</a:t>
            </a:r>
            <a:endParaRPr lang="en-US" dirty="0"/>
          </a:p>
        </p:txBody>
      </p:sp>
      <p:sp>
        <p:nvSpPr>
          <p:cNvPr id="3" name="Content Placeholder 2"/>
          <p:cNvSpPr>
            <a:spLocks noGrp="1"/>
          </p:cNvSpPr>
          <p:nvPr>
            <p:ph idx="1"/>
          </p:nvPr>
        </p:nvSpPr>
        <p:spPr>
          <a:xfrm>
            <a:off x="1097280" y="2084294"/>
            <a:ext cx="7246620" cy="4285244"/>
          </a:xfrm>
        </p:spPr>
        <p:txBody>
          <a:bodyPr>
            <a:normAutofit lnSpcReduction="10000"/>
          </a:bodyPr>
          <a:lstStyle/>
          <a:p>
            <a:r>
              <a:rPr lang="en-US" sz="3200" dirty="0" smtClean="0"/>
              <a:t>EM</a:t>
            </a:r>
          </a:p>
          <a:p>
            <a:r>
              <a:rPr lang="en-US" sz="3200" dirty="0" smtClean="0"/>
              <a:t>EM Motto:  RESPECT</a:t>
            </a:r>
          </a:p>
          <a:p>
            <a:r>
              <a:rPr lang="en-US" sz="3200" dirty="0" smtClean="0"/>
              <a:t>Paradox: integrated teams versus national patriotism (Comic Strip in der </a:t>
            </a:r>
            <a:r>
              <a:rPr lang="en-US" sz="3200" i="1" dirty="0" smtClean="0"/>
              <a:t>FAZ</a:t>
            </a:r>
            <a:r>
              <a:rPr lang="en-US" sz="3200" dirty="0" smtClean="0"/>
              <a:t> am 2. </a:t>
            </a:r>
            <a:r>
              <a:rPr lang="en-US" sz="3200" dirty="0" err="1" smtClean="0"/>
              <a:t>Juli</a:t>
            </a:r>
            <a:r>
              <a:rPr lang="en-US" sz="3200" dirty="0" smtClean="0"/>
              <a:t>)</a:t>
            </a:r>
          </a:p>
          <a:p>
            <a:r>
              <a:rPr lang="en-US" sz="3200" dirty="0" smtClean="0"/>
              <a:t>EM = </a:t>
            </a:r>
            <a:r>
              <a:rPr lang="en-US" sz="3200" dirty="0" err="1" smtClean="0"/>
              <a:t>subtitute</a:t>
            </a:r>
            <a:r>
              <a:rPr lang="en-US" sz="3200" dirty="0" smtClean="0"/>
              <a:t> for historical wars</a:t>
            </a:r>
          </a:p>
          <a:p>
            <a:r>
              <a:rPr lang="en-US" sz="3200" dirty="0" smtClean="0"/>
              <a:t>Migrants as </a:t>
            </a:r>
            <a:r>
              <a:rPr lang="en-US" sz="3200" dirty="0" err="1" smtClean="0"/>
              <a:t>Merceneries</a:t>
            </a:r>
            <a:r>
              <a:rPr lang="en-US" sz="3200" dirty="0" smtClean="0"/>
              <a:t>?</a:t>
            </a:r>
            <a:endParaRPr lang="en-US" sz="3200" dirty="0"/>
          </a:p>
        </p:txBody>
      </p:sp>
    </p:spTree>
    <p:extLst>
      <p:ext uri="{BB962C8B-B14F-4D97-AF65-F5344CB8AC3E}">
        <p14:creationId xmlns:p14="http://schemas.microsoft.com/office/powerpoint/2010/main" val="4035685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
                                        <p:tgtEl>
                                          <p:spTgt spid="3">
                                            <p:txEl>
                                              <p:pRg st="3" end="3"/>
                                            </p:txEl>
                                          </p:spTgt>
                                        </p:tgtEl>
                                      </p:cBhvr>
                                    </p:animEffect>
                                    <p:anim calcmode="lin" valueType="num">
                                      <p:cBhvr>
                                        <p:cTn id="35"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
                                        <p:tgtEl>
                                          <p:spTgt spid="3">
                                            <p:txEl>
                                              <p:pRg st="4" end="4"/>
                                            </p:txEl>
                                          </p:spTgt>
                                        </p:tgtEl>
                                      </p:cBhvr>
                                    </p:animEffect>
                                    <p:anim calcmode="lin" valueType="num">
                                      <p:cBhvr>
                                        <p:cTn id="44"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Recurring Tensions</a:t>
            </a:r>
            <a:endParaRPr lang="en-US" dirty="0"/>
          </a:p>
        </p:txBody>
      </p:sp>
      <p:sp>
        <p:nvSpPr>
          <p:cNvPr id="3" name="Content Placeholder 2"/>
          <p:cNvSpPr>
            <a:spLocks noGrp="1"/>
          </p:cNvSpPr>
          <p:nvPr>
            <p:ph idx="1"/>
          </p:nvPr>
        </p:nvSpPr>
        <p:spPr/>
        <p:txBody>
          <a:bodyPr>
            <a:normAutofit/>
          </a:bodyPr>
          <a:lstStyle/>
          <a:p>
            <a:r>
              <a:rPr lang="en-US" sz="3200" dirty="0" smtClean="0"/>
              <a:t>Human Rights</a:t>
            </a:r>
          </a:p>
          <a:p>
            <a:r>
              <a:rPr lang="en-US" sz="3200" dirty="0" smtClean="0"/>
              <a:t>Democratization</a:t>
            </a:r>
          </a:p>
          <a:p>
            <a:r>
              <a:rPr lang="en-US" sz="3200" dirty="0" smtClean="0"/>
              <a:t>Loss of </a:t>
            </a:r>
            <a:r>
              <a:rPr lang="en-US" sz="3200" i="1" dirty="0" err="1" smtClean="0"/>
              <a:t>Heimat</a:t>
            </a:r>
            <a:endParaRPr lang="en-US" sz="3200" i="1" dirty="0" smtClean="0"/>
          </a:p>
          <a:p>
            <a:r>
              <a:rPr lang="en-US" sz="3200" dirty="0" smtClean="0"/>
              <a:t>decline </a:t>
            </a:r>
            <a:r>
              <a:rPr lang="en-US" sz="3200" dirty="0"/>
              <a:t>of elite </a:t>
            </a:r>
            <a:r>
              <a:rPr lang="en-US" sz="3200" dirty="0" smtClean="0"/>
              <a:t>groups</a:t>
            </a:r>
          </a:p>
          <a:p>
            <a:r>
              <a:rPr lang="en-US" sz="3200" dirty="0" smtClean="0"/>
              <a:t>Xenophobia</a:t>
            </a:r>
            <a:endParaRPr lang="en-US" sz="3200" dirty="0"/>
          </a:p>
        </p:txBody>
      </p:sp>
    </p:spTree>
    <p:extLst>
      <p:ext uri="{BB962C8B-B14F-4D97-AF65-F5344CB8AC3E}">
        <p14:creationId xmlns:p14="http://schemas.microsoft.com/office/powerpoint/2010/main" val="39369791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5" y="381000"/>
            <a:ext cx="7543800" cy="1371600"/>
          </a:xfrm>
        </p:spPr>
        <p:txBody>
          <a:bodyPr>
            <a:normAutofit/>
          </a:bodyPr>
          <a:lstStyle/>
          <a:p>
            <a:r>
              <a:rPr lang="en-US" sz="4000" dirty="0">
                <a:solidFill>
                  <a:srgbClr val="660066"/>
                </a:solidFill>
                <a:latin typeface="Academy Engraved LET"/>
                <a:cs typeface="Academy Engraved LET"/>
              </a:rPr>
              <a:t>Public Opinion</a:t>
            </a:r>
            <a:r>
              <a:rPr lang="en-US" dirty="0"/>
              <a:t/>
            </a:r>
            <a:br>
              <a:rPr lang="en-US" dirty="0"/>
            </a:br>
            <a:r>
              <a:rPr lang="en-US" sz="2700" dirty="0">
                <a:hlinkClick r:id="rId2"/>
              </a:rPr>
              <a:t>http://ec.europa.eu/public_opinion/</a:t>
            </a:r>
            <a:r>
              <a:rPr lang="en-US" sz="2700" dirty="0" smtClean="0">
                <a:hlinkClick r:id="rId2"/>
              </a:rPr>
              <a:t>index_en.htm</a:t>
            </a:r>
            <a:r>
              <a:rPr lang="en-US" sz="2700" dirty="0" smtClean="0"/>
              <a:t> </a:t>
            </a:r>
            <a:endParaRPr lang="en-US" sz="2700" dirty="0"/>
          </a:p>
        </p:txBody>
      </p:sp>
      <p:sp>
        <p:nvSpPr>
          <p:cNvPr id="3" name="Content Placeholder 2"/>
          <p:cNvSpPr>
            <a:spLocks noGrp="1"/>
          </p:cNvSpPr>
          <p:nvPr>
            <p:ph idx="1"/>
          </p:nvPr>
        </p:nvSpPr>
        <p:spPr>
          <a:xfrm>
            <a:off x="800100" y="1934308"/>
            <a:ext cx="7543800" cy="4239846"/>
          </a:xfrm>
        </p:spPr>
        <p:txBody>
          <a:bodyPr>
            <a:noAutofit/>
          </a:bodyPr>
          <a:lstStyle/>
          <a:p>
            <a:r>
              <a:rPr lang="en-US" sz="3000" dirty="0" smtClean="0">
                <a:solidFill>
                  <a:srgbClr val="660066"/>
                </a:solidFill>
              </a:rPr>
              <a:t>Since </a:t>
            </a:r>
            <a:r>
              <a:rPr lang="en-US" sz="3000" dirty="0">
                <a:solidFill>
                  <a:srgbClr val="660066"/>
                </a:solidFill>
              </a:rPr>
              <a:t>1973, the European Commission has been monitoring the evolution of public opinion in the Member </a:t>
            </a:r>
            <a:r>
              <a:rPr lang="en-US" sz="3000" dirty="0" smtClean="0">
                <a:solidFill>
                  <a:srgbClr val="660066"/>
                </a:solidFill>
              </a:rPr>
              <a:t>States</a:t>
            </a:r>
            <a:endParaRPr lang="en-US" sz="3000" dirty="0">
              <a:solidFill>
                <a:srgbClr val="660066"/>
              </a:solidFill>
            </a:endParaRPr>
          </a:p>
          <a:p>
            <a:r>
              <a:rPr lang="en-US" sz="3000" dirty="0" smtClean="0">
                <a:solidFill>
                  <a:srgbClr val="660066"/>
                </a:solidFill>
              </a:rPr>
              <a:t>Helps in the </a:t>
            </a:r>
            <a:r>
              <a:rPr lang="en-US" sz="3000" dirty="0">
                <a:solidFill>
                  <a:srgbClr val="660066"/>
                </a:solidFill>
              </a:rPr>
              <a:t>decision-making </a:t>
            </a:r>
            <a:r>
              <a:rPr lang="en-US" sz="3000" dirty="0" smtClean="0">
                <a:solidFill>
                  <a:srgbClr val="660066"/>
                </a:solidFill>
              </a:rPr>
              <a:t>process</a:t>
            </a:r>
          </a:p>
          <a:p>
            <a:r>
              <a:rPr lang="en-US" sz="3000" dirty="0" smtClean="0">
                <a:solidFill>
                  <a:srgbClr val="660066"/>
                </a:solidFill>
              </a:rPr>
              <a:t>EU </a:t>
            </a:r>
            <a:r>
              <a:rPr lang="en-US" sz="3000" dirty="0">
                <a:solidFill>
                  <a:srgbClr val="660066"/>
                </a:solidFill>
              </a:rPr>
              <a:t>surveys and studies address major </a:t>
            </a:r>
            <a:r>
              <a:rPr lang="en-US" sz="3000" dirty="0" smtClean="0">
                <a:solidFill>
                  <a:srgbClr val="660066"/>
                </a:solidFill>
              </a:rPr>
              <a:t>topics: </a:t>
            </a:r>
            <a:r>
              <a:rPr lang="en-US" sz="3000" dirty="0">
                <a:solidFill>
                  <a:srgbClr val="660066"/>
                </a:solidFill>
              </a:rPr>
              <a:t>European citizenship: enlargement, social </a:t>
            </a:r>
            <a:r>
              <a:rPr lang="en-US" sz="3000" dirty="0" smtClean="0">
                <a:solidFill>
                  <a:srgbClr val="660066"/>
                </a:solidFill>
              </a:rPr>
              <a:t>concerns, </a:t>
            </a:r>
            <a:r>
              <a:rPr lang="en-US" sz="3000" dirty="0">
                <a:solidFill>
                  <a:srgbClr val="660066"/>
                </a:solidFill>
              </a:rPr>
              <a:t>health, culture, information technology, environment, the Euro, </a:t>
            </a:r>
            <a:r>
              <a:rPr lang="en-US" sz="3000" dirty="0" smtClean="0">
                <a:solidFill>
                  <a:srgbClr val="660066"/>
                </a:solidFill>
              </a:rPr>
              <a:t>defense</a:t>
            </a:r>
            <a:endParaRPr lang="en-US" sz="3000" dirty="0">
              <a:solidFill>
                <a:srgbClr val="660066"/>
              </a:solidFill>
            </a:endParaRPr>
          </a:p>
        </p:txBody>
      </p:sp>
    </p:spTree>
    <p:extLst>
      <p:ext uri="{BB962C8B-B14F-4D97-AF65-F5344CB8AC3E}">
        <p14:creationId xmlns:p14="http://schemas.microsoft.com/office/powerpoint/2010/main" val="2276346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Annual Survey </a:t>
            </a:r>
            <a:endParaRPr lang="en-US" dirty="0"/>
          </a:p>
        </p:txBody>
      </p:sp>
      <p:sp>
        <p:nvSpPr>
          <p:cNvPr id="3" name="Content Placeholder 2"/>
          <p:cNvSpPr>
            <a:spLocks noGrp="1"/>
          </p:cNvSpPr>
          <p:nvPr>
            <p:ph idx="1"/>
          </p:nvPr>
        </p:nvSpPr>
        <p:spPr>
          <a:xfrm>
            <a:off x="1097280" y="1908448"/>
            <a:ext cx="6972106" cy="4500168"/>
          </a:xfrm>
        </p:spPr>
        <p:txBody>
          <a:bodyPr>
            <a:noAutofit/>
          </a:bodyPr>
          <a:lstStyle/>
          <a:p>
            <a:r>
              <a:rPr lang="en-US" sz="3600" b="1" dirty="0"/>
              <a:t>EU </a:t>
            </a:r>
            <a:r>
              <a:rPr lang="en-US" sz="3600" b="1" dirty="0" smtClean="0"/>
              <a:t>Communication and </a:t>
            </a:r>
            <a:r>
              <a:rPr lang="en-US" sz="3600" b="1" dirty="0"/>
              <a:t>the citizens</a:t>
            </a:r>
          </a:p>
          <a:p>
            <a:r>
              <a:rPr lang="en-US" sz="3600" b="1" dirty="0"/>
              <a:t>Decision Makers</a:t>
            </a:r>
          </a:p>
          <a:p>
            <a:r>
              <a:rPr lang="en-US" sz="3600" b="1" dirty="0"/>
              <a:t>Analytical Report</a:t>
            </a:r>
          </a:p>
          <a:p>
            <a:pPr lvl="1"/>
            <a:r>
              <a:rPr lang="en-US" sz="3400" dirty="0"/>
              <a:t>Fieldwork: October 2006</a:t>
            </a:r>
          </a:p>
          <a:p>
            <a:pPr lvl="1"/>
            <a:r>
              <a:rPr lang="en-US" sz="3400" dirty="0"/>
              <a:t>Report: January 2007</a:t>
            </a:r>
          </a:p>
        </p:txBody>
      </p:sp>
    </p:spTree>
    <p:extLst>
      <p:ext uri="{BB962C8B-B14F-4D97-AF65-F5344CB8AC3E}">
        <p14:creationId xmlns:p14="http://schemas.microsoft.com/office/powerpoint/2010/main" val="129158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4308" y="332153"/>
            <a:ext cx="7952154" cy="6232769"/>
          </a:xfrm>
        </p:spPr>
        <p:txBody>
          <a:bodyPr>
            <a:normAutofit/>
          </a:bodyPr>
          <a:lstStyle/>
          <a:p>
            <a:r>
              <a:rPr lang="en-US" sz="3200" dirty="0"/>
              <a:t>Flash </a:t>
            </a:r>
            <a:r>
              <a:rPr lang="en-US" sz="3200" dirty="0" err="1"/>
              <a:t>Eurobarometer</a:t>
            </a:r>
            <a:r>
              <a:rPr lang="en-US" sz="3200" dirty="0"/>
              <a:t> </a:t>
            </a:r>
            <a:r>
              <a:rPr lang="en-US" sz="3200" dirty="0" smtClean="0"/>
              <a:t>Series #189b (2006)</a:t>
            </a:r>
            <a:endParaRPr lang="en-US" sz="3200" dirty="0"/>
          </a:p>
          <a:p>
            <a:r>
              <a:rPr lang="en-US" sz="3200" dirty="0"/>
              <a:t>EU </a:t>
            </a:r>
            <a:r>
              <a:rPr lang="en-US" sz="3200" dirty="0" smtClean="0"/>
              <a:t>Communication and </a:t>
            </a:r>
            <a:r>
              <a:rPr lang="en-US" sz="3200" dirty="0"/>
              <a:t>the C</a:t>
            </a:r>
            <a:r>
              <a:rPr lang="en-US" sz="3200" dirty="0" smtClean="0"/>
              <a:t>itizens. Decision </a:t>
            </a:r>
            <a:r>
              <a:rPr lang="en-US" sz="3200" dirty="0"/>
              <a:t>Makers</a:t>
            </a:r>
          </a:p>
          <a:p>
            <a:pPr lvl="1"/>
            <a:r>
              <a:rPr lang="en-US" sz="3000" dirty="0" smtClean="0"/>
              <a:t>By The </a:t>
            </a:r>
            <a:r>
              <a:rPr lang="en-US" sz="3000" dirty="0"/>
              <a:t>Gallup Organization Hungary</a:t>
            </a:r>
          </a:p>
          <a:p>
            <a:pPr lvl="1"/>
            <a:r>
              <a:rPr lang="en-US" sz="3000" dirty="0"/>
              <a:t>Survey </a:t>
            </a:r>
            <a:r>
              <a:rPr lang="en-US" sz="3000" dirty="0" err="1"/>
              <a:t>organised</a:t>
            </a:r>
            <a:r>
              <a:rPr lang="en-US" sz="3000" dirty="0"/>
              <a:t> and managed </a:t>
            </a:r>
            <a:r>
              <a:rPr lang="en-US" sz="3000" dirty="0" smtClean="0"/>
              <a:t>by Directorate</a:t>
            </a:r>
            <a:r>
              <a:rPr lang="en-US" sz="3000" dirty="0"/>
              <a:t>-General Communication</a:t>
            </a:r>
          </a:p>
          <a:p>
            <a:pPr lvl="1"/>
            <a:r>
              <a:rPr lang="en-US" sz="3000" dirty="0"/>
              <a:t>This document does not reflect the </a:t>
            </a:r>
            <a:r>
              <a:rPr lang="en-US" sz="3000" dirty="0" smtClean="0"/>
              <a:t>views of </a:t>
            </a:r>
            <a:r>
              <a:rPr lang="en-US" sz="3000" dirty="0"/>
              <a:t>the European </a:t>
            </a:r>
            <a:r>
              <a:rPr lang="en-US" sz="3000" dirty="0" smtClean="0"/>
              <a:t>Commission. The </a:t>
            </a:r>
            <a:r>
              <a:rPr lang="en-US" sz="3000" dirty="0"/>
              <a:t>interpretations and opinions contained in </a:t>
            </a:r>
            <a:r>
              <a:rPr lang="en-US" sz="3000" dirty="0" smtClean="0"/>
              <a:t>it are </a:t>
            </a:r>
            <a:r>
              <a:rPr lang="en-US" sz="3000" dirty="0"/>
              <a:t>solely those of the </a:t>
            </a:r>
            <a:r>
              <a:rPr lang="en-US" sz="3000" dirty="0" smtClean="0"/>
              <a:t>authors. The Gallup  Organization Hungary</a:t>
            </a:r>
            <a:endParaRPr lang="en-US" sz="3000" dirty="0"/>
          </a:p>
        </p:txBody>
      </p:sp>
    </p:spTree>
    <p:extLst>
      <p:ext uri="{BB962C8B-B14F-4D97-AF65-F5344CB8AC3E}">
        <p14:creationId xmlns:p14="http://schemas.microsoft.com/office/powerpoint/2010/main" val="29238330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a:xfrm>
            <a:off x="800099" y="1914769"/>
            <a:ext cx="7699131" cy="4278923"/>
          </a:xfrm>
        </p:spPr>
        <p:txBody>
          <a:bodyPr>
            <a:noAutofit/>
          </a:bodyPr>
          <a:lstStyle/>
          <a:p>
            <a:pPr marL="0" indent="0">
              <a:buNone/>
            </a:pPr>
            <a:r>
              <a:rPr lang="en-US" sz="3000" dirty="0" smtClean="0"/>
              <a:t>“European </a:t>
            </a:r>
            <a:r>
              <a:rPr lang="en-US" sz="3000" dirty="0"/>
              <a:t>decision makers are frustrated that citizens are not provided with </a:t>
            </a:r>
            <a:r>
              <a:rPr lang="en-US" sz="3000" dirty="0" smtClean="0"/>
              <a:t>sufficient information </a:t>
            </a:r>
            <a:r>
              <a:rPr lang="en-US" sz="3000" dirty="0"/>
              <a:t>about the EU. 72% agree that the national media provides “too little</a:t>
            </a:r>
            <a:r>
              <a:rPr lang="en-US" sz="3000" dirty="0" smtClean="0"/>
              <a:t>” EU</a:t>
            </a:r>
            <a:r>
              <a:rPr lang="en-US" sz="3000" dirty="0"/>
              <a:t>-related information. Less than a quarter of European decision makers think </a:t>
            </a:r>
            <a:r>
              <a:rPr lang="en-US" sz="3000" dirty="0" smtClean="0"/>
              <a:t>that people </a:t>
            </a:r>
            <a:r>
              <a:rPr lang="en-US" sz="3000" dirty="0"/>
              <a:t>in their country are sufficiently well-informed. Hardly any EU </a:t>
            </a:r>
            <a:r>
              <a:rPr lang="en-US" sz="3000" dirty="0" smtClean="0"/>
              <a:t>decision makers </a:t>
            </a:r>
            <a:r>
              <a:rPr lang="en-US" sz="3000" dirty="0"/>
              <a:t>(2%) feel that their citizens are over-supplied with such information</a:t>
            </a:r>
            <a:r>
              <a:rPr lang="en-US" sz="3000" dirty="0" smtClean="0"/>
              <a:t>.”</a:t>
            </a:r>
            <a:endParaRPr lang="en-US" sz="3000" dirty="0"/>
          </a:p>
        </p:txBody>
      </p:sp>
    </p:spTree>
    <p:extLst>
      <p:ext uri="{BB962C8B-B14F-4D97-AF65-F5344CB8AC3E}">
        <p14:creationId xmlns:p14="http://schemas.microsoft.com/office/powerpoint/2010/main" val="19909334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00px-Europe_satellite_image_location_map.jpg"/>
          <p:cNvPicPr>
            <a:picLocks noGrp="1" noChangeAspect="1"/>
          </p:cNvPicPr>
          <p:nvPr>
            <p:ph idx="1"/>
          </p:nvPr>
        </p:nvPicPr>
        <p:blipFill>
          <a:blip r:embed="rId2">
            <a:extLst>
              <a:ext uri="{28A0092B-C50C-407E-A947-70E740481C1C}">
                <a14:useLocalDpi xmlns:a14="http://schemas.microsoft.com/office/drawing/2010/main" val="0"/>
              </a:ext>
            </a:extLst>
          </a:blip>
          <a:srcRect t="10905" b="10905"/>
          <a:stretch>
            <a:fillRect/>
          </a:stretch>
        </p:blipFill>
        <p:spPr>
          <a:xfrm>
            <a:off x="239713" y="1191236"/>
            <a:ext cx="8578850" cy="4494212"/>
          </a:xfrm>
        </p:spPr>
      </p:pic>
    </p:spTree>
    <p:extLst>
      <p:ext uri="{BB962C8B-B14F-4D97-AF65-F5344CB8AC3E}">
        <p14:creationId xmlns:p14="http://schemas.microsoft.com/office/powerpoint/2010/main" val="27590145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81000"/>
            <a:ext cx="7543800" cy="967154"/>
          </a:xfrm>
        </p:spPr>
        <p:txBody>
          <a:bodyPr/>
          <a:lstStyle/>
          <a:p>
            <a:r>
              <a:rPr lang="en-US" sz="4000" dirty="0" smtClean="0"/>
              <a:t>Future of Europe</a:t>
            </a:r>
            <a:endParaRPr lang="en-US" sz="4000" dirty="0"/>
          </a:p>
        </p:txBody>
      </p:sp>
      <p:sp>
        <p:nvSpPr>
          <p:cNvPr id="3" name="Content Placeholder 2"/>
          <p:cNvSpPr>
            <a:spLocks noGrp="1"/>
          </p:cNvSpPr>
          <p:nvPr>
            <p:ph idx="1"/>
          </p:nvPr>
        </p:nvSpPr>
        <p:spPr>
          <a:xfrm>
            <a:off x="644769" y="1348154"/>
            <a:ext cx="7699131" cy="4982307"/>
          </a:xfrm>
        </p:spPr>
        <p:txBody>
          <a:bodyPr>
            <a:normAutofit lnSpcReduction="10000"/>
          </a:bodyPr>
          <a:lstStyle/>
          <a:p>
            <a:r>
              <a:rPr lang="en-US" dirty="0">
                <a:hlinkClick r:id="rId2" tooltip="Future of Europe"/>
              </a:rPr>
              <a:t>Future of </a:t>
            </a:r>
            <a:r>
              <a:rPr lang="en-US" dirty="0" smtClean="0">
                <a:hlinkClick r:id="rId2" tooltip="Future of Europe"/>
              </a:rPr>
              <a:t>Europe</a:t>
            </a:r>
            <a:r>
              <a:rPr lang="en-US" dirty="0" smtClean="0"/>
              <a:t>  </a:t>
            </a:r>
            <a:endParaRPr lang="en-US" dirty="0"/>
          </a:p>
          <a:p>
            <a:pPr marL="0" indent="0">
              <a:buNone/>
            </a:pPr>
            <a:r>
              <a:rPr lang="en-US" sz="2400" dirty="0"/>
              <a:t>A </a:t>
            </a:r>
            <a:r>
              <a:rPr lang="en-US" sz="2400" dirty="0" err="1"/>
              <a:t>Eurobarometer</a:t>
            </a:r>
            <a:r>
              <a:rPr lang="en-US" sz="2400" dirty="0"/>
              <a:t> on the « Future of Europe » was published </a:t>
            </a:r>
            <a:r>
              <a:rPr lang="en-US" sz="2400" dirty="0" smtClean="0"/>
              <a:t>today [2012] </a:t>
            </a:r>
            <a:r>
              <a:rPr lang="en-US" sz="2400" dirty="0"/>
              <a:t>to coincide with a workshop of the European Commission’s Bureau of European Policy Advisers (BEPA). Perhaps unsurprisingly, citizens feel there is a gap between public opinion and the decisions taken by political leaders. However, over half of Europeans express confidence in the ability of political leaders in the EU to face the main global challenges. More than six in ten Europeans agree that the EU has sufficient power and tools to defend Europe’s economic interests in the global economy, even if the proportion of Europeans who disagree has increased since spring 2011. The survey also reveals that Europeans agree that </a:t>
            </a:r>
            <a:r>
              <a:rPr lang="en-US" sz="2400" dirty="0" err="1"/>
              <a:t>globalisation</a:t>
            </a:r>
            <a:r>
              <a:rPr lang="en-US" sz="2400" dirty="0"/>
              <a:t> requires common global rules. </a:t>
            </a:r>
          </a:p>
          <a:p>
            <a:endParaRPr lang="en-US" dirty="0"/>
          </a:p>
        </p:txBody>
      </p:sp>
    </p:spTree>
    <p:extLst>
      <p:ext uri="{BB962C8B-B14F-4D97-AF65-F5344CB8AC3E}">
        <p14:creationId xmlns:p14="http://schemas.microsoft.com/office/powerpoint/2010/main" val="42660238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650"/>
          </a:xfrm>
        </p:spPr>
        <p:txBody>
          <a:bodyPr>
            <a:normAutofit fontScale="90000"/>
          </a:bodyPr>
          <a:lstStyle/>
          <a:p>
            <a:r>
              <a:rPr lang="en-US" sz="3600" i="1" dirty="0" smtClean="0">
                <a:solidFill>
                  <a:schemeClr val="accent3">
                    <a:lumMod val="50000"/>
                  </a:schemeClr>
                </a:solidFill>
                <a:latin typeface="Academy Engraved LET"/>
                <a:cs typeface="Academy Engraved LET"/>
              </a:rPr>
              <a:t>Belfast (1-12 August 2011)</a:t>
            </a:r>
            <a:r>
              <a:rPr lang="en-US" sz="3600" dirty="0" smtClean="0"/>
              <a:t/>
            </a:r>
            <a:br>
              <a:rPr lang="en-US" sz="3600" dirty="0" smtClean="0"/>
            </a:br>
            <a:r>
              <a:rPr lang="en-US" sz="2222" dirty="0" smtClean="0">
                <a:hlinkClick r:id="rId3"/>
              </a:rPr>
              <a:t>http://www.bordersofeurope.eu/Theme2011/</a:t>
            </a:r>
            <a:r>
              <a:rPr lang="en-US" sz="2222" dirty="0" smtClean="0"/>
              <a:t> </a:t>
            </a:r>
            <a:endParaRPr lang="en-US" sz="2222" dirty="0"/>
          </a:p>
        </p:txBody>
      </p:sp>
      <p:sp>
        <p:nvSpPr>
          <p:cNvPr id="3" name="Content Placeholder 2"/>
          <p:cNvSpPr>
            <a:spLocks noGrp="1"/>
          </p:cNvSpPr>
          <p:nvPr>
            <p:ph idx="1"/>
          </p:nvPr>
        </p:nvSpPr>
        <p:spPr>
          <a:xfrm>
            <a:off x="457200" y="1289334"/>
            <a:ext cx="8229600" cy="5431897"/>
          </a:xfrm>
        </p:spPr>
        <p:txBody>
          <a:bodyPr>
            <a:noAutofit/>
          </a:bodyPr>
          <a:lstStyle/>
          <a:p>
            <a:pPr>
              <a:lnSpc>
                <a:spcPct val="90000"/>
              </a:lnSpc>
            </a:pPr>
            <a:r>
              <a:rPr lang="en-US" sz="2400" dirty="0" smtClean="0">
                <a:solidFill>
                  <a:schemeClr val="accent3">
                    <a:lumMod val="50000"/>
                  </a:schemeClr>
                </a:solidFill>
              </a:rPr>
              <a:t>In Belfast we focused on migration </a:t>
            </a:r>
            <a:r>
              <a:rPr lang="en-US" sz="2400" dirty="0" err="1" smtClean="0">
                <a:solidFill>
                  <a:schemeClr val="accent3">
                    <a:lumMod val="50000"/>
                  </a:schemeClr>
                </a:solidFill>
              </a:rPr>
              <a:t>anf</a:t>
            </a:r>
            <a:r>
              <a:rPr lang="en-US" sz="2400" dirty="0" smtClean="0">
                <a:solidFill>
                  <a:schemeClr val="accent3">
                    <a:lumMod val="50000"/>
                  </a:schemeClr>
                </a:solidFill>
              </a:rPr>
              <a:t> cultural identity.</a:t>
            </a:r>
          </a:p>
          <a:p>
            <a:pPr>
              <a:lnSpc>
                <a:spcPct val="90000"/>
              </a:lnSpc>
            </a:pPr>
            <a:r>
              <a:rPr lang="en-US" sz="2400" dirty="0" smtClean="0">
                <a:solidFill>
                  <a:schemeClr val="accent3">
                    <a:lumMod val="50000"/>
                  </a:schemeClr>
                </a:solidFill>
              </a:rPr>
              <a:t> </a:t>
            </a:r>
            <a:r>
              <a:rPr lang="en-US" sz="2400" dirty="0">
                <a:solidFill>
                  <a:schemeClr val="accent3">
                    <a:lumMod val="50000"/>
                  </a:schemeClr>
                </a:solidFill>
              </a:rPr>
              <a:t>W</a:t>
            </a:r>
            <a:r>
              <a:rPr lang="en-US" sz="2400" dirty="0" smtClean="0">
                <a:solidFill>
                  <a:schemeClr val="accent3">
                    <a:lumMod val="50000"/>
                  </a:schemeClr>
                </a:solidFill>
              </a:rPr>
              <a:t>hat does "</a:t>
            </a:r>
            <a:r>
              <a:rPr lang="en-US" sz="2400" dirty="0" err="1" smtClean="0">
                <a:solidFill>
                  <a:schemeClr val="accent3">
                    <a:lumMod val="50000"/>
                  </a:schemeClr>
                </a:solidFill>
              </a:rPr>
              <a:t>Europeanness</a:t>
            </a:r>
            <a:r>
              <a:rPr lang="en-US" sz="2400" dirty="0" smtClean="0">
                <a:solidFill>
                  <a:schemeClr val="accent3">
                    <a:lumMod val="50000"/>
                  </a:schemeClr>
                </a:solidFill>
              </a:rPr>
              <a:t>" mean today? How has migration affected Europe’s sense of self? Who is European</a:t>
            </a:r>
          </a:p>
          <a:p>
            <a:pPr>
              <a:lnSpc>
                <a:spcPct val="90000"/>
              </a:lnSpc>
            </a:pPr>
            <a:r>
              <a:rPr lang="en-US" sz="2400" dirty="0" smtClean="0">
                <a:solidFill>
                  <a:schemeClr val="accent3">
                    <a:lumMod val="50000"/>
                  </a:schemeClr>
                </a:solidFill>
              </a:rPr>
              <a:t> Historically mobility has figured centrally in commerce, intellectual exchange. art, tourism. </a:t>
            </a:r>
          </a:p>
          <a:p>
            <a:pPr>
              <a:lnSpc>
                <a:spcPct val="90000"/>
              </a:lnSpc>
            </a:pPr>
            <a:r>
              <a:rPr lang="en-US" sz="2400" dirty="0" smtClean="0">
                <a:solidFill>
                  <a:schemeClr val="accent3">
                    <a:lumMod val="50000"/>
                  </a:schemeClr>
                </a:solidFill>
              </a:rPr>
              <a:t>But the external borders of European nations were less mobile and did not always take ethnic difference into account.</a:t>
            </a:r>
          </a:p>
          <a:p>
            <a:pPr>
              <a:lnSpc>
                <a:spcPct val="90000"/>
              </a:lnSpc>
            </a:pPr>
            <a:r>
              <a:rPr lang="en-US" sz="2400" dirty="0" smtClean="0">
                <a:solidFill>
                  <a:schemeClr val="accent3">
                    <a:lumMod val="50000"/>
                  </a:schemeClr>
                </a:solidFill>
              </a:rPr>
              <a:t>By contrast, Culture is marked by internal borders; these include questions of race and racialization, access to internal markets, and social constructions within a state.</a:t>
            </a:r>
          </a:p>
          <a:p>
            <a:pPr>
              <a:lnSpc>
                <a:spcPct val="90000"/>
              </a:lnSpc>
            </a:pPr>
            <a:r>
              <a:rPr lang="en-US" sz="2400" dirty="0" smtClean="0">
                <a:solidFill>
                  <a:schemeClr val="accent3">
                    <a:lumMod val="50000"/>
                  </a:schemeClr>
                </a:solidFill>
              </a:rPr>
              <a:t>questions of minority rights are central to broader sociological discussions of </a:t>
            </a:r>
            <a:r>
              <a:rPr lang="en-US" sz="2400" b="1" dirty="0" smtClean="0">
                <a:solidFill>
                  <a:srgbClr val="953735"/>
                </a:solidFill>
              </a:rPr>
              <a:t>multiculturalism</a:t>
            </a:r>
            <a:r>
              <a:rPr lang="en-US" sz="2400" dirty="0" smtClean="0">
                <a:solidFill>
                  <a:srgbClr val="953735"/>
                </a:solidFill>
              </a:rPr>
              <a:t> </a:t>
            </a:r>
            <a:r>
              <a:rPr lang="en-US" sz="2400" dirty="0" smtClean="0">
                <a:solidFill>
                  <a:schemeClr val="accent3">
                    <a:lumMod val="50000"/>
                  </a:schemeClr>
                </a:solidFill>
              </a:rPr>
              <a:t>and </a:t>
            </a:r>
            <a:r>
              <a:rPr lang="en-US" sz="2400" b="1" dirty="0" smtClean="0">
                <a:solidFill>
                  <a:schemeClr val="accent2">
                    <a:lumMod val="75000"/>
                  </a:schemeClr>
                </a:solidFill>
              </a:rPr>
              <a:t>cultural protectionism</a:t>
            </a:r>
            <a:r>
              <a:rPr lang="en-US" sz="2400" dirty="0" smtClean="0">
                <a:solidFill>
                  <a:schemeClr val="accent3">
                    <a:lumMod val="50000"/>
                  </a:schemeClr>
                </a:solidFill>
              </a:rPr>
              <a:t>. </a:t>
            </a:r>
            <a:endParaRPr lang="en-US" sz="2400" dirty="0">
              <a:solidFill>
                <a:schemeClr val="accent3">
                  <a:lumMod val="50000"/>
                </a:schemeClr>
              </a:solidFill>
            </a:endParaRPr>
          </a:p>
        </p:txBody>
      </p:sp>
    </p:spTree>
    <p:extLst>
      <p:ext uri="{BB962C8B-B14F-4D97-AF65-F5344CB8AC3E}">
        <p14:creationId xmlns:p14="http://schemas.microsoft.com/office/powerpoint/2010/main" val="8053509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706"/>
            <a:ext cx="8229600" cy="1135383"/>
          </a:xfrm>
        </p:spPr>
        <p:txBody>
          <a:bodyPr>
            <a:normAutofit fontScale="90000"/>
          </a:bodyPr>
          <a:lstStyle/>
          <a:p>
            <a:r>
              <a:rPr 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a:cs typeface="Arial Black"/>
              </a:rPr>
              <a:t>CULTURA:</a:t>
            </a:r>
            <a:br>
              <a:rPr 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a:cs typeface="Arial Black"/>
              </a:rPr>
            </a:br>
            <a:r>
              <a:rPr 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a:cs typeface="Arial Black"/>
              </a:rPr>
              <a:t>Space / Time/ Value</a:t>
            </a:r>
            <a:endParaRPr lang="en-US" sz="4000" spc="600" dirty="0">
              <a:latin typeface="Arial Black"/>
              <a:cs typeface="Arial Black"/>
            </a:endParaRPr>
          </a:p>
        </p:txBody>
      </p:sp>
      <p:sp>
        <p:nvSpPr>
          <p:cNvPr id="3" name="Content Placeholder 2"/>
          <p:cNvSpPr>
            <a:spLocks noGrp="1"/>
          </p:cNvSpPr>
          <p:nvPr>
            <p:ph idx="1"/>
          </p:nvPr>
        </p:nvSpPr>
        <p:spPr>
          <a:xfrm>
            <a:off x="457200" y="1270089"/>
            <a:ext cx="8470346" cy="5272793"/>
          </a:xfrm>
        </p:spPr>
        <p:txBody>
          <a:bodyPr>
            <a:normAutofit/>
          </a:bodyPr>
          <a:lstStyle/>
          <a:p>
            <a:r>
              <a:rPr lang="en-US" dirty="0" smtClean="0">
                <a:solidFill>
                  <a:schemeClr val="accent2">
                    <a:lumMod val="75000"/>
                  </a:schemeClr>
                </a:solidFill>
                <a:latin typeface="Apple Casual"/>
                <a:cs typeface="Apple Casual"/>
              </a:rPr>
              <a:t>We will speak of cultural landscapes (</a:t>
            </a:r>
            <a:r>
              <a:rPr lang="en-US" dirty="0" err="1" smtClean="0">
                <a:solidFill>
                  <a:schemeClr val="accent2">
                    <a:lumMod val="75000"/>
                  </a:schemeClr>
                </a:solidFill>
                <a:latin typeface="Apple Casual"/>
                <a:cs typeface="Apple Casual"/>
              </a:rPr>
              <a:t>Kulturlandschaften</a:t>
            </a:r>
            <a:r>
              <a:rPr lang="en-US" dirty="0" smtClean="0">
                <a:solidFill>
                  <a:schemeClr val="accent2">
                    <a:lumMod val="75000"/>
                  </a:schemeClr>
                </a:solidFill>
                <a:latin typeface="Apple Casual"/>
                <a:cs typeface="Apple Casual"/>
              </a:rPr>
              <a:t>) because the term “landscape” contains the following elements:</a:t>
            </a:r>
          </a:p>
          <a:p>
            <a:pPr lvl="1"/>
            <a:r>
              <a:rPr lang="en-US" dirty="0" smtClean="0">
                <a:solidFill>
                  <a:schemeClr val="accent4">
                    <a:lumMod val="75000"/>
                  </a:schemeClr>
                </a:solidFill>
                <a:latin typeface="Apple Chancery"/>
                <a:cs typeface="Apple Chancery"/>
              </a:rPr>
              <a:t>Regional differences (demographic change; urban, small town, rural)</a:t>
            </a:r>
          </a:p>
          <a:p>
            <a:pPr lvl="1"/>
            <a:r>
              <a:rPr lang="en-US" dirty="0" smtClean="0">
                <a:solidFill>
                  <a:schemeClr val="accent4">
                    <a:lumMod val="75000"/>
                  </a:schemeClr>
                </a:solidFill>
                <a:latin typeface="Apple Chancery"/>
                <a:cs typeface="Apple Chancery"/>
              </a:rPr>
              <a:t>Dependence on climate, soil </a:t>
            </a:r>
            <a:r>
              <a:rPr lang="en-US" dirty="0" err="1" smtClean="0">
                <a:solidFill>
                  <a:schemeClr val="accent4">
                    <a:lumMod val="75000"/>
                  </a:schemeClr>
                </a:solidFill>
                <a:latin typeface="Apple Chancery"/>
                <a:cs typeface="Apple Chancery"/>
              </a:rPr>
              <a:t>pecularities</a:t>
            </a:r>
            <a:r>
              <a:rPr lang="en-US" dirty="0" smtClean="0">
                <a:solidFill>
                  <a:schemeClr val="accent4">
                    <a:lumMod val="75000"/>
                  </a:schemeClr>
                </a:solidFill>
                <a:latin typeface="Apple Chancery"/>
                <a:cs typeface="Apple Chancery"/>
              </a:rPr>
              <a:t>, vegetation (“</a:t>
            </a:r>
            <a:r>
              <a:rPr lang="en-US" dirty="0" err="1" smtClean="0">
                <a:solidFill>
                  <a:schemeClr val="accent4">
                    <a:lumMod val="75000"/>
                  </a:schemeClr>
                </a:solidFill>
                <a:latin typeface="Apple Chancery"/>
                <a:cs typeface="Apple Chancery"/>
              </a:rPr>
              <a:t>Bodenbeschaffenheit</a:t>
            </a:r>
            <a:r>
              <a:rPr lang="en-US" dirty="0" smtClean="0">
                <a:solidFill>
                  <a:schemeClr val="accent4">
                    <a:lumMod val="75000"/>
                  </a:schemeClr>
                </a:solidFill>
                <a:latin typeface="Apple Chancery"/>
                <a:cs typeface="Apple Chancery"/>
              </a:rPr>
              <a:t>”)</a:t>
            </a:r>
          </a:p>
          <a:p>
            <a:pPr lvl="1"/>
            <a:r>
              <a:rPr lang="en-US" dirty="0" smtClean="0">
                <a:solidFill>
                  <a:srgbClr val="604A7B"/>
                </a:solidFill>
                <a:latin typeface="Apple Chancery"/>
                <a:cs typeface="Apple Chancery"/>
              </a:rPr>
              <a:t>Determinants of terrain (rivers, mountains, plains)</a:t>
            </a:r>
          </a:p>
          <a:p>
            <a:r>
              <a:rPr lang="en-US" dirty="0" smtClean="0">
                <a:solidFill>
                  <a:srgbClr val="800000"/>
                </a:solidFill>
                <a:latin typeface="Apple Casual"/>
                <a:cs typeface="Apple Casual"/>
              </a:rPr>
              <a:t>What is the ideal climate for culture </a:t>
            </a:r>
            <a:r>
              <a:rPr lang="en-US" dirty="0" err="1" smtClean="0">
                <a:solidFill>
                  <a:srgbClr val="800000"/>
                </a:solidFill>
                <a:latin typeface="Apple Casual"/>
                <a:cs typeface="Apple Casual"/>
              </a:rPr>
              <a:t>vis</a:t>
            </a:r>
            <a:r>
              <a:rPr lang="en-US" dirty="0" smtClean="0">
                <a:solidFill>
                  <a:srgbClr val="800000"/>
                </a:solidFill>
                <a:latin typeface="Apple Casual"/>
                <a:cs typeface="Apple Casual"/>
              </a:rPr>
              <a:t> a </a:t>
            </a:r>
            <a:r>
              <a:rPr lang="en-US" dirty="0" err="1" smtClean="0">
                <a:solidFill>
                  <a:srgbClr val="800000"/>
                </a:solidFill>
                <a:latin typeface="Apple Casual"/>
                <a:cs typeface="Apple Casual"/>
              </a:rPr>
              <a:t>vis</a:t>
            </a:r>
            <a:r>
              <a:rPr lang="en-US" dirty="0" smtClean="0">
                <a:solidFill>
                  <a:srgbClr val="800000"/>
                </a:solidFill>
                <a:latin typeface="Apple Casual"/>
                <a:cs typeface="Apple Casual"/>
              </a:rPr>
              <a:t> nationalism?</a:t>
            </a:r>
          </a:p>
          <a:p>
            <a:pPr lvl="1"/>
            <a:r>
              <a:rPr lang="en-US" i="1" dirty="0" smtClean="0">
                <a:solidFill>
                  <a:srgbClr val="0000FF"/>
                </a:solidFill>
                <a:latin typeface="Apple Chancery"/>
                <a:cs typeface="Apple Chancery"/>
              </a:rPr>
              <a:t>Extremes or Moderation?</a:t>
            </a:r>
          </a:p>
          <a:p>
            <a:pPr lvl="1"/>
            <a:r>
              <a:rPr lang="en-US" i="1" dirty="0" smtClean="0">
                <a:solidFill>
                  <a:srgbClr val="0000FF"/>
                </a:solidFill>
                <a:latin typeface="Apple Chancery"/>
                <a:cs typeface="Apple Chancery"/>
              </a:rPr>
              <a:t>Sameness or Seasonal Change? </a:t>
            </a:r>
          </a:p>
          <a:p>
            <a:pPr lvl="1"/>
            <a:r>
              <a:rPr lang="en-US" i="1" dirty="0" smtClean="0">
                <a:solidFill>
                  <a:srgbClr val="0000FF"/>
                </a:solidFill>
                <a:latin typeface="Apple Chancery"/>
                <a:cs typeface="Apple Chancery"/>
              </a:rPr>
              <a:t>Homogeneity or Diversity?</a:t>
            </a:r>
            <a:endParaRPr lang="en-US" i="1" dirty="0">
              <a:solidFill>
                <a:srgbClr val="0000FF"/>
              </a:solidFill>
              <a:latin typeface="Apple Chancery"/>
              <a:cs typeface="Apple Chancery"/>
            </a:endParaRPr>
          </a:p>
        </p:txBody>
      </p:sp>
    </p:spTree>
    <p:extLst>
      <p:ext uri="{BB962C8B-B14F-4D97-AF65-F5344CB8AC3E}">
        <p14:creationId xmlns:p14="http://schemas.microsoft.com/office/powerpoint/2010/main" val="192497665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ircle(in)">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b="1" dirty="0" smtClean="0">
                <a:ln w="10541" cmpd="sng">
                  <a:solidFill>
                    <a:schemeClr val="accent1">
                      <a:shade val="88000"/>
                      <a:satMod val="110000"/>
                    </a:schemeClr>
                  </a:solidFill>
                  <a:prstDash val="solid"/>
                </a:ln>
                <a:solidFill>
                  <a:schemeClr val="accent5">
                    <a:lumMod val="75000"/>
                  </a:schemeClr>
                </a:solidFill>
              </a:rPr>
              <a:t>Reason and Classification </a:t>
            </a:r>
            <a:br>
              <a:rPr lang="en-US" sz="4000" b="1" dirty="0" smtClean="0">
                <a:ln w="10541" cmpd="sng">
                  <a:solidFill>
                    <a:schemeClr val="accent1">
                      <a:shade val="88000"/>
                      <a:satMod val="110000"/>
                    </a:schemeClr>
                  </a:solidFill>
                  <a:prstDash val="solid"/>
                </a:ln>
                <a:solidFill>
                  <a:schemeClr val="accent5">
                    <a:lumMod val="75000"/>
                  </a:schemeClr>
                </a:solidFill>
              </a:rPr>
            </a:br>
            <a:r>
              <a:rPr lang="en-US" sz="4000" b="1" dirty="0" smtClean="0">
                <a:ln w="10541" cmpd="sng">
                  <a:solidFill>
                    <a:schemeClr val="accent1">
                      <a:shade val="88000"/>
                      <a:satMod val="110000"/>
                    </a:schemeClr>
                  </a:solidFill>
                  <a:prstDash val="solid"/>
                </a:ln>
                <a:solidFill>
                  <a:schemeClr val="accent5">
                    <a:lumMod val="75000"/>
                  </a:schemeClr>
                </a:solidFill>
              </a:rPr>
              <a:t>= best-selling topics</a:t>
            </a:r>
            <a:endParaRPr lang="en-US" sz="4000" b="1" dirty="0">
              <a:ln w="10541" cmpd="sng">
                <a:solidFill>
                  <a:schemeClr val="accent1">
                    <a:shade val="88000"/>
                    <a:satMod val="110000"/>
                  </a:schemeClr>
                </a:solidFill>
                <a:prstDash val="solid"/>
              </a:ln>
              <a:solidFill>
                <a:schemeClr val="accent5">
                  <a:lumMod val="75000"/>
                </a:schemeClr>
              </a:solidFill>
            </a:endParaRPr>
          </a:p>
        </p:txBody>
      </p:sp>
      <p:sp>
        <p:nvSpPr>
          <p:cNvPr id="8" name="Content Placeholder 7"/>
          <p:cNvSpPr>
            <a:spLocks noGrp="1"/>
          </p:cNvSpPr>
          <p:nvPr>
            <p:ph idx="1"/>
          </p:nvPr>
        </p:nvSpPr>
        <p:spPr>
          <a:xfrm>
            <a:off x="449385" y="1752601"/>
            <a:ext cx="8303846" cy="4714630"/>
          </a:xfrm>
        </p:spPr>
        <p:txBody>
          <a:bodyPr>
            <a:noAutofit/>
          </a:bodyPr>
          <a:lstStyle/>
          <a:p>
            <a:r>
              <a:rPr lang="en-US" sz="2400" b="1" dirty="0" smtClean="0">
                <a:solidFill>
                  <a:srgbClr val="31859C"/>
                </a:solidFill>
              </a:rPr>
              <a:t>Daniel </a:t>
            </a:r>
            <a:r>
              <a:rPr lang="en-US" sz="2400" b="1" dirty="0" err="1" smtClean="0">
                <a:solidFill>
                  <a:srgbClr val="31859C"/>
                </a:solidFill>
              </a:rPr>
              <a:t>Kehlmann</a:t>
            </a:r>
            <a:r>
              <a:rPr lang="en-US" sz="2400" b="1" dirty="0" smtClean="0">
                <a:solidFill>
                  <a:srgbClr val="31859C"/>
                </a:solidFill>
              </a:rPr>
              <a:t>, </a:t>
            </a:r>
            <a:r>
              <a:rPr lang="en-US" sz="2400" b="1" i="1" dirty="0" smtClean="0">
                <a:solidFill>
                  <a:srgbClr val="31859C"/>
                </a:solidFill>
              </a:rPr>
              <a:t>Die </a:t>
            </a:r>
            <a:r>
              <a:rPr lang="en-US" sz="2400" b="1" i="1" dirty="0" err="1">
                <a:solidFill>
                  <a:srgbClr val="31859C"/>
                </a:solidFill>
              </a:rPr>
              <a:t>Vermessung</a:t>
            </a:r>
            <a:r>
              <a:rPr lang="en-US" sz="2400" b="1" i="1" dirty="0">
                <a:solidFill>
                  <a:srgbClr val="31859C"/>
                </a:solidFill>
              </a:rPr>
              <a:t> der Welt</a:t>
            </a:r>
            <a:r>
              <a:rPr lang="en-US" sz="2400" i="1" dirty="0">
                <a:solidFill>
                  <a:srgbClr val="31859C"/>
                </a:solidFill>
              </a:rPr>
              <a:t> </a:t>
            </a:r>
            <a:r>
              <a:rPr lang="en-US" sz="2400" dirty="0">
                <a:solidFill>
                  <a:srgbClr val="31859C"/>
                </a:solidFill>
              </a:rPr>
              <a:t>(</a:t>
            </a:r>
            <a:r>
              <a:rPr lang="en-US" sz="2400" dirty="0" smtClean="0">
                <a:solidFill>
                  <a:srgbClr val="31859C"/>
                </a:solidFill>
              </a:rPr>
              <a:t>2005)</a:t>
            </a:r>
          </a:p>
          <a:p>
            <a:r>
              <a:rPr lang="en-US" sz="2400" dirty="0" smtClean="0">
                <a:solidFill>
                  <a:srgbClr val="31859C"/>
                </a:solidFill>
              </a:rPr>
              <a:t>A novel combining the fictive double biography of the Mathematician Carl </a:t>
            </a:r>
            <a:r>
              <a:rPr lang="en-US" sz="2400" dirty="0">
                <a:solidFill>
                  <a:srgbClr val="31859C"/>
                </a:solidFill>
              </a:rPr>
              <a:t>Friedrich Gauß (1777–1855) </a:t>
            </a:r>
            <a:r>
              <a:rPr lang="en-US" sz="2400" dirty="0" smtClean="0">
                <a:solidFill>
                  <a:srgbClr val="31859C"/>
                </a:solidFill>
              </a:rPr>
              <a:t>and the natural scientist/explorer Alexander </a:t>
            </a:r>
            <a:r>
              <a:rPr lang="en-US" sz="2400" dirty="0">
                <a:solidFill>
                  <a:srgbClr val="31859C"/>
                </a:solidFill>
              </a:rPr>
              <a:t>von </a:t>
            </a:r>
            <a:r>
              <a:rPr lang="en-US" sz="2400" dirty="0" smtClean="0">
                <a:solidFill>
                  <a:srgbClr val="31859C"/>
                </a:solidFill>
              </a:rPr>
              <a:t>Humboldt(</a:t>
            </a:r>
            <a:r>
              <a:rPr lang="en-US" sz="2400" dirty="0">
                <a:solidFill>
                  <a:srgbClr val="31859C"/>
                </a:solidFill>
              </a:rPr>
              <a:t>1769–1859). </a:t>
            </a:r>
            <a:endParaRPr lang="en-US" sz="2400" dirty="0" smtClean="0">
              <a:solidFill>
                <a:srgbClr val="31859C"/>
              </a:solidFill>
            </a:endParaRPr>
          </a:p>
          <a:p>
            <a:r>
              <a:rPr lang="en-US" sz="2400" dirty="0" smtClean="0">
                <a:solidFill>
                  <a:srgbClr val="31859C"/>
                </a:solidFill>
              </a:rPr>
              <a:t>It quickly became a bestseller, reaching top spot on the </a:t>
            </a:r>
            <a:r>
              <a:rPr lang="en-US" sz="2400" i="1" dirty="0" smtClean="0">
                <a:solidFill>
                  <a:srgbClr val="31859C"/>
                </a:solidFill>
              </a:rPr>
              <a:t>Spiegel</a:t>
            </a:r>
            <a:r>
              <a:rPr lang="en-US" sz="2400" dirty="0" smtClean="0">
                <a:solidFill>
                  <a:srgbClr val="31859C"/>
                </a:solidFill>
              </a:rPr>
              <a:t> best seller list and remaining their for 37 weeks.</a:t>
            </a:r>
          </a:p>
          <a:p>
            <a:r>
              <a:rPr lang="en-US" sz="2400" i="1" dirty="0" smtClean="0">
                <a:solidFill>
                  <a:srgbClr val="31859C"/>
                </a:solidFill>
              </a:rPr>
              <a:t>The New </a:t>
            </a:r>
            <a:r>
              <a:rPr lang="en-US" sz="2400" i="1" dirty="0">
                <a:solidFill>
                  <a:srgbClr val="31859C"/>
                </a:solidFill>
              </a:rPr>
              <a:t>York Times</a:t>
            </a:r>
            <a:r>
              <a:rPr lang="en-US" sz="2400" dirty="0">
                <a:solidFill>
                  <a:srgbClr val="31859C"/>
                </a:solidFill>
              </a:rPr>
              <a:t> </a:t>
            </a:r>
            <a:r>
              <a:rPr lang="en-US" sz="2400" dirty="0" smtClean="0">
                <a:solidFill>
                  <a:srgbClr val="31859C"/>
                </a:solidFill>
              </a:rPr>
              <a:t>listed it in</a:t>
            </a:r>
            <a:r>
              <a:rPr lang="en-US" sz="2400" dirty="0">
                <a:solidFill>
                  <a:srgbClr val="31859C"/>
                </a:solidFill>
              </a:rPr>
              <a:t> April 2007 </a:t>
            </a:r>
            <a:r>
              <a:rPr lang="en-US" sz="2400" dirty="0" smtClean="0">
                <a:solidFill>
                  <a:srgbClr val="31859C"/>
                </a:solidFill>
              </a:rPr>
              <a:t>as the second most sold book of the year 2006.</a:t>
            </a:r>
          </a:p>
          <a:p>
            <a:r>
              <a:rPr lang="en-US" sz="2400" dirty="0" smtClean="0">
                <a:solidFill>
                  <a:srgbClr val="31859C"/>
                </a:solidFill>
              </a:rPr>
              <a:t>By </a:t>
            </a:r>
            <a:r>
              <a:rPr lang="en-US" sz="2400" dirty="0">
                <a:solidFill>
                  <a:srgbClr val="31859C"/>
                </a:solidFill>
              </a:rPr>
              <a:t>2008 </a:t>
            </a:r>
            <a:r>
              <a:rPr lang="en-US" sz="2400" dirty="0" smtClean="0">
                <a:solidFill>
                  <a:srgbClr val="31859C"/>
                </a:solidFill>
              </a:rPr>
              <a:t>it has sold 1.4 million copies in German.</a:t>
            </a:r>
            <a:endParaRPr lang="en-US" sz="2400" dirty="0">
              <a:solidFill>
                <a:srgbClr val="31859C"/>
              </a:solidFill>
            </a:endParaRPr>
          </a:p>
        </p:txBody>
      </p:sp>
    </p:spTree>
    <p:extLst>
      <p:ext uri="{BB962C8B-B14F-4D97-AF65-F5344CB8AC3E}">
        <p14:creationId xmlns:p14="http://schemas.microsoft.com/office/powerpoint/2010/main" val="41884640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46" y="274638"/>
            <a:ext cx="8523498" cy="1707471"/>
          </a:xfrm>
        </p:spPr>
        <p:txBody>
          <a:bodyPr>
            <a:normAutofit/>
          </a:bodyPr>
          <a:lstStyle/>
          <a:p>
            <a:r>
              <a:rPr lang="en-US" sz="4000" dirty="0" smtClean="0">
                <a:solidFill>
                  <a:schemeClr val="accent3">
                    <a:lumMod val="50000"/>
                  </a:schemeClr>
                </a:solidFill>
                <a:latin typeface="Apple Chancery"/>
                <a:cs typeface="Apple Chancery"/>
              </a:rPr>
              <a:t>Europeanization and the Nation State:</a:t>
            </a:r>
            <a:br>
              <a:rPr lang="en-US" sz="4000" dirty="0" smtClean="0">
                <a:solidFill>
                  <a:schemeClr val="accent3">
                    <a:lumMod val="50000"/>
                  </a:schemeClr>
                </a:solidFill>
                <a:latin typeface="Apple Chancery"/>
                <a:cs typeface="Apple Chancery"/>
              </a:rPr>
            </a:br>
            <a:r>
              <a:rPr lang="en-US" sz="4000" dirty="0" smtClean="0">
                <a:solidFill>
                  <a:schemeClr val="accent3">
                    <a:lumMod val="50000"/>
                  </a:schemeClr>
                </a:solidFill>
                <a:latin typeface="Apple Chancery"/>
                <a:cs typeface="Apple Chancery"/>
              </a:rPr>
              <a:t>The Three </a:t>
            </a:r>
            <a:r>
              <a:rPr lang="en-US" sz="4000" dirty="0" smtClean="0">
                <a:solidFill>
                  <a:srgbClr val="3366FF"/>
                </a:solidFill>
                <a:latin typeface="Apple Chancery"/>
                <a:cs typeface="Apple Chancery"/>
              </a:rPr>
              <a:t>Ps</a:t>
            </a:r>
            <a:endParaRPr lang="en-US" sz="4000" dirty="0">
              <a:solidFill>
                <a:srgbClr val="3366FF"/>
              </a:solidFill>
              <a:latin typeface="Apple Chancery"/>
              <a:cs typeface="Apple Chancery"/>
            </a:endParaRPr>
          </a:p>
        </p:txBody>
      </p:sp>
      <p:sp>
        <p:nvSpPr>
          <p:cNvPr id="3" name="Content Placeholder 2"/>
          <p:cNvSpPr>
            <a:spLocks noGrp="1"/>
          </p:cNvSpPr>
          <p:nvPr>
            <p:ph idx="1"/>
          </p:nvPr>
        </p:nvSpPr>
        <p:spPr>
          <a:xfrm>
            <a:off x="457200" y="3579342"/>
            <a:ext cx="8229600" cy="2623796"/>
          </a:xfrm>
        </p:spPr>
        <p:txBody>
          <a:bodyPr>
            <a:normAutofit/>
          </a:bodyPr>
          <a:lstStyle/>
          <a:p>
            <a:pPr lvl="4"/>
            <a:r>
              <a:rPr lang="en-US" sz="3200" dirty="0" smtClean="0">
                <a:solidFill>
                  <a:srgbClr val="3366FF"/>
                </a:solidFill>
              </a:rPr>
              <a:t>Politics</a:t>
            </a:r>
          </a:p>
          <a:p>
            <a:pPr lvl="4"/>
            <a:r>
              <a:rPr lang="en-US" sz="3200" dirty="0" smtClean="0">
                <a:solidFill>
                  <a:srgbClr val="3366FF"/>
                </a:solidFill>
              </a:rPr>
              <a:t>Polity</a:t>
            </a:r>
          </a:p>
          <a:p>
            <a:pPr lvl="4"/>
            <a:r>
              <a:rPr lang="en-US" sz="3200" dirty="0" smtClean="0">
                <a:solidFill>
                  <a:srgbClr val="3366FF"/>
                </a:solidFill>
              </a:rPr>
              <a:t>Policy</a:t>
            </a:r>
            <a:endParaRPr lang="en-US" sz="3200" dirty="0">
              <a:solidFill>
                <a:srgbClr val="3366FF"/>
              </a:solidFill>
            </a:endParaRPr>
          </a:p>
        </p:txBody>
      </p:sp>
      <p:sp>
        <p:nvSpPr>
          <p:cNvPr id="4" name="TextBox 3"/>
          <p:cNvSpPr txBox="1"/>
          <p:nvPr/>
        </p:nvSpPr>
        <p:spPr>
          <a:xfrm>
            <a:off x="156308" y="1982109"/>
            <a:ext cx="8831384" cy="892552"/>
          </a:xfrm>
          <a:prstGeom prst="rect">
            <a:avLst/>
          </a:prstGeom>
          <a:noFill/>
        </p:spPr>
        <p:txBody>
          <a:bodyPr wrap="square" rtlCol="0">
            <a:spAutoFit/>
          </a:bodyPr>
          <a:lstStyle/>
          <a:p>
            <a:pPr algn="ctr"/>
            <a:r>
              <a:rPr lang="en-US" sz="2600" b="1" dirty="0" smtClean="0">
                <a:ln w="1905"/>
                <a:solidFill>
                  <a:srgbClr val="1E1C11"/>
                </a:solidFill>
                <a:effectLst>
                  <a:innerShdw blurRad="69850" dist="43180" dir="5400000">
                    <a:srgbClr val="000000">
                      <a:alpha val="65000"/>
                    </a:srgbClr>
                  </a:innerShdw>
                </a:effectLst>
                <a:latin typeface="Apple Casual"/>
                <a:cs typeface="Apple Casual"/>
              </a:rPr>
              <a:t>How do people interact in a nation state and on what levels to establish a sense of belonging? Of community?</a:t>
            </a:r>
            <a:endParaRPr lang="en-US" sz="2600" b="1" dirty="0">
              <a:ln w="1905"/>
              <a:solidFill>
                <a:srgbClr val="1E1C11"/>
              </a:solidFill>
              <a:effectLst>
                <a:innerShdw blurRad="69850" dist="43180" dir="5400000">
                  <a:srgbClr val="000000">
                    <a:alpha val="65000"/>
                  </a:srgbClr>
                </a:innerShdw>
              </a:effectLst>
              <a:latin typeface="Apple Casual"/>
              <a:cs typeface="Apple Casual"/>
            </a:endParaRPr>
          </a:p>
        </p:txBody>
      </p:sp>
    </p:spTree>
    <p:extLst>
      <p:ext uri="{BB962C8B-B14F-4D97-AF65-F5344CB8AC3E}">
        <p14:creationId xmlns:p14="http://schemas.microsoft.com/office/powerpoint/2010/main" val="3563010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heckerboard(across)">
                                      <p:cBhvr>
                                        <p:cTn id="16" dur="500"/>
                                        <p:tgtEl>
                                          <p:spTgt spid="3">
                                            <p:txEl>
                                              <p:pRg st="1" end="1"/>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90747"/>
          </a:xfrm>
        </p:spPr>
        <p:txBody>
          <a:bodyPr>
            <a:normAutofit/>
          </a:bodyPr>
          <a:lstStyle/>
          <a:p>
            <a:r>
              <a:rPr lang="en-US" sz="3600" dirty="0" smtClean="0">
                <a:solidFill>
                  <a:srgbClr val="3366FF"/>
                </a:solidFill>
                <a:latin typeface="Academy Engraved LET"/>
                <a:cs typeface="Academy Engraved LET"/>
              </a:rPr>
              <a:t>Europeanization as Sensitizing Discourse</a:t>
            </a:r>
            <a:endParaRPr lang="en-US" sz="3600" dirty="0">
              <a:solidFill>
                <a:srgbClr val="3366FF"/>
              </a:solidFill>
              <a:latin typeface="Academy Engraved LET"/>
              <a:cs typeface="Academy Engraved LET"/>
            </a:endParaRPr>
          </a:p>
        </p:txBody>
      </p:sp>
      <p:sp>
        <p:nvSpPr>
          <p:cNvPr id="3" name="Content Placeholder 2"/>
          <p:cNvSpPr>
            <a:spLocks noGrp="1"/>
          </p:cNvSpPr>
          <p:nvPr>
            <p:ph idx="1"/>
          </p:nvPr>
        </p:nvSpPr>
        <p:spPr>
          <a:xfrm>
            <a:off x="288606" y="1895231"/>
            <a:ext cx="8658180" cy="4666896"/>
          </a:xfrm>
        </p:spPr>
        <p:txBody>
          <a:bodyPr>
            <a:normAutofit/>
          </a:bodyPr>
          <a:lstStyle/>
          <a:p>
            <a:r>
              <a:rPr lang="en-US" sz="3400" dirty="0" smtClean="0">
                <a:solidFill>
                  <a:srgbClr val="0000FF"/>
                </a:solidFill>
              </a:rPr>
              <a:t>Europeanization defines processes of</a:t>
            </a:r>
          </a:p>
          <a:p>
            <a:r>
              <a:rPr lang="en-US" sz="3100" dirty="0" smtClean="0">
                <a:solidFill>
                  <a:srgbClr val="3366FF"/>
                </a:solidFill>
              </a:rPr>
              <a:t>Construction</a:t>
            </a:r>
            <a:endParaRPr lang="en-US" sz="3100" dirty="0">
              <a:solidFill>
                <a:srgbClr val="3366FF"/>
              </a:solidFill>
            </a:endParaRPr>
          </a:p>
          <a:p>
            <a:r>
              <a:rPr lang="en-US" sz="3100" dirty="0" smtClean="0">
                <a:solidFill>
                  <a:srgbClr val="3366FF"/>
                </a:solidFill>
              </a:rPr>
              <a:t>Diffusion</a:t>
            </a:r>
            <a:endParaRPr lang="en-US" sz="3100" dirty="0">
              <a:solidFill>
                <a:srgbClr val="3366FF"/>
              </a:solidFill>
            </a:endParaRPr>
          </a:p>
          <a:p>
            <a:r>
              <a:rPr lang="en-US" sz="3100" dirty="0" smtClean="0">
                <a:solidFill>
                  <a:srgbClr val="3366FF"/>
                </a:solidFill>
              </a:rPr>
              <a:t>Institutionalization</a:t>
            </a:r>
          </a:p>
          <a:p>
            <a:r>
              <a:rPr lang="en-US" sz="3400" dirty="0" smtClean="0">
                <a:solidFill>
                  <a:srgbClr val="0000FF"/>
                </a:solidFill>
              </a:rPr>
              <a:t>It involves formal and informal ways of doing things, shared beliefs, policies and strategies</a:t>
            </a:r>
          </a:p>
        </p:txBody>
      </p:sp>
    </p:spTree>
    <p:extLst>
      <p:ext uri="{BB962C8B-B14F-4D97-AF65-F5344CB8AC3E}">
        <p14:creationId xmlns:p14="http://schemas.microsoft.com/office/powerpoint/2010/main" val="22715872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solidFill>
                  <a:srgbClr val="3366FF"/>
                </a:solidFill>
                <a:latin typeface="Academy Engraved LET"/>
                <a:cs typeface="Academy Engraved LET"/>
              </a:rPr>
              <a:t>Europeanization </a:t>
            </a:r>
            <a:r>
              <a:rPr lang="en-US" sz="4800" dirty="0" smtClean="0">
                <a:solidFill>
                  <a:srgbClr val="3366FF"/>
                </a:solidFill>
                <a:latin typeface="Academy Engraved LET"/>
                <a:cs typeface="Academy Engraved LET"/>
              </a:rPr>
              <a:t/>
            </a:r>
            <a:br>
              <a:rPr lang="en-US" sz="4800" dirty="0" smtClean="0">
                <a:solidFill>
                  <a:srgbClr val="3366FF"/>
                </a:solidFill>
                <a:latin typeface="Academy Engraved LET"/>
                <a:cs typeface="Academy Engraved LET"/>
              </a:rPr>
            </a:br>
            <a:r>
              <a:rPr lang="en-US" sz="4800" dirty="0" smtClean="0">
                <a:solidFill>
                  <a:srgbClr val="3366FF"/>
                </a:solidFill>
                <a:latin typeface="Academy Engraved LET"/>
                <a:cs typeface="Academy Engraved LET"/>
              </a:rPr>
              <a:t>as </a:t>
            </a:r>
            <a:r>
              <a:rPr lang="en-US" sz="4800" dirty="0">
                <a:solidFill>
                  <a:srgbClr val="3366FF"/>
                </a:solidFill>
                <a:latin typeface="Academy Engraved LET"/>
                <a:cs typeface="Academy Engraved LET"/>
              </a:rPr>
              <a:t>Sensitizing Discourse</a:t>
            </a:r>
            <a:endParaRPr lang="en-US" sz="4800" dirty="0"/>
          </a:p>
        </p:txBody>
      </p:sp>
      <p:sp>
        <p:nvSpPr>
          <p:cNvPr id="3" name="Content Placeholder 2"/>
          <p:cNvSpPr>
            <a:spLocks noGrp="1"/>
          </p:cNvSpPr>
          <p:nvPr>
            <p:ph idx="1"/>
          </p:nvPr>
        </p:nvSpPr>
        <p:spPr>
          <a:xfrm>
            <a:off x="800100" y="2084293"/>
            <a:ext cx="7757746" cy="4207091"/>
          </a:xfrm>
        </p:spPr>
        <p:txBody>
          <a:bodyPr>
            <a:normAutofit fontScale="92500" lnSpcReduction="20000"/>
          </a:bodyPr>
          <a:lstStyle/>
          <a:p>
            <a:r>
              <a:rPr lang="en-US" sz="2600" dirty="0">
                <a:solidFill>
                  <a:schemeClr val="accent2"/>
                </a:solidFill>
              </a:rPr>
              <a:t>EU sets the policy and instigates the politics, which then enters the national discourse on policy, structural transformation, and identity</a:t>
            </a:r>
          </a:p>
          <a:p>
            <a:r>
              <a:rPr lang="en-US" sz="2600" dirty="0">
                <a:solidFill>
                  <a:schemeClr val="bg2">
                    <a:lumMod val="25000"/>
                  </a:schemeClr>
                </a:solidFill>
              </a:rPr>
              <a:t>Discourse (in social sciences) is an ensemble of concepts, ideas, and categories through which meaning is given to phenomena</a:t>
            </a:r>
          </a:p>
          <a:p>
            <a:r>
              <a:rPr lang="en-US" sz="2600" dirty="0">
                <a:solidFill>
                  <a:schemeClr val="bg2">
                    <a:lumMod val="25000"/>
                  </a:schemeClr>
                </a:solidFill>
              </a:rPr>
              <a:t>In the humanities, discourse is the means by which new ideas take shape, consolidate, disseminate, </a:t>
            </a:r>
            <a:r>
              <a:rPr lang="en-US" sz="2600" b="1" dirty="0">
                <a:solidFill>
                  <a:schemeClr val="bg2">
                    <a:lumMod val="25000"/>
                  </a:schemeClr>
                </a:solidFill>
              </a:rPr>
              <a:t>and recalibrate sensitivities and ultimately reconfigure social norms</a:t>
            </a:r>
          </a:p>
          <a:p>
            <a:r>
              <a:rPr lang="en-US" sz="2600" dirty="0">
                <a:solidFill>
                  <a:schemeClr val="accent2"/>
                </a:solidFill>
              </a:rPr>
              <a:t>Self-reflexivity and tolerance of differing opinions and beliefs are sine qua non.</a:t>
            </a:r>
          </a:p>
          <a:p>
            <a:endParaRPr lang="en-US" dirty="0"/>
          </a:p>
        </p:txBody>
      </p:sp>
    </p:spTree>
    <p:extLst>
      <p:ext uri="{BB962C8B-B14F-4D97-AF65-F5344CB8AC3E}">
        <p14:creationId xmlns:p14="http://schemas.microsoft.com/office/powerpoint/2010/main" val="30973746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384"/>
            <a:ext cx="8229600" cy="1152769"/>
          </a:xfrm>
        </p:spPr>
        <p:txBody>
          <a:bodyPr>
            <a:normAutofit/>
          </a:bodyPr>
          <a:lstStyle/>
          <a:p>
            <a:r>
              <a:rPr lang="en-US" sz="3600" b="1" dirty="0" smtClean="0">
                <a:solidFill>
                  <a:schemeClr val="accent2">
                    <a:lumMod val="50000"/>
                  </a:schemeClr>
                </a:solidFill>
              </a:rPr>
              <a:t>Identity: Theoretical Considerations</a:t>
            </a:r>
            <a:endParaRPr lang="en-US" sz="3600" dirty="0">
              <a:solidFill>
                <a:schemeClr val="accent2">
                  <a:lumMod val="50000"/>
                </a:schemeClr>
              </a:solidFill>
            </a:endParaRPr>
          </a:p>
        </p:txBody>
      </p:sp>
      <p:sp>
        <p:nvSpPr>
          <p:cNvPr id="3" name="Content Placeholder 2"/>
          <p:cNvSpPr>
            <a:spLocks noGrp="1"/>
          </p:cNvSpPr>
          <p:nvPr>
            <p:ph idx="1"/>
          </p:nvPr>
        </p:nvSpPr>
        <p:spPr>
          <a:xfrm>
            <a:off x="234462" y="2090615"/>
            <a:ext cx="8909538" cy="4083538"/>
          </a:xfrm>
        </p:spPr>
        <p:txBody>
          <a:bodyPr>
            <a:noAutofit/>
          </a:bodyPr>
          <a:lstStyle/>
          <a:p>
            <a:r>
              <a:rPr lang="en-US" sz="2800" dirty="0">
                <a:solidFill>
                  <a:srgbClr val="800000"/>
                </a:solidFill>
              </a:rPr>
              <a:t>European </a:t>
            </a:r>
            <a:r>
              <a:rPr lang="en-US" sz="2800" dirty="0" smtClean="0">
                <a:solidFill>
                  <a:srgbClr val="800000"/>
                </a:solidFill>
              </a:rPr>
              <a:t>identity </a:t>
            </a:r>
            <a:r>
              <a:rPr lang="en-US" sz="2800" dirty="0">
                <a:solidFill>
                  <a:srgbClr val="800000"/>
                </a:solidFill>
              </a:rPr>
              <a:t>complements but does not displace national </a:t>
            </a:r>
            <a:r>
              <a:rPr lang="en-US" sz="2800" dirty="0" smtClean="0">
                <a:solidFill>
                  <a:srgbClr val="800000"/>
                </a:solidFill>
              </a:rPr>
              <a:t>and regional </a:t>
            </a:r>
            <a:r>
              <a:rPr lang="en-US" sz="2800" dirty="0">
                <a:solidFill>
                  <a:srgbClr val="800000"/>
                </a:solidFill>
              </a:rPr>
              <a:t>identities (</a:t>
            </a:r>
            <a:r>
              <a:rPr lang="en-US" sz="2800" i="1" dirty="0">
                <a:solidFill>
                  <a:srgbClr val="800000"/>
                </a:solidFill>
              </a:rPr>
              <a:t>7</a:t>
            </a:r>
            <a:r>
              <a:rPr lang="en-US" sz="2800" dirty="0">
                <a:solidFill>
                  <a:srgbClr val="800000"/>
                </a:solidFill>
              </a:rPr>
              <a:t>). </a:t>
            </a:r>
            <a:r>
              <a:rPr lang="en-US" sz="2800" dirty="0" smtClean="0">
                <a:solidFill>
                  <a:srgbClr val="800000"/>
                </a:solidFill>
              </a:rPr>
              <a:t>European integration opens </a:t>
            </a:r>
            <a:r>
              <a:rPr lang="en-US" sz="2800" dirty="0">
                <a:solidFill>
                  <a:srgbClr val="800000"/>
                </a:solidFill>
              </a:rPr>
              <a:t>up </a:t>
            </a:r>
            <a:r>
              <a:rPr lang="en-US" sz="2800" dirty="0" smtClean="0">
                <a:solidFill>
                  <a:srgbClr val="800000"/>
                </a:solidFill>
              </a:rPr>
              <a:t>the possibility </a:t>
            </a:r>
            <a:r>
              <a:rPr lang="en-US" sz="2800" dirty="0">
                <a:solidFill>
                  <a:srgbClr val="800000"/>
                </a:solidFill>
              </a:rPr>
              <a:t>of multiple </a:t>
            </a:r>
            <a:r>
              <a:rPr lang="en-US" sz="2800" dirty="0" smtClean="0">
                <a:solidFill>
                  <a:srgbClr val="800000"/>
                </a:solidFill>
              </a:rPr>
              <a:t>identities across national borders. The </a:t>
            </a:r>
            <a:r>
              <a:rPr lang="en-US" sz="2800" dirty="0">
                <a:solidFill>
                  <a:srgbClr val="800000"/>
                </a:solidFill>
              </a:rPr>
              <a:t>context </a:t>
            </a:r>
            <a:r>
              <a:rPr lang="en-US" sz="2800" dirty="0" smtClean="0">
                <a:solidFill>
                  <a:srgbClr val="800000"/>
                </a:solidFill>
              </a:rPr>
              <a:t>(of political identification) is </a:t>
            </a:r>
            <a:r>
              <a:rPr lang="en-US" sz="2800" dirty="0">
                <a:solidFill>
                  <a:srgbClr val="800000"/>
                </a:solidFill>
              </a:rPr>
              <a:t>the crucial </a:t>
            </a:r>
            <a:r>
              <a:rPr lang="en-US" sz="2800" dirty="0" smtClean="0">
                <a:solidFill>
                  <a:srgbClr val="800000"/>
                </a:solidFill>
              </a:rPr>
              <a:t>factor.</a:t>
            </a:r>
          </a:p>
          <a:p>
            <a:r>
              <a:rPr lang="en-US" sz="2800" dirty="0" smtClean="0">
                <a:solidFill>
                  <a:srgbClr val="800000"/>
                </a:solidFill>
              </a:rPr>
              <a:t>In </a:t>
            </a:r>
            <a:r>
              <a:rPr lang="en-US" sz="2800" dirty="0">
                <a:solidFill>
                  <a:srgbClr val="800000"/>
                </a:solidFill>
              </a:rPr>
              <a:t>this way, “national identity is a springboard, not </a:t>
            </a:r>
            <a:r>
              <a:rPr lang="en-US" sz="2800" dirty="0" smtClean="0">
                <a:solidFill>
                  <a:srgbClr val="800000"/>
                </a:solidFill>
              </a:rPr>
              <a:t>the gravedigger</a:t>
            </a:r>
            <a:r>
              <a:rPr lang="en-US" sz="2800" dirty="0">
                <a:solidFill>
                  <a:srgbClr val="800000"/>
                </a:solidFill>
              </a:rPr>
              <a:t>, of European identity, with national identity providing a model of what it </a:t>
            </a:r>
            <a:r>
              <a:rPr lang="en-US" sz="2800" dirty="0" smtClean="0">
                <a:solidFill>
                  <a:srgbClr val="800000"/>
                </a:solidFill>
              </a:rPr>
              <a:t>is to </a:t>
            </a:r>
            <a:r>
              <a:rPr lang="en-US" sz="2800" dirty="0">
                <a:solidFill>
                  <a:srgbClr val="800000"/>
                </a:solidFill>
              </a:rPr>
              <a:t>belong to a remote political community” (</a:t>
            </a:r>
            <a:r>
              <a:rPr lang="en-US" sz="2800" i="1" dirty="0">
                <a:solidFill>
                  <a:srgbClr val="800000"/>
                </a:solidFill>
              </a:rPr>
              <a:t>8</a:t>
            </a:r>
            <a:r>
              <a:rPr lang="en-US" sz="2800" dirty="0">
                <a:solidFill>
                  <a:srgbClr val="800000"/>
                </a:solidFill>
              </a:rPr>
              <a:t>). </a:t>
            </a:r>
            <a:endParaRPr lang="en-US" sz="2800" dirty="0"/>
          </a:p>
        </p:txBody>
      </p:sp>
    </p:spTree>
    <p:extLst>
      <p:ext uri="{BB962C8B-B14F-4D97-AF65-F5344CB8AC3E}">
        <p14:creationId xmlns:p14="http://schemas.microsoft.com/office/powerpoint/2010/main" val="276220738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81000"/>
            <a:ext cx="7543800" cy="1025769"/>
          </a:xfrm>
        </p:spPr>
        <p:txBody>
          <a:bodyPr>
            <a:normAutofit fontScale="90000"/>
          </a:bodyPr>
          <a:lstStyle/>
          <a:p>
            <a:r>
              <a:rPr lang="en-US" dirty="0" smtClean="0"/>
              <a:t>Theoretical Considerations</a:t>
            </a:r>
            <a:endParaRPr lang="en-US" dirty="0"/>
          </a:p>
        </p:txBody>
      </p:sp>
      <p:sp>
        <p:nvSpPr>
          <p:cNvPr id="3" name="Content Placeholder 2"/>
          <p:cNvSpPr>
            <a:spLocks noGrp="1"/>
          </p:cNvSpPr>
          <p:nvPr>
            <p:ph idx="1"/>
          </p:nvPr>
        </p:nvSpPr>
        <p:spPr>
          <a:xfrm>
            <a:off x="371231" y="1582614"/>
            <a:ext cx="8342923" cy="5119077"/>
          </a:xfrm>
        </p:spPr>
        <p:txBody>
          <a:bodyPr>
            <a:noAutofit/>
          </a:bodyPr>
          <a:lstStyle/>
          <a:p>
            <a:pPr marL="0" indent="0">
              <a:buNone/>
            </a:pPr>
            <a:r>
              <a:rPr lang="en-US" sz="2400" dirty="0" smtClean="0">
                <a:solidFill>
                  <a:srgbClr val="800000"/>
                </a:solidFill>
              </a:rPr>
              <a:t>The socialization process and </a:t>
            </a:r>
            <a:r>
              <a:rPr lang="en-US" sz="2400" dirty="0">
                <a:solidFill>
                  <a:srgbClr val="800000"/>
                </a:solidFill>
              </a:rPr>
              <a:t>trust development –fostering multiple identities, and European identity in particular – could be enhanced by several factors:</a:t>
            </a:r>
          </a:p>
          <a:p>
            <a:r>
              <a:rPr lang="en-US" sz="2600" dirty="0" smtClean="0">
                <a:solidFill>
                  <a:schemeClr val="accent6">
                    <a:lumMod val="75000"/>
                  </a:schemeClr>
                </a:solidFill>
              </a:rPr>
              <a:t>expanding</a:t>
            </a:r>
            <a:r>
              <a:rPr lang="en-US" sz="2400" dirty="0" smtClean="0">
                <a:solidFill>
                  <a:schemeClr val="accent6">
                    <a:lumMod val="75000"/>
                  </a:schemeClr>
                </a:solidFill>
              </a:rPr>
              <a:t> </a:t>
            </a:r>
            <a:r>
              <a:rPr lang="en-US" sz="2600" dirty="0">
                <a:solidFill>
                  <a:schemeClr val="accent6">
                    <a:lumMod val="75000"/>
                  </a:schemeClr>
                </a:solidFill>
              </a:rPr>
              <a:t>media impact coming from and reporting about the European level (</a:t>
            </a:r>
            <a:r>
              <a:rPr lang="en-US" sz="2600" i="1" dirty="0">
                <a:solidFill>
                  <a:schemeClr val="accent6">
                    <a:lumMod val="75000"/>
                  </a:schemeClr>
                </a:solidFill>
              </a:rPr>
              <a:t>9</a:t>
            </a:r>
            <a:r>
              <a:rPr lang="en-US" sz="2600" dirty="0">
                <a:solidFill>
                  <a:schemeClr val="accent6">
                    <a:lumMod val="75000"/>
                  </a:schemeClr>
                </a:solidFill>
              </a:rPr>
              <a:t>), </a:t>
            </a:r>
          </a:p>
          <a:p>
            <a:r>
              <a:rPr lang="en-US" sz="2600" dirty="0" smtClean="0">
                <a:solidFill>
                  <a:schemeClr val="accent6">
                    <a:lumMod val="75000"/>
                  </a:schemeClr>
                </a:solidFill>
              </a:rPr>
              <a:t>increasing </a:t>
            </a:r>
            <a:r>
              <a:rPr lang="en-US" sz="2600" dirty="0">
                <a:solidFill>
                  <a:schemeClr val="accent6">
                    <a:lumMod val="75000"/>
                  </a:schemeClr>
                </a:solidFill>
              </a:rPr>
              <a:t>free movement of people across European </a:t>
            </a:r>
            <a:r>
              <a:rPr lang="en-US" sz="2600" dirty="0" smtClean="0">
                <a:solidFill>
                  <a:schemeClr val="accent6">
                    <a:lumMod val="75000"/>
                  </a:schemeClr>
                </a:solidFill>
              </a:rPr>
              <a:t>borders (tourism, work) </a:t>
            </a:r>
            <a:endParaRPr lang="en-US" sz="2600" dirty="0">
              <a:solidFill>
                <a:schemeClr val="accent6">
                  <a:lumMod val="75000"/>
                </a:schemeClr>
              </a:solidFill>
            </a:endParaRPr>
          </a:p>
          <a:p>
            <a:r>
              <a:rPr lang="en-US" sz="2600" dirty="0" smtClean="0">
                <a:solidFill>
                  <a:schemeClr val="accent6">
                    <a:lumMod val="75000"/>
                  </a:schemeClr>
                </a:solidFill>
              </a:rPr>
              <a:t>increasing </a:t>
            </a:r>
            <a:r>
              <a:rPr lang="en-US" sz="2600" dirty="0">
                <a:solidFill>
                  <a:schemeClr val="accent6">
                    <a:lumMod val="75000"/>
                  </a:schemeClr>
                </a:solidFill>
              </a:rPr>
              <a:t>number of students in university exchange programs </a:t>
            </a:r>
          </a:p>
          <a:p>
            <a:r>
              <a:rPr lang="en-US" sz="2600" dirty="0" smtClean="0">
                <a:solidFill>
                  <a:schemeClr val="accent6">
                    <a:lumMod val="75000"/>
                  </a:schemeClr>
                </a:solidFill>
              </a:rPr>
              <a:t>fast</a:t>
            </a:r>
            <a:r>
              <a:rPr lang="en-US" sz="2600" dirty="0">
                <a:solidFill>
                  <a:schemeClr val="accent6">
                    <a:lumMod val="75000"/>
                  </a:schemeClr>
                </a:solidFill>
              </a:rPr>
              <a:t>-growing </a:t>
            </a:r>
            <a:r>
              <a:rPr lang="en-US" sz="2600" dirty="0" smtClean="0">
                <a:solidFill>
                  <a:schemeClr val="accent6">
                    <a:lumMod val="75000"/>
                  </a:schemeClr>
                </a:solidFill>
              </a:rPr>
              <a:t>daily </a:t>
            </a:r>
            <a:r>
              <a:rPr lang="en-US" sz="2600" dirty="0">
                <a:solidFill>
                  <a:schemeClr val="accent6">
                    <a:lumMod val="75000"/>
                  </a:schemeClr>
                </a:solidFill>
              </a:rPr>
              <a:t>[digital] communication across borders</a:t>
            </a:r>
            <a:r>
              <a:rPr lang="en-US" sz="2400" dirty="0" smtClean="0">
                <a:solidFill>
                  <a:schemeClr val="accent6">
                    <a:lumMod val="75000"/>
                  </a:schemeClr>
                </a:solidFill>
              </a:rPr>
              <a:t>.</a:t>
            </a:r>
            <a:endParaRPr lang="en-US" sz="2400" dirty="0">
              <a:solidFill>
                <a:schemeClr val="accent6">
                  <a:lumMod val="75000"/>
                </a:schemeClr>
              </a:solidFill>
            </a:endParaRPr>
          </a:p>
        </p:txBody>
      </p:sp>
    </p:spTree>
    <p:extLst>
      <p:ext uri="{BB962C8B-B14F-4D97-AF65-F5344CB8AC3E}">
        <p14:creationId xmlns:p14="http://schemas.microsoft.com/office/powerpoint/2010/main" val="3859528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2285"/>
          </a:xfrm>
        </p:spPr>
        <p:txBody>
          <a:bodyPr>
            <a:normAutofit/>
          </a:bodyPr>
          <a:lstStyle/>
          <a:p>
            <a:r>
              <a:rPr lang="en-US" sz="3600" b="1" dirty="0">
                <a:solidFill>
                  <a:schemeClr val="accent2">
                    <a:lumMod val="75000"/>
                  </a:schemeClr>
                </a:solidFill>
              </a:rPr>
              <a:t>Theoretical Considerations on Identity</a:t>
            </a:r>
            <a:endParaRPr lang="en-US" sz="3600" dirty="0">
              <a:solidFill>
                <a:schemeClr val="accent2">
                  <a:lumMod val="75000"/>
                </a:schemeClr>
              </a:solidFill>
            </a:endParaRPr>
          </a:p>
        </p:txBody>
      </p:sp>
      <p:sp>
        <p:nvSpPr>
          <p:cNvPr id="3" name="Content Placeholder 2"/>
          <p:cNvSpPr>
            <a:spLocks noGrp="1"/>
          </p:cNvSpPr>
          <p:nvPr>
            <p:ph idx="1"/>
          </p:nvPr>
        </p:nvSpPr>
        <p:spPr>
          <a:xfrm>
            <a:off x="0" y="976923"/>
            <a:ext cx="9144000" cy="5881077"/>
          </a:xfrm>
        </p:spPr>
        <p:txBody>
          <a:bodyPr>
            <a:noAutofit/>
          </a:bodyPr>
          <a:lstStyle/>
          <a:p>
            <a:r>
              <a:rPr lang="en-US" sz="2400" b="1" dirty="0"/>
              <a:t>mythological deep structure of cultural memory</a:t>
            </a:r>
            <a:r>
              <a:rPr lang="en-US" sz="2400" dirty="0"/>
              <a:t> (“Erinnerungskulturen”) </a:t>
            </a:r>
            <a:r>
              <a:rPr lang="en-US" sz="2000" dirty="0"/>
              <a:t>Jan </a:t>
            </a:r>
            <a:r>
              <a:rPr lang="en-US" sz="2000" dirty="0" err="1"/>
              <a:t>Assmann</a:t>
            </a:r>
            <a:r>
              <a:rPr lang="en-US" sz="2000" dirty="0"/>
              <a:t>, “Collective Memory and Cultural Identity,” </a:t>
            </a:r>
            <a:r>
              <a:rPr lang="en-US" sz="2000" i="1" dirty="0"/>
              <a:t>New German Critique</a:t>
            </a:r>
            <a:r>
              <a:rPr lang="en-US" sz="2000" dirty="0"/>
              <a:t> 65 (1995): 125-</a:t>
            </a:r>
            <a:r>
              <a:rPr lang="en-US" sz="2000" dirty="0" smtClean="0"/>
              <a:t>33;  </a:t>
            </a:r>
            <a:r>
              <a:rPr lang="en-US" sz="2000" dirty="0" err="1"/>
              <a:t>Matgorzata</a:t>
            </a:r>
            <a:r>
              <a:rPr lang="en-US" sz="2000" dirty="0"/>
              <a:t> </a:t>
            </a:r>
            <a:r>
              <a:rPr lang="en-US" sz="2000" dirty="0" err="1"/>
              <a:t>Pakier</a:t>
            </a:r>
            <a:r>
              <a:rPr lang="en-US" sz="2000" dirty="0"/>
              <a:t> und Bo </a:t>
            </a:r>
            <a:r>
              <a:rPr lang="en-US" sz="2000" dirty="0" err="1" smtClean="0"/>
              <a:t>Stråth</a:t>
            </a:r>
            <a:r>
              <a:rPr lang="en-US" sz="2000" dirty="0"/>
              <a:t>,</a:t>
            </a:r>
            <a:r>
              <a:rPr lang="en-US" sz="2000" i="1" dirty="0" smtClean="0"/>
              <a:t> </a:t>
            </a:r>
            <a:r>
              <a:rPr lang="en-US" sz="2000" i="1" dirty="0"/>
              <a:t>A European Memory: Contested Histories and Politics of Remembrance</a:t>
            </a:r>
            <a:r>
              <a:rPr lang="en-US" sz="2000" dirty="0"/>
              <a:t> (2010) </a:t>
            </a:r>
            <a:endParaRPr lang="en-US" sz="2000" dirty="0" smtClean="0"/>
          </a:p>
          <a:p>
            <a:r>
              <a:rPr lang="en-US" sz="2400" b="1" dirty="0" smtClean="0"/>
              <a:t>Cultural Patterns</a:t>
            </a:r>
            <a:r>
              <a:rPr lang="en-US" sz="2400" dirty="0" smtClean="0"/>
              <a:t>: “</a:t>
            </a:r>
            <a:r>
              <a:rPr lang="en-US" sz="2400" dirty="0" err="1" smtClean="0"/>
              <a:t>Kulturmuster</a:t>
            </a:r>
            <a:r>
              <a:rPr lang="en-US" sz="2400" dirty="0" smtClean="0"/>
              <a:t> […] </a:t>
            </a:r>
            <a:r>
              <a:rPr lang="en-US" sz="2400" dirty="0" err="1" smtClean="0"/>
              <a:t>sind</a:t>
            </a:r>
            <a:r>
              <a:rPr lang="en-US" sz="2400" dirty="0" smtClean="0"/>
              <a:t> </a:t>
            </a:r>
            <a:r>
              <a:rPr lang="en-US" sz="2400" dirty="0" err="1" smtClean="0"/>
              <a:t>im</a:t>
            </a:r>
            <a:r>
              <a:rPr lang="en-US" sz="2400" dirty="0" smtClean="0"/>
              <a:t> </a:t>
            </a:r>
            <a:r>
              <a:rPr lang="en-US" sz="2400" dirty="0" err="1" smtClean="0"/>
              <a:t>wesentlichsten</a:t>
            </a:r>
            <a:r>
              <a:rPr lang="en-US" sz="2400" dirty="0" smtClean="0"/>
              <a:t> </a:t>
            </a:r>
            <a:r>
              <a:rPr lang="en-US" sz="2400" dirty="0" err="1" smtClean="0"/>
              <a:t>Perzeptions</a:t>
            </a:r>
            <a:r>
              <a:rPr lang="en-US" sz="2400" dirty="0" smtClean="0"/>
              <a:t>- und </a:t>
            </a:r>
            <a:r>
              <a:rPr lang="en-US" sz="2400" dirty="0" err="1" smtClean="0"/>
              <a:t>Handlungsmuster</a:t>
            </a:r>
            <a:r>
              <a:rPr lang="en-US" sz="2400" dirty="0" smtClean="0"/>
              <a:t>” und sorgen für </a:t>
            </a:r>
            <a:r>
              <a:rPr lang="en-US" sz="2400" dirty="0" err="1" smtClean="0"/>
              <a:t>Reaktivierbarkeit</a:t>
            </a:r>
            <a:r>
              <a:rPr lang="en-US" sz="2400" dirty="0" smtClean="0"/>
              <a:t> </a:t>
            </a:r>
            <a:r>
              <a:rPr lang="en-US" sz="2000" dirty="0" smtClean="0"/>
              <a:t>(Werner </a:t>
            </a:r>
            <a:r>
              <a:rPr lang="en-US" sz="2000" dirty="0" err="1" smtClean="0"/>
              <a:t>Rossade</a:t>
            </a:r>
            <a:r>
              <a:rPr lang="en-US" sz="2000" dirty="0" smtClean="0"/>
              <a:t>, “</a:t>
            </a:r>
            <a:r>
              <a:rPr lang="en-US" sz="2000" dirty="0" err="1" smtClean="0"/>
              <a:t>Kulturmuster</a:t>
            </a:r>
            <a:r>
              <a:rPr lang="en-US" sz="2000" dirty="0" smtClean="0"/>
              <a:t> in der DDR. </a:t>
            </a:r>
            <a:r>
              <a:rPr lang="en-US" sz="2000" dirty="0" err="1" smtClean="0"/>
              <a:t>Ein</a:t>
            </a:r>
            <a:r>
              <a:rPr lang="en-US" sz="2000" dirty="0" smtClean="0"/>
              <a:t> </a:t>
            </a:r>
            <a:r>
              <a:rPr lang="en-US" sz="2000" dirty="0" err="1" smtClean="0"/>
              <a:t>Werkstattbericht</a:t>
            </a:r>
            <a:r>
              <a:rPr lang="en-US" sz="2000" dirty="0" smtClean="0"/>
              <a:t>,” in</a:t>
            </a:r>
            <a:r>
              <a:rPr lang="en-US" sz="2000" i="1" dirty="0" smtClean="0"/>
              <a:t>: </a:t>
            </a:r>
            <a:r>
              <a:rPr lang="en-US" sz="2000" i="1" dirty="0" err="1" smtClean="0"/>
              <a:t>Lebenstile</a:t>
            </a:r>
            <a:r>
              <a:rPr lang="en-US" sz="2000" i="1" dirty="0" smtClean="0"/>
              <a:t> und </a:t>
            </a:r>
            <a:r>
              <a:rPr lang="en-US" sz="2000" i="1" dirty="0" err="1" smtClean="0"/>
              <a:t>Kulturmuster</a:t>
            </a:r>
            <a:r>
              <a:rPr lang="en-US" sz="2000" i="1" dirty="0" smtClean="0"/>
              <a:t> in </a:t>
            </a:r>
            <a:r>
              <a:rPr lang="en-US" sz="2000" i="1" dirty="0" err="1" smtClean="0"/>
              <a:t>sozialistischen</a:t>
            </a:r>
            <a:r>
              <a:rPr lang="en-US" sz="2000" i="1" dirty="0" smtClean="0"/>
              <a:t> </a:t>
            </a:r>
            <a:r>
              <a:rPr lang="en-US" sz="2000" i="1" dirty="0" err="1" smtClean="0"/>
              <a:t>Gesellschaften</a:t>
            </a:r>
            <a:r>
              <a:rPr lang="en-US" sz="2000" dirty="0" smtClean="0"/>
              <a:t>, 1990)</a:t>
            </a:r>
          </a:p>
          <a:p>
            <a:r>
              <a:rPr lang="en-US" sz="2400" b="1" dirty="0"/>
              <a:t>“Europe [is] a society of exchange, transfer, communication, and commingling</a:t>
            </a:r>
            <a:r>
              <a:rPr lang="en-US" sz="2600" b="1" dirty="0"/>
              <a:t>”</a:t>
            </a:r>
            <a:r>
              <a:rPr lang="en-US" sz="2600" dirty="0"/>
              <a:t> </a:t>
            </a:r>
            <a:r>
              <a:rPr lang="en-US" sz="2600" dirty="0" smtClean="0"/>
              <a:t> </a:t>
            </a:r>
            <a:r>
              <a:rPr lang="en-US" sz="2000" dirty="0" smtClean="0"/>
              <a:t>Wolfgang </a:t>
            </a:r>
            <a:r>
              <a:rPr lang="en-US" sz="2000" dirty="0" err="1"/>
              <a:t>Kaschuba</a:t>
            </a:r>
            <a:r>
              <a:rPr lang="en-US" sz="2000" dirty="0"/>
              <a:t>, “Old and New Europe: Representations, Imaginations, </a:t>
            </a:r>
            <a:r>
              <a:rPr lang="en-US" sz="2000" dirty="0" err="1"/>
              <a:t>Stagings</a:t>
            </a:r>
            <a:r>
              <a:rPr lang="en-US" sz="2000" dirty="0"/>
              <a:t>,” in: </a:t>
            </a:r>
            <a:r>
              <a:rPr lang="en-US" sz="2000" i="1" dirty="0"/>
              <a:t>Representations on the Margins of Europe</a:t>
            </a:r>
            <a:r>
              <a:rPr lang="en-US" sz="2000" dirty="0"/>
              <a:t> (2007), 28. </a:t>
            </a:r>
            <a:endParaRPr lang="en-US" sz="2000" dirty="0" smtClean="0"/>
          </a:p>
          <a:p>
            <a:r>
              <a:rPr lang="en-US" sz="2400" dirty="0" smtClean="0"/>
              <a:t>“</a:t>
            </a:r>
            <a:r>
              <a:rPr lang="en-US" sz="2400" b="1" dirty="0" err="1"/>
              <a:t>Kulturmuster</a:t>
            </a:r>
            <a:r>
              <a:rPr lang="en-US" sz="2400" dirty="0"/>
              <a:t> sorgen für die </a:t>
            </a:r>
            <a:r>
              <a:rPr lang="en-US" sz="2400" b="1" dirty="0" err="1"/>
              <a:t>Reaktivierbarkeit</a:t>
            </a:r>
            <a:r>
              <a:rPr lang="en-US" sz="2400" dirty="0"/>
              <a:t> von </a:t>
            </a:r>
            <a:r>
              <a:rPr lang="en-US" sz="2400" dirty="0" err="1" smtClean="0"/>
              <a:t>Verhaltens-mustern</a:t>
            </a:r>
            <a:r>
              <a:rPr lang="en-US" sz="2000" dirty="0"/>
              <a:t>, für die </a:t>
            </a:r>
            <a:r>
              <a:rPr lang="en-US" sz="2000" dirty="0" err="1"/>
              <a:t>Reaktivierbarkeit</a:t>
            </a:r>
            <a:r>
              <a:rPr lang="en-US" sz="2000" dirty="0"/>
              <a:t> </a:t>
            </a:r>
            <a:r>
              <a:rPr lang="en-US" sz="2000" dirty="0" err="1"/>
              <a:t>etwa</a:t>
            </a:r>
            <a:r>
              <a:rPr lang="en-US" sz="2000" dirty="0"/>
              <a:t> von </a:t>
            </a:r>
            <a:r>
              <a:rPr lang="en-US" sz="2000" dirty="0" err="1"/>
              <a:t>Rollen</a:t>
            </a:r>
            <a:r>
              <a:rPr lang="en-US" sz="2000" dirty="0"/>
              <a:t> und </a:t>
            </a:r>
            <a:r>
              <a:rPr lang="en-US" sz="2000" dirty="0" err="1"/>
              <a:t>einzelnen</a:t>
            </a:r>
            <a:r>
              <a:rPr lang="en-US" sz="2000" dirty="0"/>
              <a:t> </a:t>
            </a:r>
            <a:r>
              <a:rPr lang="en-US" sz="2000" dirty="0" err="1"/>
              <a:t>Handlungstypen</a:t>
            </a:r>
            <a:r>
              <a:rPr lang="en-US" sz="2000" dirty="0"/>
              <a:t> in </a:t>
            </a:r>
            <a:r>
              <a:rPr lang="en-US" sz="2000" dirty="0" err="1"/>
              <a:t>zeitlich</a:t>
            </a:r>
            <a:r>
              <a:rPr lang="en-US" sz="2000" dirty="0"/>
              <a:t> </a:t>
            </a:r>
            <a:r>
              <a:rPr lang="en-US" sz="2000" dirty="0" err="1"/>
              <a:t>weit</a:t>
            </a:r>
            <a:r>
              <a:rPr lang="en-US" sz="2000" dirty="0"/>
              <a:t> </a:t>
            </a:r>
            <a:r>
              <a:rPr lang="en-US" sz="2000" dirty="0" err="1"/>
              <a:t>auseinander</a:t>
            </a:r>
            <a:r>
              <a:rPr lang="en-US" sz="2000" dirty="0"/>
              <a:t> </a:t>
            </a:r>
            <a:r>
              <a:rPr lang="en-US" sz="2000" dirty="0" err="1"/>
              <a:t>liegenen</a:t>
            </a:r>
            <a:r>
              <a:rPr lang="en-US" sz="2000" dirty="0"/>
              <a:t> </a:t>
            </a:r>
            <a:r>
              <a:rPr lang="en-US" sz="2000" dirty="0" err="1"/>
              <a:t>Situtationen</a:t>
            </a:r>
            <a:r>
              <a:rPr lang="en-US" sz="2000" dirty="0"/>
              <a:t>.” </a:t>
            </a:r>
            <a:r>
              <a:rPr lang="en-US" sz="2000" dirty="0" err="1"/>
              <a:t>Nik</a:t>
            </a:r>
            <a:r>
              <a:rPr lang="en-US" sz="2000" dirty="0"/>
              <a:t>. </a:t>
            </a:r>
            <a:r>
              <a:rPr lang="en-US" sz="2000" dirty="0" err="1"/>
              <a:t>Luhmann</a:t>
            </a:r>
            <a:r>
              <a:rPr lang="en-US" sz="2000" dirty="0"/>
              <a:t>, </a:t>
            </a:r>
            <a:r>
              <a:rPr lang="en-US" sz="2000" i="1" dirty="0" err="1"/>
              <a:t>Einführung</a:t>
            </a:r>
            <a:r>
              <a:rPr lang="en-US" sz="2000" i="1" dirty="0"/>
              <a:t> in die </a:t>
            </a:r>
            <a:r>
              <a:rPr lang="en-US" sz="2000" i="1" dirty="0" err="1"/>
              <a:t>Systemtheorie</a:t>
            </a:r>
            <a:r>
              <a:rPr lang="en-US" sz="2000" dirty="0"/>
              <a:t>, </a:t>
            </a:r>
            <a:r>
              <a:rPr lang="en-US" sz="2000" dirty="0" err="1"/>
              <a:t>hg.von</a:t>
            </a:r>
            <a:r>
              <a:rPr lang="en-US" sz="2000" dirty="0"/>
              <a:t> Dirk </a:t>
            </a:r>
            <a:r>
              <a:rPr lang="en-US" sz="2000" dirty="0" err="1"/>
              <a:t>Baecker</a:t>
            </a:r>
            <a:r>
              <a:rPr lang="en-US" sz="2000" dirty="0"/>
              <a:t> (Heidelberg 2002), S.32.</a:t>
            </a:r>
            <a:endParaRPr lang="en-US" sz="2000" dirty="0" smtClean="0"/>
          </a:p>
        </p:txBody>
      </p:sp>
    </p:spTree>
    <p:extLst>
      <p:ext uri="{BB962C8B-B14F-4D97-AF65-F5344CB8AC3E}">
        <p14:creationId xmlns:p14="http://schemas.microsoft.com/office/powerpoint/2010/main" val="22803877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p:txBody>
          <a:bodyPr/>
          <a:lstStyle/>
          <a:p>
            <a:pPr eaLnBrk="1" hangingPunct="1">
              <a:buFont typeface="Wingdings" charset="2"/>
              <a:buNone/>
              <a:defRPr/>
            </a:pPr>
            <a:endParaRPr lang="en-US">
              <a:ea typeface="+mn-ea"/>
            </a:endParaRPr>
          </a:p>
        </p:txBody>
      </p:sp>
      <p:sp>
        <p:nvSpPr>
          <p:cNvPr id="1032" name="Rectangle 8"/>
          <p:cNvSpPr>
            <a:spLocks noGrp="1" noChangeArrowheads="1"/>
          </p:cNvSpPr>
          <p:nvPr>
            <p:ph type="title"/>
          </p:nvPr>
        </p:nvSpPr>
        <p:spPr>
          <a:xfrm flipH="1" flipV="1">
            <a:off x="8686800" y="457200"/>
            <a:ext cx="76200" cy="76200"/>
          </a:xfrm>
        </p:spPr>
        <p:txBody>
          <a:bodyPr lIns="92075" tIns="46038" rIns="92075" bIns="46038">
            <a:normAutofit fontScale="90000"/>
          </a:bodyPr>
          <a:lstStyle/>
          <a:p>
            <a:pPr eaLnBrk="1" hangingPunct="1">
              <a:defRPr/>
            </a:pPr>
            <a:r>
              <a:rPr lang="en-US">
                <a:ea typeface="+mj-ea"/>
              </a:rPr>
              <a:t>Europe ca. 800</a:t>
            </a:r>
          </a:p>
        </p:txBody>
      </p:sp>
      <p:pic>
        <p:nvPicPr>
          <p:cNvPr id="18436" name="Picture 6" descr="europe_map_0800">
            <a:hlinkClick r:id="" action="ppaction://hlinkshowjump?jump=nextslide">
              <a:snd r:embed="rId3" name="Chimes"/>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34600" cy="702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10"/>
          <p:cNvSpPr txBox="1">
            <a:spLocks noChangeArrowheads="1"/>
          </p:cNvSpPr>
          <p:nvPr/>
        </p:nvSpPr>
        <p:spPr bwMode="auto">
          <a:xfrm>
            <a:off x="6308725" y="28575"/>
            <a:ext cx="28273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t>Europe ca 800</a:t>
            </a:r>
            <a:endParaRPr lang="en-US"/>
          </a:p>
        </p:txBody>
      </p:sp>
    </p:spTree>
    <p:extLst>
      <p:ext uri="{BB962C8B-B14F-4D97-AF65-F5344CB8AC3E}">
        <p14:creationId xmlns:p14="http://schemas.microsoft.com/office/powerpoint/2010/main" val="2578559775"/>
      </p:ext>
    </p:extLst>
  </p:cSld>
  <p:clrMapOvr>
    <a:masterClrMapping/>
  </p:clrMapOvr>
  <p:transition xmlns:p14="http://schemas.microsoft.com/office/powerpoint/2010/main" spd="med" advTm="19760">
    <p:random/>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81000"/>
            <a:ext cx="7543800" cy="1025769"/>
          </a:xfrm>
        </p:spPr>
        <p:txBody>
          <a:bodyPr>
            <a:normAutofit/>
          </a:bodyPr>
          <a:lstStyle/>
          <a:p>
            <a:r>
              <a:rPr lang="en-US" sz="4000" dirty="0" smtClean="0">
                <a:latin typeface="Academy Engraved LET"/>
                <a:cs typeface="Academy Engraved LET"/>
              </a:rPr>
              <a:t>Cultural Borders: Summary</a:t>
            </a:r>
            <a:endParaRPr lang="en-US" sz="4000" dirty="0">
              <a:latin typeface="Academy Engraved LET"/>
              <a:cs typeface="Academy Engraved LET"/>
            </a:endParaRPr>
          </a:p>
        </p:txBody>
      </p:sp>
      <p:sp>
        <p:nvSpPr>
          <p:cNvPr id="3" name="Content Placeholder 2"/>
          <p:cNvSpPr>
            <a:spLocks noGrp="1"/>
          </p:cNvSpPr>
          <p:nvPr>
            <p:ph idx="1"/>
          </p:nvPr>
        </p:nvSpPr>
        <p:spPr>
          <a:xfrm>
            <a:off x="800100" y="1719384"/>
            <a:ext cx="7288823" cy="4884615"/>
          </a:xfrm>
        </p:spPr>
        <p:txBody>
          <a:bodyPr>
            <a:noAutofit/>
          </a:bodyPr>
          <a:lstStyle/>
          <a:p>
            <a:r>
              <a:rPr lang="en-US" sz="2400" dirty="0" smtClean="0">
                <a:solidFill>
                  <a:schemeClr val="accent3">
                    <a:lumMod val="50000"/>
                  </a:schemeClr>
                </a:solidFill>
              </a:rPr>
              <a:t>Migration patterns / Cultural and linguistic diversity</a:t>
            </a:r>
          </a:p>
          <a:p>
            <a:r>
              <a:rPr lang="en-US" sz="2400" dirty="0" smtClean="0">
                <a:solidFill>
                  <a:schemeClr val="accent3">
                    <a:lumMod val="50000"/>
                  </a:schemeClr>
                </a:solidFill>
              </a:rPr>
              <a:t>Nature of “</a:t>
            </a:r>
            <a:r>
              <a:rPr lang="en-US" sz="2400" dirty="0" err="1" smtClean="0">
                <a:solidFill>
                  <a:schemeClr val="accent3">
                    <a:lumMod val="50000"/>
                  </a:schemeClr>
                </a:solidFill>
              </a:rPr>
              <a:t>Europeanness</a:t>
            </a:r>
            <a:r>
              <a:rPr lang="en-US" sz="2400" dirty="0" smtClean="0">
                <a:solidFill>
                  <a:schemeClr val="accent3">
                    <a:lumMod val="50000"/>
                  </a:schemeClr>
                </a:solidFill>
              </a:rPr>
              <a:t>”</a:t>
            </a:r>
          </a:p>
          <a:p>
            <a:r>
              <a:rPr lang="en-US" sz="2400" dirty="0" smtClean="0">
                <a:solidFill>
                  <a:schemeClr val="accent3">
                    <a:lumMod val="50000"/>
                  </a:schemeClr>
                </a:solidFill>
              </a:rPr>
              <a:t>Nature of Integration</a:t>
            </a:r>
          </a:p>
          <a:p>
            <a:r>
              <a:rPr lang="en-US" sz="2400" dirty="0" smtClean="0">
                <a:solidFill>
                  <a:schemeClr val="accent3">
                    <a:lumMod val="50000"/>
                  </a:schemeClr>
                </a:solidFill>
              </a:rPr>
              <a:t>Cultural Capital / </a:t>
            </a:r>
            <a:r>
              <a:rPr lang="en-US" sz="2400" i="1" dirty="0" err="1" smtClean="0">
                <a:solidFill>
                  <a:schemeClr val="accent3">
                    <a:lumMod val="50000"/>
                  </a:schemeClr>
                </a:solidFill>
              </a:rPr>
              <a:t>Kulturkampf</a:t>
            </a:r>
            <a:r>
              <a:rPr lang="en-US" sz="2400" i="1" dirty="0" smtClean="0">
                <a:solidFill>
                  <a:schemeClr val="accent3">
                    <a:lumMod val="50000"/>
                  </a:schemeClr>
                </a:solidFill>
              </a:rPr>
              <a:t> </a:t>
            </a:r>
            <a:r>
              <a:rPr lang="en-US" sz="2400" dirty="0" smtClean="0">
                <a:solidFill>
                  <a:schemeClr val="accent3">
                    <a:lumMod val="50000"/>
                  </a:schemeClr>
                </a:solidFill>
              </a:rPr>
              <a:t>/ </a:t>
            </a:r>
            <a:r>
              <a:rPr lang="en-US" sz="2400" i="1" dirty="0" err="1" smtClean="0">
                <a:solidFill>
                  <a:schemeClr val="accent3">
                    <a:lumMod val="50000"/>
                  </a:schemeClr>
                </a:solidFill>
              </a:rPr>
              <a:t>Kleinstaaterei</a:t>
            </a:r>
            <a:endParaRPr lang="en-US" sz="2400" i="1" dirty="0" smtClean="0">
              <a:solidFill>
                <a:schemeClr val="accent3">
                  <a:lumMod val="50000"/>
                </a:schemeClr>
              </a:solidFill>
            </a:endParaRPr>
          </a:p>
          <a:p>
            <a:r>
              <a:rPr lang="en-US" sz="2400" dirty="0" smtClean="0">
                <a:solidFill>
                  <a:schemeClr val="accent3">
                    <a:lumMod val="50000"/>
                  </a:schemeClr>
                </a:solidFill>
              </a:rPr>
              <a:t>Social Cohesion (Christianity, social conscience, humanism)</a:t>
            </a:r>
          </a:p>
          <a:p>
            <a:r>
              <a:rPr lang="en-US" sz="2400" dirty="0" smtClean="0">
                <a:solidFill>
                  <a:schemeClr val="accent3">
                    <a:lumMod val="50000"/>
                  </a:schemeClr>
                </a:solidFill>
              </a:rPr>
              <a:t>Families, Communities, Countries</a:t>
            </a:r>
          </a:p>
          <a:p>
            <a:r>
              <a:rPr lang="en-US" sz="2400" dirty="0" smtClean="0">
                <a:solidFill>
                  <a:schemeClr val="accent3">
                    <a:lumMod val="50000"/>
                  </a:schemeClr>
                </a:solidFill>
              </a:rPr>
              <a:t>The </a:t>
            </a:r>
            <a:r>
              <a:rPr lang="en-US" sz="2400" dirty="0">
                <a:solidFill>
                  <a:schemeClr val="accent3">
                    <a:lumMod val="50000"/>
                  </a:schemeClr>
                </a:solidFill>
              </a:rPr>
              <a:t>Limits of Tolerance</a:t>
            </a:r>
          </a:p>
          <a:p>
            <a:endParaRPr lang="en-US" sz="2400" dirty="0">
              <a:solidFill>
                <a:schemeClr val="accent3">
                  <a:lumMod val="50000"/>
                </a:schemeClr>
              </a:solidFill>
            </a:endParaRPr>
          </a:p>
        </p:txBody>
      </p:sp>
    </p:spTree>
    <p:extLst>
      <p:ext uri="{BB962C8B-B14F-4D97-AF65-F5344CB8AC3E}">
        <p14:creationId xmlns:p14="http://schemas.microsoft.com/office/powerpoint/2010/main" val="87880509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783770"/>
          </a:xfrm>
        </p:spPr>
        <p:txBody>
          <a:bodyPr>
            <a:normAutofit fontScale="90000"/>
          </a:bodyPr>
          <a:lstStyle/>
          <a:p>
            <a:pPr eaLnBrk="1" hangingPunct="1"/>
            <a:r>
              <a:rPr kumimoji="0" lang="en-US" sz="3600" dirty="0" smtClean="0">
                <a:solidFill>
                  <a:srgbClr val="713B28"/>
                </a:solidFill>
                <a:latin typeface="Apple Chancery" charset="0"/>
                <a:ea typeface="ＭＳ Ｐゴシック" charset="0"/>
                <a:cs typeface="Apple Chancery" charset="0"/>
              </a:rPr>
              <a:t>Defining “European” as Unifying Concept</a:t>
            </a:r>
            <a:r>
              <a:rPr kumimoji="0" lang="en-US" sz="3200" dirty="0" smtClean="0">
                <a:solidFill>
                  <a:srgbClr val="713B28"/>
                </a:solidFill>
                <a:latin typeface="Apple Chancery" charset="0"/>
                <a:ea typeface="ＭＳ Ｐゴシック" charset="0"/>
                <a:cs typeface="Apple Chancery" charset="0"/>
              </a:rPr>
              <a:t/>
            </a:r>
            <a:br>
              <a:rPr kumimoji="0" lang="en-US" sz="3200" dirty="0" smtClean="0">
                <a:solidFill>
                  <a:srgbClr val="713B28"/>
                </a:solidFill>
                <a:latin typeface="Apple Chancery" charset="0"/>
                <a:ea typeface="ＭＳ Ｐゴシック" charset="0"/>
                <a:cs typeface="Apple Chancery" charset="0"/>
              </a:rPr>
            </a:br>
            <a:r>
              <a:rPr lang="en-US" sz="2700" dirty="0" smtClean="0">
                <a:solidFill>
                  <a:srgbClr val="713B28"/>
                </a:solidFill>
                <a:latin typeface="+mn-lt"/>
                <a:ea typeface="ＭＳ Ｐゴシック" charset="0"/>
                <a:cs typeface="Apple Chancery" charset="0"/>
              </a:rPr>
              <a:t>cf. Anthony </a:t>
            </a:r>
            <a:r>
              <a:rPr lang="en-US" sz="2700" dirty="0" err="1" smtClean="0">
                <a:solidFill>
                  <a:srgbClr val="713B28"/>
                </a:solidFill>
                <a:latin typeface="+mn-lt"/>
                <a:ea typeface="ＭＳ Ｐゴシック" charset="0"/>
                <a:cs typeface="Apple Chancery" charset="0"/>
              </a:rPr>
              <a:t>Pagden</a:t>
            </a:r>
            <a:endParaRPr kumimoji="0" lang="en-US" sz="2700" dirty="0">
              <a:solidFill>
                <a:srgbClr val="713B28"/>
              </a:solidFill>
              <a:latin typeface="+mn-lt"/>
              <a:ea typeface="ＭＳ Ｐゴシック" charset="0"/>
              <a:cs typeface="Apple Chancery" charset="0"/>
            </a:endParaRPr>
          </a:p>
        </p:txBody>
      </p:sp>
      <p:sp>
        <p:nvSpPr>
          <p:cNvPr id="50180" name="Rectangle 4"/>
          <p:cNvSpPr>
            <a:spLocks noGrp="1" noChangeArrowheads="1"/>
          </p:cNvSpPr>
          <p:nvPr>
            <p:ph type="body" idx="1"/>
          </p:nvPr>
        </p:nvSpPr>
        <p:spPr>
          <a:xfrm>
            <a:off x="457200" y="1249703"/>
            <a:ext cx="8374144" cy="5254693"/>
          </a:xfrm>
          <a:noFill/>
        </p:spPr>
        <p:txBody>
          <a:bodyPr>
            <a:noAutofit/>
          </a:bodyPr>
          <a:lstStyle/>
          <a:p>
            <a:pPr eaLnBrk="1" hangingPunct="1">
              <a:lnSpc>
                <a:spcPct val="90000"/>
              </a:lnSpc>
            </a:pPr>
            <a:r>
              <a:rPr kumimoji="0" lang="en-US" sz="2800" dirty="0" smtClean="0">
                <a:solidFill>
                  <a:schemeClr val="accent1">
                    <a:lumMod val="75000"/>
                  </a:schemeClr>
                </a:solidFill>
                <a:latin typeface="Arial Unicode MS"/>
                <a:ea typeface="ＭＳ Ｐゴシック" charset="0"/>
                <a:cs typeface="Arial Unicode MS"/>
              </a:rPr>
              <a:t>The </a:t>
            </a:r>
            <a:r>
              <a:rPr kumimoji="0" lang="en-US" sz="2800" dirty="0">
                <a:solidFill>
                  <a:schemeClr val="accent1">
                    <a:lumMod val="75000"/>
                  </a:schemeClr>
                </a:solidFill>
                <a:latin typeface="Arial Unicode MS"/>
                <a:ea typeface="ＭＳ Ｐゴシック" charset="0"/>
                <a:cs typeface="Arial Unicode MS"/>
              </a:rPr>
              <a:t>History of the Idea of </a:t>
            </a:r>
            <a:r>
              <a:rPr kumimoji="0" lang="en-US" sz="2800" dirty="0" smtClean="0">
                <a:solidFill>
                  <a:schemeClr val="accent1">
                    <a:lumMod val="75000"/>
                  </a:schemeClr>
                </a:solidFill>
                <a:latin typeface="Arial Unicode MS"/>
                <a:ea typeface="ＭＳ Ｐゴシック" charset="0"/>
                <a:cs typeface="Arial Unicode MS"/>
              </a:rPr>
              <a:t>Europe</a:t>
            </a:r>
            <a:r>
              <a:rPr lang="en-US" sz="2800" dirty="0" smtClean="0">
                <a:solidFill>
                  <a:schemeClr val="accent1">
                    <a:lumMod val="75000"/>
                  </a:schemeClr>
                </a:solidFill>
                <a:latin typeface="Arial Unicode MS"/>
                <a:ea typeface="ＭＳ Ｐゴシック" charset="0"/>
                <a:cs typeface="Arial Unicode MS"/>
              </a:rPr>
              <a:t>;</a:t>
            </a:r>
          </a:p>
          <a:p>
            <a:pPr eaLnBrk="1" hangingPunct="1">
              <a:lnSpc>
                <a:spcPct val="90000"/>
              </a:lnSpc>
            </a:pPr>
            <a:r>
              <a:rPr kumimoji="0" lang="en-US" sz="2800" dirty="0" smtClean="0">
                <a:solidFill>
                  <a:schemeClr val="accent1">
                    <a:lumMod val="75000"/>
                  </a:schemeClr>
                </a:solidFill>
                <a:latin typeface="Arial Unicode MS"/>
                <a:ea typeface="ＭＳ Ｐゴシック" charset="0"/>
                <a:cs typeface="Arial Unicode MS"/>
              </a:rPr>
              <a:t>The </a:t>
            </a:r>
            <a:r>
              <a:rPr kumimoji="0" lang="en-US" sz="2800" dirty="0">
                <a:solidFill>
                  <a:schemeClr val="accent1">
                    <a:lumMod val="75000"/>
                  </a:schemeClr>
                </a:solidFill>
                <a:latin typeface="Arial Unicode MS"/>
                <a:ea typeface="ＭＳ Ｐゴシック" charset="0"/>
                <a:cs typeface="Arial Unicode MS"/>
              </a:rPr>
              <a:t>Role of Christianity</a:t>
            </a:r>
            <a:r>
              <a:rPr kumimoji="0" lang="en-US" sz="2800" dirty="0" smtClean="0">
                <a:solidFill>
                  <a:schemeClr val="accent1">
                    <a:lumMod val="75000"/>
                  </a:schemeClr>
                </a:solidFill>
                <a:latin typeface="Arial Unicode MS"/>
                <a:ea typeface="ＭＳ Ｐゴシック" charset="0"/>
                <a:cs typeface="Arial Unicode MS"/>
              </a:rPr>
              <a:t>;</a:t>
            </a:r>
          </a:p>
          <a:p>
            <a:pPr eaLnBrk="1" hangingPunct="1">
              <a:lnSpc>
                <a:spcPct val="90000"/>
              </a:lnSpc>
            </a:pPr>
            <a:r>
              <a:rPr lang="en-US" sz="2800" dirty="0" smtClean="0">
                <a:solidFill>
                  <a:schemeClr val="accent1">
                    <a:lumMod val="75000"/>
                  </a:schemeClr>
                </a:solidFill>
                <a:latin typeface="Arial Unicode MS"/>
                <a:ea typeface="ＭＳ Ｐゴシック" charset="0"/>
                <a:cs typeface="Arial Unicode MS"/>
              </a:rPr>
              <a:t>Cultural and linguistic diversity;</a:t>
            </a:r>
          </a:p>
          <a:p>
            <a:pPr eaLnBrk="1" hangingPunct="1">
              <a:lnSpc>
                <a:spcPct val="90000"/>
              </a:lnSpc>
            </a:pPr>
            <a:r>
              <a:rPr lang="en-US" sz="2800" dirty="0" smtClean="0">
                <a:solidFill>
                  <a:schemeClr val="accent1">
                    <a:lumMod val="75000"/>
                  </a:schemeClr>
                </a:solidFill>
                <a:latin typeface="Arial Unicode MS"/>
                <a:ea typeface="ＭＳ Ｐゴシック" charset="0"/>
                <a:cs typeface="Arial Unicode MS"/>
              </a:rPr>
              <a:t>European </a:t>
            </a:r>
            <a:r>
              <a:rPr kumimoji="0" lang="en-US" sz="2800" dirty="0">
                <a:solidFill>
                  <a:schemeClr val="accent1">
                    <a:lumMod val="75000"/>
                  </a:schemeClr>
                </a:solidFill>
                <a:latin typeface="Arial Unicode MS"/>
                <a:ea typeface="ＭＳ Ｐゴシック" charset="0"/>
                <a:cs typeface="Arial Unicode MS"/>
              </a:rPr>
              <a:t>Democratic </a:t>
            </a:r>
            <a:r>
              <a:rPr kumimoji="0" lang="en-US" sz="2800" dirty="0" smtClean="0">
                <a:solidFill>
                  <a:schemeClr val="accent1">
                    <a:lumMod val="75000"/>
                  </a:schemeClr>
                </a:solidFill>
                <a:latin typeface="Arial Unicode MS"/>
                <a:ea typeface="ＭＳ Ｐゴシック" charset="0"/>
                <a:cs typeface="Arial Unicode MS"/>
              </a:rPr>
              <a:t>Values</a:t>
            </a:r>
            <a:r>
              <a:rPr lang="en-US" sz="2800" dirty="0" smtClean="0">
                <a:solidFill>
                  <a:schemeClr val="accent1">
                    <a:lumMod val="75000"/>
                  </a:schemeClr>
                </a:solidFill>
                <a:latin typeface="Arial Unicode MS"/>
                <a:ea typeface="ＭＳ Ｐゴシック" charset="0"/>
                <a:cs typeface="Arial Unicode MS"/>
              </a:rPr>
              <a:t>.</a:t>
            </a:r>
            <a:endParaRPr lang="en-US" sz="2800" dirty="0">
              <a:solidFill>
                <a:schemeClr val="tx2">
                  <a:lumMod val="60000"/>
                  <a:lumOff val="40000"/>
                </a:schemeClr>
              </a:solidFill>
              <a:latin typeface="Arial Unicode MS"/>
              <a:ea typeface="ＭＳ Ｐゴシック" charset="0"/>
              <a:cs typeface="Arial Unicode MS"/>
            </a:endParaRPr>
          </a:p>
          <a:p>
            <a:pPr eaLnBrk="1" hangingPunct="1">
              <a:lnSpc>
                <a:spcPct val="90000"/>
              </a:lnSpc>
            </a:pPr>
            <a:r>
              <a:rPr lang="en-US" sz="2800" dirty="0" smtClean="0">
                <a:solidFill>
                  <a:srgbClr val="660066"/>
                </a:solidFill>
                <a:latin typeface="Apple Casual"/>
                <a:ea typeface="ＭＳ Ｐゴシック" charset="0"/>
                <a:cs typeface="Apple Casual"/>
              </a:rPr>
              <a:t>However, the rise of the individual, focus on personal merit, and human rights since the Enlightenment complicates matters, because culture is collective by nature.</a:t>
            </a:r>
          </a:p>
          <a:p>
            <a:pPr eaLnBrk="1" hangingPunct="1">
              <a:lnSpc>
                <a:spcPct val="90000"/>
              </a:lnSpc>
            </a:pPr>
            <a:r>
              <a:rPr lang="en-US" sz="2800" dirty="0" smtClean="0">
                <a:solidFill>
                  <a:srgbClr val="660066"/>
                </a:solidFill>
                <a:latin typeface="Apple Casual"/>
                <a:ea typeface="ＭＳ Ｐゴシック" charset="0"/>
                <a:cs typeface="Apple Casual"/>
              </a:rPr>
              <a:t>Globalization complicates matters too by moving in the opposite direction.</a:t>
            </a:r>
            <a:endParaRPr kumimoji="0" lang="en-US" sz="2800" dirty="0">
              <a:solidFill>
                <a:schemeClr val="tx2">
                  <a:lumMod val="60000"/>
                  <a:lumOff val="40000"/>
                </a:schemeClr>
              </a:solidFill>
              <a:latin typeface="Arial Unicode MS"/>
              <a:ea typeface="ＭＳ Ｐゴシック" charset="0"/>
              <a:cs typeface="Arial Unicode MS"/>
            </a:endParaRPr>
          </a:p>
        </p:txBody>
      </p:sp>
    </p:spTree>
    <p:extLst>
      <p:ext uri="{BB962C8B-B14F-4D97-AF65-F5344CB8AC3E}">
        <p14:creationId xmlns:p14="http://schemas.microsoft.com/office/powerpoint/2010/main" val="2301653188"/>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animEffect transition="in" filter="fade">
                                      <p:cBhvr>
                                        <p:cTn id="7" dur="1000"/>
                                        <p:tgtEl>
                                          <p:spTgt spid="50180">
                                            <p:txEl>
                                              <p:pRg st="0" end="0"/>
                                            </p:txEl>
                                          </p:spTgt>
                                        </p:tgtEl>
                                      </p:cBhvr>
                                    </p:animEffect>
                                    <p:anim calcmode="lin" valueType="num">
                                      <p:cBhvr>
                                        <p:cTn id="8" dur="1000" fill="hold"/>
                                        <p:tgtEl>
                                          <p:spTgt spid="5018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018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018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180">
                                            <p:txEl>
                                              <p:pRg st="1" end="1"/>
                                            </p:txEl>
                                          </p:spTgt>
                                        </p:tgtEl>
                                        <p:attrNameLst>
                                          <p:attrName>style.visibility</p:attrName>
                                        </p:attrNameLst>
                                      </p:cBhvr>
                                      <p:to>
                                        <p:strVal val="visible"/>
                                      </p:to>
                                    </p:set>
                                    <p:animEffect transition="in" filter="fade">
                                      <p:cBhvr>
                                        <p:cTn id="15" dur="1000"/>
                                        <p:tgtEl>
                                          <p:spTgt spid="50180">
                                            <p:txEl>
                                              <p:pRg st="1" end="1"/>
                                            </p:txEl>
                                          </p:spTgt>
                                        </p:tgtEl>
                                      </p:cBhvr>
                                    </p:animEffect>
                                    <p:anim calcmode="lin" valueType="num">
                                      <p:cBhvr>
                                        <p:cTn id="16" dur="1000" fill="hold"/>
                                        <p:tgtEl>
                                          <p:spTgt spid="50180">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0180">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180">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0180">
                                            <p:txEl>
                                              <p:pRg st="2" end="2"/>
                                            </p:txEl>
                                          </p:spTgt>
                                        </p:tgtEl>
                                        <p:attrNameLst>
                                          <p:attrName>style.visibility</p:attrName>
                                        </p:attrNameLst>
                                      </p:cBhvr>
                                      <p:to>
                                        <p:strVal val="visible"/>
                                      </p:to>
                                    </p:set>
                                    <p:animEffect transition="in" filter="fade">
                                      <p:cBhvr>
                                        <p:cTn id="23" dur="1000"/>
                                        <p:tgtEl>
                                          <p:spTgt spid="50180">
                                            <p:txEl>
                                              <p:pRg st="2" end="2"/>
                                            </p:txEl>
                                          </p:spTgt>
                                        </p:tgtEl>
                                      </p:cBhvr>
                                    </p:animEffect>
                                    <p:anim calcmode="lin" valueType="num">
                                      <p:cBhvr>
                                        <p:cTn id="24" dur="1000" fill="hold"/>
                                        <p:tgtEl>
                                          <p:spTgt spid="50180">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0180">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0180">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0180">
                                            <p:txEl>
                                              <p:pRg st="3" end="3"/>
                                            </p:txEl>
                                          </p:spTgt>
                                        </p:tgtEl>
                                        <p:attrNameLst>
                                          <p:attrName>style.visibility</p:attrName>
                                        </p:attrNameLst>
                                      </p:cBhvr>
                                      <p:to>
                                        <p:strVal val="visible"/>
                                      </p:to>
                                    </p:set>
                                    <p:animEffect transition="in" filter="fade">
                                      <p:cBhvr>
                                        <p:cTn id="31" dur="1000"/>
                                        <p:tgtEl>
                                          <p:spTgt spid="50180">
                                            <p:txEl>
                                              <p:pRg st="3" end="3"/>
                                            </p:txEl>
                                          </p:spTgt>
                                        </p:tgtEl>
                                      </p:cBhvr>
                                    </p:animEffect>
                                    <p:anim calcmode="lin" valueType="num">
                                      <p:cBhvr>
                                        <p:cTn id="32" dur="1000" fill="hold"/>
                                        <p:tgtEl>
                                          <p:spTgt spid="50180">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0180">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0180">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50180">
                                            <p:txEl>
                                              <p:pRg st="4" end="4"/>
                                            </p:txEl>
                                          </p:spTgt>
                                        </p:tgtEl>
                                        <p:attrNameLst>
                                          <p:attrName>style.visibility</p:attrName>
                                        </p:attrNameLst>
                                      </p:cBhvr>
                                      <p:to>
                                        <p:strVal val="visible"/>
                                      </p:to>
                                    </p:set>
                                    <p:animEffect transition="in" filter="fade">
                                      <p:cBhvr>
                                        <p:cTn id="39" dur="1000"/>
                                        <p:tgtEl>
                                          <p:spTgt spid="50180">
                                            <p:txEl>
                                              <p:pRg st="4" end="4"/>
                                            </p:txEl>
                                          </p:spTgt>
                                        </p:tgtEl>
                                      </p:cBhvr>
                                    </p:animEffect>
                                    <p:anim calcmode="lin" valueType="num">
                                      <p:cBhvr>
                                        <p:cTn id="40" dur="1000" fill="hold"/>
                                        <p:tgtEl>
                                          <p:spTgt spid="50180">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50180">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0180">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50180">
                                            <p:txEl>
                                              <p:pRg st="5" end="5"/>
                                            </p:txEl>
                                          </p:spTgt>
                                        </p:tgtEl>
                                        <p:attrNameLst>
                                          <p:attrName>style.visibility</p:attrName>
                                        </p:attrNameLst>
                                      </p:cBhvr>
                                      <p:to>
                                        <p:strVal val="visible"/>
                                      </p:to>
                                    </p:set>
                                    <p:animEffect transition="in" filter="fade">
                                      <p:cBhvr>
                                        <p:cTn id="47" dur="1000"/>
                                        <p:tgtEl>
                                          <p:spTgt spid="50180">
                                            <p:txEl>
                                              <p:pRg st="5" end="5"/>
                                            </p:txEl>
                                          </p:spTgt>
                                        </p:tgtEl>
                                      </p:cBhvr>
                                    </p:animEffect>
                                    <p:anim calcmode="lin" valueType="num">
                                      <p:cBhvr>
                                        <p:cTn id="48" dur="1000" fill="hold"/>
                                        <p:tgtEl>
                                          <p:spTgt spid="50180">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50180">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0180">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bg2">
                    <a:lumMod val="25000"/>
                  </a:schemeClr>
                </a:solidFill>
                <a:latin typeface="Academy Engraved LET"/>
                <a:cs typeface="Academy Engraved LET"/>
              </a:rPr>
              <a:t>Cultural Maps:</a:t>
            </a:r>
            <a:br>
              <a:rPr lang="en-US" sz="4000" dirty="0" smtClean="0">
                <a:solidFill>
                  <a:schemeClr val="bg2">
                    <a:lumMod val="25000"/>
                  </a:schemeClr>
                </a:solidFill>
                <a:latin typeface="Academy Engraved LET"/>
                <a:cs typeface="Academy Engraved LET"/>
              </a:rPr>
            </a:br>
            <a:r>
              <a:rPr lang="en-US" sz="4000" dirty="0" smtClean="0">
                <a:solidFill>
                  <a:schemeClr val="bg2">
                    <a:lumMod val="25000"/>
                  </a:schemeClr>
                </a:solidFill>
                <a:latin typeface="Academy Engraved LET"/>
                <a:cs typeface="Academy Engraved LET"/>
              </a:rPr>
              <a:t>The “C” Approach</a:t>
            </a:r>
            <a:endParaRPr lang="en-US" sz="4000" dirty="0">
              <a:solidFill>
                <a:schemeClr val="bg2">
                  <a:lumMod val="25000"/>
                </a:schemeClr>
              </a:solidFill>
              <a:latin typeface="Academy Engraved LET"/>
              <a:cs typeface="Academy Engraved LET"/>
            </a:endParaRPr>
          </a:p>
        </p:txBody>
      </p:sp>
      <p:sp>
        <p:nvSpPr>
          <p:cNvPr id="3" name="Content Placeholder 2"/>
          <p:cNvSpPr>
            <a:spLocks noGrp="1"/>
          </p:cNvSpPr>
          <p:nvPr>
            <p:ph idx="1"/>
          </p:nvPr>
        </p:nvSpPr>
        <p:spPr>
          <a:xfrm>
            <a:off x="457200" y="1992923"/>
            <a:ext cx="8229600" cy="4133240"/>
          </a:xfrm>
        </p:spPr>
        <p:txBody>
          <a:bodyPr>
            <a:normAutofit/>
          </a:bodyPr>
          <a:lstStyle/>
          <a:p>
            <a:r>
              <a:rPr lang="en-US" dirty="0" smtClean="0">
                <a:solidFill>
                  <a:schemeClr val="accent4">
                    <a:lumMod val="75000"/>
                  </a:schemeClr>
                </a:solidFill>
              </a:rPr>
              <a:t>Commerce</a:t>
            </a:r>
          </a:p>
          <a:p>
            <a:r>
              <a:rPr lang="en-US" dirty="0" smtClean="0">
                <a:solidFill>
                  <a:schemeClr val="accent4">
                    <a:lumMod val="75000"/>
                  </a:schemeClr>
                </a:solidFill>
              </a:rPr>
              <a:t>Concern</a:t>
            </a:r>
          </a:p>
          <a:p>
            <a:r>
              <a:rPr lang="en-US" dirty="0" smtClean="0">
                <a:solidFill>
                  <a:schemeClr val="accent4">
                    <a:lumMod val="75000"/>
                  </a:schemeClr>
                </a:solidFill>
              </a:rPr>
              <a:t>Communication, types of </a:t>
            </a:r>
          </a:p>
          <a:p>
            <a:r>
              <a:rPr lang="en-US" dirty="0" smtClean="0">
                <a:solidFill>
                  <a:schemeClr val="accent4">
                    <a:lumMod val="75000"/>
                  </a:schemeClr>
                </a:solidFill>
              </a:rPr>
              <a:t>Community, levels of</a:t>
            </a:r>
          </a:p>
          <a:p>
            <a:r>
              <a:rPr lang="en-US" dirty="0" smtClean="0">
                <a:solidFill>
                  <a:schemeClr val="accent4">
                    <a:lumMod val="75000"/>
                  </a:schemeClr>
                </a:solidFill>
              </a:rPr>
              <a:t>Cohesion Factors</a:t>
            </a:r>
          </a:p>
          <a:p>
            <a:r>
              <a:rPr lang="en-US" dirty="0" smtClean="0">
                <a:solidFill>
                  <a:schemeClr val="accent4">
                    <a:lumMod val="75000"/>
                  </a:schemeClr>
                </a:solidFill>
              </a:rPr>
              <a:t>Clash of Civilizations</a:t>
            </a:r>
          </a:p>
          <a:p>
            <a:r>
              <a:rPr lang="en-US" dirty="0" smtClean="0">
                <a:solidFill>
                  <a:schemeClr val="accent4">
                    <a:lumMod val="75000"/>
                  </a:schemeClr>
                </a:solidFill>
              </a:rPr>
              <a:t>… and Culture?</a:t>
            </a:r>
            <a:endParaRPr lang="en-US" dirty="0">
              <a:solidFill>
                <a:schemeClr val="accent4">
                  <a:lumMod val="75000"/>
                </a:schemeClr>
              </a:solidFill>
            </a:endParaRPr>
          </a:p>
        </p:txBody>
      </p:sp>
      <p:pic>
        <p:nvPicPr>
          <p:cNvPr id="4" name="Picture 3"/>
          <p:cNvPicPr>
            <a:picLocks noChangeAspect="1"/>
          </p:cNvPicPr>
          <p:nvPr/>
        </p:nvPicPr>
        <p:blipFill>
          <a:blip r:embed="rId3"/>
          <a:stretch>
            <a:fillRect/>
          </a:stretch>
        </p:blipFill>
        <p:spPr>
          <a:xfrm>
            <a:off x="5200192" y="2142969"/>
            <a:ext cx="3771900" cy="3810000"/>
          </a:xfrm>
          <a:prstGeom prst="rect">
            <a:avLst/>
          </a:prstGeom>
        </p:spPr>
      </p:pic>
    </p:spTree>
    <p:extLst>
      <p:ext uri="{BB962C8B-B14F-4D97-AF65-F5344CB8AC3E}">
        <p14:creationId xmlns:p14="http://schemas.microsoft.com/office/powerpoint/2010/main" val="9279136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577385" cy="1464285"/>
          </a:xfrm>
        </p:spPr>
        <p:txBody>
          <a:bodyPr>
            <a:normAutofit fontScale="90000"/>
          </a:bodyPr>
          <a:lstStyle/>
          <a:p>
            <a:r>
              <a:rPr lang="en-US" sz="4000" dirty="0" smtClean="0"/>
              <a:t>EU Commission on Culture</a:t>
            </a:r>
            <a:r>
              <a:rPr lang="en-US" dirty="0" smtClean="0"/>
              <a:t/>
            </a:r>
            <a:br>
              <a:rPr lang="en-US" dirty="0" smtClean="0"/>
            </a:br>
            <a:r>
              <a:rPr lang="en-US" sz="3600" dirty="0" smtClean="0"/>
              <a:t>Directorate General for Education and Culture</a:t>
            </a:r>
            <a:r>
              <a:rPr lang="en-US" dirty="0" smtClean="0"/>
              <a:t/>
            </a:r>
            <a:br>
              <a:rPr lang="en-US" dirty="0" smtClean="0"/>
            </a:br>
            <a:r>
              <a:rPr lang="en-US" sz="2200" dirty="0" smtClean="0">
                <a:hlinkClick r:id="rId2"/>
              </a:rPr>
              <a:t>http://ec.europa.eu/culture/our-programmes-and-actions/culture-programme-%282007-2013%29_en.htm</a:t>
            </a:r>
            <a:r>
              <a:rPr lang="en-US" sz="2200" dirty="0" smtClean="0"/>
              <a:t> </a:t>
            </a:r>
            <a:endParaRPr lang="en-US" sz="2200" dirty="0"/>
          </a:p>
        </p:txBody>
      </p:sp>
      <p:sp>
        <p:nvSpPr>
          <p:cNvPr id="3" name="Content Placeholder 2"/>
          <p:cNvSpPr>
            <a:spLocks noGrp="1"/>
          </p:cNvSpPr>
          <p:nvPr>
            <p:ph idx="1"/>
          </p:nvPr>
        </p:nvSpPr>
        <p:spPr>
          <a:xfrm>
            <a:off x="457200" y="1953846"/>
            <a:ext cx="8229600" cy="4689231"/>
          </a:xfrm>
        </p:spPr>
        <p:txBody>
          <a:bodyPr>
            <a:noAutofit/>
          </a:bodyPr>
          <a:lstStyle/>
          <a:p>
            <a:r>
              <a:rPr lang="en-US" sz="3200" dirty="0" err="1" smtClean="0"/>
              <a:t>Androulla</a:t>
            </a:r>
            <a:r>
              <a:rPr lang="en-US" sz="3200" dirty="0" smtClean="0"/>
              <a:t> </a:t>
            </a:r>
            <a:r>
              <a:rPr lang="en-US" sz="3200" dirty="0" err="1" smtClean="0"/>
              <a:t>Vassiliou</a:t>
            </a:r>
            <a:r>
              <a:rPr lang="en-US" sz="3200" dirty="0" smtClean="0"/>
              <a:t>, Commissioner for Education, Culture, Multilingualism, Youth</a:t>
            </a:r>
          </a:p>
          <a:p>
            <a:r>
              <a:rPr lang="en-US" sz="3200" dirty="0" smtClean="0"/>
              <a:t>The EU’s Culture </a:t>
            </a:r>
            <a:r>
              <a:rPr lang="en-US" sz="3200" dirty="0" err="1" smtClean="0"/>
              <a:t>programme</a:t>
            </a:r>
            <a:r>
              <a:rPr lang="en-US" sz="3200" dirty="0" smtClean="0"/>
              <a:t> (2007-2013) has a budget of €400 million to celebrate Europe’s cultural diversity and enhance Europe’s shared cultural heritage through the development of cross-border co-operation between cultural operators and institutions.</a:t>
            </a:r>
            <a:endParaRPr lang="en-US" sz="3200" dirty="0"/>
          </a:p>
        </p:txBody>
      </p:sp>
    </p:spTree>
    <p:extLst>
      <p:ext uri="{BB962C8B-B14F-4D97-AF65-F5344CB8AC3E}">
        <p14:creationId xmlns:p14="http://schemas.microsoft.com/office/powerpoint/2010/main" val="6028282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 Culture</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The Culture </a:t>
            </a:r>
            <a:r>
              <a:rPr lang="en-US" sz="2800" dirty="0" err="1" smtClean="0"/>
              <a:t>programme</a:t>
            </a:r>
            <a:r>
              <a:rPr lang="en-US" sz="2800" dirty="0" smtClean="0"/>
              <a:t> has 3 main objectives:</a:t>
            </a:r>
          </a:p>
          <a:p>
            <a:r>
              <a:rPr lang="en-US" sz="2800" dirty="0" smtClean="0"/>
              <a:t>to promote </a:t>
            </a:r>
            <a:r>
              <a:rPr lang="en-US" sz="2800" b="1" dirty="0" smtClean="0"/>
              <a:t>cross-border mobility</a:t>
            </a:r>
            <a:r>
              <a:rPr lang="en-US" sz="2800" dirty="0" smtClean="0"/>
              <a:t> of those working in the cultural sector; </a:t>
            </a:r>
          </a:p>
          <a:p>
            <a:r>
              <a:rPr lang="en-US" sz="2800" dirty="0" smtClean="0"/>
              <a:t>to encourage the </a:t>
            </a:r>
            <a:r>
              <a:rPr lang="en-US" sz="2800" b="1" dirty="0" smtClean="0"/>
              <a:t>transnational circulation</a:t>
            </a:r>
            <a:r>
              <a:rPr lang="en-US" sz="2800" dirty="0" smtClean="0"/>
              <a:t> of cultural and artistic output; </a:t>
            </a:r>
          </a:p>
          <a:p>
            <a:r>
              <a:rPr lang="en-US" sz="2800" dirty="0" smtClean="0"/>
              <a:t>and to foster </a:t>
            </a:r>
            <a:r>
              <a:rPr lang="en-US" sz="2800" b="1" dirty="0" smtClean="0"/>
              <a:t>intercultural dialogue</a:t>
            </a:r>
            <a:r>
              <a:rPr lang="en-US" sz="2800" dirty="0" smtClean="0"/>
              <a:t>.</a:t>
            </a:r>
            <a:endParaRPr lang="en-US" sz="2800" dirty="0"/>
          </a:p>
        </p:txBody>
      </p:sp>
    </p:spTree>
    <p:extLst>
      <p:ext uri="{BB962C8B-B14F-4D97-AF65-F5344CB8AC3E}">
        <p14:creationId xmlns:p14="http://schemas.microsoft.com/office/powerpoint/2010/main" val="302517904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956285"/>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dirty="0" smtClean="0">
                <a:ln w="0"/>
                <a:effectLst>
                  <a:reflection blurRad="12700" stA="50000" endPos="50000" dist="5000" dir="5400000" sy="-100000" rotWithShape="0"/>
                </a:effectLst>
                <a:latin typeface="Arial Black"/>
                <a:cs typeface="Arial Black"/>
              </a:rPr>
              <a:t>EU Cultural Policy</a:t>
            </a:r>
            <a:endParaRPr lang="en-US" sz="3600" b="1" cap="all" dirty="0">
              <a:ln w="0"/>
              <a:effectLst>
                <a:reflection blurRad="12700" stA="50000" endPos="50000" dist="5000" dir="5400000" sy="-100000" rotWithShape="0"/>
              </a:effectLst>
              <a:latin typeface="Arial Black"/>
              <a:cs typeface="Arial Black"/>
            </a:endParaRPr>
          </a:p>
        </p:txBody>
      </p:sp>
      <p:sp>
        <p:nvSpPr>
          <p:cNvPr id="3" name="Content Placeholder 2"/>
          <p:cNvSpPr>
            <a:spLocks noGrp="1"/>
          </p:cNvSpPr>
          <p:nvPr>
            <p:ph idx="1"/>
          </p:nvPr>
        </p:nvSpPr>
        <p:spPr>
          <a:xfrm>
            <a:off x="644768" y="1973384"/>
            <a:ext cx="8206153" cy="4611077"/>
          </a:xfrm>
        </p:spPr>
        <p:txBody>
          <a:bodyPr>
            <a:normAutofit fontScale="70000" lnSpcReduction="20000"/>
          </a:bodyPr>
          <a:lstStyle/>
          <a:p>
            <a:r>
              <a:rPr lang="en-US" sz="4000" dirty="0" smtClean="0"/>
              <a:t>The unit ‘Culture Policy and Intercultural Dialogue supports new approaches for cultural involvement.</a:t>
            </a:r>
          </a:p>
          <a:p>
            <a:r>
              <a:rPr lang="en-US" sz="4000" dirty="0" smtClean="0"/>
              <a:t>It views culture </a:t>
            </a:r>
            <a:r>
              <a:rPr lang="en-US" sz="4000" dirty="0"/>
              <a:t>as a vital part of the EU’s external </a:t>
            </a:r>
            <a:r>
              <a:rPr lang="en-US" sz="4000" dirty="0" smtClean="0"/>
              <a:t>relations.</a:t>
            </a:r>
          </a:p>
          <a:p>
            <a:r>
              <a:rPr lang="en-US" sz="4000" dirty="0" smtClean="0"/>
              <a:t>It seeks to accord culture a more prominent role in the European Union as a tool for social change. </a:t>
            </a:r>
          </a:p>
          <a:p>
            <a:r>
              <a:rPr lang="en-US" sz="4000" dirty="0" smtClean="0"/>
              <a:t>This unit of the Directorate General for Education and Culture is charged with implementing the European agenda for culture, as approved by the Council in November 2007, with its three main objectives.</a:t>
            </a:r>
            <a:endParaRPr lang="en-US" dirty="0"/>
          </a:p>
        </p:txBody>
      </p:sp>
    </p:spTree>
    <p:extLst>
      <p:ext uri="{BB962C8B-B14F-4D97-AF65-F5344CB8AC3E}">
        <p14:creationId xmlns:p14="http://schemas.microsoft.com/office/powerpoint/2010/main" val="198665574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Black"/>
                <a:cs typeface="Arial Black"/>
              </a:rPr>
              <a:t>Culture Program &amp; Actions Unit</a:t>
            </a:r>
            <a:endParaRPr lang="en-US" sz="3200" dirty="0">
              <a:latin typeface="Arial Black"/>
              <a:cs typeface="Arial Black"/>
            </a:endParaRPr>
          </a:p>
        </p:txBody>
      </p:sp>
      <p:sp>
        <p:nvSpPr>
          <p:cNvPr id="3" name="Content Placeholder 2"/>
          <p:cNvSpPr>
            <a:spLocks noGrp="1"/>
          </p:cNvSpPr>
          <p:nvPr>
            <p:ph idx="1"/>
          </p:nvPr>
        </p:nvSpPr>
        <p:spPr>
          <a:xfrm>
            <a:off x="390769" y="1752600"/>
            <a:ext cx="8342923" cy="4597400"/>
          </a:xfrm>
        </p:spPr>
        <p:txBody>
          <a:bodyPr>
            <a:normAutofit/>
          </a:bodyPr>
          <a:lstStyle/>
          <a:p>
            <a:r>
              <a:rPr lang="en-US" sz="2500" dirty="0" smtClean="0"/>
              <a:t>Its main </a:t>
            </a:r>
            <a:r>
              <a:rPr lang="en-US" sz="2500" dirty="0"/>
              <a:t>task </a:t>
            </a:r>
            <a:r>
              <a:rPr lang="en-US" sz="2500" dirty="0" smtClean="0"/>
              <a:t>is </a:t>
            </a:r>
            <a:r>
              <a:rPr lang="en-US" sz="2500" dirty="0"/>
              <a:t>to put into effect the Culture </a:t>
            </a:r>
            <a:r>
              <a:rPr lang="en-US" sz="2500" dirty="0" smtClean="0"/>
              <a:t>Program </a:t>
            </a:r>
            <a:r>
              <a:rPr lang="en-US" sz="2500" dirty="0"/>
              <a:t>(2007-2013) in co-operation with the Education, Audiovisual and Culture Executive Agency. </a:t>
            </a:r>
            <a:endParaRPr lang="en-US" sz="2500" dirty="0" smtClean="0"/>
          </a:p>
          <a:p>
            <a:r>
              <a:rPr lang="en-US" sz="2500" dirty="0" smtClean="0"/>
              <a:t>finances </a:t>
            </a:r>
            <a:r>
              <a:rPr lang="en-US" sz="2500" dirty="0"/>
              <a:t>hundreds of projects promoting the transnational mobility of cultural actors, encouraging the transnational flow of art works and of cultural and artistic products, as well as encouraging intercultural dialogue. </a:t>
            </a:r>
            <a:endParaRPr lang="en-US" sz="2500" dirty="0" smtClean="0"/>
          </a:p>
          <a:p>
            <a:r>
              <a:rPr lang="en-US" sz="2500" dirty="0" smtClean="0"/>
              <a:t>also </a:t>
            </a:r>
            <a:r>
              <a:rPr lang="en-US" sz="2500" dirty="0"/>
              <a:t>manages the “European Capitals of Culture” scheme and European prizes in the field of </a:t>
            </a:r>
            <a:r>
              <a:rPr lang="en-US" sz="2500" dirty="0" smtClean="0"/>
              <a:t>culture (esp. cultural heritage), </a:t>
            </a:r>
            <a:r>
              <a:rPr lang="en-US" sz="2500" dirty="0"/>
              <a:t>contemporary architecture, literature and contemporary music</a:t>
            </a:r>
            <a:r>
              <a:rPr lang="en-US" sz="2500" dirty="0" smtClean="0"/>
              <a:t>.</a:t>
            </a:r>
            <a:endParaRPr lang="en-US" sz="2500" dirty="0"/>
          </a:p>
        </p:txBody>
      </p:sp>
    </p:spTree>
    <p:extLst>
      <p:ext uri="{BB962C8B-B14F-4D97-AF65-F5344CB8AC3E}">
        <p14:creationId xmlns:p14="http://schemas.microsoft.com/office/powerpoint/2010/main" val="244146562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155" y="224692"/>
            <a:ext cx="7913076" cy="1299308"/>
          </a:xfrm>
        </p:spPr>
        <p:txBody>
          <a:bodyPr>
            <a:normAutofit fontScale="90000"/>
          </a:bodyPr>
          <a:lstStyle/>
          <a:p>
            <a:r>
              <a:rPr lang="en-US" sz="3600" b="1" dirty="0" smtClean="0"/>
              <a:t>EU </a:t>
            </a:r>
            <a:r>
              <a:rPr lang="en-US" sz="3600" b="1" dirty="0"/>
              <a:t>Award for Contemporary Music/The European Border Breakers Awards</a:t>
            </a:r>
            <a:r>
              <a:rPr lang="en-US" sz="4000" b="1" dirty="0"/>
              <a:t> </a:t>
            </a:r>
            <a:r>
              <a:rPr lang="en-US" sz="3100" b="1" dirty="0"/>
              <a:t>(EBBAs</a:t>
            </a:r>
            <a:r>
              <a:rPr lang="en-US" sz="3100" b="1" dirty="0" smtClean="0"/>
              <a:t>)</a:t>
            </a:r>
            <a:endParaRPr lang="en-US" sz="3100" dirty="0"/>
          </a:p>
        </p:txBody>
      </p:sp>
      <p:sp>
        <p:nvSpPr>
          <p:cNvPr id="3" name="Content Placeholder 2"/>
          <p:cNvSpPr>
            <a:spLocks noGrp="1"/>
          </p:cNvSpPr>
          <p:nvPr>
            <p:ph idx="1"/>
          </p:nvPr>
        </p:nvSpPr>
        <p:spPr>
          <a:xfrm>
            <a:off x="273538" y="1660769"/>
            <a:ext cx="8596924" cy="4923693"/>
          </a:xfrm>
        </p:spPr>
        <p:txBody>
          <a:bodyPr>
            <a:normAutofit/>
          </a:bodyPr>
          <a:lstStyle/>
          <a:p>
            <a:r>
              <a:rPr lang="en-US" dirty="0"/>
              <a:t>m</a:t>
            </a:r>
            <a:r>
              <a:rPr lang="en-US" dirty="0" smtClean="0"/>
              <a:t>odern </a:t>
            </a:r>
            <a:r>
              <a:rPr lang="en-US" dirty="0"/>
              <a:t>popular music and the repertoire of emerging European artists showcases Europe's rich cultural diversity. The circulation of </a:t>
            </a:r>
            <a:r>
              <a:rPr lang="en-US" dirty="0" smtClean="0"/>
              <a:t>the new </a:t>
            </a:r>
            <a:r>
              <a:rPr lang="en-US" dirty="0"/>
              <a:t>repertoire is important </a:t>
            </a:r>
            <a:r>
              <a:rPr lang="en-US" dirty="0" smtClean="0"/>
              <a:t>developing new attitudes. </a:t>
            </a:r>
          </a:p>
          <a:p>
            <a:r>
              <a:rPr lang="en-US" dirty="0" smtClean="0"/>
              <a:t>the </a:t>
            </a:r>
            <a:r>
              <a:rPr lang="en-US" dirty="0"/>
              <a:t>European Border Breakers Awards aim to stimulate the cross-border circulation of new music. </a:t>
            </a:r>
            <a:r>
              <a:rPr lang="en-US" dirty="0" smtClean="0"/>
              <a:t>Popular access points are crucial </a:t>
            </a:r>
            <a:r>
              <a:rPr lang="en-US" dirty="0"/>
              <a:t>for </a:t>
            </a:r>
            <a:r>
              <a:rPr lang="en-US" dirty="0" smtClean="0"/>
              <a:t>the artists</a:t>
            </a:r>
            <a:r>
              <a:rPr lang="en-US" dirty="0"/>
              <a:t>' capacity to build up relations with the wider European public. The </a:t>
            </a:r>
            <a:r>
              <a:rPr lang="en-US" dirty="0" smtClean="0"/>
              <a:t>EC </a:t>
            </a:r>
            <a:r>
              <a:rPr lang="en-US" dirty="0"/>
              <a:t>acknowledges that </a:t>
            </a:r>
            <a:r>
              <a:rPr lang="en-US" dirty="0" smtClean="0"/>
              <a:t>European </a:t>
            </a:r>
            <a:r>
              <a:rPr lang="en-US" dirty="0"/>
              <a:t>music </a:t>
            </a:r>
            <a:r>
              <a:rPr lang="en-US" dirty="0" smtClean="0"/>
              <a:t>contributes </a:t>
            </a:r>
            <a:r>
              <a:rPr lang="en-US" dirty="0"/>
              <a:t>significantly to </a:t>
            </a:r>
            <a:r>
              <a:rPr lang="en-US" dirty="0" smtClean="0"/>
              <a:t>the economy</a:t>
            </a:r>
            <a:r>
              <a:rPr lang="en-US" dirty="0"/>
              <a:t>, together with </a:t>
            </a:r>
            <a:r>
              <a:rPr lang="en-US" dirty="0" smtClean="0"/>
              <a:t>its other </a:t>
            </a:r>
            <a:r>
              <a:rPr lang="en-US" dirty="0"/>
              <a:t>creative industries.</a:t>
            </a:r>
          </a:p>
          <a:p>
            <a:r>
              <a:rPr lang="en-US" dirty="0" smtClean="0"/>
              <a:t>The 2012 ceremony</a:t>
            </a:r>
            <a:r>
              <a:rPr lang="en-US" dirty="0"/>
              <a:t> was hosted by British musician and broadcaster </a:t>
            </a:r>
            <a:r>
              <a:rPr lang="en-US" dirty="0" err="1"/>
              <a:t>Jools</a:t>
            </a:r>
            <a:r>
              <a:rPr lang="en-US" dirty="0"/>
              <a:t> Holland on the opening night of the </a:t>
            </a:r>
            <a:r>
              <a:rPr lang="en-US" dirty="0" err="1"/>
              <a:t>Eurosonic</a:t>
            </a:r>
            <a:r>
              <a:rPr lang="en-US" dirty="0"/>
              <a:t> festival in Groningen, Netherlands, on 11 January 2012. The ceremony was recorded and broadcast by the Dutch National Television (NOS/NTR</a:t>
            </a:r>
            <a:r>
              <a:rPr lang="en-US" dirty="0" smtClean="0"/>
              <a:t>)</a:t>
            </a:r>
          </a:p>
        </p:txBody>
      </p:sp>
    </p:spTree>
    <p:extLst>
      <p:ext uri="{BB962C8B-B14F-4D97-AF65-F5344CB8AC3E}">
        <p14:creationId xmlns:p14="http://schemas.microsoft.com/office/powerpoint/2010/main" val="400774791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538" y="156308"/>
            <a:ext cx="8030308" cy="1270000"/>
          </a:xfrm>
        </p:spPr>
        <p:txBody>
          <a:bodyPr>
            <a:normAutofit fontScale="90000"/>
          </a:bodyPr>
          <a:lstStyle/>
          <a:p>
            <a:r>
              <a:rPr lang="en-US" sz="4000" b="1" dirty="0"/>
              <a:t>European Border Breakers Awards</a:t>
            </a:r>
            <a:br>
              <a:rPr lang="en-US" sz="4000" b="1" dirty="0"/>
            </a:br>
            <a:r>
              <a:rPr lang="en-US" sz="2700" b="1" dirty="0">
                <a:hlinkClick r:id="rId2"/>
              </a:rPr>
              <a:t>http://ec.europa.eu/culture/our-programmes-and-actions/prizes/songs-ebba-</a:t>
            </a:r>
            <a:r>
              <a:rPr lang="en-US" sz="2700" b="1" dirty="0" smtClean="0">
                <a:hlinkClick r:id="rId2"/>
              </a:rPr>
              <a:t>2012_en.htm</a:t>
            </a:r>
            <a:r>
              <a:rPr lang="en-US" sz="2700" b="1" dirty="0" smtClean="0"/>
              <a:t>  </a:t>
            </a:r>
            <a:endParaRPr lang="en-US" sz="2700" dirty="0"/>
          </a:p>
        </p:txBody>
      </p:sp>
      <p:sp>
        <p:nvSpPr>
          <p:cNvPr id="3" name="Content Placeholder 2"/>
          <p:cNvSpPr>
            <a:spLocks noGrp="1"/>
          </p:cNvSpPr>
          <p:nvPr>
            <p:ph idx="1"/>
          </p:nvPr>
        </p:nvSpPr>
        <p:spPr>
          <a:xfrm>
            <a:off x="742462" y="1641231"/>
            <a:ext cx="7601438" cy="4689232"/>
          </a:xfrm>
        </p:spPr>
        <p:txBody>
          <a:bodyPr>
            <a:normAutofit fontScale="85000" lnSpcReduction="20000"/>
          </a:bodyPr>
          <a:lstStyle/>
          <a:p>
            <a:r>
              <a:rPr lang="en-US" sz="2800" dirty="0" smtClean="0">
                <a:solidFill>
                  <a:srgbClr val="0000FF"/>
                </a:solidFill>
              </a:rPr>
              <a:t>Selah Sue (Belgium)</a:t>
            </a:r>
            <a:endParaRPr lang="en-US" sz="2800" dirty="0">
              <a:solidFill>
                <a:srgbClr val="0000FF"/>
              </a:solidFill>
            </a:endParaRPr>
          </a:p>
          <a:p>
            <a:pPr lvl="1"/>
            <a:r>
              <a:rPr lang="en-US" dirty="0" smtClean="0">
                <a:hlinkClick r:id="rId3"/>
              </a:rPr>
              <a:t>http</a:t>
            </a:r>
            <a:r>
              <a:rPr lang="en-US" dirty="0">
                <a:hlinkClick r:id="rId3"/>
              </a:rPr>
              <a:t>://www.europeanborderbreakersawards.eu/content/selah-sue-ebba-awards-2012-artist-</a:t>
            </a:r>
            <a:r>
              <a:rPr lang="en-US" dirty="0" smtClean="0">
                <a:hlinkClick r:id="rId3"/>
              </a:rPr>
              <a:t>video</a:t>
            </a:r>
          </a:p>
          <a:p>
            <a:r>
              <a:rPr lang="en-US" sz="2800" dirty="0">
                <a:solidFill>
                  <a:srgbClr val="FF0000"/>
                </a:solidFill>
              </a:rPr>
              <a:t>Afrojack (Netherlands</a:t>
            </a:r>
            <a:r>
              <a:rPr lang="en-US" sz="2800" dirty="0" smtClean="0">
                <a:solidFill>
                  <a:srgbClr val="FF0000"/>
                </a:solidFill>
              </a:rPr>
              <a:t>)</a:t>
            </a:r>
            <a:r>
              <a:rPr lang="en-US" dirty="0" smtClean="0">
                <a:solidFill>
                  <a:srgbClr val="FF0000"/>
                </a:solidFill>
              </a:rPr>
              <a:t> </a:t>
            </a:r>
            <a:endParaRPr lang="en-US" dirty="0">
              <a:solidFill>
                <a:srgbClr val="FF0000"/>
              </a:solidFill>
              <a:hlinkClick r:id="rId3"/>
            </a:endParaRPr>
          </a:p>
          <a:p>
            <a:pPr lvl="1"/>
            <a:r>
              <a:rPr lang="en-US" dirty="0" smtClean="0">
                <a:hlinkClick r:id="rId3"/>
              </a:rPr>
              <a:t>http</a:t>
            </a:r>
            <a:r>
              <a:rPr lang="en-US" dirty="0">
                <a:hlinkClick r:id="rId3"/>
              </a:rPr>
              <a:t>://ec.europa.eu/culture/our-programmes-and-actions/prizes/european-border-breakers-awards_en.htm</a:t>
            </a:r>
            <a:endParaRPr lang="en-US" dirty="0"/>
          </a:p>
          <a:p>
            <a:pPr marL="457200" lvl="1">
              <a:spcBef>
                <a:spcPts val="2000"/>
              </a:spcBef>
              <a:buClrTx/>
            </a:pPr>
            <a:r>
              <a:rPr lang="en-US" sz="2800" dirty="0">
                <a:solidFill>
                  <a:schemeClr val="accent2">
                    <a:lumMod val="50000"/>
                  </a:schemeClr>
                </a:solidFill>
              </a:rPr>
              <a:t>Boy (Switzerland, Germany)</a:t>
            </a:r>
          </a:p>
          <a:p>
            <a:r>
              <a:rPr lang="en-US" sz="2800" dirty="0" smtClean="0">
                <a:solidFill>
                  <a:srgbClr val="800000"/>
                </a:solidFill>
              </a:rPr>
              <a:t>Anna </a:t>
            </a:r>
            <a:r>
              <a:rPr lang="en-US" sz="2800" dirty="0" err="1" smtClean="0">
                <a:solidFill>
                  <a:srgbClr val="800000"/>
                </a:solidFill>
              </a:rPr>
              <a:t>Calvi</a:t>
            </a:r>
            <a:r>
              <a:rPr lang="en-US" sz="2800" dirty="0" smtClean="0">
                <a:solidFill>
                  <a:srgbClr val="800000"/>
                </a:solidFill>
              </a:rPr>
              <a:t> (UK)</a:t>
            </a:r>
            <a:endParaRPr lang="en-US" sz="2400" dirty="0" smtClean="0">
              <a:solidFill>
                <a:srgbClr val="800000"/>
              </a:solidFill>
            </a:endParaRPr>
          </a:p>
          <a:p>
            <a:pPr lvl="1"/>
            <a:r>
              <a:rPr lang="en-US" sz="2400" dirty="0" smtClean="0"/>
              <a:t>Agnes </a:t>
            </a:r>
            <a:r>
              <a:rPr lang="en-US" sz="2400" dirty="0" err="1" smtClean="0"/>
              <a:t>Obel</a:t>
            </a:r>
            <a:r>
              <a:rPr lang="en-US" sz="2400" dirty="0" smtClean="0"/>
              <a:t> (Denmark)</a:t>
            </a:r>
          </a:p>
          <a:p>
            <a:pPr lvl="1"/>
            <a:r>
              <a:rPr lang="en-US" sz="2400" dirty="0" err="1" smtClean="0"/>
              <a:t>Swedisch</a:t>
            </a:r>
            <a:r>
              <a:rPr lang="en-US" sz="2400" dirty="0" smtClean="0"/>
              <a:t> House Mafia (Sweden)</a:t>
            </a:r>
          </a:p>
          <a:p>
            <a:pPr lvl="1"/>
            <a:r>
              <a:rPr lang="en-US" sz="2400" dirty="0" smtClean="0"/>
              <a:t>Alexandra Stan (Romania)</a:t>
            </a:r>
            <a:endParaRPr lang="en-US" sz="2400" dirty="0"/>
          </a:p>
        </p:txBody>
      </p:sp>
    </p:spTree>
    <p:extLst>
      <p:ext uri="{BB962C8B-B14F-4D97-AF65-F5344CB8AC3E}">
        <p14:creationId xmlns:p14="http://schemas.microsoft.com/office/powerpoint/2010/main" val="78814081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6">
                    <a:lumMod val="75000"/>
                  </a:schemeClr>
                </a:solidFill>
                <a:latin typeface="Arial Black"/>
                <a:cs typeface="Arial Black"/>
              </a:rPr>
              <a:t>EU Prize for Literature</a:t>
            </a:r>
            <a:br>
              <a:rPr lang="en-US" sz="4000" dirty="0" smtClean="0">
                <a:solidFill>
                  <a:schemeClr val="accent6">
                    <a:lumMod val="75000"/>
                  </a:schemeClr>
                </a:solidFill>
                <a:latin typeface="Arial Black"/>
                <a:cs typeface="Arial Black"/>
              </a:rPr>
            </a:br>
            <a:r>
              <a:rPr lang="en-US" sz="4000" dirty="0" smtClean="0">
                <a:solidFill>
                  <a:schemeClr val="accent6">
                    <a:lumMod val="75000"/>
                  </a:schemeClr>
                </a:solidFill>
                <a:latin typeface="Arial Black"/>
                <a:cs typeface="Arial Black"/>
              </a:rPr>
              <a:t>EUPL</a:t>
            </a:r>
            <a:endParaRPr lang="en-US" sz="4000" dirty="0">
              <a:solidFill>
                <a:schemeClr val="accent6">
                  <a:lumMod val="75000"/>
                </a:schemeClr>
              </a:solidFill>
              <a:latin typeface="Arial Black"/>
              <a:cs typeface="Arial Black"/>
            </a:endParaRPr>
          </a:p>
        </p:txBody>
      </p:sp>
      <p:sp>
        <p:nvSpPr>
          <p:cNvPr id="3" name="Content Placeholder 2"/>
          <p:cNvSpPr>
            <a:spLocks noGrp="1"/>
          </p:cNvSpPr>
          <p:nvPr>
            <p:ph idx="1"/>
          </p:nvPr>
        </p:nvSpPr>
        <p:spPr>
          <a:xfrm>
            <a:off x="449385" y="1752600"/>
            <a:ext cx="8206153" cy="4577862"/>
          </a:xfrm>
        </p:spPr>
        <p:txBody>
          <a:bodyPr>
            <a:normAutofit/>
          </a:bodyPr>
          <a:lstStyle/>
          <a:p>
            <a:r>
              <a:rPr lang="en-US" dirty="0" smtClean="0"/>
              <a:t>EUP </a:t>
            </a:r>
            <a:r>
              <a:rPr lang="en-US" dirty="0"/>
              <a:t>was established </a:t>
            </a:r>
            <a:r>
              <a:rPr lang="en-US" dirty="0" smtClean="0"/>
              <a:t>in 2010 </a:t>
            </a:r>
            <a:r>
              <a:rPr lang="en-US" dirty="0"/>
              <a:t>to celebrate the diversity of European literary life by selecting emerging writers from around Europe and taking their work beyond national and linguistic borders. </a:t>
            </a:r>
            <a:endParaRPr lang="en-US" dirty="0" smtClean="0"/>
          </a:p>
          <a:p>
            <a:r>
              <a:rPr lang="en-US" dirty="0" smtClean="0"/>
              <a:t>The aim of the European Prize for Literature is to put the spotlight on the creativity and diverse wealth of Europe’s contemporary literature in the field of fiction, to promote the circulation of literature within Europe and encourage greater interest in non-national literary works.</a:t>
            </a:r>
          </a:p>
          <a:p>
            <a:r>
              <a:rPr lang="en-US" dirty="0"/>
              <a:t>The selected countries for the European Prize for Literature in 2012 are Austria, Croatia, France, Hungary, Ireland, Italy, Lithuania, Norway, Poland, Portugal, Slovakia and Sweden.</a:t>
            </a:r>
          </a:p>
        </p:txBody>
      </p:sp>
    </p:spTree>
    <p:extLst>
      <p:ext uri="{BB962C8B-B14F-4D97-AF65-F5344CB8AC3E}">
        <p14:creationId xmlns:p14="http://schemas.microsoft.com/office/powerpoint/2010/main" val="23076316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1976" r="-111976"/>
          <a:stretch>
            <a:fillRect/>
          </a:stretch>
        </p:blipFill>
        <p:spPr bwMode="auto">
          <a:xfrm rot="16200000">
            <a:off x="65088" y="1016000"/>
            <a:ext cx="89884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51805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14923"/>
            <a:ext cx="7543800" cy="879231"/>
          </a:xfrm>
        </p:spPr>
        <p:txBody>
          <a:bodyPr>
            <a:normAutofit fontScale="90000"/>
          </a:bodyPr>
          <a:lstStyle/>
          <a:p>
            <a:r>
              <a:rPr lang="en-US" dirty="0" smtClean="0"/>
              <a:t>…and Literature?</a:t>
            </a:r>
            <a:endParaRPr lang="en-US" dirty="0"/>
          </a:p>
        </p:txBody>
      </p:sp>
      <p:sp>
        <p:nvSpPr>
          <p:cNvPr id="3" name="Content Placeholder 2"/>
          <p:cNvSpPr>
            <a:spLocks noGrp="1"/>
          </p:cNvSpPr>
          <p:nvPr>
            <p:ph idx="1"/>
          </p:nvPr>
        </p:nvSpPr>
        <p:spPr>
          <a:xfrm>
            <a:off x="312615" y="1230923"/>
            <a:ext cx="8557847" cy="5275385"/>
          </a:xfrm>
        </p:spPr>
        <p:txBody>
          <a:bodyPr>
            <a:normAutofit fontScale="92500"/>
          </a:bodyPr>
          <a:lstStyle/>
          <a:p>
            <a:r>
              <a:rPr lang="en-US" sz="2600" dirty="0" smtClean="0"/>
              <a:t>Not as easy to combat prejudice with literature</a:t>
            </a:r>
          </a:p>
          <a:p>
            <a:r>
              <a:rPr lang="en-US" sz="2600" dirty="0" smtClean="0"/>
              <a:t>Literature is a much more private matter. Compared to music that speaks directly to the emotions, the printed word gets filtered through the brain.</a:t>
            </a:r>
          </a:p>
          <a:p>
            <a:r>
              <a:rPr lang="en-US" sz="2600" dirty="0" smtClean="0"/>
              <a:t>Literature requires a special kind of focus and time for reflection</a:t>
            </a:r>
          </a:p>
          <a:p>
            <a:r>
              <a:rPr lang="en-US" sz="2600" dirty="0"/>
              <a:t>Pascale </a:t>
            </a:r>
            <a:r>
              <a:rPr lang="en-US" sz="2600" b="1" dirty="0"/>
              <a:t>Casanova</a:t>
            </a:r>
            <a:r>
              <a:rPr lang="en-US" sz="2600" dirty="0"/>
              <a:t>, “The Assimilated,” in: P. C., </a:t>
            </a:r>
            <a:r>
              <a:rPr lang="en-US" sz="2600" i="1" dirty="0"/>
              <a:t>The World Republic of Letters</a:t>
            </a:r>
            <a:r>
              <a:rPr lang="en-US" sz="2600" dirty="0"/>
              <a:t>, trans. M. B. </a:t>
            </a:r>
            <a:r>
              <a:rPr lang="en-US" sz="2600" dirty="0" err="1"/>
              <a:t>Debevoise</a:t>
            </a:r>
            <a:r>
              <a:rPr lang="en-US" sz="2600" dirty="0"/>
              <a:t> (Cambridge MA: Harvard U P, 2004), 205-219 </a:t>
            </a:r>
            <a:endParaRPr lang="en-US" sz="2600" dirty="0" smtClean="0"/>
          </a:p>
          <a:p>
            <a:r>
              <a:rPr lang="en-US" sz="2600" dirty="0"/>
              <a:t>LITERATURE  </a:t>
            </a:r>
            <a:r>
              <a:rPr lang="en-US" sz="2600" u="sng" dirty="0">
                <a:hlinkClick r:id="rId2" action="ppaction://hlinkfile"/>
              </a:rPr>
              <a:t>European Literature Links: </a:t>
            </a:r>
            <a:r>
              <a:rPr lang="en-US" sz="2600" u="sng" dirty="0">
                <a:hlinkClick r:id="rId3"/>
              </a:rPr>
              <a:t>http://www.lit-across-frontiers.org/</a:t>
            </a:r>
            <a:r>
              <a:rPr lang="en-US" sz="2600" u="sng" dirty="0" smtClean="0">
                <a:hlinkClick r:id="rId3"/>
              </a:rPr>
              <a:t>links.php</a:t>
            </a:r>
            <a:endParaRPr lang="en-US" sz="2600" dirty="0"/>
          </a:p>
        </p:txBody>
      </p:sp>
    </p:spTree>
    <p:extLst>
      <p:ext uri="{BB962C8B-B14F-4D97-AF65-F5344CB8AC3E}">
        <p14:creationId xmlns:p14="http://schemas.microsoft.com/office/powerpoint/2010/main" val="2969467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
                                        <p:tgtEl>
                                          <p:spTgt spid="3">
                                            <p:txEl>
                                              <p:pRg st="1" end="1"/>
                                            </p:txEl>
                                          </p:spTgt>
                                        </p:tgtEl>
                                      </p:cBhvr>
                                    </p:animEffect>
                                    <p:anim calcmode="lin" valueType="num">
                                      <p:cBhvr>
                                        <p:cTn id="8"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
                                        <p:tgtEl>
                                          <p:spTgt spid="3">
                                            <p:txEl>
                                              <p:pRg st="2" end="2"/>
                                            </p:txEl>
                                          </p:spTgt>
                                        </p:tgtEl>
                                      </p:cBhvr>
                                    </p:animEffect>
                                    <p:anim calcmode="lin" valueType="num">
                                      <p:cBhvr>
                                        <p:cTn id="17"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
                                        <p:tgtEl>
                                          <p:spTgt spid="3">
                                            <p:txEl>
                                              <p:pRg st="3" end="3"/>
                                            </p:txEl>
                                          </p:spTgt>
                                        </p:tgtEl>
                                      </p:cBhvr>
                                    </p:animEffect>
                                    <p:anim calcmode="lin" valueType="num">
                                      <p:cBhvr>
                                        <p:cTn id="26"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
                                        <p:tgtEl>
                                          <p:spTgt spid="3">
                                            <p:txEl>
                                              <p:pRg st="4" end="4"/>
                                            </p:txEl>
                                          </p:spTgt>
                                        </p:tgtEl>
                                      </p:cBhvr>
                                    </p:animEffect>
                                    <p:anim calcmode="lin" valueType="num">
                                      <p:cBhvr>
                                        <p:cTn id="35"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95385"/>
            <a:ext cx="7543800" cy="1557215"/>
          </a:xfrm>
        </p:spPr>
        <p:txBody>
          <a:bodyPr>
            <a:normAutofit/>
          </a:bodyPr>
          <a:lstStyle/>
          <a:p>
            <a:r>
              <a:rPr lang="en-US" sz="4000" dirty="0" smtClean="0"/>
              <a:t>YOUTUBE </a:t>
            </a:r>
            <a:r>
              <a:rPr lang="en-US" sz="4000" dirty="0"/>
              <a:t>EUROPE</a:t>
            </a:r>
            <a:br>
              <a:rPr lang="en-US" sz="4000" dirty="0"/>
            </a:br>
            <a:r>
              <a:rPr lang="en-US" sz="4800" dirty="0" smtClean="0"/>
              <a:t> </a:t>
            </a:r>
            <a:r>
              <a:rPr lang="en-US" sz="3100" u="sng" dirty="0">
                <a:hlinkClick r:id="rId2"/>
              </a:rPr>
              <a:t>http://www.youtube.com/eutube</a:t>
            </a:r>
            <a:r>
              <a:rPr lang="en-US" sz="3100" u="sng" dirty="0" smtClean="0">
                <a:hlinkClick r:id="rId2"/>
              </a:rPr>
              <a:t>/</a:t>
            </a:r>
            <a:endParaRPr lang="en-US" sz="3100" dirty="0"/>
          </a:p>
        </p:txBody>
      </p:sp>
      <p:sp>
        <p:nvSpPr>
          <p:cNvPr id="3" name="Content Placeholder 2"/>
          <p:cNvSpPr>
            <a:spLocks noGrp="1"/>
          </p:cNvSpPr>
          <p:nvPr>
            <p:ph idx="1"/>
          </p:nvPr>
        </p:nvSpPr>
        <p:spPr>
          <a:xfrm>
            <a:off x="800100" y="2325077"/>
            <a:ext cx="7835900" cy="3946768"/>
          </a:xfrm>
        </p:spPr>
        <p:txBody>
          <a:bodyPr>
            <a:normAutofit/>
          </a:bodyPr>
          <a:lstStyle/>
          <a:p>
            <a:r>
              <a:rPr lang="en-US" sz="3200" dirty="0" err="1" smtClean="0"/>
              <a:t>Europeana</a:t>
            </a:r>
            <a:r>
              <a:rPr lang="en-US" sz="3200" dirty="0" smtClean="0"/>
              <a:t> = 1,381 </a:t>
            </a:r>
            <a:r>
              <a:rPr lang="en-US" sz="3200" dirty="0" err="1" smtClean="0"/>
              <a:t>views</a:t>
            </a:r>
            <a:r>
              <a:rPr lang="en-US" sz="2800" dirty="0" err="1" smtClean="0">
                <a:hlinkClick r:id="rId3"/>
              </a:rPr>
              <a:t>http</a:t>
            </a:r>
            <a:r>
              <a:rPr lang="en-US" sz="2800" dirty="0">
                <a:hlinkClick r:id="rId3"/>
              </a:rPr>
              <a:t>://www.youtube.com/watch?v=qN1N9sQyWOM&amp;feature=</a:t>
            </a:r>
            <a:r>
              <a:rPr lang="en-US" sz="2800" dirty="0" smtClean="0">
                <a:hlinkClick r:id="rId3"/>
              </a:rPr>
              <a:t>plcp</a:t>
            </a:r>
            <a:r>
              <a:rPr lang="en-US" sz="3200" dirty="0" smtClean="0"/>
              <a:t> </a:t>
            </a:r>
          </a:p>
          <a:p>
            <a:r>
              <a:rPr lang="en-US" sz="3200" dirty="0" smtClean="0"/>
              <a:t>World </a:t>
            </a:r>
            <a:r>
              <a:rPr lang="en-US" sz="3200" dirty="0"/>
              <a:t>literature = 5,000 </a:t>
            </a:r>
            <a:r>
              <a:rPr lang="en-US" sz="3200" dirty="0" smtClean="0"/>
              <a:t>views</a:t>
            </a:r>
          </a:p>
          <a:p>
            <a:r>
              <a:rPr lang="en-US" sz="3200" dirty="0" smtClean="0"/>
              <a:t>Naked </a:t>
            </a:r>
            <a:r>
              <a:rPr lang="en-US" sz="3200" dirty="0"/>
              <a:t>bikini prank = 11 million views</a:t>
            </a:r>
            <a:r>
              <a:rPr lang="en-US" sz="3200" dirty="0" smtClean="0"/>
              <a:t>! </a:t>
            </a:r>
          </a:p>
          <a:p>
            <a:r>
              <a:rPr lang="en-US" sz="3200" dirty="0" smtClean="0"/>
              <a:t>Dumb </a:t>
            </a:r>
            <a:r>
              <a:rPr lang="en-US" sz="3200" dirty="0"/>
              <a:t>European = 9 </a:t>
            </a:r>
            <a:r>
              <a:rPr lang="en-US" sz="3200" dirty="0" smtClean="0"/>
              <a:t>million</a:t>
            </a:r>
            <a:endParaRPr lang="en-US" sz="3200" dirty="0"/>
          </a:p>
        </p:txBody>
      </p:sp>
    </p:spTree>
    <p:extLst>
      <p:ext uri="{BB962C8B-B14F-4D97-AF65-F5344CB8AC3E}">
        <p14:creationId xmlns:p14="http://schemas.microsoft.com/office/powerpoint/2010/main" val="248105559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5076" y="381000"/>
            <a:ext cx="2208823" cy="615462"/>
          </a:xfrm>
        </p:spPr>
        <p:txBody>
          <a:bodyPr>
            <a:noAutofit/>
          </a:bodyPr>
          <a:lstStyle/>
          <a:p>
            <a:r>
              <a:rPr lang="en-US" sz="3600" spc="600" dirty="0" smtClean="0"/>
              <a:t>EUPL</a:t>
            </a:r>
            <a:endParaRPr lang="en-US" sz="3600" spc="600" dirty="0"/>
          </a:p>
        </p:txBody>
      </p:sp>
      <p:sp>
        <p:nvSpPr>
          <p:cNvPr id="3" name="Content Placeholder 2"/>
          <p:cNvSpPr>
            <a:spLocks noGrp="1"/>
          </p:cNvSpPr>
          <p:nvPr>
            <p:ph idx="1"/>
          </p:nvPr>
        </p:nvSpPr>
        <p:spPr>
          <a:xfrm>
            <a:off x="468923" y="996461"/>
            <a:ext cx="8030308" cy="5470769"/>
          </a:xfrm>
        </p:spPr>
        <p:txBody>
          <a:bodyPr>
            <a:normAutofit fontScale="92500" lnSpcReduction="20000"/>
          </a:bodyPr>
          <a:lstStyle/>
          <a:p>
            <a:r>
              <a:rPr lang="en-US" sz="2600" dirty="0"/>
              <a:t>Three of past EUPL winners, </a:t>
            </a:r>
            <a:r>
              <a:rPr lang="en-US" sz="2600" dirty="0" err="1"/>
              <a:t>Kalin</a:t>
            </a:r>
            <a:r>
              <a:rPr lang="en-US" sz="2600" dirty="0"/>
              <a:t> </a:t>
            </a:r>
            <a:r>
              <a:rPr lang="en-US" sz="2600" dirty="0" err="1"/>
              <a:t>Terziyski</a:t>
            </a:r>
            <a:r>
              <a:rPr lang="en-US" sz="2600" dirty="0"/>
              <a:t> </a:t>
            </a:r>
            <a:r>
              <a:rPr lang="en-US" sz="2600" dirty="0" smtClean="0"/>
              <a:t>(</a:t>
            </a:r>
            <a:r>
              <a:rPr lang="en-US" sz="2600" dirty="0"/>
              <a:t>Bulgaria), </a:t>
            </a:r>
            <a:r>
              <a:rPr lang="en-US" sz="2600" dirty="0" err="1"/>
              <a:t>Rǎzvan</a:t>
            </a:r>
            <a:r>
              <a:rPr lang="en-US" sz="2600" dirty="0"/>
              <a:t> </a:t>
            </a:r>
            <a:r>
              <a:rPr lang="en-US" sz="2600" dirty="0" err="1"/>
              <a:t>Rǎdulescu</a:t>
            </a:r>
            <a:r>
              <a:rPr lang="en-US" sz="2600" dirty="0"/>
              <a:t> (Romania) and </a:t>
            </a:r>
            <a:r>
              <a:rPr lang="en-US" sz="2600" dirty="0" err="1"/>
              <a:t>Tomáš</a:t>
            </a:r>
            <a:r>
              <a:rPr lang="en-US" sz="2600" dirty="0"/>
              <a:t> </a:t>
            </a:r>
            <a:r>
              <a:rPr lang="en-US" sz="2600" dirty="0" err="1"/>
              <a:t>Zmeškal</a:t>
            </a:r>
            <a:r>
              <a:rPr lang="en-US" sz="2600" dirty="0"/>
              <a:t> (Czech Republic) </a:t>
            </a:r>
            <a:r>
              <a:rPr lang="en-US" sz="2600" dirty="0" smtClean="0"/>
              <a:t>discussed how </a:t>
            </a:r>
            <a:r>
              <a:rPr lang="en-US" sz="2600" dirty="0"/>
              <a:t>the prize “makes literature travel” and what it means to be translated into other </a:t>
            </a:r>
            <a:r>
              <a:rPr lang="en-US" sz="2600" dirty="0" smtClean="0"/>
              <a:t>languages</a:t>
            </a:r>
            <a:r>
              <a:rPr lang="en-US" sz="2600" dirty="0"/>
              <a:t> </a:t>
            </a:r>
            <a:r>
              <a:rPr lang="en-US" sz="2600" dirty="0" smtClean="0"/>
              <a:t>at the</a:t>
            </a:r>
            <a:r>
              <a:rPr lang="en-US" sz="2600" b="1" dirty="0" smtClean="0"/>
              <a:t> </a:t>
            </a:r>
            <a:r>
              <a:rPr lang="en-US" sz="2600" b="1" dirty="0"/>
              <a:t>Prague Book </a:t>
            </a:r>
            <a:r>
              <a:rPr lang="en-US" sz="2600" b="1" dirty="0" smtClean="0"/>
              <a:t>Fair “Debate </a:t>
            </a:r>
            <a:r>
              <a:rPr lang="en-US" sz="2600" b="1" dirty="0"/>
              <a:t>with EUPL W</a:t>
            </a:r>
            <a:r>
              <a:rPr lang="en-US" sz="2600" b="1" dirty="0" smtClean="0"/>
              <a:t>inners” </a:t>
            </a:r>
            <a:r>
              <a:rPr lang="en-US" sz="2600" b="1" dirty="0"/>
              <a:t>on May </a:t>
            </a:r>
            <a:r>
              <a:rPr lang="en-US" sz="2600" b="1" dirty="0" smtClean="0"/>
              <a:t>18</a:t>
            </a:r>
          </a:p>
          <a:p>
            <a:r>
              <a:rPr lang="en-US" sz="2600" b="1" dirty="0" smtClean="0"/>
              <a:t>In </a:t>
            </a:r>
            <a:r>
              <a:rPr lang="en-US" sz="2600" dirty="0" smtClean="0"/>
              <a:t>2011 winners came from: Bulgaria</a:t>
            </a:r>
            <a:r>
              <a:rPr lang="en-US" sz="2600" dirty="0"/>
              <a:t>, The Czech Republic, Greece, Iceland, Latvia, Liechtenstein, Malta, Montenegro, Serbia, The </a:t>
            </a:r>
            <a:r>
              <a:rPr lang="en-US" sz="2600" dirty="0" err="1"/>
              <a:t>Netherlands,Turkey</a:t>
            </a:r>
            <a:r>
              <a:rPr lang="en-US" sz="2600" dirty="0"/>
              <a:t> and United </a:t>
            </a:r>
            <a:r>
              <a:rPr lang="en-US" sz="2600" dirty="0" smtClean="0"/>
              <a:t>Kingdom</a:t>
            </a:r>
          </a:p>
          <a:p>
            <a:r>
              <a:rPr lang="en-US" dirty="0" smtClean="0"/>
              <a:t>In 2010, countries of origin: Belgium</a:t>
            </a:r>
            <a:r>
              <a:rPr lang="en-US" dirty="0"/>
              <a:t>, Cyprus, Denmark, Estonia, Finland, Germany, Luxembourg, Romania, Slovenia, Spain and The Former Yugoslav Republic of </a:t>
            </a:r>
            <a:r>
              <a:rPr lang="en-US" dirty="0" smtClean="0"/>
              <a:t>Macedonia</a:t>
            </a:r>
          </a:p>
          <a:p>
            <a:r>
              <a:rPr lang="en-US" dirty="0" smtClean="0"/>
              <a:t>2009: Austria </a:t>
            </a:r>
            <a:r>
              <a:rPr lang="en-US" dirty="0"/>
              <a:t>, Croatia , France , Hungary , Ireland , Italy, Lithuania, Norway, Poland , Portugal, Slovakia and Sweden</a:t>
            </a:r>
            <a:endParaRPr lang="en-US" dirty="0" smtClean="0"/>
          </a:p>
          <a:p>
            <a:r>
              <a:rPr lang="en-US" dirty="0" smtClean="0">
                <a:hlinkClick r:id="rId3"/>
              </a:rPr>
              <a:t>European Literaure Links: http</a:t>
            </a:r>
            <a:r>
              <a:rPr lang="en-US" dirty="0">
                <a:hlinkClick r:id="rId3"/>
              </a:rPr>
              <a:t>://www.lit-across-frontiers.org/</a:t>
            </a:r>
            <a:r>
              <a:rPr lang="en-US" dirty="0" smtClean="0">
                <a:hlinkClick r:id="rId3"/>
              </a:rPr>
              <a:t>links.php</a:t>
            </a:r>
            <a:r>
              <a:rPr lang="en-US" dirty="0" smtClean="0"/>
              <a:t> </a:t>
            </a:r>
          </a:p>
        </p:txBody>
      </p:sp>
    </p:spTree>
    <p:extLst>
      <p:ext uri="{BB962C8B-B14F-4D97-AF65-F5344CB8AC3E}">
        <p14:creationId xmlns:p14="http://schemas.microsoft.com/office/powerpoint/2010/main" val="37257020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81000"/>
            <a:ext cx="398938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5" name="Rectangle 3"/>
          <p:cNvSpPr>
            <a:spLocks noGrp="1" noChangeArrowheads="1"/>
          </p:cNvSpPr>
          <p:nvPr>
            <p:ph type="title" idx="4294967295"/>
          </p:nvPr>
        </p:nvSpPr>
        <p:spPr>
          <a:xfrm>
            <a:off x="381000" y="228600"/>
            <a:ext cx="4343400" cy="407988"/>
          </a:xfrm>
        </p:spPr>
        <p:txBody>
          <a:bodyPr/>
          <a:lstStyle/>
          <a:p>
            <a:pPr eaLnBrk="1" hangingPunct="1"/>
            <a:r>
              <a:rPr lang="en-US" sz="1800" dirty="0">
                <a:latin typeface="Times New Roman" charset="0"/>
                <a:cs typeface="MS Pゴシック" charset="0"/>
              </a:rPr>
              <a:t>Sebastian Munster, </a:t>
            </a:r>
            <a:r>
              <a:rPr lang="en-US" sz="1800" i="1" dirty="0">
                <a:latin typeface="Times New Roman" charset="0"/>
                <a:cs typeface="MS Pゴシック" charset="0"/>
              </a:rPr>
              <a:t>Europa</a:t>
            </a:r>
            <a:r>
              <a:rPr lang="en-US" sz="1800" dirty="0">
                <a:latin typeface="Times New Roman" charset="0"/>
                <a:cs typeface="MS Pゴシック" charset="0"/>
              </a:rPr>
              <a:t> (1570)</a:t>
            </a:r>
            <a:endParaRPr lang="en-US" dirty="0">
              <a:latin typeface="Times New Roman" charset="0"/>
              <a:cs typeface="MS Pゴシック" charset="0"/>
            </a:endParaRPr>
          </a:p>
        </p:txBody>
      </p:sp>
      <p:graphicFrame>
        <p:nvGraphicFramePr>
          <p:cNvPr id="166916" name="Object 2"/>
          <p:cNvGraphicFramePr>
            <a:graphicFrameLocks noChangeAspect="1"/>
          </p:cNvGraphicFramePr>
          <p:nvPr/>
        </p:nvGraphicFramePr>
        <p:xfrm>
          <a:off x="304800" y="685800"/>
          <a:ext cx="4724400" cy="5937250"/>
        </p:xfrm>
        <a:graphic>
          <a:graphicData uri="http://schemas.openxmlformats.org/presentationml/2006/ole">
            <mc:AlternateContent xmlns:mc="http://schemas.openxmlformats.org/markup-compatibility/2006">
              <mc:Choice xmlns:v="urn:schemas-microsoft-com:vml" Requires="v">
                <p:oleObj spid="_x0000_s1062" name="Document" r:id="rId5" imgW="5486400" imgH="3813048" progId="Word.Document.8">
                  <p:embed/>
                </p:oleObj>
              </mc:Choice>
              <mc:Fallback>
                <p:oleObj name="Document" r:id="rId5" imgW="5486400" imgH="3813048"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685800"/>
                        <a:ext cx="4724400" cy="593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234291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6916"/>
                                        </p:tgtEl>
                                        <p:attrNameLst>
                                          <p:attrName>style.visibility</p:attrName>
                                        </p:attrNameLst>
                                      </p:cBhvr>
                                      <p:to>
                                        <p:strVal val="visible"/>
                                      </p:to>
                                    </p:set>
                                    <p:anim calcmode="lin" valueType="num">
                                      <p:cBhvr additive="base">
                                        <p:cTn id="7" dur="500" fill="hold"/>
                                        <p:tgtEl>
                                          <p:spTgt spid="166916"/>
                                        </p:tgtEl>
                                        <p:attrNameLst>
                                          <p:attrName>ppt_x</p:attrName>
                                        </p:attrNameLst>
                                      </p:cBhvr>
                                      <p:tavLst>
                                        <p:tav tm="0">
                                          <p:val>
                                            <p:strVal val="#ppt_x"/>
                                          </p:val>
                                        </p:tav>
                                        <p:tav tm="100000">
                                          <p:val>
                                            <p:strVal val="#ppt_x"/>
                                          </p:val>
                                        </p:tav>
                                      </p:tavLst>
                                    </p:anim>
                                    <p:anim calcmode="lin" valueType="num">
                                      <p:cBhvr additive="base">
                                        <p:cTn id="8" dur="500" fill="hold"/>
                                        <p:tgtEl>
                                          <p:spTgt spid="1669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Content Placeholder 5" descr="Europe 1763-1789.jpg"/>
          <p:cNvPicPr>
            <a:picLocks noGrp="1" noChangeAspect="1"/>
          </p:cNvPicPr>
          <p:nvPr>
            <p:ph idx="4294967295"/>
          </p:nvPr>
        </p:nvPicPr>
        <p:blipFill>
          <a:blip r:embed="rId3"/>
          <a:srcRect/>
          <a:stretch>
            <a:fillRect/>
          </a:stretch>
        </p:blipFill>
        <p:spPr>
          <a:xfrm>
            <a:off x="3591719" y="1701800"/>
            <a:ext cx="5354638" cy="4165600"/>
          </a:xfrm>
        </p:spPr>
      </p:pic>
      <p:sp>
        <p:nvSpPr>
          <p:cNvPr id="171011" name="Title 1"/>
          <p:cNvSpPr>
            <a:spLocks noGrp="1"/>
          </p:cNvSpPr>
          <p:nvPr>
            <p:ph type="title" idx="4294967295"/>
          </p:nvPr>
        </p:nvSpPr>
        <p:spPr>
          <a:xfrm>
            <a:off x="1238502" y="152400"/>
            <a:ext cx="5769415" cy="533400"/>
          </a:xfrm>
        </p:spPr>
        <p:txBody>
          <a:bodyPr>
            <a:normAutofit/>
          </a:bodyPr>
          <a:lstStyle/>
          <a:p>
            <a:r>
              <a:rPr lang="en-US" sz="2800" dirty="0"/>
              <a:t>Europe 1763 - 1789</a:t>
            </a:r>
          </a:p>
        </p:txBody>
      </p:sp>
      <p:sp>
        <p:nvSpPr>
          <p:cNvPr id="171012" name="Content Placeholder 2"/>
          <p:cNvSpPr txBox="1">
            <a:spLocks/>
          </p:cNvSpPr>
          <p:nvPr/>
        </p:nvSpPr>
        <p:spPr bwMode="auto">
          <a:xfrm>
            <a:off x="914400" y="685800"/>
            <a:ext cx="6400800" cy="1219200"/>
          </a:xfrm>
          <a:prstGeom prst="rect">
            <a:avLst/>
          </a:prstGeom>
          <a:noFill/>
          <a:ln w="9525">
            <a:noFill/>
            <a:miter lim="800000"/>
            <a:headEnd/>
            <a:tailEnd/>
          </a:ln>
        </p:spPr>
        <p:txBody>
          <a:bodyPr>
            <a:prstTxWarp prst="textNoShape">
              <a:avLst/>
            </a:prstTxWarp>
          </a:bodyPr>
          <a:lstStyle/>
          <a:p>
            <a:pPr marL="342900" indent="-457200" eaLnBrk="1" hangingPunct="1">
              <a:spcBef>
                <a:spcPct val="20000"/>
              </a:spcBef>
              <a:buFont typeface="Arial" charset="0"/>
              <a:buNone/>
            </a:pPr>
            <a:r>
              <a:rPr lang="en-US" sz="2000" dirty="0">
                <a:latin typeface="Calibri" charset="0"/>
                <a:ea typeface="Arial" charset="0"/>
                <a:cs typeface="Arial" charset="0"/>
              </a:rPr>
              <a:t>Nationalism  - “In spite of the existence of an intellectual community, “European” did not mean anything other than French, English, Spanish and so on” (Fontana 119).</a:t>
            </a:r>
          </a:p>
          <a:p>
            <a:pPr marL="342900" indent="-457200" eaLnBrk="1" hangingPunct="1">
              <a:spcBef>
                <a:spcPct val="20000"/>
              </a:spcBef>
              <a:buFont typeface="Arial" charset="0"/>
              <a:buNone/>
            </a:pPr>
            <a:endParaRPr lang="en-US" sz="2000" dirty="0">
              <a:latin typeface="Calibri" charset="0"/>
              <a:ea typeface="Arial" charset="0"/>
              <a:cs typeface="Arial" charset="0"/>
            </a:endParaRPr>
          </a:p>
        </p:txBody>
      </p:sp>
      <p:sp>
        <p:nvSpPr>
          <p:cNvPr id="8" name="Content Placeholder 2"/>
          <p:cNvSpPr txBox="1">
            <a:spLocks/>
          </p:cNvSpPr>
          <p:nvPr/>
        </p:nvSpPr>
        <p:spPr>
          <a:xfrm>
            <a:off x="152400" y="1905000"/>
            <a:ext cx="3124200" cy="4495800"/>
          </a:xfrm>
          <a:prstGeom prst="rect">
            <a:avLst/>
          </a:prstGeom>
        </p:spPr>
        <p:txBody>
          <a:bodyPr>
            <a:prstTxWarp prst="textNoShape">
              <a:avLst/>
            </a:prstTxWarp>
            <a:normAutofit/>
          </a:bodyPr>
          <a:lstStyle/>
          <a:p>
            <a:pPr eaLnBrk="1" hangingPunct="1">
              <a:spcBef>
                <a:spcPts val="600"/>
              </a:spcBef>
            </a:pPr>
            <a:r>
              <a:rPr lang="en-US" sz="2000">
                <a:latin typeface="Calibri" charset="0"/>
                <a:ea typeface="Arial" charset="0"/>
                <a:cs typeface="Arial" charset="0"/>
              </a:rPr>
              <a:t>European nations </a:t>
            </a:r>
          </a:p>
          <a:p>
            <a:pPr eaLnBrk="1" hangingPunct="1">
              <a:spcBef>
                <a:spcPts val="600"/>
              </a:spcBef>
              <a:buFont typeface="Arial" charset="0"/>
              <a:buChar char="•"/>
            </a:pPr>
            <a:r>
              <a:rPr lang="en-US" sz="2000">
                <a:latin typeface="Calibri" charset="0"/>
                <a:ea typeface="Arial" charset="0"/>
                <a:cs typeface="Arial" charset="0"/>
              </a:rPr>
              <a:t>Separate entities</a:t>
            </a:r>
          </a:p>
          <a:p>
            <a:pPr eaLnBrk="1" hangingPunct="1">
              <a:spcBef>
                <a:spcPts val="600"/>
              </a:spcBef>
              <a:buFont typeface="Arial" charset="0"/>
              <a:buChar char="•"/>
            </a:pPr>
            <a:r>
              <a:rPr lang="en-US" sz="2000">
                <a:latin typeface="Calibri" charset="0"/>
                <a:ea typeface="Arial" charset="0"/>
                <a:cs typeface="Arial" charset="0"/>
              </a:rPr>
              <a:t>Connected by Commerce</a:t>
            </a:r>
          </a:p>
          <a:p>
            <a:pPr eaLnBrk="1" hangingPunct="1">
              <a:spcBef>
                <a:spcPts val="600"/>
              </a:spcBef>
              <a:buFont typeface="Arial" charset="0"/>
              <a:buChar char="•"/>
            </a:pPr>
            <a:r>
              <a:rPr lang="en-US" sz="2000">
                <a:latin typeface="Calibri" charset="0"/>
                <a:ea typeface="Arial" charset="0"/>
                <a:cs typeface="Arial" charset="0"/>
              </a:rPr>
              <a:t>Divided by:</a:t>
            </a:r>
          </a:p>
          <a:p>
            <a:pPr eaLnBrk="1" hangingPunct="1">
              <a:spcBef>
                <a:spcPts val="600"/>
              </a:spcBef>
            </a:pPr>
            <a:r>
              <a:rPr lang="en-US" sz="2000">
                <a:latin typeface="Calibri" charset="0"/>
                <a:ea typeface="Arial" charset="0"/>
                <a:cs typeface="Arial" charset="0"/>
              </a:rPr>
              <a:t>	Economic</a:t>
            </a:r>
          </a:p>
          <a:p>
            <a:pPr eaLnBrk="1" hangingPunct="1">
              <a:spcBef>
                <a:spcPts val="600"/>
              </a:spcBef>
            </a:pPr>
            <a:r>
              <a:rPr lang="en-US" sz="2000">
                <a:latin typeface="Calibri" charset="0"/>
                <a:ea typeface="Arial" charset="0"/>
                <a:cs typeface="Arial" charset="0"/>
              </a:rPr>
              <a:t>	Dynastic</a:t>
            </a:r>
          </a:p>
          <a:p>
            <a:pPr eaLnBrk="1" hangingPunct="1">
              <a:spcBef>
                <a:spcPts val="600"/>
              </a:spcBef>
            </a:pPr>
            <a:r>
              <a:rPr lang="en-US" sz="2000">
                <a:latin typeface="Calibri" charset="0"/>
                <a:ea typeface="Arial" charset="0"/>
                <a:cs typeface="Arial" charset="0"/>
              </a:rPr>
              <a:t>	Territorial Rivalries</a:t>
            </a:r>
          </a:p>
          <a:p>
            <a:pPr eaLnBrk="1" hangingPunct="1">
              <a:buFont typeface="Arial" charset="0"/>
              <a:buChar char="•"/>
            </a:pPr>
            <a:r>
              <a:rPr lang="en-US" sz="2000">
                <a:latin typeface="Calibri" charset="0"/>
                <a:ea typeface="Arial" charset="0"/>
                <a:cs typeface="Arial" charset="0"/>
              </a:rPr>
              <a:t>Necessarily competitive</a:t>
            </a:r>
          </a:p>
          <a:p>
            <a:pPr eaLnBrk="1" hangingPunct="1">
              <a:spcBef>
                <a:spcPts val="600"/>
              </a:spcBef>
            </a:pPr>
            <a:endParaRPr lang="en-US" sz="2000">
              <a:latin typeface="Calibri" charset="0"/>
              <a:ea typeface="Arial" charset="0"/>
              <a:cs typeface="Arial" charset="0"/>
            </a:endParaRPr>
          </a:p>
          <a:p>
            <a:pPr eaLnBrk="1" hangingPunct="1">
              <a:spcBef>
                <a:spcPts val="600"/>
              </a:spcBef>
              <a:buFont typeface="Arial" charset="0"/>
              <a:buNone/>
            </a:pPr>
            <a:endParaRPr lang="en-US" sz="2000">
              <a:latin typeface="Calibri" charset="0"/>
              <a:ea typeface="Arial" charset="0"/>
              <a:cs typeface="Arial" charset="0"/>
            </a:endParaRPr>
          </a:p>
        </p:txBody>
      </p:sp>
      <p:sp>
        <p:nvSpPr>
          <p:cNvPr id="171014" name="Rectangle 8"/>
          <p:cNvSpPr>
            <a:spLocks noChangeArrowheads="1"/>
          </p:cNvSpPr>
          <p:nvPr/>
        </p:nvSpPr>
        <p:spPr bwMode="auto">
          <a:xfrm>
            <a:off x="1524000" y="5867400"/>
            <a:ext cx="7086600" cy="915988"/>
          </a:xfrm>
          <a:prstGeom prst="rect">
            <a:avLst/>
          </a:prstGeom>
          <a:noFill/>
          <a:ln w="9525">
            <a:noFill/>
            <a:miter lim="800000"/>
            <a:headEnd/>
            <a:tailEnd/>
          </a:ln>
        </p:spPr>
        <p:txBody>
          <a:bodyPr>
            <a:prstTxWarp prst="textNoShape">
              <a:avLst/>
            </a:prstTxWarp>
            <a:spAutoFit/>
          </a:bodyPr>
          <a:lstStyle/>
          <a:p>
            <a:pPr indent="-182563" eaLnBrk="1" hangingPunct="1">
              <a:spcBef>
                <a:spcPts val="600"/>
              </a:spcBef>
            </a:pPr>
            <a:r>
              <a:rPr lang="en-US" sz="1800">
                <a:latin typeface="Calibri" charset="0"/>
                <a:ea typeface="Arial" charset="0"/>
                <a:cs typeface="Arial" charset="0"/>
              </a:rPr>
              <a:t>“to love one’s country meant necessarily to militate against the success of other nations” (Biancamaria Fontana, “The Napoleonic Empire and the Europe of Nations,” Pagden [2007],  119).</a:t>
            </a:r>
          </a:p>
        </p:txBody>
      </p:sp>
    </p:spTree>
    <p:extLst>
      <p:ext uri="{BB962C8B-B14F-4D97-AF65-F5344CB8AC3E}">
        <p14:creationId xmlns:p14="http://schemas.microsoft.com/office/powerpoint/2010/main" val="24580203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1026"/>
          <p:cNvSpPr>
            <a:spLocks noGrp="1" noChangeArrowheads="1"/>
          </p:cNvSpPr>
          <p:nvPr>
            <p:ph type="title"/>
          </p:nvPr>
        </p:nvSpPr>
        <p:spPr>
          <a:xfrm>
            <a:off x="685800" y="381000"/>
            <a:ext cx="7772400" cy="609600"/>
          </a:xfrm>
        </p:spPr>
        <p:txBody>
          <a:bodyPr>
            <a:normAutofit fontScale="90000"/>
          </a:bodyPr>
          <a:lstStyle/>
          <a:p>
            <a:r>
              <a:rPr lang="en-US"/>
              <a:t>Linguistic Diversity</a:t>
            </a:r>
          </a:p>
        </p:txBody>
      </p:sp>
      <p:sp>
        <p:nvSpPr>
          <p:cNvPr id="196612" name="Rectangle 1028"/>
          <p:cNvSpPr>
            <a:spLocks noGrp="1" noChangeArrowheads="1"/>
          </p:cNvSpPr>
          <p:nvPr>
            <p:ph type="body" idx="1"/>
          </p:nvPr>
        </p:nvSpPr>
        <p:spPr>
          <a:xfrm>
            <a:off x="381000" y="1219200"/>
            <a:ext cx="8229600" cy="5181600"/>
          </a:xfrm>
        </p:spPr>
        <p:txBody>
          <a:bodyPr>
            <a:normAutofit fontScale="92500" lnSpcReduction="10000"/>
          </a:bodyPr>
          <a:lstStyle/>
          <a:p>
            <a:pPr>
              <a:lnSpc>
                <a:spcPct val="90000"/>
              </a:lnSpc>
            </a:pPr>
            <a:r>
              <a:rPr lang="en-US" sz="2800"/>
              <a:t>Operative principle of “diversity of cultures, customs and beliefs. This includes languages.”</a:t>
            </a:r>
          </a:p>
          <a:p>
            <a:pPr>
              <a:lnSpc>
                <a:spcPct val="90000"/>
              </a:lnSpc>
            </a:pPr>
            <a:r>
              <a:rPr lang="en-US" sz="2800"/>
              <a:t>The official languages of the EU are drawn from three language families:</a:t>
            </a:r>
          </a:p>
          <a:p>
            <a:pPr lvl="1">
              <a:lnSpc>
                <a:spcPct val="90000"/>
              </a:lnSpc>
            </a:pPr>
            <a:r>
              <a:rPr lang="en-US" sz="2400"/>
              <a:t>Indo-European</a:t>
            </a:r>
          </a:p>
          <a:p>
            <a:pPr lvl="1">
              <a:lnSpc>
                <a:spcPct val="90000"/>
              </a:lnSpc>
            </a:pPr>
            <a:r>
              <a:rPr lang="en-US" sz="2400"/>
              <a:t>Finno-Ugric</a:t>
            </a:r>
          </a:p>
          <a:p>
            <a:pPr lvl="1">
              <a:lnSpc>
                <a:spcPct val="90000"/>
              </a:lnSpc>
            </a:pPr>
            <a:r>
              <a:rPr lang="en-US" sz="2400"/>
              <a:t>Semitic</a:t>
            </a:r>
          </a:p>
          <a:p>
            <a:pPr>
              <a:lnSpc>
                <a:spcPct val="90000"/>
              </a:lnSpc>
            </a:pPr>
            <a:r>
              <a:rPr lang="en-US" sz="2800"/>
              <a:t>Other continents boast many more language families</a:t>
            </a:r>
          </a:p>
          <a:p>
            <a:pPr>
              <a:lnSpc>
                <a:spcPct val="90000"/>
              </a:lnSpc>
            </a:pPr>
            <a:r>
              <a:rPr lang="en-US" sz="2800"/>
              <a:t>Article 21 of the EU Charter of Fundamental Rights </a:t>
            </a:r>
            <a:r>
              <a:rPr lang="en-US" sz="2800" i="1"/>
              <a:t>prohibits</a:t>
            </a:r>
            <a:r>
              <a:rPr lang="en-US" sz="2800"/>
              <a:t> discrimination based on language</a:t>
            </a:r>
          </a:p>
          <a:p>
            <a:pPr>
              <a:lnSpc>
                <a:spcPct val="90000"/>
              </a:lnSpc>
            </a:pPr>
            <a:r>
              <a:rPr lang="en-US" sz="2800"/>
              <a:t>Article 22 requires the EU to </a:t>
            </a:r>
            <a:r>
              <a:rPr lang="en-US" sz="2800" i="1"/>
              <a:t>respect</a:t>
            </a:r>
            <a:r>
              <a:rPr lang="en-US" sz="2800"/>
              <a:t> linguistic diversity</a:t>
            </a:r>
          </a:p>
        </p:txBody>
      </p:sp>
      <p:pic>
        <p:nvPicPr>
          <p:cNvPr id="4" name="Picture 3"/>
          <p:cNvPicPr>
            <a:picLocks noChangeAspect="1"/>
          </p:cNvPicPr>
          <p:nvPr/>
        </p:nvPicPr>
        <p:blipFill>
          <a:blip r:embed="rId4"/>
          <a:stretch>
            <a:fillRect/>
          </a:stretch>
        </p:blipFill>
        <p:spPr>
          <a:xfrm>
            <a:off x="0" y="-49338"/>
            <a:ext cx="9144000" cy="6907338"/>
          </a:xfrm>
          <a:prstGeom prst="rect">
            <a:avLst/>
          </a:prstGeom>
        </p:spPr>
      </p:pic>
    </p:spTree>
    <p:extLst>
      <p:ext uri="{BB962C8B-B14F-4D97-AF65-F5344CB8AC3E}">
        <p14:creationId xmlns:p14="http://schemas.microsoft.com/office/powerpoint/2010/main" val="1056623173"/>
      </p:ext>
    </p:extLst>
  </p:cSld>
  <p:clrMapOvr>
    <a:masterClrMapping/>
  </p:clrMapOvr>
  <p:transition xmlns:p14="http://schemas.microsoft.com/office/powerpoint/2010/main" spd="slow">
    <p:wipe/>
    <p:sndAc>
      <p:stSnd>
        <p:snd r:embed="rId3" name="Chimes"/>
      </p:stSnd>
    </p:sndAc>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457200"/>
            <a:ext cx="8229600" cy="914400"/>
          </a:xfrm>
        </p:spPr>
        <p:txBody>
          <a:bodyPr>
            <a:normAutofit fontScale="90000"/>
          </a:bodyPr>
          <a:lstStyle/>
          <a:p>
            <a:r>
              <a:rPr lang="en-US" sz="3200"/>
              <a:t>Geography--Language--Diversit</a:t>
            </a:r>
            <a:r>
              <a:rPr lang="en-US" sz="2800"/>
              <a:t>y</a:t>
            </a:r>
            <a:r>
              <a:rPr lang="en-US" sz="3200"/>
              <a:t/>
            </a:r>
            <a:br>
              <a:rPr lang="en-US" sz="3200"/>
            </a:br>
            <a:r>
              <a:rPr lang="en-US" sz="2000"/>
              <a:t>Article 22 of the European Charter of Fundamental Rights states: </a:t>
            </a:r>
            <a:r>
              <a:rPr lang="en-US" sz="2000" i="1"/>
              <a:t>“The Union respects cultural, religious, and linquistic diversity.”</a:t>
            </a:r>
            <a:endParaRPr lang="en-US"/>
          </a:p>
        </p:txBody>
      </p:sp>
      <p:sp>
        <p:nvSpPr>
          <p:cNvPr id="160771" name="Rectangle 3"/>
          <p:cNvSpPr>
            <a:spLocks noGrp="1" noChangeArrowheads="1"/>
          </p:cNvSpPr>
          <p:nvPr>
            <p:ph type="body" idx="1"/>
          </p:nvPr>
        </p:nvSpPr>
        <p:spPr>
          <a:xfrm>
            <a:off x="381000" y="1752600"/>
            <a:ext cx="8305800" cy="4800600"/>
          </a:xfrm>
        </p:spPr>
        <p:txBody>
          <a:bodyPr>
            <a:normAutofit fontScale="92500" lnSpcReduction="10000"/>
          </a:bodyPr>
          <a:lstStyle/>
          <a:p>
            <a:pPr>
              <a:lnSpc>
                <a:spcPct val="90000"/>
              </a:lnSpc>
            </a:pPr>
            <a:r>
              <a:rPr lang="en-US" sz="2800" dirty="0">
                <a:solidFill>
                  <a:schemeClr val="tx2"/>
                </a:solidFill>
              </a:rPr>
              <a:t>“Today the European Union is home to 450 million people from diverse ethnic, cultural and linguistic backgrounds. </a:t>
            </a:r>
          </a:p>
          <a:p>
            <a:pPr>
              <a:lnSpc>
                <a:spcPct val="90000"/>
              </a:lnSpc>
            </a:pPr>
            <a:r>
              <a:rPr lang="en-US" sz="2800" dirty="0">
                <a:solidFill>
                  <a:schemeClr val="tx2"/>
                </a:solidFill>
              </a:rPr>
              <a:t>The linguistic patterns of European countries are complex - shaped by history, geographical factors and the mobility of people.</a:t>
            </a:r>
          </a:p>
          <a:p>
            <a:pPr>
              <a:lnSpc>
                <a:spcPct val="90000"/>
              </a:lnSpc>
            </a:pPr>
            <a:r>
              <a:rPr lang="en-US" sz="2800" dirty="0">
                <a:solidFill>
                  <a:schemeClr val="tx2"/>
                </a:solidFill>
              </a:rPr>
              <a:t>At present, the European Union recognizes 23 official languages and about 60 other indigenous and non-indigenous languages are spoken over the geographical area.”</a:t>
            </a:r>
          </a:p>
          <a:p>
            <a:pPr>
              <a:lnSpc>
                <a:spcPct val="90000"/>
              </a:lnSpc>
              <a:buFont typeface="Wingdings" charset="2"/>
              <a:buNone/>
            </a:pPr>
            <a:r>
              <a:rPr lang="en-US" sz="2800" dirty="0">
                <a:solidFill>
                  <a:schemeClr val="tx2"/>
                </a:solidFill>
              </a:rPr>
              <a:t> </a:t>
            </a:r>
          </a:p>
          <a:p>
            <a:pPr>
              <a:lnSpc>
                <a:spcPct val="90000"/>
              </a:lnSpc>
              <a:buFont typeface="Wingdings" charset="2"/>
              <a:buNone/>
            </a:pPr>
            <a:r>
              <a:rPr lang="en-US" sz="1200" dirty="0"/>
              <a:t>		   (</a:t>
            </a:r>
            <a:r>
              <a:rPr lang="en-US" sz="1200" dirty="0">
                <a:solidFill>
                  <a:srgbClr val="33339B"/>
                </a:solidFill>
                <a:latin typeface="Arial" charset="0"/>
              </a:rPr>
              <a:t>Special EUROBAROMETER 243 “EUROPEANS AND THEIR LANGUAGES,” February 2006.)</a:t>
            </a:r>
            <a:endParaRPr lang="en-US" sz="1600" dirty="0">
              <a:solidFill>
                <a:srgbClr val="33339B"/>
              </a:solidFill>
              <a:latin typeface="Arial" charset="0"/>
            </a:endParaRPr>
          </a:p>
        </p:txBody>
      </p:sp>
      <p:pic>
        <p:nvPicPr>
          <p:cNvPr id="160772" name="Picture 4"/>
          <p:cNvPicPr>
            <a:picLocks noChangeAspect="1" noChangeArrowheads="1"/>
          </p:cNvPicPr>
          <p:nvPr/>
        </p:nvPicPr>
        <p:blipFill>
          <a:blip r:embed="rId3"/>
          <a:srcRect/>
          <a:stretch>
            <a:fillRect/>
          </a:stretch>
        </p:blipFill>
        <p:spPr bwMode="auto">
          <a:xfrm>
            <a:off x="7772400" y="5334000"/>
            <a:ext cx="762000" cy="738188"/>
          </a:xfrm>
          <a:prstGeom prst="rect">
            <a:avLst/>
          </a:prstGeom>
          <a:noFill/>
          <a:ln w="9525">
            <a:noFill/>
            <a:miter lim="800000"/>
            <a:headEnd/>
            <a:tailEnd/>
          </a:ln>
        </p:spPr>
      </p:pic>
    </p:spTree>
    <p:extLst>
      <p:ext uri="{BB962C8B-B14F-4D97-AF65-F5344CB8AC3E}">
        <p14:creationId xmlns:p14="http://schemas.microsoft.com/office/powerpoint/2010/main" val="3267824876"/>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p14:prism dir="d"/>
      </p:transition>
    </mc:Choice>
    <mc:Fallback xmlns:mv="urn:schemas-microsoft-com:mac:vml" xmlns="">
      <p:transition>
        <p:cover dir="d"/>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62050"/>
          </a:xfrm>
        </p:spPr>
        <p:txBody>
          <a:bodyPr>
            <a:normAutofit fontScale="90000"/>
          </a:bodyPr>
          <a:lstStyle/>
          <a:p>
            <a:r>
              <a:rPr lang="en-US" sz="3600" dirty="0" smtClean="0"/>
              <a:t>Predominant religions in Europe and neighboring regions: </a:t>
            </a:r>
            <a:endParaRPr lang="en-US" sz="3600" dirty="0"/>
          </a:p>
        </p:txBody>
      </p:sp>
      <p:sp>
        <p:nvSpPr>
          <p:cNvPr id="4" name="Text Placeholder 3"/>
          <p:cNvSpPr>
            <a:spLocks noGrp="1"/>
          </p:cNvSpPr>
          <p:nvPr>
            <p:ph type="body" sz="half" idx="2"/>
          </p:nvPr>
        </p:nvSpPr>
        <p:spPr>
          <a:xfrm>
            <a:off x="457200" y="1524000"/>
            <a:ext cx="3008313" cy="4691063"/>
          </a:xfrm>
        </p:spPr>
        <p:txBody>
          <a:bodyPr>
            <a:normAutofit lnSpcReduction="10000"/>
          </a:bodyPr>
          <a:lstStyle/>
          <a:p>
            <a:r>
              <a:rPr lang="en-US" dirty="0" smtClean="0">
                <a:solidFill>
                  <a:schemeClr val="tx1"/>
                </a:solidFill>
                <a:latin typeface="+mn-lt"/>
                <a:ea typeface="+mn-ea"/>
                <a:cs typeface="+mn-cs"/>
              </a:rPr>
              <a:t>   </a:t>
            </a:r>
            <a:r>
              <a:rPr lang="en-US" sz="2800" dirty="0" smtClean="0">
                <a:solidFill>
                  <a:schemeClr val="tx1"/>
                </a:solidFill>
                <a:latin typeface="+mn-lt"/>
                <a:ea typeface="+mn-ea"/>
                <a:cs typeface="+mn-cs"/>
              </a:rPr>
              <a:t> </a:t>
            </a:r>
            <a:r>
              <a:rPr lang="en-US" sz="2800" dirty="0" smtClean="0"/>
              <a:t> </a:t>
            </a:r>
            <a:r>
              <a:rPr lang="en-US" sz="2800" dirty="0" smtClean="0">
                <a:hlinkClick r:id="rId4" tooltip="Roman Catholic Church"/>
              </a:rPr>
              <a:t>Roman Catholic Christianity</a:t>
            </a:r>
            <a:r>
              <a:rPr lang="en-US" sz="2800" dirty="0" smtClean="0"/>
              <a:t> </a:t>
            </a:r>
            <a:r>
              <a:rPr lang="en-US" sz="2800" dirty="0" smtClean="0">
                <a:solidFill>
                  <a:schemeClr val="tx1"/>
                </a:solidFill>
                <a:latin typeface="+mn-lt"/>
                <a:ea typeface="+mn-ea"/>
                <a:cs typeface="+mn-cs"/>
              </a:rPr>
              <a:t>    </a:t>
            </a:r>
            <a:r>
              <a:rPr lang="en-US" sz="2800" dirty="0" smtClean="0"/>
              <a:t> </a:t>
            </a:r>
            <a:r>
              <a:rPr lang="en-US" sz="2800" dirty="0" smtClean="0">
                <a:hlinkClick r:id="rId5" tooltip="Eastern Orthodox Church"/>
              </a:rPr>
              <a:t>Eastern Orthodox Christianity</a:t>
            </a:r>
            <a:r>
              <a:rPr lang="en-US" sz="2800" dirty="0" smtClean="0"/>
              <a:t> </a:t>
            </a:r>
            <a:r>
              <a:rPr lang="en-US" sz="2800" dirty="0" smtClean="0">
                <a:solidFill>
                  <a:schemeClr val="tx1"/>
                </a:solidFill>
                <a:latin typeface="+mn-lt"/>
                <a:ea typeface="+mn-ea"/>
                <a:cs typeface="+mn-cs"/>
              </a:rPr>
              <a:t>    </a:t>
            </a:r>
            <a:r>
              <a:rPr lang="en-US" sz="2800" dirty="0" smtClean="0"/>
              <a:t> </a:t>
            </a:r>
            <a:r>
              <a:rPr lang="en-US" sz="2800" dirty="0" smtClean="0">
                <a:hlinkClick r:id="rId6" tooltip="Protestant Christianity"/>
              </a:rPr>
              <a:t>Protestant Christianity</a:t>
            </a:r>
            <a:r>
              <a:rPr lang="en-US" sz="2800" dirty="0" smtClean="0"/>
              <a:t> </a:t>
            </a:r>
            <a:r>
              <a:rPr lang="en-US" sz="2800" dirty="0" smtClean="0">
                <a:solidFill>
                  <a:schemeClr val="tx1"/>
                </a:solidFill>
                <a:latin typeface="+mn-lt"/>
                <a:ea typeface="+mn-ea"/>
                <a:cs typeface="+mn-cs"/>
              </a:rPr>
              <a:t>    </a:t>
            </a:r>
            <a:r>
              <a:rPr lang="en-US" sz="2800" dirty="0" smtClean="0"/>
              <a:t> </a:t>
            </a:r>
            <a:r>
              <a:rPr lang="en-US" sz="2800" dirty="0" smtClean="0">
                <a:hlinkClick r:id="rId7" tooltip="Sunni Islam"/>
              </a:rPr>
              <a:t>Sunni Islam</a:t>
            </a:r>
            <a:r>
              <a:rPr lang="en-US" sz="2800" dirty="0" smtClean="0"/>
              <a:t> </a:t>
            </a:r>
            <a:r>
              <a:rPr lang="en-US" sz="2800" dirty="0" smtClean="0">
                <a:solidFill>
                  <a:schemeClr val="tx1"/>
                </a:solidFill>
                <a:latin typeface="+mn-lt"/>
                <a:ea typeface="+mn-ea"/>
                <a:cs typeface="+mn-cs"/>
              </a:rPr>
              <a:t>    </a:t>
            </a:r>
            <a:r>
              <a:rPr lang="en-US" sz="2800" dirty="0" smtClean="0"/>
              <a:t> </a:t>
            </a:r>
            <a:r>
              <a:rPr lang="en-US" sz="2800" dirty="0" smtClean="0">
                <a:hlinkClick r:id="rId8" tooltip="Shia Islam"/>
              </a:rPr>
              <a:t>Shia Islam</a:t>
            </a:r>
            <a:r>
              <a:rPr lang="en-US" sz="2800" dirty="0" smtClean="0"/>
              <a:t> </a:t>
            </a:r>
            <a:r>
              <a:rPr lang="en-US" sz="2800" dirty="0" smtClean="0">
                <a:solidFill>
                  <a:schemeClr val="tx1"/>
                </a:solidFill>
                <a:latin typeface="+mn-lt"/>
                <a:ea typeface="+mn-ea"/>
                <a:cs typeface="+mn-cs"/>
              </a:rPr>
              <a:t>    </a:t>
            </a:r>
            <a:r>
              <a:rPr lang="en-US" sz="2800" dirty="0" smtClean="0"/>
              <a:t> </a:t>
            </a:r>
            <a:r>
              <a:rPr lang="en-US" sz="2800" dirty="0" smtClean="0">
                <a:hlinkClick r:id="rId9" tooltip="Buddhism"/>
              </a:rPr>
              <a:t>Buddhism</a:t>
            </a:r>
            <a:r>
              <a:rPr lang="en-US" sz="2800" dirty="0" smtClean="0"/>
              <a:t> </a:t>
            </a:r>
            <a:r>
              <a:rPr lang="en-US" sz="2800" dirty="0" smtClean="0">
                <a:solidFill>
                  <a:schemeClr val="tx1"/>
                </a:solidFill>
                <a:latin typeface="+mn-lt"/>
                <a:ea typeface="+mn-ea"/>
                <a:cs typeface="+mn-cs"/>
              </a:rPr>
              <a:t>    </a:t>
            </a:r>
            <a:r>
              <a:rPr lang="en-US" sz="2800" dirty="0" smtClean="0"/>
              <a:t> </a:t>
            </a:r>
            <a:r>
              <a:rPr lang="en-US" sz="2800" dirty="0" smtClean="0">
                <a:hlinkClick r:id="rId10" tooltip="Judaism"/>
              </a:rPr>
              <a:t>Judaism</a:t>
            </a:r>
            <a:endParaRPr lang="en-US" sz="2800" dirty="0"/>
          </a:p>
        </p:txBody>
      </p:sp>
      <p:pic>
        <p:nvPicPr>
          <p:cNvPr id="5" name="Picture 4"/>
          <p:cNvPicPr>
            <a:picLocks noChangeAspect="1"/>
          </p:cNvPicPr>
          <p:nvPr/>
        </p:nvPicPr>
        <p:blipFill>
          <a:blip r:embed="rId11"/>
          <a:stretch>
            <a:fillRect/>
          </a:stretch>
        </p:blipFill>
        <p:spPr>
          <a:xfrm>
            <a:off x="4117439" y="2053807"/>
            <a:ext cx="4239161" cy="3853781"/>
          </a:xfrm>
          <a:prstGeom prst="rect">
            <a:avLst/>
          </a:prstGeom>
        </p:spPr>
      </p:pic>
    </p:spTree>
    <p:extLst>
      <p:ext uri="{BB962C8B-B14F-4D97-AF65-F5344CB8AC3E}">
        <p14:creationId xmlns:p14="http://schemas.microsoft.com/office/powerpoint/2010/main" val="1064226393"/>
      </p:ext>
    </p:extLst>
  </p:cSld>
  <p:clrMapOvr>
    <a:masterClrMapping/>
  </p:clrMapOvr>
  <p:transition xmlns:p14="http://schemas.microsoft.com/office/powerpoint/2010/main" spd="slow">
    <p:newsflash/>
    <p:sndAc>
      <p:stSnd>
        <p:snd r:embed="rId3" name="Click"/>
      </p:stSnd>
    </p:sndAc>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rmal">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Formal.thmx</Template>
  <TotalTime>11738</TotalTime>
  <Words>3763</Words>
  <Application>Microsoft Macintosh PowerPoint</Application>
  <PresentationFormat>On-screen Show (4:3)</PresentationFormat>
  <Paragraphs>264</Paragraphs>
  <Slides>42</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Formal</vt:lpstr>
      <vt:lpstr>Document</vt:lpstr>
      <vt:lpstr>Utrecht European University Network, IP Summer School Brno</vt:lpstr>
      <vt:lpstr>PowerPoint Presentation</vt:lpstr>
      <vt:lpstr>Europe ca. 800</vt:lpstr>
      <vt:lpstr>PowerPoint Presentation</vt:lpstr>
      <vt:lpstr>Sebastian Munster, Europa (1570)</vt:lpstr>
      <vt:lpstr>Europe 1763 - 1789</vt:lpstr>
      <vt:lpstr>Linguistic Diversity</vt:lpstr>
      <vt:lpstr>Geography--Language--Diversity Article 22 of the European Charter of Fundamental Rights states: “The Union respects cultural, religious, and linquistic diversity.”</vt:lpstr>
      <vt:lpstr>Predominant religions in Europe and neighboring regions: </vt:lpstr>
      <vt:lpstr>Fields of Tension</vt:lpstr>
      <vt:lpstr>The Idea of Europe Stanislaw Mucha, Die Mitte (2004)</vt:lpstr>
      <vt:lpstr>A Flat World. Tops among Friedman’s ten flatteners is </vt:lpstr>
      <vt:lpstr>“Europas blinde Sterne” SZ Nr. 72, Seite 4, 20.April 2012</vt:lpstr>
      <vt:lpstr>Fussball und Nationalismus</vt:lpstr>
      <vt:lpstr>Recurring Tensions</vt:lpstr>
      <vt:lpstr>Public Opinion http://ec.europa.eu/public_opinion/index_en.htm </vt:lpstr>
      <vt:lpstr>First Annual Survey </vt:lpstr>
      <vt:lpstr>PowerPoint Presentation</vt:lpstr>
      <vt:lpstr>PowerPoint Presentation</vt:lpstr>
      <vt:lpstr>Future of Europe</vt:lpstr>
      <vt:lpstr>Belfast (1-12 August 2011) http://www.bordersofeurope.eu/Theme2011/ </vt:lpstr>
      <vt:lpstr>CULTURA: Space / Time/ Value</vt:lpstr>
      <vt:lpstr>Reason and Classification  = best-selling topics</vt:lpstr>
      <vt:lpstr>Europeanization and the Nation State: The Three Ps</vt:lpstr>
      <vt:lpstr>Europeanization as Sensitizing Discourse</vt:lpstr>
      <vt:lpstr>Europeanization  as Sensitizing Discourse</vt:lpstr>
      <vt:lpstr>Identity: Theoretical Considerations</vt:lpstr>
      <vt:lpstr>Theoretical Considerations</vt:lpstr>
      <vt:lpstr>Theoretical Considerations on Identity</vt:lpstr>
      <vt:lpstr>Cultural Borders: Summary</vt:lpstr>
      <vt:lpstr>Defining “European” as Unifying Concept cf. Anthony Pagden</vt:lpstr>
      <vt:lpstr>Cultural Maps: The “C” Approach</vt:lpstr>
      <vt:lpstr>EU Commission on Culture Directorate General for Education and Culture http://ec.europa.eu/culture/our-programmes-and-actions/culture-programme-%282007-2013%29_en.htm </vt:lpstr>
      <vt:lpstr>EU Culture</vt:lpstr>
      <vt:lpstr>EU Cultural Policy</vt:lpstr>
      <vt:lpstr>Culture Program &amp; Actions Unit</vt:lpstr>
      <vt:lpstr>EU Award for Contemporary Music/The European Border Breakers Awards (EBBAs)</vt:lpstr>
      <vt:lpstr>European Border Breakers Awards http://ec.europa.eu/culture/our-programmes-and-actions/prizes/songs-ebba-2012_en.htm  </vt:lpstr>
      <vt:lpstr>EU Prize for Literature EUPL</vt:lpstr>
      <vt:lpstr>…and Literature?</vt:lpstr>
      <vt:lpstr>YOUTUBE EUROPE  http://www.youtube.com/eutube/</vt:lpstr>
      <vt:lpstr>EUPL</vt:lpstr>
    </vt:vector>
  </TitlesOfParts>
  <Company>Vanderbilt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Utrecht European University Network, IP Summer School Brno</dc:title>
  <dc:creator>John McCarthy</dc:creator>
  <cp:lastModifiedBy>John McCarthy</cp:lastModifiedBy>
  <cp:revision>72</cp:revision>
  <dcterms:created xsi:type="dcterms:W3CDTF">2012-06-24T10:30:45Z</dcterms:created>
  <dcterms:modified xsi:type="dcterms:W3CDTF">2012-07-13T15:12:27Z</dcterms:modified>
</cp:coreProperties>
</file>