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38.xml" ContentType="application/vnd.openxmlformats-officedocument.presentationml.tags+xml"/>
  <Override PartName="/ppt/tags/tag285.xml" ContentType="application/vnd.openxmlformats-officedocument.presentationml.tags+xml"/>
  <Override PartName="/ppt/tags/tag227.xml" ContentType="application/vnd.openxmlformats-officedocument.presentationml.tags+xml"/>
  <Override PartName="/ppt/tags/tag274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Override PartName="/ppt/tags/tag252.xml" ContentType="application/vnd.openxmlformats-officedocument.presentationml.tags+xml"/>
  <Override PartName="/ppt/tags/tag263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notesSlides/notesSlide7.xml" ContentType="application/vnd.openxmlformats-officedocument.presentationml.notesSlide+xml"/>
  <Override PartName="/ppt/tags/tag279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tags/tag268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257.xml" ContentType="application/vnd.openxmlformats-officedocument.presentationml.tags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heme/theme2.xml" ContentType="application/vnd.openxmlformats-officedocument.theme+xml"/>
  <Override PartName="/ppt/tags/tag246.xml" ContentType="application/vnd.openxmlformats-officedocument.presentationml.tags+xml"/>
  <Override PartName="/ppt/tags/tag68.xml" ContentType="application/vnd.openxmlformats-officedocument.presentationml.tags+xml"/>
  <Default Extension="emf" ContentType="image/x-emf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tags/tag271.xml" ContentType="application/vnd.openxmlformats-officedocument.presentationml.tags+xml"/>
  <Override PartName="/ppt/tags/tag282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ppt/tags/tag260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notesSlides/notesSlide4.xml" ContentType="application/vnd.openxmlformats-officedocument.presentationml.notesSlide+xml"/>
  <Override PartName="/ppt/tags/tag287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tags/tag276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tags/tag254.xml" ContentType="application/vnd.openxmlformats-officedocument.presentationml.tags+xml"/>
  <Override PartName="/ppt/tags/tag265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87.xml" ContentType="application/vnd.openxmlformats-officedocument.presentationml.tags+xml"/>
  <Default Extension="wmf" ContentType="image/x-wmf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259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4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273.xml" ContentType="application/vnd.openxmlformats-officedocument.presentationml.tags+xml"/>
  <Override PartName="/ppt/tags/tag284.xml" ContentType="application/vnd.openxmlformats-officedocument.presentationml.tags+xml"/>
  <Override PartName="/ppt/tags/tag59.xml" ContentType="application/vnd.openxmlformats-officedocument.presentationml.tags+xml"/>
  <Override PartName="/ppt/tags/tag215.xml" ContentType="application/vnd.openxmlformats-officedocument.presentationml.tags+xml"/>
  <Override PartName="/ppt/tags/tag262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51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278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tags/tag256.xml" ContentType="application/vnd.openxmlformats-officedocument.presentationml.tags+xml"/>
  <Override PartName="/ppt/tags/tag267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281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tags/tag270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tags/tag275.xml" ContentType="application/vnd.openxmlformats-officedocument.presentationml.tags+xml"/>
  <Override PartName="/ppt/tags/tag286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tags/tag264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253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Override PartName="/ppt/tags/tag157.xml" ContentType="application/vnd.openxmlformats-officedocument.presentationml.tag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ppt/tags/tag269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tags/tag258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236.xml" ContentType="application/vnd.openxmlformats-officedocument.presentationml.tags+xml"/>
  <Override PartName="/ppt/tags/tag283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Override PartName="/ppt/tags/tag272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tags/tag261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  <Override PartName="/ppt/tags/tag143.xml" ContentType="application/vnd.openxmlformats-officedocument.presentationml.tags+xml"/>
  <Override PartName="/ppt/tags/tag190.xml" ContentType="application/vnd.openxmlformats-officedocument.presentationml.tags+xml"/>
  <Override PartName="/ppt/notesSlides/notesSlide5.xml" ContentType="application/vnd.openxmlformats-officedocument.presentationml.notesSlide+xml"/>
  <Override PartName="/ppt/tags/tag277.xml" ContentType="application/vnd.openxmlformats-officedocument.presentationml.tags+xml"/>
  <Override PartName="/ppt/tags/tag288.xml" ContentType="application/vnd.openxmlformats-officedocument.presentationml.tags+xml"/>
  <Override PartName="/ppt/tags/tag132.xml" ContentType="application/vnd.openxmlformats-officedocument.presentationml.tags+xml"/>
  <Override PartName="/ppt/tags/tag219.xml" ContentType="application/vnd.openxmlformats-officedocument.presentationml.tags+xml"/>
  <Override PartName="/ppt/tags/tag266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55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tags/tag280.xml" ContentType="application/vnd.openxmlformats-officedocument.presentationml.tags+xml"/>
  <Default Extension="jpeg" ContentType="image/jpeg"/>
  <Override PartName="/ppt/tags/tag19.xml" ContentType="application/vnd.openxmlformats-officedocument.presentationml.tags+xml"/>
  <Override PartName="/ppt/tags/tag66.xml" ContentType="application/vnd.openxmlformats-officedocument.presentationml.tags+xml"/>
  <Override PartName="/ppt/tags/tag2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32" r:id="rId2"/>
    <p:sldId id="399" r:id="rId3"/>
    <p:sldId id="410" r:id="rId4"/>
    <p:sldId id="398" r:id="rId5"/>
    <p:sldId id="435" r:id="rId6"/>
    <p:sldId id="436" r:id="rId7"/>
    <p:sldId id="437" r:id="rId8"/>
    <p:sldId id="433" r:id="rId9"/>
    <p:sldId id="438" r:id="rId10"/>
    <p:sldId id="439" r:id="rId11"/>
    <p:sldId id="440" r:id="rId12"/>
    <p:sldId id="434" r:id="rId13"/>
    <p:sldId id="441" r:id="rId14"/>
  </p:sldIdLst>
  <p:sldSz cx="10058400" cy="7772400"/>
  <p:notesSz cx="7102475" cy="10233025"/>
  <p:custDataLst>
    <p:tags r:id="rId17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6900"/>
    <a:srgbClr val="FFC283"/>
    <a:srgbClr val="DCB900"/>
    <a:srgbClr val="FFB83D"/>
    <a:srgbClr val="FF4051"/>
    <a:srgbClr val="E7EBE0"/>
    <a:srgbClr val="CCFFFF"/>
    <a:srgbClr val="FCC3D7"/>
    <a:srgbClr val="C42303"/>
  </p:clrMru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0283" autoAdjust="0"/>
    <p:restoredTop sz="99666" autoAdjust="0"/>
  </p:normalViewPr>
  <p:slideViewPr>
    <p:cSldViewPr snapToGrid="0">
      <p:cViewPr varScale="1">
        <p:scale>
          <a:sx n="82" d="100"/>
          <a:sy n="82" d="100"/>
        </p:scale>
        <p:origin x="-1668" y="-96"/>
      </p:cViewPr>
      <p:guideLst>
        <p:guide orient="horz" pos="1401"/>
        <p:guide orient="horz" pos="4184"/>
        <p:guide pos="344"/>
        <p:guide pos="60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704" y="-72"/>
      </p:cViewPr>
      <p:guideLst>
        <p:guide orient="horz" pos="3223"/>
        <p:guide pos="2237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DC50901-8E11-48E8-8A3E-8E8C700D774B}" type="datetimeFigureOut">
              <a:rPr lang="cs-CZ" smtClean="0"/>
              <a:pPr/>
              <a:t>15.3.2012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3D1D34EA-CEC2-4B14-B703-18C36C66D17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cs-CZ" smtClean="0"/>
              <a:pPr/>
              <a:t>15.3.2012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766763"/>
            <a:ext cx="49625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24" tIns="49062" rIns="98124" bIns="4906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8124" tIns="49062" rIns="98124" bIns="49062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1.xml"/><Relationship Id="rId9" Type="http://schemas.openxmlformats.org/officeDocument/2006/relationships/tags" Target="../tags/tag1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7.xml"/><Relationship Id="rId9" Type="http://schemas.openxmlformats.org/officeDocument/2006/relationships/tags" Target="../tags/tag14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8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8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8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31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sp>
        <p:nvSpPr>
          <p:cNvPr id="25" name="Descriptor"/>
          <p:cNvSpPr txBox="1"/>
          <p:nvPr userDrawn="1">
            <p:custDataLst>
              <p:tags r:id="rId4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5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3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1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>
            <p:custDataLst>
              <p:tags r:id="rId4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Section Divider style</a:t>
            </a:r>
            <a:endParaRPr lang="cs-CZ" noProof="0" dirty="0" smtClean="0"/>
          </a:p>
        </p:txBody>
      </p:sp>
      <p:sp>
        <p:nvSpPr>
          <p:cNvPr id="1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Appendix Divider style</a:t>
            </a:r>
            <a:endParaRPr lang="cs-CZ" noProof="0" dirty="0" smtClean="0"/>
          </a:p>
        </p:txBody>
      </p:sp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Appendix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smtClean="0"/>
              <a:t>Closing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4" name="PwC Text"/>
          <p:cNvSpPr txBox="1"/>
          <p:nvPr userDrawn="1">
            <p:custDataLst>
              <p:tags r:id="rId5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Big Number"/>
          <p:cNvSpPr txBox="1"/>
          <p:nvPr userDrawn="1">
            <p:custDataLst>
              <p:tags r:id="rId6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3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3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4" name="PwC Text"/>
          <p:cNvSpPr txBox="1"/>
          <p:nvPr userDrawn="1"/>
        </p:nvSpPr>
        <p:spPr>
          <a:xfrm>
            <a:off x="530352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3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3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cs-CZ" sz="1100" noProof="0" dirty="0" smtClean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PwC</a:t>
            </a:r>
          </a:p>
        </p:txBody>
      </p:sp>
      <p:sp>
        <p:nvSpPr>
          <p:cNvPr id="12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3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4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25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2248" cy="1293689"/>
          </a:xfrm>
        </p:spPr>
        <p:txBody>
          <a:bodyPr anchor="t" anchorCtr="0">
            <a:noAutofit/>
          </a:bodyPr>
          <a:lstStyle>
            <a:lvl1pPr>
              <a:defRPr sz="1000" i="1" baseline="0"/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cs-CZ" smtClean="0"/>
              <a:t>Click to add text</a:t>
            </a:r>
            <a:endParaRPr lang="cs-CZ" dirty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8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cxnSp>
        <p:nvCxnSpPr>
          <p:cNvPr id="32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Logo with Panels"/>
          <p:cNvGrpSpPr/>
          <p:nvPr userDrawn="1"/>
        </p:nvGrpSpPr>
        <p:grpSpPr>
          <a:xfrm>
            <a:off x="1129337" y="6381260"/>
            <a:ext cx="1217986" cy="925197"/>
            <a:chOff x="3835013" y="2828854"/>
            <a:chExt cx="1217986" cy="925197"/>
          </a:xfrm>
        </p:grpSpPr>
        <p:grpSp>
          <p:nvGrpSpPr>
            <p:cNvPr id="42" name="Logo Panels"/>
            <p:cNvGrpSpPr/>
            <p:nvPr/>
          </p:nvGrpSpPr>
          <p:grpSpPr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gray">
              <a:xfrm>
                <a:off x="4609614" y="3112483"/>
                <a:ext cx="443385" cy="113916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2"/>
              <p:cNvSpPr>
                <a:spLocks noChangeArrowheads="1"/>
              </p:cNvSpPr>
              <p:nvPr/>
            </p:nvSpPr>
            <p:spPr bwMode="gray">
              <a:xfrm>
                <a:off x="4609618" y="2873556"/>
                <a:ext cx="269567" cy="35284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Rectangle 3"/>
              <p:cNvSpPr>
                <a:spLocks noChangeArrowheads="1"/>
              </p:cNvSpPr>
              <p:nvPr/>
            </p:nvSpPr>
            <p:spPr bwMode="gray">
              <a:xfrm>
                <a:off x="4609618" y="2828854"/>
                <a:ext cx="224319" cy="397545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Rectangle 4"/>
              <p:cNvSpPr>
                <a:spLocks noChangeArrowheads="1"/>
              </p:cNvSpPr>
              <p:nvPr/>
            </p:nvSpPr>
            <p:spPr bwMode="gray">
              <a:xfrm>
                <a:off x="4609617" y="2873555"/>
                <a:ext cx="224319" cy="35284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Rectangle 5"/>
              <p:cNvSpPr>
                <a:spLocks noChangeArrowheads="1"/>
              </p:cNvSpPr>
              <p:nvPr/>
            </p:nvSpPr>
            <p:spPr bwMode="gray">
              <a:xfrm>
                <a:off x="4609615" y="2944211"/>
                <a:ext cx="383843" cy="282188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6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383842" cy="113916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gray">
              <a:xfrm>
                <a:off x="4609616" y="2944211"/>
                <a:ext cx="269570" cy="282188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269569" cy="113916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Rectangle 9"/>
              <p:cNvSpPr>
                <a:spLocks/>
              </p:cNvSpPr>
              <p:nvPr/>
            </p:nvSpPr>
            <p:spPr bwMode="gray">
              <a:xfrm>
                <a:off x="4609616" y="2944211"/>
                <a:ext cx="224321" cy="282188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224320" cy="113916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gray">
              <a:xfrm>
                <a:off x="4609617" y="3052823"/>
                <a:ext cx="141027" cy="173576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3" name="Rectangle 12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141027" cy="113916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Logo"/>
            <p:cNvGrpSpPr/>
            <p:nvPr/>
          </p:nvGrpSpPr>
          <p:grpSpPr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/>
            </p:nvSpPr>
            <p:spPr bwMode="black">
              <a:xfrm>
                <a:off x="4381013" y="3226397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black">
              <a:xfrm>
                <a:off x="3835013" y="3412840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cxnSp>
        <p:nvCxnSpPr>
          <p:cNvPr id="28" name="Frame Line"/>
          <p:cNvCxnSpPr/>
          <p:nvPr/>
        </p:nvCxnSpPr>
        <p:spPr>
          <a:xfrm flipV="1">
            <a:off x="1905000" y="1069848"/>
            <a:ext cx="7620000" cy="176102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escriptor"/>
          <p:cNvSpPr txBox="1"/>
          <p:nvPr>
            <p:custDataLst>
              <p:tags r:id="rId3"/>
            </p:custDataLst>
          </p:nvPr>
        </p:nvSpPr>
        <p:spPr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>
            <p:custDataLst>
              <p:tags r:id="rId6"/>
            </p:custDataLst>
          </p:nvPr>
        </p:nvSpPr>
        <p:spPr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Logo with Panels"/>
          <p:cNvGrpSpPr/>
          <p:nvPr userDrawn="1"/>
        </p:nvGrpSpPr>
        <p:grpSpPr>
          <a:xfrm>
            <a:off x="1129337" y="1"/>
            <a:ext cx="8929063" cy="7306456"/>
            <a:chOff x="1129337" y="1"/>
            <a:chExt cx="8929063" cy="7306456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5973" y="184214"/>
                <a:ext cx="5677593" cy="597673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5973" y="1196944"/>
                <a:ext cx="7412790" cy="4970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5972" y="1196944"/>
                <a:ext cx="5677593" cy="4970032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23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1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16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7" name="Draft stamp" hidden="1"/>
          <p:cNvSpPr txBox="1"/>
          <p:nvPr userDrawn="1">
            <p:custDataLst>
              <p:tags r:id="rId4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9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9" name="Report Date"/>
          <p:cNvSpPr txBox="1"/>
          <p:nvPr userDrawn="1">
            <p:custDataLst>
              <p:tags r:id="rId9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0" name="Page Number"/>
          <p:cNvSpPr txBox="1"/>
          <p:nvPr userDrawn="1">
            <p:custDataLst>
              <p:tags r:id="rId10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7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4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3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4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Settings\dsmutny001\Desktop\1.pptx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5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36933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304"/>
            <a:ext cx="2585009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038" y="7059304"/>
            <a:ext cx="3500323" cy="34198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  <p:sldLayoutId id="2147483701" r:id="rId21"/>
    <p:sldLayoutId id="2147483698" r:id="rId22"/>
    <p:sldLayoutId id="2147483700" r:id="rId23"/>
  </p:sldLayoutIdLst>
  <p:hf hdr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72.xml"/><Relationship Id="rId7" Type="http://schemas.openxmlformats.org/officeDocument/2006/relationships/tags" Target="../tags/tag176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9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57.xml"/><Relationship Id="rId13" Type="http://schemas.openxmlformats.org/officeDocument/2006/relationships/tags" Target="../tags/tag26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52.xml"/><Relationship Id="rId21" Type="http://schemas.openxmlformats.org/officeDocument/2006/relationships/image" Target="../media/image11.wmf"/><Relationship Id="rId7" Type="http://schemas.openxmlformats.org/officeDocument/2006/relationships/tags" Target="../tags/tag256.xml"/><Relationship Id="rId12" Type="http://schemas.openxmlformats.org/officeDocument/2006/relationships/tags" Target="../tags/tag261.xml"/><Relationship Id="rId17" Type="http://schemas.openxmlformats.org/officeDocument/2006/relationships/tags" Target="../tags/tag266.xml"/><Relationship Id="rId25" Type="http://schemas.openxmlformats.org/officeDocument/2006/relationships/image" Target="../media/image7.wmf"/><Relationship Id="rId2" Type="http://schemas.openxmlformats.org/officeDocument/2006/relationships/tags" Target="../tags/tag251.xml"/><Relationship Id="rId16" Type="http://schemas.openxmlformats.org/officeDocument/2006/relationships/tags" Target="../tags/tag265.xml"/><Relationship Id="rId20" Type="http://schemas.openxmlformats.org/officeDocument/2006/relationships/oleObject" Target="../embeddings/oleObject6.bin"/><Relationship Id="rId1" Type="http://schemas.openxmlformats.org/officeDocument/2006/relationships/vmlDrawing" Target="../drawings/vmlDrawing6.vml"/><Relationship Id="rId6" Type="http://schemas.openxmlformats.org/officeDocument/2006/relationships/tags" Target="../tags/tag255.xml"/><Relationship Id="rId11" Type="http://schemas.openxmlformats.org/officeDocument/2006/relationships/tags" Target="../tags/tag260.xml"/><Relationship Id="rId24" Type="http://schemas.openxmlformats.org/officeDocument/2006/relationships/image" Target="../media/image2.wmf"/><Relationship Id="rId5" Type="http://schemas.openxmlformats.org/officeDocument/2006/relationships/tags" Target="../tags/tag254.xml"/><Relationship Id="rId15" Type="http://schemas.openxmlformats.org/officeDocument/2006/relationships/tags" Target="../tags/tag264.xml"/><Relationship Id="rId23" Type="http://schemas.openxmlformats.org/officeDocument/2006/relationships/image" Target="../media/image10.wmf"/><Relationship Id="rId10" Type="http://schemas.openxmlformats.org/officeDocument/2006/relationships/tags" Target="../tags/tag259.xml"/><Relationship Id="rId19" Type="http://schemas.openxmlformats.org/officeDocument/2006/relationships/notesSlide" Target="../notesSlides/notesSlide10.xml"/><Relationship Id="rId4" Type="http://schemas.openxmlformats.org/officeDocument/2006/relationships/tags" Target="../tags/tag253.xml"/><Relationship Id="rId9" Type="http://schemas.openxmlformats.org/officeDocument/2006/relationships/tags" Target="../tags/tag258.xml"/><Relationship Id="rId14" Type="http://schemas.openxmlformats.org/officeDocument/2006/relationships/tags" Target="../tags/tag263.xml"/><Relationship Id="rId22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73.xml"/><Relationship Id="rId3" Type="http://schemas.openxmlformats.org/officeDocument/2006/relationships/tags" Target="../tags/tag268.xml"/><Relationship Id="rId7" Type="http://schemas.openxmlformats.org/officeDocument/2006/relationships/tags" Target="../tags/tag272.xml"/><Relationship Id="rId12" Type="http://schemas.openxmlformats.org/officeDocument/2006/relationships/oleObject" Target="../embeddings/oleObject7.bin"/><Relationship Id="rId2" Type="http://schemas.openxmlformats.org/officeDocument/2006/relationships/tags" Target="../tags/tag267.xml"/><Relationship Id="rId1" Type="http://schemas.openxmlformats.org/officeDocument/2006/relationships/vmlDrawing" Target="../drawings/vmlDrawing7.vml"/><Relationship Id="rId6" Type="http://schemas.openxmlformats.org/officeDocument/2006/relationships/tags" Target="../tags/tag271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27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69.xml"/><Relationship Id="rId9" Type="http://schemas.openxmlformats.org/officeDocument/2006/relationships/tags" Target="../tags/tag27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277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276.xml"/><Relationship Id="rId1" Type="http://schemas.openxmlformats.org/officeDocument/2006/relationships/tags" Target="../tags/tag275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tags" Target="../tags/tag27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87.xml"/><Relationship Id="rId3" Type="http://schemas.openxmlformats.org/officeDocument/2006/relationships/tags" Target="../tags/tag282.xml"/><Relationship Id="rId7" Type="http://schemas.openxmlformats.org/officeDocument/2006/relationships/tags" Target="../tags/tag286.xml"/><Relationship Id="rId12" Type="http://schemas.openxmlformats.org/officeDocument/2006/relationships/oleObject" Target="../embeddings/oleObject8.bin"/><Relationship Id="rId2" Type="http://schemas.openxmlformats.org/officeDocument/2006/relationships/tags" Target="../tags/tag28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85.xml"/><Relationship Id="rId11" Type="http://schemas.openxmlformats.org/officeDocument/2006/relationships/notesSlide" Target="../notesSlides/notesSlide13.xml"/><Relationship Id="rId5" Type="http://schemas.openxmlformats.org/officeDocument/2006/relationships/tags" Target="../tags/tag28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83.xml"/><Relationship Id="rId9" Type="http://schemas.openxmlformats.org/officeDocument/2006/relationships/tags" Target="../tags/tag28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83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3.xml"/><Relationship Id="rId3" Type="http://schemas.openxmlformats.org/officeDocument/2006/relationships/tags" Target="../tags/tag188.xml"/><Relationship Id="rId7" Type="http://schemas.openxmlformats.org/officeDocument/2006/relationships/tags" Target="../tags/tag192.xml"/><Relationship Id="rId12" Type="http://schemas.openxmlformats.org/officeDocument/2006/relationships/oleObject" Target="../embeddings/oleObject1.bin"/><Relationship Id="rId2" Type="http://schemas.openxmlformats.org/officeDocument/2006/relationships/tags" Target="../tags/tag187.xml"/><Relationship Id="rId1" Type="http://schemas.openxmlformats.org/officeDocument/2006/relationships/vmlDrawing" Target="../drawings/vmlDrawing1.vml"/><Relationship Id="rId6" Type="http://schemas.openxmlformats.org/officeDocument/2006/relationships/tags" Target="../tags/tag191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19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89.xml"/><Relationship Id="rId9" Type="http://schemas.openxmlformats.org/officeDocument/2006/relationships/tags" Target="../tags/tag19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oleObject" Target="../embeddings/oleObject2.bin"/><Relationship Id="rId2" Type="http://schemas.openxmlformats.org/officeDocument/2006/relationships/tags" Target="../tags/tag195.xml"/><Relationship Id="rId1" Type="http://schemas.openxmlformats.org/officeDocument/2006/relationships/vmlDrawing" Target="../drawings/vmlDrawing2.vml"/><Relationship Id="rId6" Type="http://schemas.openxmlformats.org/officeDocument/2006/relationships/tags" Target="../tags/tag199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19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97.xml"/><Relationship Id="rId9" Type="http://schemas.openxmlformats.org/officeDocument/2006/relationships/tags" Target="../tags/tag20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09.xml"/><Relationship Id="rId13" Type="http://schemas.openxmlformats.org/officeDocument/2006/relationships/image" Target="../media/image3.wmf"/><Relationship Id="rId18" Type="http://schemas.openxmlformats.org/officeDocument/2006/relationships/image" Target="../media/image8.wmf"/><Relationship Id="rId3" Type="http://schemas.openxmlformats.org/officeDocument/2006/relationships/tags" Target="../tags/tag204.xml"/><Relationship Id="rId21" Type="http://schemas.openxmlformats.org/officeDocument/2006/relationships/image" Target="../media/image11.wmf"/><Relationship Id="rId7" Type="http://schemas.openxmlformats.org/officeDocument/2006/relationships/tags" Target="../tags/tag208.xml"/><Relationship Id="rId12" Type="http://schemas.openxmlformats.org/officeDocument/2006/relationships/image" Target="../media/image2.wmf"/><Relationship Id="rId17" Type="http://schemas.openxmlformats.org/officeDocument/2006/relationships/image" Target="../media/image7.wmf"/><Relationship Id="rId2" Type="http://schemas.openxmlformats.org/officeDocument/2006/relationships/tags" Target="../tags/tag203.xml"/><Relationship Id="rId16" Type="http://schemas.openxmlformats.org/officeDocument/2006/relationships/image" Target="../media/image6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6" Type="http://schemas.openxmlformats.org/officeDocument/2006/relationships/tags" Target="../tags/tag207.xml"/><Relationship Id="rId11" Type="http://schemas.openxmlformats.org/officeDocument/2006/relationships/oleObject" Target="../embeddings/oleObject3.bin"/><Relationship Id="rId5" Type="http://schemas.openxmlformats.org/officeDocument/2006/relationships/tags" Target="../tags/tag206.xml"/><Relationship Id="rId15" Type="http://schemas.openxmlformats.org/officeDocument/2006/relationships/image" Target="../media/image5.wmf"/><Relationship Id="rId10" Type="http://schemas.openxmlformats.org/officeDocument/2006/relationships/notesSlide" Target="../notesSlides/notesSlide6.xml"/><Relationship Id="rId19" Type="http://schemas.openxmlformats.org/officeDocument/2006/relationships/image" Target="../media/image9.wmf"/><Relationship Id="rId4" Type="http://schemas.openxmlformats.org/officeDocument/2006/relationships/tags" Target="../tags/tag205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16.xml"/><Relationship Id="rId13" Type="http://schemas.openxmlformats.org/officeDocument/2006/relationships/tags" Target="../tags/tag221.xml"/><Relationship Id="rId18" Type="http://schemas.openxmlformats.org/officeDocument/2006/relationships/tags" Target="../tags/tag226.xml"/><Relationship Id="rId26" Type="http://schemas.openxmlformats.org/officeDocument/2006/relationships/tags" Target="../tags/tag234.xml"/><Relationship Id="rId3" Type="http://schemas.openxmlformats.org/officeDocument/2006/relationships/tags" Target="../tags/tag211.xml"/><Relationship Id="rId21" Type="http://schemas.openxmlformats.org/officeDocument/2006/relationships/tags" Target="../tags/tag229.xml"/><Relationship Id="rId7" Type="http://schemas.openxmlformats.org/officeDocument/2006/relationships/tags" Target="../tags/tag215.xml"/><Relationship Id="rId12" Type="http://schemas.openxmlformats.org/officeDocument/2006/relationships/tags" Target="../tags/tag220.xml"/><Relationship Id="rId17" Type="http://schemas.openxmlformats.org/officeDocument/2006/relationships/tags" Target="../tags/tag225.xml"/><Relationship Id="rId25" Type="http://schemas.openxmlformats.org/officeDocument/2006/relationships/tags" Target="../tags/tag233.xml"/><Relationship Id="rId2" Type="http://schemas.openxmlformats.org/officeDocument/2006/relationships/tags" Target="../tags/tag210.xml"/><Relationship Id="rId16" Type="http://schemas.openxmlformats.org/officeDocument/2006/relationships/tags" Target="../tags/tag224.xml"/><Relationship Id="rId20" Type="http://schemas.openxmlformats.org/officeDocument/2006/relationships/tags" Target="../tags/tag228.xml"/><Relationship Id="rId29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tags" Target="../tags/tag214.xml"/><Relationship Id="rId11" Type="http://schemas.openxmlformats.org/officeDocument/2006/relationships/tags" Target="../tags/tag219.xml"/><Relationship Id="rId24" Type="http://schemas.openxmlformats.org/officeDocument/2006/relationships/tags" Target="../tags/tag232.xml"/><Relationship Id="rId32" Type="http://schemas.openxmlformats.org/officeDocument/2006/relationships/image" Target="../media/image2.wmf"/><Relationship Id="rId5" Type="http://schemas.openxmlformats.org/officeDocument/2006/relationships/tags" Target="../tags/tag213.xml"/><Relationship Id="rId15" Type="http://schemas.openxmlformats.org/officeDocument/2006/relationships/tags" Target="../tags/tag223.xml"/><Relationship Id="rId23" Type="http://schemas.openxmlformats.org/officeDocument/2006/relationships/tags" Target="../tags/tag231.xml"/><Relationship Id="rId28" Type="http://schemas.openxmlformats.org/officeDocument/2006/relationships/tags" Target="../tags/tag236.xml"/><Relationship Id="rId10" Type="http://schemas.openxmlformats.org/officeDocument/2006/relationships/tags" Target="../tags/tag218.xml"/><Relationship Id="rId19" Type="http://schemas.openxmlformats.org/officeDocument/2006/relationships/tags" Target="../tags/tag227.xml"/><Relationship Id="rId31" Type="http://schemas.openxmlformats.org/officeDocument/2006/relationships/oleObject" Target="../embeddings/oleObject4.bin"/><Relationship Id="rId4" Type="http://schemas.openxmlformats.org/officeDocument/2006/relationships/tags" Target="../tags/tag212.xml"/><Relationship Id="rId9" Type="http://schemas.openxmlformats.org/officeDocument/2006/relationships/tags" Target="../tags/tag217.xml"/><Relationship Id="rId14" Type="http://schemas.openxmlformats.org/officeDocument/2006/relationships/tags" Target="../tags/tag222.xml"/><Relationship Id="rId22" Type="http://schemas.openxmlformats.org/officeDocument/2006/relationships/tags" Target="../tags/tag230.xml"/><Relationship Id="rId27" Type="http://schemas.openxmlformats.org/officeDocument/2006/relationships/tags" Target="../tags/tag235.xml"/><Relationship Id="rId30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239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49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12" Type="http://schemas.openxmlformats.org/officeDocument/2006/relationships/oleObject" Target="../embeddings/oleObject5.bin"/><Relationship Id="rId2" Type="http://schemas.openxmlformats.org/officeDocument/2006/relationships/tags" Target="../tags/tag243.xml"/><Relationship Id="rId1" Type="http://schemas.openxmlformats.org/officeDocument/2006/relationships/vmlDrawing" Target="../drawings/vmlDrawing5.vml"/><Relationship Id="rId6" Type="http://schemas.openxmlformats.org/officeDocument/2006/relationships/tags" Target="../tags/tag247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24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45.xml"/><Relationship Id="rId9" Type="http://schemas.openxmlformats.org/officeDocument/2006/relationships/tags" Target="../tags/tag2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Akvizice a financování společností v národním a mezinárodním prostředí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2057400" y="2670352"/>
            <a:ext cx="5943600" cy="457048"/>
          </a:xfrm>
        </p:spPr>
        <p:txBody>
          <a:bodyPr/>
          <a:lstStyle/>
          <a:p>
            <a:r>
              <a:rPr lang="en-GB" smtClean="0"/>
              <a:t>Úvod k akvizicím</a:t>
            </a:r>
            <a:endParaRPr lang="en-GB" dirty="0"/>
          </a:p>
        </p:txBody>
      </p:sp>
      <p:sp>
        <p:nvSpPr>
          <p:cNvPr id="55" name="Draft stamp" hidden="1"/>
          <p:cNvSpPr txBox="1"/>
          <p:nvPr>
            <p:custDataLst>
              <p:tags r:id="rId5"/>
            </p:custDataLst>
          </p:nvPr>
        </p:nvSpPr>
        <p:spPr>
          <a:xfrm>
            <a:off x="530351" y="3886200"/>
            <a:ext cx="137160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000" b="1" i="1" noProof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Draft</a:t>
            </a:r>
            <a:endParaRPr lang="en-GB" sz="1000" b="1" i="1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6" name="Confidentiality stamp"/>
          <p:cNvSpPr txBox="1"/>
          <p:nvPr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000" i="1" smtClean="0">
                <a:latin typeface="Georgia" pitchFamily="18" charset="0"/>
                <a:cs typeface="Arial" pitchFamily="34" charset="0"/>
              </a:rPr>
              <a:t>Důvěrné</a:t>
            </a: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Report Date"/>
          <p:cNvSpPr txBox="1"/>
          <p:nvPr>
            <p:custDataLst>
              <p:tags r:id="rId7"/>
            </p:custDataLst>
          </p:nvPr>
        </p:nvSpPr>
        <p:spPr bwMode="white">
          <a:xfrm>
            <a:off x="530351" y="4187953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latin typeface="Georgia" pitchFamily="18" charset="0"/>
                <a:cs typeface="Arial" pitchFamily="34" charset="0"/>
              </a:rPr>
              <a:t>15. března </a:t>
            </a:r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2015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8914" name="think-cell Slide" r:id="rId20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Target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8</a:t>
            </a:r>
            <a:endParaRPr lang="en-GB" sz="1100" dirty="0" smtClean="0">
              <a:latin typeface="+mn-lt"/>
            </a:endParaRPr>
          </a:p>
        </p:txBody>
      </p:sp>
      <p:sp>
        <p:nvSpPr>
          <p:cNvPr id="56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2690949" y="4245427"/>
            <a:ext cx="4767941" cy="1289595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Akciová společnost</a:t>
            </a:r>
          </a:p>
        </p:txBody>
      </p:sp>
      <p:sp>
        <p:nvSpPr>
          <p:cNvPr id="58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726295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  <a:endParaRPr lang="cs-CZ" b="1" noProof="0" dirty="0" smtClean="0"/>
          </a:p>
        </p:txBody>
      </p:sp>
      <p:sp>
        <p:nvSpPr>
          <p:cNvPr id="60" name="Content Placeholder 2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3059321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sp>
        <p:nvSpPr>
          <p:cNvPr id="61" name="Content Placeholder 2"/>
          <p:cNvSpPr>
            <a:spLocks noGrp="1"/>
          </p:cNvSpPr>
          <p:nvPr>
            <p:custDataLst>
              <p:tags r:id="rId11"/>
            </p:custDataLst>
          </p:nvPr>
        </p:nvSpPr>
        <p:spPr>
          <a:xfrm>
            <a:off x="5392347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custDataLst>
              <p:tags r:id="rId12"/>
            </p:custDataLst>
          </p:nvPr>
        </p:nvSpPr>
        <p:spPr>
          <a:xfrm>
            <a:off x="7725373" y="2333102"/>
            <a:ext cx="1606731" cy="682311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FO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917507" y="5357472"/>
            <a:ext cx="4314825" cy="801687"/>
            <a:chOff x="2928938" y="5700735"/>
            <a:chExt cx="4314825" cy="801687"/>
          </a:xfrm>
        </p:grpSpPr>
        <p:pic>
          <p:nvPicPr>
            <p:cNvPr id="63" name="Picture 26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928938" y="5753122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64" name="Picture 27" descr="j0205466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687888" y="5756297"/>
              <a:ext cx="693737" cy="690562"/>
            </a:xfrm>
            <a:prstGeom prst="rect">
              <a:avLst/>
            </a:prstGeom>
            <a:noFill/>
          </p:spPr>
        </p:pic>
        <p:pic>
          <p:nvPicPr>
            <p:cNvPr id="65" name="Picture 28" descr="j0149481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565775" y="5700735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66" name="Picture 29" descr="j0205462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784600" y="5743597"/>
              <a:ext cx="719138" cy="715962"/>
            </a:xfrm>
            <a:prstGeom prst="rect">
              <a:avLst/>
            </a:prstGeom>
            <a:noFill/>
          </p:spPr>
        </p:pic>
        <p:pic>
          <p:nvPicPr>
            <p:cNvPr id="67" name="Picture 30" descr="j0222021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6538913" y="5747566"/>
              <a:ext cx="704850" cy="708025"/>
            </a:xfrm>
            <a:prstGeom prst="rect">
              <a:avLst/>
            </a:prstGeom>
            <a:noFill/>
          </p:spPr>
        </p:pic>
      </p:grpSp>
      <p:grpSp>
        <p:nvGrpSpPr>
          <p:cNvPr id="85" name="Group 84"/>
          <p:cNvGrpSpPr/>
          <p:nvPr/>
        </p:nvGrpSpPr>
        <p:grpSpPr>
          <a:xfrm>
            <a:off x="4357369" y="4232364"/>
            <a:ext cx="1435100" cy="338554"/>
            <a:chOff x="3886200" y="1790700"/>
            <a:chExt cx="1435100" cy="338554"/>
          </a:xfrm>
        </p:grpSpPr>
        <p:sp>
          <p:nvSpPr>
            <p:cNvPr id="81" name="TextBox 80"/>
            <p:cNvSpPr txBox="1"/>
            <p:nvPr/>
          </p:nvSpPr>
          <p:spPr>
            <a:xfrm>
              <a:off x="3886200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75667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65134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054600" y="1790700"/>
              <a:ext cx="2667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-274320"/>
              <a:r>
                <a:rPr lang="en-GB" sz="2200" smtClean="0">
                  <a:latin typeface="Georgia" pitchFamily="18" charset="0"/>
                  <a:cs typeface="Arial" pitchFamily="34" charset="0"/>
                </a:rPr>
                <a:t> </a:t>
              </a:r>
              <a:endParaRPr lang="en-GB" sz="2200" dirty="0" smtClean="0">
                <a:latin typeface="Georgia" pitchFamily="18" charset="0"/>
                <a:cs typeface="Arial" pitchFamily="34" charset="0"/>
              </a:endParaRPr>
            </a:p>
          </p:txBody>
        </p:sp>
      </p:grpSp>
      <p:cxnSp>
        <p:nvCxnSpPr>
          <p:cNvPr id="87" name="Straight Arrow Connector 86"/>
          <p:cNvCxnSpPr>
            <a:stCxn id="58" idx="2"/>
            <a:endCxn id="81" idx="0"/>
          </p:cNvCxnSpPr>
          <p:nvPr/>
        </p:nvCxnSpPr>
        <p:spPr>
          <a:xfrm>
            <a:off x="1529661" y="3015413"/>
            <a:ext cx="2961058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60" idx="2"/>
            <a:endCxn id="82" idx="0"/>
          </p:cNvCxnSpPr>
          <p:nvPr/>
        </p:nvCxnSpPr>
        <p:spPr>
          <a:xfrm>
            <a:off x="3862687" y="3015413"/>
            <a:ext cx="1017499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1" idx="2"/>
            <a:endCxn id="83" idx="0"/>
          </p:cNvCxnSpPr>
          <p:nvPr/>
        </p:nvCxnSpPr>
        <p:spPr>
          <a:xfrm flipH="1">
            <a:off x="5269653" y="3015413"/>
            <a:ext cx="926060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2" idx="2"/>
            <a:endCxn id="84" idx="0"/>
          </p:cNvCxnSpPr>
          <p:nvPr/>
        </p:nvCxnSpPr>
        <p:spPr>
          <a:xfrm flipH="1">
            <a:off x="5659119" y="3015413"/>
            <a:ext cx="2869620" cy="12169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2"/>
          <p:cNvSpPr>
            <a:spLocks noGrp="1"/>
          </p:cNvSpPr>
          <p:nvPr>
            <p:custDataLst>
              <p:tags r:id="rId13"/>
            </p:custDataLst>
          </p:nvPr>
        </p:nvSpPr>
        <p:spPr>
          <a:xfrm>
            <a:off x="1457816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90%</a:t>
            </a:r>
          </a:p>
        </p:txBody>
      </p:sp>
      <p:sp>
        <p:nvSpPr>
          <p:cNvPr id="100" name="Content Placeholder 2"/>
          <p:cNvSpPr>
            <a:spLocks noGrp="1"/>
          </p:cNvSpPr>
          <p:nvPr>
            <p:custDataLst>
              <p:tags r:id="rId14"/>
            </p:custDataLst>
          </p:nvPr>
        </p:nvSpPr>
        <p:spPr>
          <a:xfrm>
            <a:off x="3529582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3%</a:t>
            </a:r>
          </a:p>
        </p:txBody>
      </p:sp>
      <p:sp>
        <p:nvSpPr>
          <p:cNvPr id="101" name="Content Placeholder 2"/>
          <p:cNvSpPr>
            <a:spLocks noGrp="1"/>
          </p:cNvSpPr>
          <p:nvPr>
            <p:custDataLst>
              <p:tags r:id="rId15"/>
            </p:custDataLst>
          </p:nvPr>
        </p:nvSpPr>
        <p:spPr>
          <a:xfrm>
            <a:off x="5862608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3%</a:t>
            </a:r>
          </a:p>
        </p:txBody>
      </p:sp>
      <p:sp>
        <p:nvSpPr>
          <p:cNvPr id="102" name="Content Placeholder 2"/>
          <p:cNvSpPr>
            <a:spLocks noGrp="1"/>
          </p:cNvSpPr>
          <p:nvPr>
            <p:custDataLst>
              <p:tags r:id="rId16"/>
            </p:custDataLst>
          </p:nvPr>
        </p:nvSpPr>
        <p:spPr>
          <a:xfrm>
            <a:off x="7934374" y="3178658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4</a:t>
            </a:r>
            <a:r>
              <a:rPr lang="cs-CZ" noProof="0" dirty="0" smtClean="0"/>
              <a:t>%</a:t>
            </a:r>
          </a:p>
        </p:txBody>
      </p:sp>
      <p:sp>
        <p:nvSpPr>
          <p:cNvPr id="103" name="Content Placeholder 2"/>
          <p:cNvSpPr>
            <a:spLocks noGrp="1"/>
          </p:cNvSpPr>
          <p:nvPr>
            <p:custDataLst>
              <p:tags r:id="rId17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646289" y="6354501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9938" name="think-cell Slide" r:id="rId12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630864"/>
            <a:ext cx="8997696" cy="2051844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Akvizice majoritního podílu na targetu</a:t>
            </a:r>
          </a:p>
          <a:p>
            <a:pPr lvl="1"/>
            <a:r>
              <a:rPr lang="en-GB" smtClean="0"/>
              <a:t>Nemovitosti nebudou součástí transakce</a:t>
            </a:r>
          </a:p>
          <a:p>
            <a:pPr lvl="1"/>
            <a:r>
              <a:rPr lang="en-GB" smtClean="0"/>
              <a:t>Strukturace transakce</a:t>
            </a:r>
          </a:p>
          <a:p>
            <a:pPr lvl="1"/>
            <a:r>
              <a:rPr lang="en-GB" smtClean="0"/>
              <a:t>Řešení regulatorních otázek</a:t>
            </a:r>
          </a:p>
          <a:p>
            <a:pPr lvl="1"/>
            <a:r>
              <a:rPr lang="en-GB" smtClean="0"/>
              <a:t>Řešení daňových otázek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Záměr investora, strukturace transakce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9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623140" y="6331352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Organizační pokyny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3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366949" y="7263476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10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23140" y="6331352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40962" name="think-cell Slide" r:id="rId12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212848"/>
            <a:ext cx="8997696" cy="2667397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cs-CZ" dirty="0" smtClean="0"/>
              <a:t>Jedna modelová transakce</a:t>
            </a:r>
          </a:p>
          <a:p>
            <a:pPr lvl="1"/>
            <a:r>
              <a:rPr lang="cs-CZ" dirty="0" smtClean="0"/>
              <a:t>Práce na transakci v šesti týmech po třech lidech – rozdělení na kupující a prodávající, vždy dva týmy proti sobě</a:t>
            </a:r>
          </a:p>
          <a:p>
            <a:pPr lvl="1"/>
            <a:r>
              <a:rPr lang="cs-CZ" dirty="0" smtClean="0"/>
              <a:t>Teoretická příprava na seminář doma na základě studijních materiálů v interaktivní osnově</a:t>
            </a:r>
          </a:p>
          <a:p>
            <a:pPr lvl="1"/>
            <a:r>
              <a:rPr lang="cs-CZ" dirty="0" smtClean="0"/>
              <a:t>Praktická týmová práce na semináři</a:t>
            </a:r>
          </a:p>
          <a:p>
            <a:pPr lvl="1"/>
            <a:r>
              <a:rPr lang="cs-CZ" dirty="0" smtClean="0"/>
              <a:t>Zápočet za pravidelnou účast a zpracování zadaných úkolů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Organizační otázky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3 – Organizační pokyny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366949" y="724204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11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681014" y="6331352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2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5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6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7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1019510" cy="30777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en-GB" sz="2000" b="1" i="1" smtClean="0">
                <a:latin typeface="Georgia" pitchFamily="18" charset="0"/>
                <a:cs typeface="Arial" charset="0"/>
              </a:rPr>
              <a:t>Agenda</a:t>
            </a:r>
            <a:endParaRPr lang="en-GB" sz="2000" b="1" i="1" dirty="0"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76648" y="1154918"/>
          <a:ext cx="9104812" cy="16484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069181"/>
                <a:gridCol w="2035631"/>
              </a:tblGrid>
              <a:tr h="32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 	Cíle a struktura vyučování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 	Vymezení základu modelové transakce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6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465138" marR="0" lvl="0" indent="-465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 	Organizační pokyny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10</a:t>
                      </a: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horzOverflow="overflow"/>
                </a:tc>
              </a:tr>
              <a:tr h="32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00584" marR="100584" marT="0" marB="0" anchor="b" horzOverflow="overflow"/>
                </a:tc>
              </a:tr>
            </a:tbl>
          </a:graphicData>
        </a:graphic>
      </p:graphicFrame>
      <p:sp>
        <p:nvSpPr>
          <p:cNvPr id="7" name="Page"/>
          <p:cNvSpPr txBox="1"/>
          <p:nvPr>
            <p:custDataLst>
              <p:tags r:id="rId4"/>
            </p:custDataLst>
          </p:nvPr>
        </p:nvSpPr>
        <p:spPr>
          <a:xfrm>
            <a:off x="8644231" y="1146068"/>
            <a:ext cx="88325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2000" b="1" dirty="0" err="1" smtClean="0">
                <a:solidFill>
                  <a:schemeClr val="tx2"/>
                </a:solidFill>
                <a:latin typeface="Georgia" pitchFamily="18" charset="0"/>
              </a:rPr>
              <a:t>Strana</a:t>
            </a:r>
            <a:endParaRPr lang="en-GB" sz="20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mtClean="0"/>
              <a:t>Cíle a struktura vyučování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1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495818" y="6261904"/>
            <a:ext cx="1215341" cy="98384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12" imgW="429" imgH="429" progId="">
              <p:embed/>
            </p:oleObj>
          </a:graphicData>
        </a:graphic>
      </p:graphicFrame>
      <p:sp>
        <p:nvSpPr>
          <p:cNvPr id="57" name="Content Placeholder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grpSp>
        <p:nvGrpSpPr>
          <p:cNvPr id="4" name="grid" hidden="1"/>
          <p:cNvGrpSpPr/>
          <p:nvPr>
            <p:custDataLst>
              <p:tags r:id="rId4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5"/>
            </p:custDataLst>
          </p:nvPr>
        </p:nvSpPr>
        <p:spPr>
          <a:xfrm>
            <a:off x="1045029" y="2408791"/>
            <a:ext cx="7968342" cy="311203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lvl="1"/>
            <a:r>
              <a:rPr lang="en-GB" smtClean="0"/>
              <a:t>Seznámení se se základními typy transakcí</a:t>
            </a:r>
          </a:p>
          <a:p>
            <a:pPr lvl="1"/>
            <a:r>
              <a:rPr lang="en-GB" smtClean="0"/>
              <a:t>Modelace konkrétní transakce, řešení praktických otázek s transakcí souvisejících</a:t>
            </a:r>
          </a:p>
          <a:p>
            <a:pPr lvl="1"/>
            <a:r>
              <a:rPr lang="en-GB" smtClean="0"/>
              <a:t>Zásadní je kombinace znalosti práva, základních obchodních a ekonomických aspektů, prostředí, v němž je transakce uzavírána</a:t>
            </a:r>
          </a:p>
          <a:p>
            <a:pPr lvl="1"/>
            <a:r>
              <a:rPr lang="en-GB" smtClean="0"/>
              <a:t>Umění komunikace s klientem</a:t>
            </a:r>
          </a:p>
          <a:p>
            <a:pPr lvl="1"/>
            <a:r>
              <a:rPr lang="en-GB" smtClean="0"/>
              <a:t>Umění sebeprezentace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GB" smtClean="0"/>
              <a:t>Vymezení hlavních cílů předmětu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7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8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9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2</a:t>
            </a:r>
            <a:endParaRPr lang="en-GB" sz="1100" dirty="0" smtClean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669438" y="6319777"/>
            <a:ext cx="914400" cy="937549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4818" name="think-cell Slide" r:id="rId12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696176"/>
            <a:ext cx="8997696" cy="1923604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Pojem M&amp;A v sobě zahrnuje prakticky veškeré typy transakcí, které jsou uskutečňovány v rámci práva obchodních společností</a:t>
            </a:r>
          </a:p>
          <a:p>
            <a:pPr lvl="1"/>
            <a:r>
              <a:rPr lang="en-GB" smtClean="0"/>
              <a:t>Společnost x podnik</a:t>
            </a:r>
          </a:p>
          <a:p>
            <a:pPr lvl="1"/>
            <a:r>
              <a:rPr lang="en-GB" smtClean="0"/>
              <a:t>Asset deal x share deal</a:t>
            </a:r>
          </a:p>
          <a:p>
            <a:pPr lvl="1"/>
            <a:r>
              <a:rPr lang="en-GB" smtClean="0"/>
              <a:t>Přeměny obchodních společností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Mergers &amp; Acquisitions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3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692588" y="6354501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5842" name="think-cell Slide" r:id="rId11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Podnik x společnost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4</a:t>
            </a:r>
            <a:endParaRPr lang="en-GB" sz="1100" dirty="0" smtClean="0">
              <a:latin typeface="+mn-lt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95039" y="2050877"/>
            <a:ext cx="9068322" cy="4402174"/>
            <a:chOff x="611188" y="2349500"/>
            <a:chExt cx="7416800" cy="3600450"/>
          </a:xfrm>
        </p:grpSpPr>
        <p:pic>
          <p:nvPicPr>
            <p:cNvPr id="56" name="Picture 12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58" name="Picture 13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60" name="Picture 14" descr="j020558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979613" y="2636838"/>
              <a:ext cx="649287" cy="595312"/>
            </a:xfrm>
            <a:prstGeom prst="rect">
              <a:avLst/>
            </a:prstGeom>
            <a:noFill/>
          </p:spPr>
        </p:pic>
        <p:pic>
          <p:nvPicPr>
            <p:cNvPr id="61" name="Picture 15" descr="j022201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763713" y="3284538"/>
              <a:ext cx="633412" cy="636587"/>
            </a:xfrm>
            <a:prstGeom prst="rect">
              <a:avLst/>
            </a:prstGeom>
            <a:noFill/>
          </p:spPr>
        </p:pic>
        <p:pic>
          <p:nvPicPr>
            <p:cNvPr id="62" name="Picture 16" descr="j0222017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971550" y="2708275"/>
              <a:ext cx="776288" cy="779463"/>
            </a:xfrm>
            <a:prstGeom prst="rect">
              <a:avLst/>
            </a:prstGeom>
            <a:noFill/>
          </p:spPr>
        </p:pic>
        <p:pic>
          <p:nvPicPr>
            <p:cNvPr id="63" name="Picture 1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64" name="Picture 19" descr="j0235319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27088" y="3644900"/>
              <a:ext cx="866775" cy="885825"/>
            </a:xfrm>
            <a:prstGeom prst="rect">
              <a:avLst/>
            </a:prstGeom>
            <a:noFill/>
          </p:spPr>
        </p:pic>
        <p:pic>
          <p:nvPicPr>
            <p:cNvPr id="65" name="Picture 20" descr="j029912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971550" y="4652963"/>
              <a:ext cx="720725" cy="665162"/>
            </a:xfrm>
            <a:prstGeom prst="rect">
              <a:avLst/>
            </a:prstGeom>
            <a:noFill/>
          </p:spPr>
        </p:pic>
        <p:pic>
          <p:nvPicPr>
            <p:cNvPr id="66" name="Picture 21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67" name="Picture 22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843213" y="2781300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68" name="Picture 23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804025" y="3500438"/>
              <a:ext cx="719138" cy="715962"/>
            </a:xfrm>
            <a:prstGeom prst="rect">
              <a:avLst/>
            </a:prstGeom>
            <a:noFill/>
          </p:spPr>
        </p:pic>
        <p:pic>
          <p:nvPicPr>
            <p:cNvPr id="69" name="Picture 24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011863" y="4149725"/>
              <a:ext cx="693737" cy="690563"/>
            </a:xfrm>
            <a:prstGeom prst="rect">
              <a:avLst/>
            </a:prstGeom>
            <a:noFill/>
          </p:spPr>
        </p:pic>
        <p:pic>
          <p:nvPicPr>
            <p:cNvPr id="70" name="Picture 25" descr="j020558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156325" y="2636838"/>
              <a:ext cx="649288" cy="595312"/>
            </a:xfrm>
            <a:prstGeom prst="rect">
              <a:avLst/>
            </a:prstGeom>
            <a:noFill/>
          </p:spPr>
        </p:pic>
        <p:pic>
          <p:nvPicPr>
            <p:cNvPr id="71" name="Picture 26" descr="j022201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940425" y="3284538"/>
              <a:ext cx="633413" cy="636587"/>
            </a:xfrm>
            <a:prstGeom prst="rect">
              <a:avLst/>
            </a:prstGeom>
            <a:noFill/>
          </p:spPr>
        </p:pic>
        <p:pic>
          <p:nvPicPr>
            <p:cNvPr id="72" name="Picture 27" descr="j0222017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146675" y="2708275"/>
              <a:ext cx="776288" cy="779463"/>
            </a:xfrm>
            <a:prstGeom prst="rect">
              <a:avLst/>
            </a:prstGeom>
            <a:noFill/>
          </p:spPr>
        </p:pic>
        <p:pic>
          <p:nvPicPr>
            <p:cNvPr id="73" name="Picture 2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011863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74" name="Picture 29" descr="j029912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148263" y="4652963"/>
              <a:ext cx="720725" cy="665162"/>
            </a:xfrm>
            <a:prstGeom prst="rect">
              <a:avLst/>
            </a:prstGeom>
            <a:noFill/>
          </p:spPr>
        </p:pic>
        <p:pic>
          <p:nvPicPr>
            <p:cNvPr id="75" name="Picture 30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877050" y="4437063"/>
              <a:ext cx="788988" cy="801687"/>
            </a:xfrm>
            <a:prstGeom prst="rect">
              <a:avLst/>
            </a:prstGeom>
            <a:noFill/>
          </p:spPr>
        </p:pic>
        <p:pic>
          <p:nvPicPr>
            <p:cNvPr id="76" name="Picture 31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019925" y="2781300"/>
              <a:ext cx="671513" cy="696913"/>
            </a:xfrm>
            <a:prstGeom prst="rect">
              <a:avLst/>
            </a:prstGeom>
            <a:noFill/>
          </p:spPr>
        </p:pic>
        <p:pic>
          <p:nvPicPr>
            <p:cNvPr id="77" name="Picture 32" descr="j0235319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859338" y="3644900"/>
              <a:ext cx="866775" cy="885825"/>
            </a:xfrm>
            <a:prstGeom prst="rect">
              <a:avLst/>
            </a:prstGeom>
            <a:noFill/>
          </p:spPr>
        </p:pic>
        <p:sp>
          <p:nvSpPr>
            <p:cNvPr id="78" name="Rectangle 33"/>
            <p:cNvSpPr>
              <a:spLocks noChangeArrowheads="1"/>
            </p:cNvSpPr>
            <p:nvPr/>
          </p:nvSpPr>
          <p:spPr bwMode="auto">
            <a:xfrm>
              <a:off x="4572000" y="2349500"/>
              <a:ext cx="3455988" cy="360045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611188" y="2349500"/>
              <a:ext cx="3455987" cy="360045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 cap="rnd">
              <a:solidFill>
                <a:srgbClr val="8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dirty="0"/>
            </a:p>
          </p:txBody>
        </p:sp>
        <p:pic>
          <p:nvPicPr>
            <p:cNvPr id="80" name="Picture 35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1" name="Picture 36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2" name="Picture 37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83" name="Picture 38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4" name="Picture 39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5" name="Picture 40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86" name="Picture 41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87" name="Picture 42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88" name="Picture 43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  <p:pic>
          <p:nvPicPr>
            <p:cNvPr id="89" name="Picture 44" descr="j018742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843213" y="2781300"/>
              <a:ext cx="671512" cy="696913"/>
            </a:xfrm>
            <a:prstGeom prst="rect">
              <a:avLst/>
            </a:prstGeom>
            <a:noFill/>
          </p:spPr>
        </p:pic>
        <p:pic>
          <p:nvPicPr>
            <p:cNvPr id="90" name="Picture 45" descr="j020546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35150" y="4149725"/>
              <a:ext cx="693738" cy="690563"/>
            </a:xfrm>
            <a:prstGeom prst="rect">
              <a:avLst/>
            </a:prstGeom>
            <a:noFill/>
          </p:spPr>
        </p:pic>
        <p:pic>
          <p:nvPicPr>
            <p:cNvPr id="91" name="Picture 46" descr="j0149481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700338" y="4437063"/>
              <a:ext cx="788987" cy="801687"/>
            </a:xfrm>
            <a:prstGeom prst="rect">
              <a:avLst/>
            </a:prstGeom>
            <a:noFill/>
          </p:spPr>
        </p:pic>
        <p:pic>
          <p:nvPicPr>
            <p:cNvPr id="92" name="Picture 47" descr="j020546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27313" y="3500438"/>
              <a:ext cx="719137" cy="715962"/>
            </a:xfrm>
            <a:prstGeom prst="rect">
              <a:avLst/>
            </a:prstGeom>
            <a:noFill/>
          </p:spPr>
        </p:pic>
        <p:pic>
          <p:nvPicPr>
            <p:cNvPr id="93" name="Picture 48" descr="j022202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35150" y="4941888"/>
              <a:ext cx="704850" cy="708025"/>
            </a:xfrm>
            <a:prstGeom prst="rect">
              <a:avLst/>
            </a:prstGeom>
            <a:noFill/>
          </p:spPr>
        </p:pic>
      </p:grpSp>
      <p:sp>
        <p:nvSpPr>
          <p:cNvPr id="95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634714" y="6823276"/>
            <a:ext cx="914400" cy="43983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6866" name="think-cell Slide" r:id="rId31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Přeměny obchodních společností (fúze, rozdělení)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5"/>
            </p:custDataLst>
          </p:nvPr>
        </p:nvSpPr>
        <p:spPr>
          <a:xfrm>
            <a:off x="521208" y="850391"/>
            <a:ext cx="237084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1 – Cíle a struktura vyučování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6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7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5</a:t>
            </a:r>
            <a:endParaRPr lang="en-GB" sz="1100" dirty="0" smtClean="0">
              <a:latin typeface="+mn-lt"/>
            </a:endParaRPr>
          </a:p>
        </p:txBody>
      </p:sp>
      <p:sp>
        <p:nvSpPr>
          <p:cNvPr id="60" name="Content Placeholder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1913710" y="2390502"/>
            <a:ext cx="1606731" cy="68231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HOLDCO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849087" y="4047965"/>
            <a:ext cx="1606731" cy="68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accent1"/>
                </a:solidFill>
              </a:rPr>
              <a:t>CO1</a:t>
            </a:r>
          </a:p>
        </p:txBody>
      </p:sp>
      <p:sp>
        <p:nvSpPr>
          <p:cNvPr id="64" name="Content Placeholder 2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2978333" y="4047965"/>
            <a:ext cx="1606731" cy="68231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CO2</a:t>
            </a:r>
          </a:p>
        </p:txBody>
      </p:sp>
      <p:cxnSp>
        <p:nvCxnSpPr>
          <p:cNvPr id="72" name="Straight Arrow Connector 71"/>
          <p:cNvCxnSpPr>
            <a:stCxn id="60" idx="2"/>
            <a:endCxn id="64" idx="0"/>
          </p:cNvCxnSpPr>
          <p:nvPr>
            <p:custDataLst>
              <p:tags r:id="rId11"/>
            </p:custDataLst>
          </p:nvPr>
        </p:nvCxnSpPr>
        <p:spPr>
          <a:xfrm>
            <a:off x="2717076" y="3072813"/>
            <a:ext cx="1064623" cy="975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>
            <p:custDataLst>
              <p:tags r:id="rId12"/>
            </p:custDataLst>
          </p:nvPr>
        </p:nvCxnSpPr>
        <p:spPr>
          <a:xfrm flipH="1">
            <a:off x="1652453" y="3072813"/>
            <a:ext cx="1064623" cy="963609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rved Up Arrow 78"/>
          <p:cNvSpPr/>
          <p:nvPr>
            <p:custDataLst>
              <p:tags r:id="rId13"/>
            </p:custDataLst>
          </p:nvPr>
        </p:nvSpPr>
        <p:spPr>
          <a:xfrm>
            <a:off x="1515289" y="4794068"/>
            <a:ext cx="2560322" cy="731520"/>
          </a:xfrm>
          <a:prstGeom prst="curvedUpArrow">
            <a:avLst>
              <a:gd name="adj1" fmla="val 35547"/>
              <a:gd name="adj2" fmla="val 80600"/>
              <a:gd name="adj3" fmla="val 25000"/>
            </a:avLst>
          </a:prstGeom>
          <a:solidFill>
            <a:srgbClr val="DC6900"/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82" name="Content Placeholder 2"/>
          <p:cNvSpPr>
            <a:spLocks noGrp="1"/>
          </p:cNvSpPr>
          <p:nvPr>
            <p:custDataLst>
              <p:tags r:id="rId14"/>
            </p:custDataLst>
          </p:nvPr>
        </p:nvSpPr>
        <p:spPr>
          <a:xfrm>
            <a:off x="1515293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84" name="Content Placeholder 2"/>
          <p:cNvSpPr>
            <a:spLocks noGrp="1"/>
          </p:cNvSpPr>
          <p:nvPr>
            <p:custDataLst>
              <p:tags r:id="rId15"/>
            </p:custDataLst>
          </p:nvPr>
        </p:nvSpPr>
        <p:spPr>
          <a:xfrm>
            <a:off x="3252649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85" name="Multiply 84"/>
          <p:cNvSpPr/>
          <p:nvPr>
            <p:custDataLst>
              <p:tags r:id="rId16"/>
            </p:custDataLst>
          </p:nvPr>
        </p:nvSpPr>
        <p:spPr>
          <a:xfrm>
            <a:off x="1195252" y="3931920"/>
            <a:ext cx="914400" cy="914400"/>
          </a:xfrm>
          <a:prstGeom prst="mathMultiply">
            <a:avLst>
              <a:gd name="adj1" fmla="val 0"/>
            </a:avLst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86" name="Content Placeholder 2"/>
          <p:cNvSpPr>
            <a:spLocks noGrp="1"/>
          </p:cNvSpPr>
          <p:nvPr>
            <p:custDataLst>
              <p:tags r:id="rId17"/>
            </p:custDataLst>
          </p:nvPr>
        </p:nvSpPr>
        <p:spPr>
          <a:xfrm>
            <a:off x="6564088" y="2390502"/>
            <a:ext cx="1606731" cy="68231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HOLDCO</a:t>
            </a:r>
          </a:p>
        </p:txBody>
      </p:sp>
      <p:sp>
        <p:nvSpPr>
          <p:cNvPr id="87" name="Content Placeholder 2"/>
          <p:cNvSpPr>
            <a:spLocks noGrp="1"/>
          </p:cNvSpPr>
          <p:nvPr>
            <p:custDataLst>
              <p:tags r:id="rId18"/>
            </p:custDataLst>
          </p:nvPr>
        </p:nvSpPr>
        <p:spPr>
          <a:xfrm>
            <a:off x="5499465" y="4047965"/>
            <a:ext cx="1606731" cy="68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accent1"/>
                </a:solidFill>
              </a:rPr>
              <a:t>CO1</a:t>
            </a:r>
          </a:p>
        </p:txBody>
      </p:sp>
      <p:sp>
        <p:nvSpPr>
          <p:cNvPr id="88" name="Content Placeholder 2"/>
          <p:cNvSpPr>
            <a:spLocks noGrp="1"/>
          </p:cNvSpPr>
          <p:nvPr>
            <p:custDataLst>
              <p:tags r:id="rId19"/>
            </p:custDataLst>
          </p:nvPr>
        </p:nvSpPr>
        <p:spPr>
          <a:xfrm>
            <a:off x="7628711" y="4047965"/>
            <a:ext cx="1606731" cy="68231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b="1" noProof="0" dirty="0" smtClean="0">
                <a:solidFill>
                  <a:schemeClr val="bg1"/>
                </a:solidFill>
              </a:rPr>
              <a:t>CO2</a:t>
            </a:r>
          </a:p>
        </p:txBody>
      </p:sp>
      <p:cxnSp>
        <p:nvCxnSpPr>
          <p:cNvPr id="89" name="Straight Arrow Connector 88"/>
          <p:cNvCxnSpPr>
            <a:stCxn id="86" idx="2"/>
            <a:endCxn id="88" idx="0"/>
          </p:cNvCxnSpPr>
          <p:nvPr>
            <p:custDataLst>
              <p:tags r:id="rId20"/>
            </p:custDataLst>
          </p:nvPr>
        </p:nvCxnSpPr>
        <p:spPr>
          <a:xfrm>
            <a:off x="7367454" y="3072813"/>
            <a:ext cx="1064623" cy="975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>
            <p:custDataLst>
              <p:tags r:id="rId21"/>
            </p:custDataLst>
          </p:nvPr>
        </p:nvCxnSpPr>
        <p:spPr>
          <a:xfrm flipH="1">
            <a:off x="6302831" y="3072813"/>
            <a:ext cx="1064623" cy="963609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urved Up Arrow 90"/>
          <p:cNvSpPr/>
          <p:nvPr>
            <p:custDataLst>
              <p:tags r:id="rId22"/>
            </p:custDataLst>
          </p:nvPr>
        </p:nvSpPr>
        <p:spPr>
          <a:xfrm>
            <a:off x="6165667" y="5290462"/>
            <a:ext cx="2560322" cy="731520"/>
          </a:xfrm>
          <a:prstGeom prst="curvedUpArrow">
            <a:avLst>
              <a:gd name="adj1" fmla="val 35547"/>
              <a:gd name="adj2" fmla="val 80600"/>
              <a:gd name="adj3" fmla="val 25000"/>
            </a:avLst>
          </a:prstGeom>
          <a:solidFill>
            <a:srgbClr val="DC6900"/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92" name="Content Placeholder 2"/>
          <p:cNvSpPr>
            <a:spLocks noGrp="1"/>
          </p:cNvSpPr>
          <p:nvPr>
            <p:custDataLst>
              <p:tags r:id="rId23"/>
            </p:custDataLst>
          </p:nvPr>
        </p:nvSpPr>
        <p:spPr>
          <a:xfrm>
            <a:off x="6165671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sp>
        <p:nvSpPr>
          <p:cNvPr id="93" name="Content Placeholder 2"/>
          <p:cNvSpPr>
            <a:spLocks noGrp="1"/>
          </p:cNvSpPr>
          <p:nvPr>
            <p:custDataLst>
              <p:tags r:id="rId24"/>
            </p:custDataLst>
          </p:nvPr>
        </p:nvSpPr>
        <p:spPr>
          <a:xfrm>
            <a:off x="7903027" y="3191721"/>
            <a:ext cx="666208" cy="3077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noProof="0" dirty="0" smtClean="0"/>
              <a:t>100%</a:t>
            </a:r>
          </a:p>
        </p:txBody>
      </p:sp>
      <p:pic>
        <p:nvPicPr>
          <p:cNvPr id="95" name="Picture 54" descr="j0205462"/>
          <p:cNvPicPr>
            <a:picLocks noChangeAspect="1" noChangeArrowheads="1"/>
          </p:cNvPicPr>
          <p:nvPr>
            <p:custDataLst>
              <p:tags r:id="rId25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5976620" y="4573862"/>
            <a:ext cx="719138" cy="715962"/>
          </a:xfrm>
          <a:prstGeom prst="rect">
            <a:avLst/>
          </a:prstGeom>
          <a:noFill/>
        </p:spPr>
      </p:pic>
      <p:pic>
        <p:nvPicPr>
          <p:cNvPr id="96" name="Picture 57" descr="j0205462"/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992745" y="4573862"/>
            <a:ext cx="719138" cy="715962"/>
          </a:xfrm>
          <a:prstGeom prst="rect">
            <a:avLst/>
          </a:prstGeom>
          <a:noFill/>
        </p:spPr>
      </p:pic>
      <p:sp>
        <p:nvSpPr>
          <p:cNvPr id="94" name="Multiply 93"/>
          <p:cNvSpPr/>
          <p:nvPr>
            <p:custDataLst>
              <p:tags r:id="rId27"/>
            </p:custDataLst>
          </p:nvPr>
        </p:nvSpPr>
        <p:spPr>
          <a:xfrm>
            <a:off x="5845630" y="4506692"/>
            <a:ext cx="914400" cy="914400"/>
          </a:xfrm>
          <a:prstGeom prst="mathMultiply">
            <a:avLst>
              <a:gd name="adj1" fmla="val 0"/>
            </a:avLst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  <p:sp>
        <p:nvSpPr>
          <p:cNvPr id="97" name="Content Placeholder 2"/>
          <p:cNvSpPr>
            <a:spLocks noGrp="1"/>
          </p:cNvSpPr>
          <p:nvPr>
            <p:custDataLst>
              <p:tags r:id="rId28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634714" y="6759616"/>
            <a:ext cx="891249" cy="50928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352" y="1663151"/>
            <a:ext cx="8997696" cy="997196"/>
          </a:xfrm>
        </p:spPr>
        <p:txBody>
          <a:bodyPr/>
          <a:lstStyle/>
          <a:p>
            <a:r>
              <a:rPr lang="en-GB" smtClean="0"/>
              <a:t>Vymezení základu modelové transakce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 smtClean="0"/>
              <a:t>Sekce 2</a:t>
            </a:r>
            <a:endParaRPr lang="en-GB" dirty="0"/>
          </a:p>
        </p:txBody>
      </p:sp>
      <p:sp>
        <p:nvSpPr>
          <p:cNvPr id="50" name="Section Footer"/>
          <p:cNvSpPr txBox="1"/>
          <p:nvPr>
            <p:custDataLst>
              <p:tags r:id="rId5"/>
            </p:custDataLst>
          </p:nvPr>
        </p:nvSpPr>
        <p:spPr>
          <a:xfrm>
            <a:off x="531976" y="7094069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1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6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11565" y="6366076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890" name="think-cell Slide" r:id="rId12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212848"/>
            <a:ext cx="8997696" cy="2487861"/>
          </a:xfrm>
          <a:solidFill>
            <a:schemeClr val="bg1"/>
          </a:solidFill>
        </p:spPr>
        <p:txBody>
          <a:bodyPr>
            <a:spAutoFit/>
          </a:bodyPr>
          <a:lstStyle/>
          <a:p>
            <a:pPr lvl="1"/>
            <a:r>
              <a:rPr lang="en-GB" smtClean="0"/>
              <a:t>Záměr investora</a:t>
            </a:r>
          </a:p>
          <a:p>
            <a:pPr lvl="1"/>
            <a:r>
              <a:rPr lang="en-GB" smtClean="0"/>
              <a:t>Monitoring prostředí</a:t>
            </a:r>
          </a:p>
          <a:p>
            <a:pPr lvl="1"/>
            <a:r>
              <a:rPr lang="en-GB" smtClean="0"/>
              <a:t>Poradci investora</a:t>
            </a:r>
          </a:p>
          <a:p>
            <a:pPr lvl="1"/>
            <a:r>
              <a:rPr lang="en-GB" smtClean="0"/>
              <a:t>Identifikace targetu</a:t>
            </a:r>
          </a:p>
          <a:p>
            <a:pPr lvl="1"/>
            <a:r>
              <a:rPr lang="en-GB" smtClean="0"/>
              <a:t>Zvážení základních aspektů plánované transakce</a:t>
            </a:r>
          </a:p>
          <a:p>
            <a:pPr lvl="1"/>
            <a:r>
              <a:rPr lang="en-GB" smtClean="0"/>
              <a:t>Oslovení targetu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GB" smtClean="0"/>
              <a:t>Modelová transakce – základní informace </a:t>
            </a:r>
            <a:endParaRPr lang="en-GB" dirty="0" smtClean="0"/>
          </a:p>
        </p:txBody>
      </p:sp>
      <p:sp>
        <p:nvSpPr>
          <p:cNvPr id="50" name="Section Header"/>
          <p:cNvSpPr txBox="1"/>
          <p:nvPr>
            <p:custDataLst>
              <p:tags r:id="rId6"/>
            </p:custDataLst>
          </p:nvPr>
        </p:nvSpPr>
        <p:spPr>
          <a:xfrm>
            <a:off x="521208" y="850391"/>
            <a:ext cx="319638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smtClean="0">
                <a:latin typeface="+mn-lt"/>
                <a:ea typeface="Cambria Math" pitchFamily="18" charset="0"/>
              </a:rPr>
              <a:t>Sekce 2 – Vymezení základu modelové transakce</a:t>
            </a: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51" name="Section Footer"/>
          <p:cNvSpPr txBox="1"/>
          <p:nvPr>
            <p:custDataLst>
              <p:tags r:id="rId7"/>
            </p:custDataLst>
          </p:nvPr>
        </p:nvSpPr>
        <p:spPr>
          <a:xfrm>
            <a:off x="531976" y="7089306"/>
            <a:ext cx="571630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smtClean="0">
                <a:latin typeface="+mn-lt"/>
              </a:rPr>
              <a:t>Akvizice a financování společností v národním a mezinárodním prostředí • Úvod k akvizicím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Page Number"/>
          <p:cNvSpPr txBox="1"/>
          <p:nvPr>
            <p:custDataLst>
              <p:tags r:id="rId8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7</a:t>
            </a:r>
            <a:endParaRPr lang="en-GB" sz="1100" dirty="0" smtClean="0">
              <a:latin typeface="+mn-lt"/>
            </a:endParaRPr>
          </a:p>
        </p:txBody>
      </p:sp>
      <p:sp>
        <p:nvSpPr>
          <p:cNvPr id="55" name="Content Placeholder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439513" y="6823556"/>
            <a:ext cx="8990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449263" indent="-449263">
              <a:spcAft>
                <a:spcPts val="0"/>
              </a:spcAft>
              <a:tabLst>
                <a:tab pos="358775" algn="r"/>
                <a:tab pos="449263" algn="l"/>
              </a:tabLst>
            </a:pPr>
            <a:r>
              <a:rPr lang="cs-CZ" sz="800" noProof="0" dirty="0" smtClean="0">
                <a:latin typeface="+mn-lt"/>
              </a:rPr>
              <a:t>	Zdroj:	___________________________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669438" y="6354501"/>
            <a:ext cx="9144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cs-CZ" noProof="0" dirty="0" smtClean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TOCTEXT" val="Agenda"/>
  <p:tag name="SHOWPRESENTATIONDISCLAIMER" val="No"/>
  <p:tag name="TOCPAGETEXT" val="Page"/>
  <p:tag name="DESCRIPTOR" val="Business Unit"/>
  <p:tag name="PRESENTATIONDISCLAIMER" val="No Disclaimer"/>
  <p:tag name="SMARTTOCSLIDENUMBER" val="2"/>
  <p:tag name="PICTURE" val="[New Brand] Suvarnabhumi Airport"/>
  <p:tag name="GRIDON" val="No"/>
  <p:tag name="SMARTTOCSTYLE" val="Presentation Agenda  [new brand]"/>
  <p:tag name="SHOW DRAFT STAMP" val="No"/>
  <p:tag name="SHOW DATE FILEPATH" val="No"/>
  <p:tag name="PRESENTATION THEME COLOR" val="PwC Burgundy"/>
  <p:tag name="LANGUAGE" val="English (UK)"/>
  <p:tag name="HASFRONTIMAGE" val="Yes"/>
  <p:tag name="THINKCELLUNDODONOTDELETE" val="2"/>
  <p:tag name="BUSINESSUNITCOVERTEXT" val="Research"/>
  <p:tag name="TITLE" val="Akvizice a financování společností v národním a mezinárodním prostředí"/>
  <p:tag name="SUBTITLE" val="Úvod k akvizicím"/>
  <p:tag name="DRAFT STAMP" val="Draft"/>
  <p:tag name="CONFIDENTIALITY STAMP" val="Důvěrné"/>
  <p:tag name="REPORT DATE" val="13. října 2011"/>
  <p:tag name="TOCPAGETEXT}{@TOCPAGELANGUAGETEXT" val="Stran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 STANDARD" val="dfackjbvpi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" val=";kdj;oiajcp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Fixed Logo v.2"/>
  <p:tag name="SMARTREAD" val="{@BusinessUnitCoverText}"/>
  <p:tag name="SMARTWRITE" val="{@BusinessUnitCoverText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OC"/>
  <p:tag name="TOCTYPE" val="Destinati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OCPageText}{@TOCPageLanguageText}"/>
  <p:tag name="SMARTREAD" val="{@TOCPageText}{@TOCPageLanguageText}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UNLOCK SHAPES" val="NO"/>
  <p:tag name="SMART DIVIDER TITLE" val="Cíle a struktura vyučování"/>
  <p:tag name="SMARTDIVIDERTEXT" val="Sekce"/>
  <p:tag name="SMARTDIVIDERNUMBER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hITWg6APsEeXpWPIaDMzRw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aAqEVf2clU.NNRTwZa2mUQ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9iU.P4lCbEePPNHPPMwMXw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oQFOYsuuW02E6AsVWqbZH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Q1M_5_nEEaetnKcU_Wf8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A9BHiB_0qvF69SkrZlV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YDYBg6k0KOTJ57SNpDqw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.QsFcpTa30OqslztjrHCBA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AqQahLD0OcadmHS3ezl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2.72rlxbX02jEDgL59bBZQ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vMAXL1zEC0WbedzHaQRuu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u9Gr49wMbUSuSGOZHvGCtg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RH9xspk9UKFq5elDwGyz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Imzp._Mkuz2tlF_9FNe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vNMZoDJkOPKN50Tv3C.g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eoIvPuWaE.IoZTpNf5dgA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G0J4ZJgQYUux5jklZwX07A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.P.fk.fkaxOoqJ_sJf.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y87QKgV0eeLDXJfKbpW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7W8EMUnU.5h3t2ToyF2w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Vymezení základu modelové transakce"/>
  <p:tag name="SMARTDIVIDERTEXT" val="Sekce"/>
  <p:tag name="SMARTDIVIDERNUMBER" val="2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9iU.P4lCbEePPNHPPMwMXw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bQvJ08GUE0CIQf5Lz4al3A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yEfMQKiuPkiZce38qiXBEw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Organizační pokyny"/>
  <p:tag name="SMARTDIVIDERTEXT" val="Sekce"/>
  <p:tag name="SMARTDIVIDERNUMBER" val="3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  <p:tag name="THINKCELLSHAPEDONOTDELETE" val="pnyNo3DPZNUWmpqadSW6gBg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  <p:tag name="THINKCELLSHAPEDONOTDELETE" val="pVq1IS1EoNESO3lgEGCBRoQ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LACEHOLDER"/>
  <p:tag name="THINKCELLSHAPEDONOTDELETE" val="peU2wGXfmkUiYyel3yBXE2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heme/theme1.xml><?xml version="1.0" encoding="utf-8"?>
<a:theme xmlns:a="http://schemas.openxmlformats.org/drawingml/2006/main" name="_Presentation - Research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_Presentation - Research</Template>
  <TotalTime>81</TotalTime>
  <Words>477</Words>
  <Application>Microsoft Office PowerPoint</Application>
  <PresentationFormat>Custom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_Presentation - Research</vt:lpstr>
      <vt:lpstr>think-cell Slide</vt:lpstr>
      <vt:lpstr>Akvizice a financování společností v národním a mezinárodním prostředí</vt:lpstr>
      <vt:lpstr>Slide 2</vt:lpstr>
      <vt:lpstr>Sekce 1</vt:lpstr>
      <vt:lpstr>Vymezení hlavních cílů předmětu </vt:lpstr>
      <vt:lpstr>Mergers &amp; Acquisitions</vt:lpstr>
      <vt:lpstr>Podnik x společnost</vt:lpstr>
      <vt:lpstr>Přeměny obchodních společností (fúze, rozdělení)</vt:lpstr>
      <vt:lpstr>Sekce 2</vt:lpstr>
      <vt:lpstr>Modelová transakce – základní informace </vt:lpstr>
      <vt:lpstr>Target </vt:lpstr>
      <vt:lpstr>Záměr investora, strukturace transakce</vt:lpstr>
      <vt:lpstr>Sekce 3</vt:lpstr>
      <vt:lpstr>Organizační otázky 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Akvizice a financování společností v národním a mezinárodním prostředí</dc:title>
  <dc:subject/>
  <dc:creator>dsmutny001</dc:creator>
  <dc:description>Smart Presentation</dc:description>
  <cp:lastModifiedBy>Full Name</cp:lastModifiedBy>
  <cp:revision>9</cp:revision>
  <dcterms:created xsi:type="dcterms:W3CDTF">2011-10-13T09:12:10Z</dcterms:created>
  <dcterms:modified xsi:type="dcterms:W3CDTF">2012-03-15T16:35:27Z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