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notesSlides/notesSlide2.xml" ContentType="application/vnd.openxmlformats-officedocument.presentationml.notesSlide+xml"/>
  <Override PartName="/ppt/tags/tag238.xml" ContentType="application/vnd.openxmlformats-officedocument.presentationml.tags+xml"/>
  <Override PartName="/ppt/tags/tag227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gs/tag241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notesSlides/notesSlide7.xml" ContentType="application/vnd.openxmlformats-officedocument.presentationml.notesSlide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Default Extension="png" ContentType="image/png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heme/theme2.xml" ContentType="application/vnd.openxmlformats-officedocument.theme+xml"/>
  <Override PartName="/ppt/tags/tag246.xml" ContentType="application/vnd.openxmlformats-officedocument.presentationml.tags+xml"/>
  <Override PartName="/ppt/tags/tag68.xml" ContentType="application/vnd.openxmlformats-officedocument.presentationml.tags+xml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notesSlides/notesSlide4.xml" ContentType="application/vnd.openxmlformats-officedocument.presentationml.notesSlide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87.xml" ContentType="application/vnd.openxmlformats-officedocument.presentationml.tags+xml"/>
  <Override PartName="/ppt/tags/tag243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tags/tag232.xml" ContentType="application/vnd.openxmlformats-officedocument.presentationml.tags+xml"/>
  <Override PartName="/ppt/tags/tag18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notesSlides/notesSlide9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notesSlides/notesSlide5.xml" ContentType="application/vnd.openxmlformats-officedocument.presentationml.notesSlide+xml"/>
  <Override PartName="/ppt/tags/tag190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notesSlides/notesSlide1.xml" ContentType="application/vnd.openxmlformats-officedocument.presentationml.notesSlide+xml"/>
  <Override PartName="/ppt/tags/tag219.xml" ContentType="application/vnd.openxmlformats-officedocument.presentationml.tags+xml"/>
  <Override PartName="/ppt/tags/tag248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226.xml" ContentType="application/vnd.openxmlformats-officedocument.presentationml.tags+xml"/>
  <Override PartName="/ppt/tags/tag237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15.xml" ContentType="application/vnd.openxmlformats-officedocument.presentationml.tags+xml"/>
  <Override PartName="/ppt/tags/tag233.xml" ContentType="application/vnd.openxmlformats-officedocument.presentationml.tags+xml"/>
  <Override PartName="/ppt/tags/tag244.xml" ContentType="application/vnd.openxmlformats-officedocument.presentationml.tags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240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249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ags/tag245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tags/tag141.xml" ContentType="application/vnd.openxmlformats-officedocument.presentationml.tags+xml"/>
  <Override PartName="/ppt/notesSlides/notesSlide3.xml" ContentType="application/vnd.openxmlformats-officedocument.presentationml.notesSlide+xml"/>
  <Override PartName="/ppt/tags/tag228.xml" ContentType="application/vnd.openxmlformats-officedocument.presentationml.tags+xml"/>
  <Override PartName="/ppt/tags/tag239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242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Override PartName="/ppt/tags/tag53.xml" ContentType="application/vnd.openxmlformats-officedocument.presentationml.tags+xml"/>
  <Override PartName="/ppt/tags/tag157.xml" ContentType="application/vnd.openxmlformats-officedocument.presentationml.tags+xml"/>
  <Override PartName="/ppt/notesSlides/notesSlide8.xml" ContentType="application/vnd.openxmlformats-officedocument.presentationml.notesSlide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tags/tag247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heme/theme3.xml" ContentType="application/vnd.openxmlformats-officedocument.theme+xml"/>
  <Override PartName="/ppt/tags/tag236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225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tags/tag250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36.xml" ContentType="application/vnd.openxmlformats-officedocument.presentationml.tags+xml"/>
  <Override PartName="/ppt/tags/tag83.xml" ContentType="application/vnd.openxmlformats-officedocument.presentationml.tags+xml"/>
  <Override PartName="/ppt/tags/tag18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432" r:id="rId2"/>
    <p:sldId id="399" r:id="rId3"/>
    <p:sldId id="450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</p:sldIdLst>
  <p:sldSz cx="10058400" cy="7772400"/>
  <p:notesSz cx="7102475" cy="10233025"/>
  <p:custDataLst>
    <p:tags r:id="rId16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</p:showPr>
  <p:clrMru>
    <a:srgbClr val="DC6900"/>
    <a:srgbClr val="FFC283"/>
    <a:srgbClr val="DCB900"/>
    <a:srgbClr val="FFB83D"/>
    <a:srgbClr val="FF4051"/>
    <a:srgbClr val="E7EBE0"/>
    <a:srgbClr val="CCFFFF"/>
    <a:srgbClr val="FCC3D7"/>
    <a:srgbClr val="C42303"/>
  </p:clrMru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51" autoAdjust="0"/>
    <p:restoredTop sz="99666" autoAdjust="0"/>
  </p:normalViewPr>
  <p:slideViewPr>
    <p:cSldViewPr snapToGrid="0">
      <p:cViewPr>
        <p:scale>
          <a:sx n="73" d="100"/>
          <a:sy n="73" d="100"/>
        </p:scale>
        <p:origin x="-1500" y="-312"/>
      </p:cViewPr>
      <p:guideLst>
        <p:guide orient="horz" pos="1401"/>
        <p:guide orient="horz" pos="4184"/>
        <p:guide pos="344"/>
        <p:guide pos="60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-1704" y="-72"/>
      </p:cViewPr>
      <p:guideLst>
        <p:guide orient="horz" pos="3223"/>
        <p:guide pos="2237"/>
      </p:guideLst>
    </p:cSldViewPr>
  </p:notes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r">
              <a:defRPr sz="1300"/>
            </a:lvl1pPr>
          </a:lstStyle>
          <a:p>
            <a:fld id="{5DC50901-8E11-48E8-8A3E-8E8C700D774B}" type="datetimeFigureOut">
              <a:rPr lang="cs-CZ" smtClean="0"/>
              <a:pPr/>
              <a:t>22.3.2012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r">
              <a:defRPr sz="1300"/>
            </a:lvl1pPr>
          </a:lstStyle>
          <a:p>
            <a:fld id="{3D1D34EA-CEC2-4B14-B703-18C36C66D17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r">
              <a:defRPr sz="1300"/>
            </a:lvl1pPr>
          </a:lstStyle>
          <a:p>
            <a:fld id="{5EFB8DA3-BCA9-4B7D-B50D-14F47506B614}" type="datetimeFigureOut">
              <a:rPr lang="cs-CZ" smtClean="0"/>
              <a:pPr/>
              <a:t>22.3.2012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9975" y="766763"/>
            <a:ext cx="49625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24" tIns="49062" rIns="98124" bIns="4906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8124" tIns="49062" rIns="98124" bIns="49062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r">
              <a:defRPr sz="1300"/>
            </a:lvl1pPr>
          </a:lstStyle>
          <a:p>
            <a:fld id="{F07B8F03-BC93-4120-96CA-A36DF640BE2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3" Type="http://schemas.openxmlformats.org/officeDocument/2006/relationships/tags" Target="../tags/tag88.xml"/><Relationship Id="rId7" Type="http://schemas.openxmlformats.org/officeDocument/2006/relationships/tags" Target="../tags/tag92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9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7.xml"/><Relationship Id="rId3" Type="http://schemas.openxmlformats.org/officeDocument/2006/relationships/tags" Target="../tags/tag112.xml"/><Relationship Id="rId7" Type="http://schemas.openxmlformats.org/officeDocument/2006/relationships/tags" Target="../tags/tag116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21.xml"/><Relationship Id="rId9" Type="http://schemas.openxmlformats.org/officeDocument/2006/relationships/tags" Target="../tags/tag126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7.xml"/><Relationship Id="rId9" Type="http://schemas.openxmlformats.org/officeDocument/2006/relationships/tags" Target="../tags/tag14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.xml"/><Relationship Id="rId9" Type="http://schemas.openxmlformats.org/officeDocument/2006/relationships/tags" Target="../tags/tag18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57.xml"/><Relationship Id="rId3" Type="http://schemas.openxmlformats.org/officeDocument/2006/relationships/tags" Target="../tags/tag152.xml"/><Relationship Id="rId7" Type="http://schemas.openxmlformats.org/officeDocument/2006/relationships/tags" Target="../tags/tag156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6" Type="http://schemas.openxmlformats.org/officeDocument/2006/relationships/tags" Target="../tags/tag155.xml"/><Relationship Id="rId5" Type="http://schemas.openxmlformats.org/officeDocument/2006/relationships/tags" Target="../tags/tag154.xml"/><Relationship Id="rId4" Type="http://schemas.openxmlformats.org/officeDocument/2006/relationships/tags" Target="../tags/tag153.xml"/><Relationship Id="rId9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0" Type="http://schemas.openxmlformats.org/officeDocument/2006/relationships/tags" Target="../tags/tag54.xml"/><Relationship Id="rId4" Type="http://schemas.openxmlformats.org/officeDocument/2006/relationships/tags" Target="../tags/tag48.xml"/><Relationship Id="rId9" Type="http://schemas.openxmlformats.org/officeDocument/2006/relationships/tags" Target="../tags/tag53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tags" Target="../tags/tag77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8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8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8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31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 (Click to add)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33" name="Cover image"/>
          <p:cNvSpPr txBox="1">
            <a:spLocks/>
          </p:cNvSpPr>
          <p:nvPr userDrawn="1">
            <p:custDataLst>
              <p:tags r:id="rId3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cs-CZ" sz="2200" dirty="0" smtClean="0">
              <a:latin typeface="Georgia" pitchFamily="18" charset="0"/>
            </a:endParaRPr>
          </a:p>
        </p:txBody>
      </p:sp>
      <p:sp>
        <p:nvSpPr>
          <p:cNvPr id="25" name="Descriptor"/>
          <p:cNvSpPr txBox="1"/>
          <p:nvPr userDrawn="1">
            <p:custDataLst>
              <p:tags r:id="rId4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5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6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 bwMode="white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34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Top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8997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Bottom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1813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1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8997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530351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11"/>
          </p:nvPr>
        </p:nvSpPr>
        <p:spPr>
          <a:xfrm>
            <a:off x="3579685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4" name="Content Placeholder 4"/>
          <p:cNvSpPr>
            <a:spLocks noGrp="1"/>
          </p:cNvSpPr>
          <p:nvPr>
            <p:ph sz="quarter" idx="12"/>
          </p:nvPr>
        </p:nvSpPr>
        <p:spPr>
          <a:xfrm>
            <a:off x="6629399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6" name="Content Placeholder 5"/>
          <p:cNvSpPr>
            <a:spLocks noGrp="1"/>
          </p:cNvSpPr>
          <p:nvPr>
            <p:ph sz="quarter" idx="13"/>
          </p:nvPr>
        </p:nvSpPr>
        <p:spPr>
          <a:xfrm>
            <a:off x="530351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4"/>
          </p:nvPr>
        </p:nvSpPr>
        <p:spPr>
          <a:xfrm>
            <a:off x="3579685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30" name="Content Placeholder 7"/>
          <p:cNvSpPr>
            <a:spLocks noGrp="1"/>
          </p:cNvSpPr>
          <p:nvPr>
            <p:ph sz="quarter" idx="15"/>
          </p:nvPr>
        </p:nvSpPr>
        <p:spPr>
          <a:xfrm>
            <a:off x="6629399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3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9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5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4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3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5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1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0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663151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add 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>
            <p:custDataLst>
              <p:tags r:id="rId3"/>
            </p:custDataLst>
          </p:nvPr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>
            <p:custDataLst>
              <p:tags r:id="rId4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7" name="Title 16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Section Divider style</a:t>
            </a:r>
            <a:endParaRPr lang="cs-CZ" noProof="0" dirty="0" smtClean="0"/>
          </a:p>
        </p:txBody>
      </p:sp>
      <p:sp>
        <p:nvSpPr>
          <p:cNvPr id="15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8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0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Appendix Divider style</a:t>
            </a:r>
            <a:endParaRPr lang="cs-CZ" noProof="0" dirty="0" smtClean="0"/>
          </a:p>
        </p:txBody>
      </p:sp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black">
          <a:xfrm>
            <a:off x="530352" y="1664208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add Appendix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7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0352" y="6629400"/>
            <a:ext cx="5280660" cy="762000"/>
          </a:xfrm>
        </p:spPr>
        <p:txBody>
          <a:bodyPr anchor="b"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noProof="0" smtClean="0"/>
              <a:t>Add legal and copyright disclaimers here.</a:t>
            </a:r>
            <a:endParaRPr lang="cs-CZ" noProof="0"/>
          </a:p>
        </p:txBody>
      </p:sp>
      <p:cxnSp>
        <p:nvCxnSpPr>
          <p:cNvPr id="3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cs-CZ" smtClean="0"/>
              <a:t>Closing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1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>
            <p:custDataLst>
              <p:tags r:id="rId3"/>
            </p:custDataLst>
          </p:nvPr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4" name="PwC Text"/>
          <p:cNvSpPr txBox="1"/>
          <p:nvPr userDrawn="1">
            <p:custDataLst>
              <p:tags r:id="rId5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9" name="Big Number"/>
          <p:cNvSpPr txBox="1"/>
          <p:nvPr userDrawn="1">
            <p:custDataLst>
              <p:tags r:id="rId6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cs-CZ" sz="27900" b="1" i="1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0" name="Report Date"/>
          <p:cNvSpPr txBox="1"/>
          <p:nvPr userDrawn="1">
            <p:custDataLst>
              <p:tags r:id="rId8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1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sz="quarter" idx="15"/>
            <p:custDataLst>
              <p:tags r:id="rId1"/>
            </p:custDataLst>
          </p:nvPr>
        </p:nvSpPr>
        <p:spPr>
          <a:xfrm>
            <a:off x="530352" y="2212848"/>
            <a:ext cx="8997696" cy="4416552"/>
          </a:xfrm>
        </p:spPr>
        <p:txBody>
          <a:bodyPr/>
          <a:lstStyle>
            <a:lvl1pPr>
              <a:defRPr baseline="0"/>
            </a:lvl1pPr>
            <a:lvl5pPr>
              <a:defRPr baseline="0"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ction Header"/>
          <p:cNvSpPr txBox="1"/>
          <p:nvPr userDrawn="1">
            <p:custDataLst>
              <p:tags r:id="rId2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2" name="Draft stamp" hidden="1"/>
          <p:cNvSpPr txBox="1"/>
          <p:nvPr userDrawn="1">
            <p:custDataLst>
              <p:tags r:id="rId3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33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34" name="PwC Text"/>
          <p:cNvSpPr txBox="1"/>
          <p:nvPr userDrawn="1"/>
        </p:nvSpPr>
        <p:spPr>
          <a:xfrm>
            <a:off x="530352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35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36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37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8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l"/>
            <a:endParaRPr lang="cs-CZ" sz="1100" noProof="0" dirty="0" smtClean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solidFill>
                  <a:schemeClr val="bg1"/>
                </a:solidFill>
                <a:latin typeface="+mn-lt"/>
              </a:rPr>
              <a:t>PwC</a:t>
            </a:r>
          </a:p>
        </p:txBody>
      </p:sp>
      <p:sp>
        <p:nvSpPr>
          <p:cNvPr id="12" name="Big Number"/>
          <p:cNvSpPr txBox="1"/>
          <p:nvPr userDrawn="1">
            <p:custDataLst>
              <p:tags r:id="rId4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cs-CZ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6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>
              <a:solidFill>
                <a:schemeClr val="bg1"/>
              </a:solidFill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solidFill>
                  <a:schemeClr val="bg1"/>
                </a:solidFill>
                <a:latin typeface="+mn-lt"/>
              </a:rPr>
              <a:t>13. října 2011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3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7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7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7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4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 (Click to add)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25" name="Descriptor"/>
          <p:cNvSpPr txBox="1"/>
          <p:nvPr userDrawn="1">
            <p:custDataLst>
              <p:tags r:id="rId3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6"/>
            </p:custDataLst>
          </p:nvPr>
        </p:nvSpPr>
        <p:spPr bwMode="white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530352" y="4645152"/>
            <a:ext cx="1222248" cy="1293689"/>
          </a:xfrm>
        </p:spPr>
        <p:txBody>
          <a:bodyPr anchor="t" anchorCtr="0">
            <a:noAutofit/>
          </a:bodyPr>
          <a:lstStyle>
            <a:lvl1pPr>
              <a:defRPr sz="1000" i="1" baseline="0"/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cs-CZ" smtClean="0"/>
              <a:t>Click to add text</a:t>
            </a:r>
            <a:endParaRPr lang="cs-CZ" dirty="0"/>
          </a:p>
        </p:txBody>
      </p:sp>
      <p:sp>
        <p:nvSpPr>
          <p:cNvPr id="33" name="Cover image"/>
          <p:cNvSpPr txBox="1">
            <a:spLocks/>
          </p:cNvSpPr>
          <p:nvPr userDrawn="1">
            <p:custDataLst>
              <p:tags r:id="rId8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cs-CZ" sz="2200" dirty="0" smtClean="0">
              <a:latin typeface="Georgia" pitchFamily="18" charset="0"/>
            </a:endParaRPr>
          </a:p>
        </p:txBody>
      </p:sp>
      <p:cxnSp>
        <p:nvCxnSpPr>
          <p:cNvPr id="32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Logo with Panels"/>
          <p:cNvGrpSpPr/>
          <p:nvPr userDrawn="1"/>
        </p:nvGrpSpPr>
        <p:grpSpPr>
          <a:xfrm>
            <a:off x="1129337" y="6381260"/>
            <a:ext cx="1217986" cy="925197"/>
            <a:chOff x="3835013" y="2828854"/>
            <a:chExt cx="1217986" cy="925197"/>
          </a:xfrm>
        </p:grpSpPr>
        <p:grpSp>
          <p:nvGrpSpPr>
            <p:cNvPr id="42" name="Logo Panels"/>
            <p:cNvGrpSpPr/>
            <p:nvPr/>
          </p:nvGrpSpPr>
          <p:grpSpPr>
            <a:xfrm>
              <a:off x="4609614" y="2828854"/>
              <a:ext cx="443385" cy="397546"/>
              <a:chOff x="4609614" y="2828854"/>
              <a:chExt cx="443385" cy="397546"/>
            </a:xfrm>
          </p:grpSpPr>
          <p:sp>
            <p:nvSpPr>
              <p:cNvPr id="46" name="Rectangle 1"/>
              <p:cNvSpPr>
                <a:spLocks noChangeArrowheads="1"/>
              </p:cNvSpPr>
              <p:nvPr/>
            </p:nvSpPr>
            <p:spPr bwMode="gray">
              <a:xfrm>
                <a:off x="4609614" y="3112483"/>
                <a:ext cx="443385" cy="113916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7" name="Rectangle 2"/>
              <p:cNvSpPr>
                <a:spLocks noChangeArrowheads="1"/>
              </p:cNvSpPr>
              <p:nvPr/>
            </p:nvSpPr>
            <p:spPr bwMode="gray">
              <a:xfrm>
                <a:off x="4609618" y="2873556"/>
                <a:ext cx="269567" cy="35284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8" name="Rectangle 3"/>
              <p:cNvSpPr>
                <a:spLocks noChangeArrowheads="1"/>
              </p:cNvSpPr>
              <p:nvPr/>
            </p:nvSpPr>
            <p:spPr bwMode="gray">
              <a:xfrm>
                <a:off x="4609618" y="2828854"/>
                <a:ext cx="224319" cy="397545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9" name="Rectangle 4"/>
              <p:cNvSpPr>
                <a:spLocks noChangeArrowheads="1"/>
              </p:cNvSpPr>
              <p:nvPr/>
            </p:nvSpPr>
            <p:spPr bwMode="gray">
              <a:xfrm>
                <a:off x="4609617" y="2873555"/>
                <a:ext cx="224319" cy="35284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" name="Rectangle 5"/>
              <p:cNvSpPr>
                <a:spLocks noChangeArrowheads="1"/>
              </p:cNvSpPr>
              <p:nvPr/>
            </p:nvSpPr>
            <p:spPr bwMode="gray">
              <a:xfrm>
                <a:off x="4609615" y="2944211"/>
                <a:ext cx="383843" cy="282188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Rectangle 6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383842" cy="113916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gray">
              <a:xfrm>
                <a:off x="4609616" y="2944211"/>
                <a:ext cx="269570" cy="282188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269569" cy="113916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4" name="Rectangle 9"/>
              <p:cNvSpPr>
                <a:spLocks/>
              </p:cNvSpPr>
              <p:nvPr/>
            </p:nvSpPr>
            <p:spPr bwMode="gray">
              <a:xfrm>
                <a:off x="4609616" y="2944211"/>
                <a:ext cx="224321" cy="282188"/>
              </a:xfrm>
              <a:prstGeom prst="rect">
                <a:avLst/>
              </a:pr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1" name="Rectangle 10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224320" cy="113916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2" name="Rectangle 11"/>
              <p:cNvSpPr>
                <a:spLocks noChangeArrowheads="1"/>
              </p:cNvSpPr>
              <p:nvPr/>
            </p:nvSpPr>
            <p:spPr bwMode="gray">
              <a:xfrm>
                <a:off x="4609617" y="3052823"/>
                <a:ext cx="141027" cy="173576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3" name="Rectangle 12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141027" cy="113916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3" name="Logo"/>
            <p:cNvGrpSpPr/>
            <p:nvPr/>
          </p:nvGrpSpPr>
          <p:grpSpPr>
            <a:xfrm>
              <a:off x="3835013" y="3226397"/>
              <a:ext cx="905256" cy="527654"/>
              <a:chOff x="3835013" y="3226397"/>
              <a:chExt cx="905256" cy="527654"/>
            </a:xfrm>
          </p:grpSpPr>
          <p:sp>
            <p:nvSpPr>
              <p:cNvPr id="44" name="Rectangle 0"/>
              <p:cNvSpPr>
                <a:spLocks noChangeArrowheads="1"/>
              </p:cNvSpPr>
              <p:nvPr/>
            </p:nvSpPr>
            <p:spPr bwMode="black">
              <a:xfrm>
                <a:off x="4381013" y="3226397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5" name="Freeform 44"/>
              <p:cNvSpPr>
                <a:spLocks noEditPoints="1"/>
              </p:cNvSpPr>
              <p:nvPr/>
            </p:nvSpPr>
            <p:spPr bwMode="black">
              <a:xfrm>
                <a:off x="3835013" y="3412840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black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Presentation Title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black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cxnSp>
        <p:nvCxnSpPr>
          <p:cNvPr id="28" name="Frame Line"/>
          <p:cNvCxnSpPr/>
          <p:nvPr/>
        </p:nvCxnSpPr>
        <p:spPr>
          <a:xfrm flipV="1">
            <a:off x="1905000" y="1069848"/>
            <a:ext cx="7620000" cy="176102"/>
          </a:xfrm>
          <a:prstGeom prst="bentConnector3">
            <a:avLst>
              <a:gd name="adj1" fmla="val -38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escriptor"/>
          <p:cNvSpPr txBox="1"/>
          <p:nvPr>
            <p:custDataLst>
              <p:tags r:id="rId3"/>
            </p:custDataLst>
          </p:nvPr>
        </p:nvSpPr>
        <p:spPr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7" name="Report Date"/>
          <p:cNvSpPr txBox="1"/>
          <p:nvPr>
            <p:custDataLst>
              <p:tags r:id="rId6"/>
            </p:custDataLst>
          </p:nvPr>
        </p:nvSpPr>
        <p:spPr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30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Logo with Panels"/>
          <p:cNvGrpSpPr/>
          <p:nvPr userDrawn="1"/>
        </p:nvGrpSpPr>
        <p:grpSpPr>
          <a:xfrm>
            <a:off x="1129337" y="1"/>
            <a:ext cx="8929063" cy="7306456"/>
            <a:chOff x="1129337" y="1"/>
            <a:chExt cx="8929063" cy="7306456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1" y="1"/>
              <a:ext cx="8154069" cy="6780464"/>
              <a:chOff x="1735972" y="184214"/>
              <a:chExt cx="7412791" cy="5982762"/>
            </a:xfrm>
          </p:grpSpPr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5973" y="184214"/>
                <a:ext cx="5677593" cy="597673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5973" y="1196944"/>
                <a:ext cx="7412790" cy="497003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5972" y="1196944"/>
                <a:ext cx="5677593" cy="4970032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23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1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" name="Freeform 1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16" name="Descriptor"/>
          <p:cNvSpPr txBox="1"/>
          <p:nvPr userDrawn="1">
            <p:custDataLst>
              <p:tags r:id="rId3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 bwMode="white"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>
            <a:spLocks noGrp="1"/>
          </p:cNvSpPr>
          <p:nvPr>
            <p:ph sz="quarter" idx="14"/>
            <p:custDataLst>
              <p:tags r:id="rId1"/>
            </p:custDataLst>
          </p:nvPr>
        </p:nvSpPr>
        <p:spPr>
          <a:xfrm>
            <a:off x="530352" y="2212848"/>
            <a:ext cx="4425696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15"/>
            <p:custDataLst>
              <p:tags r:id="rId2"/>
            </p:custDataLst>
          </p:nvPr>
        </p:nvSpPr>
        <p:spPr>
          <a:xfrm>
            <a:off x="5102351" y="2212848"/>
            <a:ext cx="4425696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Header"/>
          <p:cNvSpPr txBox="1"/>
          <p:nvPr userDrawn="1">
            <p:custDataLst>
              <p:tags r:id="rId3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7" name="Draft stamp" hidden="1"/>
          <p:cNvSpPr txBox="1"/>
          <p:nvPr userDrawn="1">
            <p:custDataLst>
              <p:tags r:id="rId4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9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9" name="Report Date"/>
          <p:cNvSpPr txBox="1"/>
          <p:nvPr userDrawn="1">
            <p:custDataLst>
              <p:tags r:id="rId9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30" name="Page Number"/>
          <p:cNvSpPr txBox="1"/>
          <p:nvPr userDrawn="1">
            <p:custDataLst>
              <p:tags r:id="rId10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2" y="2212848"/>
            <a:ext cx="5946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6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1" y="2212848"/>
            <a:ext cx="2898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3582513" y="2212848"/>
            <a:ext cx="5943600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6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0351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2" y="2212848"/>
            <a:ext cx="4425696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7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9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4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5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1813" y="2212848"/>
            <a:ext cx="4425696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1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530352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14"/>
            <p:custDataLst>
              <p:tags r:id="rId2"/>
            </p:custDataLst>
          </p:nvPr>
        </p:nvSpPr>
        <p:spPr>
          <a:xfrm>
            <a:off x="3584447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5"/>
            <p:custDataLst>
              <p:tags r:id="rId3"/>
            </p:custDataLst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3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4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3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7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9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0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1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1" name="Content Placeholder 5"/>
          <p:cNvSpPr>
            <a:spLocks noGrp="1"/>
          </p:cNvSpPr>
          <p:nvPr>
            <p:ph sz="quarter" idx="13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8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5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3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2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4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6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8" name="Title 2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id" hidden="1"/>
          <p:cNvGrpSpPr/>
          <p:nvPr>
            <p:custDataLst>
              <p:tags r:id="rId25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54" name="Footer block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5" name="Title block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6" name="Header block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57" name="Group 600"/>
            <p:cNvGrpSpPr/>
            <p:nvPr userDrawn="1"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139" name="Content block 606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0" name="Content block 605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1" name="Content block 604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2" name="Content block 603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3" name="Content block 602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4" name="Content block 60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58" name="Group 500"/>
            <p:cNvGrpSpPr/>
            <p:nvPr userDrawn="1"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133" name="Content block 506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4" name="Content block 505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5" name="Content block 504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6" name="Content block 503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7" name="Content block 502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8" name="Content block 50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5" name="Group 400"/>
            <p:cNvGrpSpPr/>
            <p:nvPr userDrawn="1"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127" name="Content block 406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8" name="Content block 405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9" name="Content block 404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0" name="Content block 403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1" name="Content block 402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2" name="Content block 40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6" name="Group 300"/>
            <p:cNvGrpSpPr/>
            <p:nvPr userDrawn="1"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121" name="Content block 306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2" name="Content block 305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3" name="Content block 304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4" name="Content block 303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5" name="Content block 302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6" name="Content block 30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7" name="Group 200"/>
            <p:cNvGrpSpPr/>
            <p:nvPr userDrawn="1"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115" name="Content block 206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6" name="Content block 205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7" name="Content block 204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8" name="Content block 203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9" name="Content block 202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0" name="Content block 20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8" name="Group 100"/>
            <p:cNvGrpSpPr/>
            <p:nvPr userDrawn="1"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09" name="Content block 106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0" name="Content block 105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1" name="Content block 104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2" name="Content block 103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3" name="Content block 102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4" name="Content block 10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352" y="1143000"/>
            <a:ext cx="8997696" cy="36933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cs-CZ" noProof="0" smtClean="0"/>
              <a:t>Click to edit Master title style</a:t>
            </a:r>
            <a:endParaRPr lang="cs-CZ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209800"/>
            <a:ext cx="8997696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6652" y="7059304"/>
            <a:ext cx="2638348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9EBD5762-3BDC-484D-9503-7EA6D5A9A8C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7059304"/>
            <a:ext cx="2585009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038" y="7059304"/>
            <a:ext cx="3500323" cy="341986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52" r:id="rId2"/>
    <p:sldLayoutId id="2147483653" r:id="rId3"/>
    <p:sldLayoutId id="2147483681" r:id="rId4"/>
    <p:sldLayoutId id="2147483682" r:id="rId5"/>
    <p:sldLayoutId id="2147483691" r:id="rId6"/>
    <p:sldLayoutId id="2147483702" r:id="rId7"/>
    <p:sldLayoutId id="2147483654" r:id="rId8"/>
    <p:sldLayoutId id="2147483683" r:id="rId9"/>
    <p:sldLayoutId id="2147483703" r:id="rId10"/>
    <p:sldLayoutId id="2147483704" r:id="rId11"/>
    <p:sldLayoutId id="2147483684" r:id="rId12"/>
    <p:sldLayoutId id="2147483685" r:id="rId13"/>
    <p:sldLayoutId id="2147483661" r:id="rId14"/>
    <p:sldLayoutId id="2147483686" r:id="rId15"/>
    <p:sldLayoutId id="2147483687" r:id="rId16"/>
    <p:sldLayoutId id="2147483688" r:id="rId17"/>
    <p:sldLayoutId id="2147483671" r:id="rId18"/>
    <p:sldLayoutId id="2147483689" r:id="rId19"/>
    <p:sldLayoutId id="2147483690" r:id="rId20"/>
    <p:sldLayoutId id="2147483701" r:id="rId21"/>
    <p:sldLayoutId id="2147483698" r:id="rId22"/>
    <p:sldLayoutId id="2147483700" r:id="rId23"/>
  </p:sldLayoutIdLst>
  <p:hf hdr="0"/>
  <p:txStyles>
    <p:titleStyle>
      <a:lvl1pPr algn="l" defTabSz="1018824" rtl="0" eaLnBrk="1" latinLnBrk="0" hangingPunct="1">
        <a:lnSpc>
          <a:spcPct val="100000"/>
        </a:lnSpc>
        <a:spcBef>
          <a:spcPct val="0"/>
        </a:spcBef>
        <a:buNone/>
        <a:defRPr sz="2400" b="1" i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305647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222589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305647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172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71.xml"/><Relationship Id="rId1" Type="http://schemas.openxmlformats.org/officeDocument/2006/relationships/tags" Target="../tags/tag170.xml"/><Relationship Id="rId6" Type="http://schemas.openxmlformats.org/officeDocument/2006/relationships/tags" Target="../tags/tag175.xml"/><Relationship Id="rId5" Type="http://schemas.openxmlformats.org/officeDocument/2006/relationships/tags" Target="../tags/tag174.xml"/><Relationship Id="rId4" Type="http://schemas.openxmlformats.org/officeDocument/2006/relationships/tags" Target="../tags/tag17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31.xml"/><Relationship Id="rId3" Type="http://schemas.openxmlformats.org/officeDocument/2006/relationships/tags" Target="../tags/tag226.xml"/><Relationship Id="rId7" Type="http://schemas.openxmlformats.org/officeDocument/2006/relationships/tags" Target="../tags/tag230.xml"/><Relationship Id="rId12" Type="http://schemas.openxmlformats.org/officeDocument/2006/relationships/image" Target="../media/image1.png"/><Relationship Id="rId2" Type="http://schemas.openxmlformats.org/officeDocument/2006/relationships/tags" Target="../tags/tag225.xml"/><Relationship Id="rId1" Type="http://schemas.openxmlformats.org/officeDocument/2006/relationships/tags" Target="../tags/tag224.xml"/><Relationship Id="rId6" Type="http://schemas.openxmlformats.org/officeDocument/2006/relationships/tags" Target="../tags/tag229.xml"/><Relationship Id="rId11" Type="http://schemas.openxmlformats.org/officeDocument/2006/relationships/notesSlide" Target="../notesSlides/notesSlide10.xml"/><Relationship Id="rId5" Type="http://schemas.openxmlformats.org/officeDocument/2006/relationships/tags" Target="../tags/tag228.xml"/><Relationship Id="rId10" Type="http://schemas.openxmlformats.org/officeDocument/2006/relationships/slideLayout" Target="../slideLayouts/slideLayout14.xml"/><Relationship Id="rId4" Type="http://schemas.openxmlformats.org/officeDocument/2006/relationships/tags" Target="../tags/tag227.xml"/><Relationship Id="rId9" Type="http://schemas.openxmlformats.org/officeDocument/2006/relationships/tags" Target="../tags/tag23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40.xml"/><Relationship Id="rId3" Type="http://schemas.openxmlformats.org/officeDocument/2006/relationships/tags" Target="../tags/tag235.xml"/><Relationship Id="rId7" Type="http://schemas.openxmlformats.org/officeDocument/2006/relationships/tags" Target="../tags/tag239.xml"/><Relationship Id="rId12" Type="http://schemas.openxmlformats.org/officeDocument/2006/relationships/image" Target="../media/image1.png"/><Relationship Id="rId2" Type="http://schemas.openxmlformats.org/officeDocument/2006/relationships/tags" Target="../tags/tag234.xml"/><Relationship Id="rId1" Type="http://schemas.openxmlformats.org/officeDocument/2006/relationships/tags" Target="../tags/tag233.xml"/><Relationship Id="rId6" Type="http://schemas.openxmlformats.org/officeDocument/2006/relationships/tags" Target="../tags/tag238.xml"/><Relationship Id="rId11" Type="http://schemas.openxmlformats.org/officeDocument/2006/relationships/notesSlide" Target="../notesSlides/notesSlide11.xml"/><Relationship Id="rId5" Type="http://schemas.openxmlformats.org/officeDocument/2006/relationships/tags" Target="../tags/tag237.xml"/><Relationship Id="rId10" Type="http://schemas.openxmlformats.org/officeDocument/2006/relationships/slideLayout" Target="../slideLayouts/slideLayout14.xml"/><Relationship Id="rId4" Type="http://schemas.openxmlformats.org/officeDocument/2006/relationships/tags" Target="../tags/tag236.xml"/><Relationship Id="rId9" Type="http://schemas.openxmlformats.org/officeDocument/2006/relationships/tags" Target="../tags/tag24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249.xml"/><Relationship Id="rId3" Type="http://schemas.openxmlformats.org/officeDocument/2006/relationships/tags" Target="../tags/tag244.xml"/><Relationship Id="rId7" Type="http://schemas.openxmlformats.org/officeDocument/2006/relationships/tags" Target="../tags/tag248.xml"/><Relationship Id="rId12" Type="http://schemas.openxmlformats.org/officeDocument/2006/relationships/image" Target="../media/image1.png"/><Relationship Id="rId2" Type="http://schemas.openxmlformats.org/officeDocument/2006/relationships/tags" Target="../tags/tag243.xml"/><Relationship Id="rId1" Type="http://schemas.openxmlformats.org/officeDocument/2006/relationships/tags" Target="../tags/tag242.xml"/><Relationship Id="rId6" Type="http://schemas.openxmlformats.org/officeDocument/2006/relationships/tags" Target="../tags/tag247.xml"/><Relationship Id="rId11" Type="http://schemas.openxmlformats.org/officeDocument/2006/relationships/notesSlide" Target="../notesSlides/notesSlide12.xml"/><Relationship Id="rId5" Type="http://schemas.openxmlformats.org/officeDocument/2006/relationships/tags" Target="../tags/tag246.xml"/><Relationship Id="rId10" Type="http://schemas.openxmlformats.org/officeDocument/2006/relationships/slideLayout" Target="../slideLayouts/slideLayout14.xml"/><Relationship Id="rId4" Type="http://schemas.openxmlformats.org/officeDocument/2006/relationships/tags" Target="../tags/tag245.xml"/><Relationship Id="rId9" Type="http://schemas.openxmlformats.org/officeDocument/2006/relationships/tags" Target="../tags/tag25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79.xml"/><Relationship Id="rId1" Type="http://schemas.openxmlformats.org/officeDocument/2006/relationships/tags" Target="../tags/tag178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82.xml"/><Relationship Id="rId7" Type="http://schemas.openxmlformats.org/officeDocument/2006/relationships/image" Target="../media/image1.png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18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186.xml"/><Relationship Id="rId7" Type="http://schemas.openxmlformats.org/officeDocument/2006/relationships/slideLayout" Target="../slideLayouts/slideLayout14.xml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6" Type="http://schemas.openxmlformats.org/officeDocument/2006/relationships/tags" Target="../tags/tag189.xml"/><Relationship Id="rId5" Type="http://schemas.openxmlformats.org/officeDocument/2006/relationships/tags" Target="../tags/tag188.xml"/><Relationship Id="rId4" Type="http://schemas.openxmlformats.org/officeDocument/2006/relationships/tags" Target="../tags/tag187.xml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tags" Target="../tags/tag192.xml"/><Relationship Id="rId7" Type="http://schemas.openxmlformats.org/officeDocument/2006/relationships/tags" Target="../tags/tag196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10" Type="http://schemas.openxmlformats.org/officeDocument/2006/relationships/image" Target="../media/image1.png"/><Relationship Id="rId4" Type="http://schemas.openxmlformats.org/officeDocument/2006/relationships/tags" Target="../tags/tag193.xml"/><Relationship Id="rId9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04.xml"/><Relationship Id="rId3" Type="http://schemas.openxmlformats.org/officeDocument/2006/relationships/tags" Target="../tags/tag199.xml"/><Relationship Id="rId7" Type="http://schemas.openxmlformats.org/officeDocument/2006/relationships/tags" Target="../tags/tag203.xml"/><Relationship Id="rId12" Type="http://schemas.openxmlformats.org/officeDocument/2006/relationships/image" Target="../media/image1.png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6" Type="http://schemas.openxmlformats.org/officeDocument/2006/relationships/tags" Target="../tags/tag202.xml"/><Relationship Id="rId11" Type="http://schemas.openxmlformats.org/officeDocument/2006/relationships/notesSlide" Target="../notesSlides/notesSlide7.xml"/><Relationship Id="rId5" Type="http://schemas.openxmlformats.org/officeDocument/2006/relationships/tags" Target="../tags/tag201.xml"/><Relationship Id="rId10" Type="http://schemas.openxmlformats.org/officeDocument/2006/relationships/slideLayout" Target="../slideLayouts/slideLayout14.xml"/><Relationship Id="rId4" Type="http://schemas.openxmlformats.org/officeDocument/2006/relationships/tags" Target="../tags/tag200.xml"/><Relationship Id="rId9" Type="http://schemas.openxmlformats.org/officeDocument/2006/relationships/tags" Target="../tags/tag20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13.xml"/><Relationship Id="rId3" Type="http://schemas.openxmlformats.org/officeDocument/2006/relationships/tags" Target="../tags/tag208.xml"/><Relationship Id="rId7" Type="http://schemas.openxmlformats.org/officeDocument/2006/relationships/tags" Target="../tags/tag212.xml"/><Relationship Id="rId2" Type="http://schemas.openxmlformats.org/officeDocument/2006/relationships/tags" Target="../tags/tag207.xml"/><Relationship Id="rId1" Type="http://schemas.openxmlformats.org/officeDocument/2006/relationships/tags" Target="../tags/tag206.xml"/><Relationship Id="rId6" Type="http://schemas.openxmlformats.org/officeDocument/2006/relationships/tags" Target="../tags/tag211.xml"/><Relationship Id="rId11" Type="http://schemas.openxmlformats.org/officeDocument/2006/relationships/image" Target="../media/image1.png"/><Relationship Id="rId5" Type="http://schemas.openxmlformats.org/officeDocument/2006/relationships/tags" Target="../tags/tag210.xml"/><Relationship Id="rId10" Type="http://schemas.openxmlformats.org/officeDocument/2006/relationships/notesSlide" Target="../notesSlides/notesSlide8.xml"/><Relationship Id="rId4" Type="http://schemas.openxmlformats.org/officeDocument/2006/relationships/tags" Target="../tags/tag209.xml"/><Relationship Id="rId9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21.xml"/><Relationship Id="rId13" Type="http://schemas.openxmlformats.org/officeDocument/2006/relationships/image" Target="../media/image1.png"/><Relationship Id="rId3" Type="http://schemas.openxmlformats.org/officeDocument/2006/relationships/tags" Target="../tags/tag216.xml"/><Relationship Id="rId7" Type="http://schemas.openxmlformats.org/officeDocument/2006/relationships/tags" Target="../tags/tag220.xml"/><Relationship Id="rId12" Type="http://schemas.openxmlformats.org/officeDocument/2006/relationships/notesSlide" Target="../notesSlides/notesSlide9.xml"/><Relationship Id="rId2" Type="http://schemas.openxmlformats.org/officeDocument/2006/relationships/tags" Target="../tags/tag215.xml"/><Relationship Id="rId1" Type="http://schemas.openxmlformats.org/officeDocument/2006/relationships/tags" Target="../tags/tag214.xml"/><Relationship Id="rId6" Type="http://schemas.openxmlformats.org/officeDocument/2006/relationships/tags" Target="../tags/tag219.xml"/><Relationship Id="rId11" Type="http://schemas.openxmlformats.org/officeDocument/2006/relationships/slideLayout" Target="../slideLayouts/slideLayout14.xml"/><Relationship Id="rId5" Type="http://schemas.openxmlformats.org/officeDocument/2006/relationships/tags" Target="../tags/tag218.xml"/><Relationship Id="rId10" Type="http://schemas.openxmlformats.org/officeDocument/2006/relationships/tags" Target="../tags/tag223.xml"/><Relationship Id="rId4" Type="http://schemas.openxmlformats.org/officeDocument/2006/relationships/tags" Target="../tags/tag217.xml"/><Relationship Id="rId9" Type="http://schemas.openxmlformats.org/officeDocument/2006/relationships/tags" Target="../tags/tag2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cs-CZ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Právní a obchodní podstata </a:t>
            </a:r>
            <a:br>
              <a:rPr lang="cs-CZ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TERM-SHEETU</a:t>
            </a:r>
            <a:endParaRPr lang="cs-CZ" sz="3600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55" name="Draft stamp" hidden="1"/>
          <p:cNvSpPr txBox="1"/>
          <p:nvPr>
            <p:custDataLst>
              <p:tags r:id="rId4"/>
            </p:custDataLst>
          </p:nvPr>
        </p:nvSpPr>
        <p:spPr>
          <a:xfrm>
            <a:off x="530351" y="3886200"/>
            <a:ext cx="1371600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1000" b="1" i="1" noProof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Draft</a:t>
            </a:r>
            <a:endParaRPr lang="en-GB" sz="1000" b="1" i="1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56" name="Confidentiality stamp"/>
          <p:cNvSpPr txBox="1"/>
          <p:nvPr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000" i="1" smtClean="0">
                <a:latin typeface="Georgia" pitchFamily="18" charset="0"/>
                <a:cs typeface="Arial" pitchFamily="34" charset="0"/>
              </a:rPr>
              <a:t>Důvěrné</a:t>
            </a:r>
            <a:endParaRPr lang="en-GB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57" name="Report Date"/>
          <p:cNvSpPr txBox="1"/>
          <p:nvPr>
            <p:custDataLst>
              <p:tags r:id="rId6"/>
            </p:custDataLst>
          </p:nvPr>
        </p:nvSpPr>
        <p:spPr bwMode="white">
          <a:xfrm>
            <a:off x="530351" y="4187953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00" i="1" dirty="0" smtClean="0">
                <a:latin typeface="Georgia" pitchFamily="18" charset="0"/>
                <a:cs typeface="Arial" pitchFamily="34" charset="0"/>
              </a:rPr>
              <a:t>22. </a:t>
            </a:r>
            <a:r>
              <a:rPr lang="cs-CZ" sz="1000" i="1" dirty="0" smtClean="0">
                <a:latin typeface="Georgia" pitchFamily="18" charset="0"/>
                <a:cs typeface="Arial" pitchFamily="34" charset="0"/>
              </a:rPr>
              <a:t>března </a:t>
            </a:r>
            <a:r>
              <a:rPr lang="en-GB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2012</a:t>
            </a: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4433906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2800" b="1" i="1" dirty="0" smtClean="0">
                <a:latin typeface="+mj-lt"/>
              </a:rPr>
              <a:t>Dohoda o mlčenlivosti I</a:t>
            </a:r>
            <a:endParaRPr lang="en-GB" sz="2800" b="1" i="1" dirty="0" smtClean="0">
              <a:latin typeface="+mj-lt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r>
              <a:rPr lang="en-GB" sz="2600" dirty="0" smtClean="0"/>
              <a:t> </a:t>
            </a:r>
            <a:endParaRPr lang="en-GB" sz="2600" dirty="0" smtClean="0"/>
          </a:p>
        </p:txBody>
      </p:sp>
      <p:sp>
        <p:nvSpPr>
          <p:cNvPr id="5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2752" y="3614057"/>
            <a:ext cx="8997696" cy="3754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27017" y="3614060"/>
            <a:ext cx="9053431" cy="4924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6" name="Picture 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itle 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2" name="Title 1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530352" y="11430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5" name="Rectangle 3"/>
          <p:cNvSpPr txBox="1">
            <a:spLocks noChangeArrowheads="1"/>
          </p:cNvSpPr>
          <p:nvPr/>
        </p:nvSpPr>
        <p:spPr bwMode="auto">
          <a:xfrm>
            <a:off x="530352" y="2212848"/>
            <a:ext cx="8997696" cy="441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4" name="Title 1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534625" y="1534478"/>
            <a:ext cx="7777162" cy="36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57200">
              <a:spcBef>
                <a:spcPct val="50000"/>
              </a:spcBef>
              <a:spcAft>
                <a:spcPct val="40000"/>
              </a:spcAft>
              <a:buFont typeface="Arial" pitchFamily="34" charset="0"/>
              <a:buChar char="•"/>
            </a:pPr>
            <a:r>
              <a:rPr lang="cs-CZ" sz="2600" dirty="0">
                <a:latin typeface="+mj-lt"/>
              </a:rPr>
              <a:t>Nezbytnost zajištění ochrany důvěrných informací a obchodního tajemství v rámci </a:t>
            </a:r>
            <a:r>
              <a:rPr lang="cs-CZ" sz="2600" dirty="0" err="1">
                <a:latin typeface="+mj-lt"/>
              </a:rPr>
              <a:t>due</a:t>
            </a:r>
            <a:r>
              <a:rPr lang="cs-CZ" sz="2600" dirty="0">
                <a:latin typeface="+mj-lt"/>
              </a:rPr>
              <a:t> diligence</a:t>
            </a:r>
          </a:p>
          <a:p>
            <a:pPr marL="457200" indent="-457200">
              <a:spcBef>
                <a:spcPct val="50000"/>
              </a:spcBef>
              <a:spcAft>
                <a:spcPct val="40000"/>
              </a:spcAft>
              <a:buFont typeface="Arial" pitchFamily="34" charset="0"/>
              <a:buChar char="•"/>
            </a:pPr>
            <a:r>
              <a:rPr lang="cs-CZ" sz="2600" dirty="0">
                <a:latin typeface="+mj-lt"/>
              </a:rPr>
              <a:t>Obchodní tajemství: §17 a </a:t>
            </a:r>
            <a:r>
              <a:rPr lang="cs-CZ" sz="2600" dirty="0" err="1">
                <a:latin typeface="+mj-lt"/>
              </a:rPr>
              <a:t>násl</a:t>
            </a:r>
            <a:r>
              <a:rPr lang="cs-CZ" sz="2600" dirty="0">
                <a:latin typeface="+mj-lt"/>
              </a:rPr>
              <a:t>. Obchodního zákoníku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+mj-lt"/>
              </a:rPr>
              <a:t>Ochrana informací předaných při jednání o smlouvě: §271 obchodního zákoníku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4595810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2800" b="1" i="1" dirty="0" smtClean="0">
                <a:latin typeface="+mj-lt"/>
              </a:rPr>
              <a:t>Dohoda o mlčenlivosti I</a:t>
            </a:r>
            <a:r>
              <a:rPr lang="en-US" sz="2800" b="1" i="1" dirty="0" smtClean="0">
                <a:latin typeface="+mj-lt"/>
              </a:rPr>
              <a:t>I</a:t>
            </a:r>
            <a:endParaRPr lang="en-GB" sz="2800" b="1" i="1" dirty="0" smtClean="0">
              <a:latin typeface="+mj-lt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r>
              <a:rPr lang="en-GB" sz="2600" dirty="0" smtClean="0"/>
              <a:t> </a:t>
            </a:r>
            <a:endParaRPr lang="en-GB" sz="2600" dirty="0" smtClean="0"/>
          </a:p>
        </p:txBody>
      </p:sp>
      <p:sp>
        <p:nvSpPr>
          <p:cNvPr id="5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2752" y="3614057"/>
            <a:ext cx="8997696" cy="3754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27017" y="3614060"/>
            <a:ext cx="9053431" cy="4924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6" name="Picture 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itle 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2" name="Title 1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530352" y="11430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5" name="Rectangle 3"/>
          <p:cNvSpPr txBox="1">
            <a:spLocks noChangeArrowheads="1"/>
          </p:cNvSpPr>
          <p:nvPr/>
        </p:nvSpPr>
        <p:spPr bwMode="auto">
          <a:xfrm>
            <a:off x="530352" y="2212848"/>
            <a:ext cx="8997696" cy="441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4" name="Title 1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6" name="Rectangle 4"/>
          <p:cNvSpPr>
            <a:spLocks noChangeArrowheads="1"/>
          </p:cNvSpPr>
          <p:nvPr/>
        </p:nvSpPr>
        <p:spPr bwMode="auto">
          <a:xfrm>
            <a:off x="468313" y="1528353"/>
            <a:ext cx="8280400" cy="429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457200" indent="-457200">
              <a:spcBef>
                <a:spcPct val="50000"/>
              </a:spcBef>
              <a:spcAft>
                <a:spcPct val="50000"/>
              </a:spcAft>
              <a:buFontTx/>
              <a:buNone/>
            </a:pPr>
            <a:r>
              <a:rPr lang="cs-CZ" sz="2600" dirty="0">
                <a:latin typeface="+mj-lt"/>
              </a:rPr>
              <a:t>Smlouva o důvěrnosti informací: 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+mj-lt"/>
              </a:rPr>
              <a:t>definice důvěrných informací 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+mj-lt"/>
              </a:rPr>
              <a:t>základní závazky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+mj-lt"/>
              </a:rPr>
              <a:t>povinnost vrácení nebo zničení důvěrných informací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+mj-lt"/>
              </a:rPr>
              <a:t>ochrana osobních údajů a jiné speciální předpisy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+mj-lt"/>
              </a:rPr>
              <a:t>nápravné prostředky a řešení sporů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+mj-lt"/>
              </a:rPr>
              <a:t>trvání smlouvy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1096454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2800" b="1" i="1" dirty="0" smtClean="0">
                <a:latin typeface="+mj-lt"/>
              </a:rPr>
              <a:t>Závěr</a:t>
            </a:r>
            <a:endParaRPr lang="en-GB" sz="2800" b="1" i="1" dirty="0">
              <a:latin typeface="+mj-lt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r>
              <a:rPr lang="en-GB" sz="2600" dirty="0" smtClean="0"/>
              <a:t> </a:t>
            </a:r>
            <a:endParaRPr lang="en-GB" sz="2600" dirty="0" smtClean="0"/>
          </a:p>
        </p:txBody>
      </p:sp>
      <p:sp>
        <p:nvSpPr>
          <p:cNvPr id="5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2752" y="3614057"/>
            <a:ext cx="8997696" cy="3754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27017" y="3614060"/>
            <a:ext cx="9053431" cy="4924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6" name="Picture 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itle 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2" name="Title 1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530352" y="11430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5" name="Rectangle 3"/>
          <p:cNvSpPr txBox="1">
            <a:spLocks noChangeArrowheads="1"/>
          </p:cNvSpPr>
          <p:nvPr/>
        </p:nvSpPr>
        <p:spPr bwMode="auto">
          <a:xfrm>
            <a:off x="530352" y="2212848"/>
            <a:ext cx="8997696" cy="441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4" name="Title 1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7" name="Zástupný symbol pro text 2"/>
          <p:cNvSpPr txBox="1">
            <a:spLocks/>
          </p:cNvSpPr>
          <p:nvPr/>
        </p:nvSpPr>
        <p:spPr bwMode="hidden">
          <a:xfrm>
            <a:off x="2874918" y="3238046"/>
            <a:ext cx="4572000" cy="2052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32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Děkuji </a:t>
            </a:r>
            <a:r>
              <a:rPr lang="cs-CZ" sz="3200" b="1" dirty="0">
                <a:latin typeface="+mj-lt"/>
                <a:ea typeface="Arial Unicode MS" pitchFamily="34" charset="-128"/>
                <a:cs typeface="Arial Unicode MS" pitchFamily="34" charset="-128"/>
              </a:rPr>
              <a:t>za pozornost</a:t>
            </a: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typeface="Arial" charset="0"/>
              <a:buNone/>
            </a:pPr>
            <a:endParaRPr lang="cs-CZ" sz="3200" b="1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12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4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5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6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7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1543692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95831">
              <a:buSzPct val="90000"/>
              <a:defRPr/>
            </a:pPr>
            <a:r>
              <a:rPr lang="cs-CZ" sz="2800" b="1" i="1" dirty="0" smtClean="0">
                <a:latin typeface="+mj-lt"/>
              </a:rPr>
              <a:t>Definice</a:t>
            </a:r>
            <a:endParaRPr lang="en-GB" sz="2800" b="1" i="1" dirty="0">
              <a:latin typeface="+mj-lt"/>
              <a:cs typeface="Arial" charset="0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pPr fontAlgn="t">
              <a:buFont typeface="Arial" pitchFamily="34" charset="0"/>
              <a:buChar char="•"/>
            </a:pPr>
            <a:r>
              <a:rPr lang="cs-CZ" sz="2600" dirty="0" smtClean="0">
                <a:latin typeface="+mj-lt"/>
              </a:rPr>
              <a:t>Dokument</a:t>
            </a:r>
            <a:r>
              <a:rPr lang="cs-CZ" sz="2600" dirty="0" smtClean="0">
                <a:latin typeface="+mj-lt"/>
              </a:rPr>
              <a:t>, který vymezuje základní strukturu a </a:t>
            </a:r>
            <a:r>
              <a:rPr lang="en-US" sz="2600" dirty="0" smtClean="0">
                <a:latin typeface="+mj-lt"/>
              </a:rPr>
              <a:t>       </a:t>
            </a:r>
            <a:r>
              <a:rPr lang="cs-CZ" sz="2600" dirty="0" smtClean="0">
                <a:latin typeface="+mj-lt"/>
              </a:rPr>
              <a:t>podmínky transakce (akvizice společnosti)</a:t>
            </a:r>
            <a:endParaRPr lang="en-US" sz="2600" dirty="0" smtClean="0">
              <a:latin typeface="+mj-lt"/>
            </a:endParaRPr>
          </a:p>
          <a:p>
            <a:pPr fontAlgn="t"/>
            <a:endParaRPr lang="en-US" sz="2600" dirty="0" smtClean="0">
              <a:latin typeface="+mj-lt"/>
            </a:endParaRPr>
          </a:p>
          <a:p>
            <a:pPr fontAlgn="t">
              <a:buFont typeface="Arial" pitchFamily="34" charset="0"/>
              <a:buChar char="•"/>
            </a:pPr>
            <a:r>
              <a:rPr lang="cs-CZ" sz="2600" dirty="0" smtClean="0">
                <a:latin typeface="+mj-lt"/>
              </a:rPr>
              <a:t>Nemá pevně danou formu (neformální dokument)</a:t>
            </a:r>
            <a:endParaRPr lang="en-US" sz="2600" dirty="0" smtClean="0">
              <a:latin typeface="+mj-lt"/>
            </a:endParaRPr>
          </a:p>
          <a:p>
            <a:pPr fontAlgn="t"/>
            <a:endParaRPr lang="en-US" sz="2600" dirty="0" smtClean="0">
              <a:latin typeface="+mj-lt"/>
            </a:endParaRPr>
          </a:p>
          <a:p>
            <a:pPr fontAlgn="t">
              <a:buFont typeface="Arial" pitchFamily="34" charset="0"/>
              <a:buChar char="•"/>
            </a:pPr>
            <a:r>
              <a:rPr lang="cs-CZ" sz="2600" dirty="0" smtClean="0">
                <a:latin typeface="+mj-lt"/>
              </a:rPr>
              <a:t>Většinou nezávazný indikativní dokument </a:t>
            </a:r>
            <a:br>
              <a:rPr lang="cs-CZ" sz="2600" dirty="0" smtClean="0">
                <a:latin typeface="+mj-lt"/>
              </a:rPr>
            </a:br>
            <a:r>
              <a:rPr lang="en-US" sz="2600" dirty="0" smtClean="0">
                <a:latin typeface="+mj-lt"/>
              </a:rPr>
              <a:t>   </a:t>
            </a:r>
            <a:r>
              <a:rPr lang="cs-CZ" sz="2600" dirty="0" smtClean="0">
                <a:latin typeface="+mj-lt"/>
              </a:rPr>
              <a:t>(nejedná se o smlouvu) </a:t>
            </a:r>
            <a:endParaRPr lang="en-US" sz="2600" dirty="0" smtClean="0">
              <a:latin typeface="+mj-lt"/>
            </a:endParaRPr>
          </a:p>
          <a:p>
            <a:pPr fontAlgn="t"/>
            <a:endParaRPr lang="en-US" sz="2600" dirty="0" smtClean="0">
              <a:latin typeface="+mj-lt"/>
            </a:endParaRPr>
          </a:p>
          <a:p>
            <a:pPr fontAlgn="t">
              <a:buFont typeface="Arial" pitchFamily="34" charset="0"/>
              <a:buChar char="•"/>
            </a:pPr>
            <a:r>
              <a:rPr lang="cs-CZ" sz="2600" dirty="0" smtClean="0">
                <a:latin typeface="+mj-lt"/>
              </a:rPr>
              <a:t>Podmínky nastaveny stručně a přehledně v bodech</a:t>
            </a:r>
          </a:p>
          <a:p>
            <a:pPr fontAlgn="t"/>
            <a:endParaRPr lang="cs-CZ" dirty="0" smtClean="0">
              <a:latin typeface="+mj-lt"/>
            </a:endParaRPr>
          </a:p>
          <a:p>
            <a:pPr fontAlgn="t"/>
            <a:endParaRPr lang="cs-CZ" dirty="0" smtClean="0">
              <a:latin typeface="+mj-lt"/>
            </a:endParaRPr>
          </a:p>
          <a:p>
            <a:pPr fontAlgn="b"/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5357236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95831">
              <a:buSzPct val="90000"/>
              <a:defRPr/>
            </a:pPr>
            <a:r>
              <a:rPr lang="cs-CZ" sz="2800" b="1" i="1" dirty="0" smtClean="0">
                <a:latin typeface="+mj-lt"/>
              </a:rPr>
              <a:t>Podoba, Funkce, Alternativa</a:t>
            </a:r>
            <a:endParaRPr lang="en-GB" sz="2800" i="1" dirty="0">
              <a:latin typeface="+mj-lt"/>
              <a:cs typeface="Arial" charset="0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pPr marL="339725" indent="-339725">
              <a:spcAft>
                <a:spcPct val="20000"/>
              </a:spcAft>
              <a:buFont typeface="Arial" pitchFamily="34" charset="0"/>
              <a:buChar char="•"/>
            </a:pPr>
            <a:r>
              <a:rPr lang="cs-CZ" sz="2600" dirty="0" smtClean="0"/>
              <a:t>Podoba:</a:t>
            </a:r>
          </a:p>
          <a:p>
            <a:pPr marL="339725" indent="-339725">
              <a:lnSpc>
                <a:spcPct val="70000"/>
              </a:lnSpc>
            </a:pPr>
            <a:r>
              <a:rPr lang="cs-CZ" sz="2600" dirty="0" smtClean="0"/>
              <a:t>	- Jednostranný návrh</a:t>
            </a:r>
          </a:p>
          <a:p>
            <a:pPr marL="339725" indent="-339725">
              <a:spcAft>
                <a:spcPct val="20000"/>
              </a:spcAft>
            </a:pPr>
            <a:r>
              <a:rPr lang="cs-CZ" sz="2600" dirty="0" smtClean="0"/>
              <a:t>	- Dohoda dvou stran</a:t>
            </a:r>
            <a:endParaRPr lang="en-US" sz="2600" dirty="0" smtClean="0"/>
          </a:p>
          <a:p>
            <a:pPr marL="339725" indent="-339725">
              <a:spcAft>
                <a:spcPct val="20000"/>
              </a:spcAft>
            </a:pPr>
            <a:endParaRPr lang="cs-CZ" sz="2600" dirty="0" smtClean="0"/>
          </a:p>
          <a:p>
            <a:pPr marL="339725" indent="-339725">
              <a:spcAft>
                <a:spcPct val="20000"/>
              </a:spcAft>
              <a:buFont typeface="Arial" pitchFamily="34" charset="0"/>
              <a:buChar char="•"/>
            </a:pPr>
            <a:r>
              <a:rPr lang="cs-CZ" sz="2600" dirty="0" smtClean="0"/>
              <a:t>Funkce:</a:t>
            </a:r>
          </a:p>
          <a:p>
            <a:pPr marL="339725" indent="-339725">
              <a:lnSpc>
                <a:spcPct val="70000"/>
              </a:lnSpc>
            </a:pPr>
            <a:r>
              <a:rPr lang="cs-CZ" sz="2600" dirty="0" smtClean="0"/>
              <a:t>	- Ověřit stanovisko a očekávání prodávajícího</a:t>
            </a:r>
          </a:p>
          <a:p>
            <a:pPr marL="339725" indent="-339725">
              <a:spcAft>
                <a:spcPct val="20000"/>
              </a:spcAft>
            </a:pPr>
            <a:r>
              <a:rPr lang="cs-CZ" sz="2600" dirty="0" smtClean="0"/>
              <a:t>	- Nastavit podmínky transakce</a:t>
            </a:r>
            <a:endParaRPr lang="en-US" sz="2600" dirty="0" smtClean="0"/>
          </a:p>
          <a:p>
            <a:pPr marL="339725" indent="-339725">
              <a:spcAft>
                <a:spcPct val="20000"/>
              </a:spcAft>
            </a:pPr>
            <a:endParaRPr lang="cs-CZ" sz="2600" dirty="0" smtClean="0"/>
          </a:p>
          <a:p>
            <a:pPr marL="339725" indent="-339725">
              <a:spcAft>
                <a:spcPct val="20000"/>
              </a:spcAft>
              <a:buFont typeface="Arial" pitchFamily="34" charset="0"/>
              <a:buChar char="•"/>
            </a:pPr>
            <a:r>
              <a:rPr lang="cs-CZ" sz="2600" dirty="0" smtClean="0"/>
              <a:t>Alternativa k TERM SHEETU: LOI</a:t>
            </a:r>
          </a:p>
          <a:p>
            <a:pPr marL="339725" indent="-339725"/>
            <a:r>
              <a:rPr lang="cs-CZ" sz="2600" dirty="0" smtClean="0"/>
              <a:t>	- Vyjádření zájmu, Dohoda o záměru,…</a:t>
            </a:r>
          </a:p>
          <a:p>
            <a:pPr marL="339725" indent="-339725">
              <a:spcAft>
                <a:spcPct val="20000"/>
              </a:spcAft>
            </a:pPr>
            <a:r>
              <a:rPr lang="cs-CZ" sz="2600" dirty="0" smtClean="0"/>
              <a:t>	- forma dopisu</a:t>
            </a:r>
          </a:p>
          <a:p>
            <a:endParaRPr lang="en-GB" sz="2600" dirty="0" smtClean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3861635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95831">
              <a:buSzPct val="90000"/>
              <a:defRPr/>
            </a:pPr>
            <a:r>
              <a:rPr lang="cs-CZ" sz="2800" b="1" i="1" dirty="0" smtClean="0">
                <a:latin typeface="+mj-lt"/>
              </a:rPr>
              <a:t>Procesní dokumenty</a:t>
            </a:r>
            <a:endParaRPr lang="en-GB" sz="2800" b="1" i="1" dirty="0">
              <a:latin typeface="+mj-lt"/>
              <a:cs typeface="Arial" charset="0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r>
              <a:rPr lang="en-GB" sz="2600" dirty="0" smtClean="0"/>
              <a:t> </a:t>
            </a:r>
            <a:endParaRPr lang="en-GB" sz="2600" dirty="0" smtClean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2752" y="3614057"/>
            <a:ext cx="8997696" cy="27074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NDA 	</a:t>
            </a: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– Non Disclosure Agreement</a:t>
            </a:r>
          </a:p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>
                <a:tab pos="1257300" algn="l"/>
                <a:tab pos="1524000" algn="l"/>
              </a:tabLst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» Confidentiality Agreement (CA)</a:t>
            </a:r>
          </a:p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SzTx/>
              <a:buFontTx/>
              <a:buNone/>
              <a:tabLst>
                <a:tab pos="1257300" algn="l"/>
                <a:tab pos="1524000" algn="l"/>
              </a:tabLst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» Confidential Disclosure Agreement (CDA)</a:t>
            </a:r>
          </a:p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LOI  	– Letter of Intent</a:t>
            </a:r>
          </a:p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TS 	– Term Sheet</a:t>
            </a:r>
          </a:p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MOU 	– Memorandum of Understanding</a:t>
            </a:r>
          </a:p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SPA 	– Share Purchase Agreement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" name="Right Arrow 56"/>
          <p:cNvSpPr/>
          <p:nvPr/>
        </p:nvSpPr>
        <p:spPr>
          <a:xfrm>
            <a:off x="1772194" y="1301931"/>
            <a:ext cx="7289075" cy="283464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Verdana" pitchFamily="34" charset="0"/>
                <a:cs typeface="Arial" charset="0"/>
              </a:rPr>
              <a:t> </a:t>
            </a:r>
            <a:r>
              <a:rPr lang="en-US" sz="2400" b="1" dirty="0" smtClean="0">
                <a:latin typeface="+mj-lt"/>
                <a:cs typeface="Arial" charset="0"/>
              </a:rPr>
              <a:t>NDA</a:t>
            </a:r>
            <a:r>
              <a:rPr lang="en-US" sz="2400" b="1" dirty="0" smtClean="0">
                <a:latin typeface="Verdana" pitchFamily="34" charset="0"/>
                <a:cs typeface="Arial" charset="0"/>
              </a:rPr>
              <a:t>	     				     </a:t>
            </a:r>
            <a:r>
              <a:rPr lang="en-US" sz="2400" b="1" dirty="0" smtClean="0">
                <a:latin typeface="+mj-lt"/>
                <a:cs typeface="Arial" charset="0"/>
              </a:rPr>
              <a:t>SPA</a:t>
            </a:r>
            <a:endParaRPr lang="cs-CZ" sz="2400" b="1" dirty="0">
              <a:latin typeface="+mj-lt"/>
              <a:cs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130732" y="2516776"/>
            <a:ext cx="436299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en-US" sz="2800" b="1" dirty="0" smtClean="0">
                <a:latin typeface="+mj-lt"/>
                <a:cs typeface="Arial" charset="0"/>
              </a:rPr>
              <a:t>LOI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  </a:t>
            </a:r>
            <a:r>
              <a:rPr lang="en-US" sz="2800" b="1" dirty="0" smtClean="0">
                <a:latin typeface="+mj-lt"/>
                <a:cs typeface="Arial" charset="0"/>
              </a:rPr>
              <a:t>TS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    </a:t>
            </a:r>
            <a:r>
              <a:rPr lang="en-US" sz="2800" b="1" dirty="0" smtClean="0">
                <a:latin typeface="+mj-lt"/>
                <a:cs typeface="Arial" charset="0"/>
              </a:rPr>
              <a:t>MOU </a:t>
            </a:r>
            <a:endParaRPr lang="cs-CZ" sz="2800" dirty="0" smtClean="0">
              <a:latin typeface="+mj-lt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4177426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95831">
              <a:buSzPct val="90000"/>
              <a:defRPr/>
            </a:pPr>
            <a:r>
              <a:rPr lang="cs-CZ" sz="2800" b="1" i="1" dirty="0" smtClean="0">
                <a:latin typeface="+mj-lt"/>
              </a:rPr>
              <a:t>Procesní </a:t>
            </a:r>
            <a:r>
              <a:rPr lang="cs-CZ" sz="2800" b="1" i="1" dirty="0" smtClean="0">
                <a:latin typeface="+mj-lt"/>
              </a:rPr>
              <a:t>dokumenty</a:t>
            </a:r>
            <a:r>
              <a:rPr lang="en-US" sz="2800" b="1" i="1" dirty="0" smtClean="0">
                <a:latin typeface="+mj-lt"/>
              </a:rPr>
              <a:t> </a:t>
            </a:r>
            <a:r>
              <a:rPr lang="en-US" sz="2800" b="1" i="1" dirty="0" smtClean="0">
                <a:latin typeface="+mj-lt"/>
              </a:rPr>
              <a:t>2</a:t>
            </a:r>
            <a:endParaRPr lang="en-GB" sz="2800" b="1" i="1" dirty="0">
              <a:latin typeface="+mj-lt"/>
              <a:cs typeface="Arial" charset="0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r>
              <a:rPr lang="en-GB" sz="2600" dirty="0" smtClean="0"/>
              <a:t> </a:t>
            </a:r>
            <a:endParaRPr lang="en-GB" sz="2600" dirty="0" smtClean="0"/>
          </a:p>
        </p:txBody>
      </p:sp>
      <p:sp>
        <p:nvSpPr>
          <p:cNvPr id="5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2752" y="3614057"/>
            <a:ext cx="8997696" cy="3754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27017" y="3614060"/>
            <a:ext cx="9053431" cy="30059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LOI / TS / MOU – obdobný účel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Nezávazné vyjádření jedné strany, případně nezávazná dohoda dvou a více stran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Rozdíly v podobě LOI/TS 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Rozdíl ve formě TS/MOU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1785258" y="1301931"/>
            <a:ext cx="7276011" cy="283464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Verdana" pitchFamily="34" charset="0"/>
                <a:cs typeface="Arial" charset="0"/>
              </a:rPr>
              <a:t> </a:t>
            </a:r>
            <a:r>
              <a:rPr lang="en-US" sz="2400" b="1" dirty="0" smtClean="0">
                <a:latin typeface="+mj-lt"/>
                <a:cs typeface="Arial" charset="0"/>
              </a:rPr>
              <a:t>NDA</a:t>
            </a:r>
            <a:r>
              <a:rPr lang="en-US" b="1" dirty="0" smtClean="0">
                <a:latin typeface="Verdana" pitchFamily="34" charset="0"/>
                <a:cs typeface="Arial" charset="0"/>
              </a:rPr>
              <a:t>	      				      </a:t>
            </a:r>
            <a:r>
              <a:rPr lang="en-US" sz="2400" b="1" dirty="0" smtClean="0">
                <a:latin typeface="+mj-lt"/>
                <a:cs typeface="Arial" charset="0"/>
              </a:rPr>
              <a:t>SPA</a:t>
            </a:r>
            <a:endParaRPr lang="cs-CZ" sz="2400" b="1" dirty="0">
              <a:latin typeface="+mj-lt"/>
              <a:cs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130732" y="2516776"/>
            <a:ext cx="4362994" cy="430887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en-US" sz="2800" b="1" dirty="0" smtClean="0">
                <a:latin typeface="+mj-lt"/>
                <a:cs typeface="Arial" charset="0"/>
              </a:rPr>
              <a:t>LOI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  </a:t>
            </a:r>
            <a:r>
              <a:rPr lang="en-US" sz="2800" b="1" dirty="0" smtClean="0">
                <a:latin typeface="+mj-lt"/>
                <a:cs typeface="Arial" charset="0"/>
              </a:rPr>
              <a:t>TS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    </a:t>
            </a:r>
            <a:r>
              <a:rPr lang="en-US" sz="2800" b="1" dirty="0" smtClean="0">
                <a:latin typeface="+mj-lt"/>
                <a:cs typeface="Arial" charset="0"/>
              </a:rPr>
              <a:t>MOU </a:t>
            </a:r>
            <a:endParaRPr lang="cs-CZ" sz="2800" dirty="0" smtClean="0">
              <a:latin typeface="+mj-lt"/>
              <a:cs typeface="Arial" pitchFamily="34" charset="0"/>
            </a:endParaRPr>
          </a:p>
        </p:txBody>
      </p:sp>
      <p:pic>
        <p:nvPicPr>
          <p:cNvPr id="66" name="Picture 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3383940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590550" lvl="0" indent="-590550">
              <a:spcBef>
                <a:spcPct val="0"/>
              </a:spcBef>
              <a:defRPr/>
            </a:pPr>
            <a:r>
              <a:rPr lang="cs-CZ" sz="2800" b="1" i="1" dirty="0" smtClean="0">
                <a:latin typeface="+mj-lt"/>
              </a:rPr>
              <a:t>Závazná ujednání</a:t>
            </a:r>
            <a:endParaRPr lang="en-US" sz="2800" b="1" i="1" dirty="0">
              <a:latin typeface="+mj-lt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2752" y="3614057"/>
            <a:ext cx="8997696" cy="3754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27017" y="3614060"/>
            <a:ext cx="9053431" cy="4924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6" name="Picture 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425837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Subtitle 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69689" y="1706879"/>
            <a:ext cx="8997696" cy="3677930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Cena 					ANO/NE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Podmínky ceny				ANO/NE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Termíny				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	</a:t>
            </a: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ANO/NE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Exkluzivita				ANO/NE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Mlčenlivost kupující		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	</a:t>
            </a: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ANO/NE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Mlčenlivost prodávající 	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	</a:t>
            </a: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ANO/NE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5873403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2800" b="1" i="1" dirty="0" smtClean="0">
                <a:latin typeface="+mj-lt"/>
              </a:rPr>
              <a:t>Proces z pohledu prodávajícího</a:t>
            </a:r>
            <a:endParaRPr lang="en-GB" sz="2800" b="1" i="1" dirty="0" smtClean="0">
              <a:latin typeface="+mj-lt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r>
              <a:rPr lang="en-GB" sz="2600" dirty="0" smtClean="0"/>
              <a:t> </a:t>
            </a:r>
            <a:endParaRPr lang="en-GB" sz="2600" dirty="0" smtClean="0"/>
          </a:p>
        </p:txBody>
      </p:sp>
      <p:sp>
        <p:nvSpPr>
          <p:cNvPr id="5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2752" y="3614057"/>
            <a:ext cx="8997696" cy="3754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27017" y="3614060"/>
            <a:ext cx="9053431" cy="4924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6" name="Picture 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Title 2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82752" y="1295400"/>
            <a:ext cx="8997696" cy="518159"/>
          </a:xfrm>
          <a:prstGeom prst="rect">
            <a:avLst/>
          </a:prstGeom>
        </p:spPr>
        <p:txBody>
          <a:bodyPr/>
          <a:lstStyle/>
          <a:p>
            <a:pPr marL="590550" marR="0" lvl="0" indent="-59055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8" name="Content Placeholder 2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682752" y="3614057"/>
            <a:ext cx="8997696" cy="92845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62" name="Title 1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4" name="Right Arrow 63"/>
          <p:cNvSpPr/>
          <p:nvPr/>
        </p:nvSpPr>
        <p:spPr>
          <a:xfrm>
            <a:off x="1785258" y="1301931"/>
            <a:ext cx="7276011" cy="283464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Verdana" pitchFamily="34" charset="0"/>
                <a:cs typeface="Arial" charset="0"/>
              </a:rPr>
              <a:t> </a:t>
            </a:r>
            <a:r>
              <a:rPr lang="en-US" sz="2400" b="1" dirty="0" smtClean="0">
                <a:latin typeface="+mj-lt"/>
                <a:cs typeface="Arial" charset="0"/>
              </a:rPr>
              <a:t>NDA</a:t>
            </a:r>
            <a:r>
              <a:rPr lang="en-US" b="1" dirty="0" smtClean="0">
                <a:latin typeface="Verdana" pitchFamily="34" charset="0"/>
                <a:cs typeface="Arial" charset="0"/>
              </a:rPr>
              <a:t>	      				      </a:t>
            </a:r>
            <a:r>
              <a:rPr lang="en-US" sz="2400" b="1" dirty="0" smtClean="0">
                <a:latin typeface="+mj-lt"/>
                <a:cs typeface="Arial" charset="0"/>
              </a:rPr>
              <a:t>SPA</a:t>
            </a:r>
            <a:endParaRPr lang="cs-CZ" sz="2400" b="1" dirty="0">
              <a:latin typeface="+mj-lt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130732" y="2516776"/>
            <a:ext cx="4362994" cy="430887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en-US" sz="2800" b="1" dirty="0" smtClean="0">
                <a:latin typeface="+mj-lt"/>
                <a:cs typeface="Arial" charset="0"/>
              </a:rPr>
              <a:t>LOI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  </a:t>
            </a:r>
            <a:r>
              <a:rPr lang="en-US" sz="2800" b="1" dirty="0" smtClean="0">
                <a:latin typeface="+mj-lt"/>
                <a:cs typeface="Arial" charset="0"/>
              </a:rPr>
              <a:t>TS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    </a:t>
            </a:r>
            <a:r>
              <a:rPr lang="en-US" sz="2800" b="1" dirty="0" smtClean="0">
                <a:latin typeface="+mj-lt"/>
                <a:cs typeface="Arial" charset="0"/>
              </a:rPr>
              <a:t>MOU </a:t>
            </a:r>
            <a:endParaRPr lang="cs-CZ" sz="2800" dirty="0" smtClean="0">
              <a:latin typeface="+mj-lt"/>
              <a:cs typeface="Arial" pitchFamily="34" charset="0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1509713" y="4733925"/>
            <a:ext cx="806631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0000"/>
                </a:solidFill>
                <a:latin typeface="+mj-lt"/>
                <a:cs typeface="Arial" charset="0"/>
              </a:rPr>
              <a:t>NDA</a:t>
            </a: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2477770" y="4733925"/>
            <a:ext cx="2266967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+mj-lt"/>
                <a:cs typeface="Arial" charset="0"/>
              </a:rPr>
              <a:t>Indicative Offer</a:t>
            </a:r>
            <a:endParaRPr lang="en-US" b="1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5188495" y="4733925"/>
            <a:ext cx="1701107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0000"/>
                </a:solidFill>
                <a:latin typeface="+mj-lt"/>
                <a:cs typeface="Arial" charset="0"/>
              </a:rPr>
              <a:t>Term </a:t>
            </a:r>
            <a:r>
              <a:rPr lang="en-US" b="1" dirty="0" smtClean="0">
                <a:solidFill>
                  <a:srgbClr val="000000"/>
                </a:solidFill>
                <a:latin typeface="+mj-lt"/>
                <a:cs typeface="Arial" charset="0"/>
              </a:rPr>
              <a:t>Sheet</a:t>
            </a:r>
            <a:endParaRPr lang="en-US" b="1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7623403" y="4681673"/>
            <a:ext cx="1752403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+mj-lt"/>
                <a:cs typeface="Arial" charset="0"/>
              </a:rPr>
              <a:t>Binding Bid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b="1" dirty="0" smtClean="0">
                <a:solidFill>
                  <a:srgbClr val="FF0000"/>
                </a:solidFill>
                <a:latin typeface="+mj-lt"/>
                <a:cs typeface="Arial" charset="0"/>
              </a:rPr>
              <a:t>(</a:t>
            </a:r>
            <a:r>
              <a:rPr lang="cs-CZ" b="1" dirty="0">
                <a:solidFill>
                  <a:srgbClr val="FF0000"/>
                </a:solidFill>
                <a:latin typeface="+mj-lt"/>
                <a:cs typeface="Arial" charset="0"/>
              </a:rPr>
              <a:t>SPA)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4320093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2800" b="1" i="1" dirty="0" smtClean="0">
                <a:latin typeface="+mj-lt"/>
              </a:rPr>
              <a:t>Použití TERM-SHEETU</a:t>
            </a:r>
            <a:endParaRPr lang="en-GB" sz="2800" b="1" i="1" dirty="0" smtClean="0">
              <a:latin typeface="+mj-lt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r>
              <a:rPr lang="en-GB" sz="2600" dirty="0" smtClean="0"/>
              <a:t> </a:t>
            </a:r>
            <a:endParaRPr lang="en-GB" sz="2600" dirty="0" smtClean="0"/>
          </a:p>
        </p:txBody>
      </p:sp>
      <p:sp>
        <p:nvSpPr>
          <p:cNvPr id="5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2752" y="3614057"/>
            <a:ext cx="8997696" cy="3754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27017" y="3614060"/>
            <a:ext cx="9053431" cy="4924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6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itle 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2" name="Title 1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530352" y="11430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5" name="Rectangle 3"/>
          <p:cNvSpPr txBox="1">
            <a:spLocks noChangeArrowheads="1"/>
          </p:cNvSpPr>
          <p:nvPr/>
        </p:nvSpPr>
        <p:spPr bwMode="auto">
          <a:xfrm>
            <a:off x="517289" y="1350699"/>
            <a:ext cx="8997696" cy="441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Záleží na: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4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Nastavení procesu (formální/neformální)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4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Typu investora (finanční/strategický)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4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Zkušenostech a zvyklostech investora (lokální čeští investoři, Evropa, USA, Indie,…) 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… kulturní rozdíly, standardy v 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&amp;A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odhad aktuální situace,…</a:t>
            </a: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6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7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4209486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2800" b="1" i="1" dirty="0" smtClean="0">
                <a:latin typeface="+mj-lt"/>
              </a:rPr>
              <a:t>Obsah TERM-SHEETU</a:t>
            </a:r>
            <a:endParaRPr lang="en-GB" sz="2800" b="1" i="1" dirty="0">
              <a:latin typeface="+mj-lt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r>
              <a:rPr lang="en-GB" sz="2600" dirty="0" smtClean="0"/>
              <a:t> </a:t>
            </a:r>
            <a:endParaRPr lang="en-GB" sz="2600" dirty="0" smtClean="0"/>
          </a:p>
        </p:txBody>
      </p:sp>
      <p:sp>
        <p:nvSpPr>
          <p:cNvPr id="54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82752" y="3614057"/>
            <a:ext cx="8997696" cy="3754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marR="0" lvl="0" indent="-361950" algn="l" defTabSz="1018824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57300" algn="l"/>
                <a:tab pos="1524000" algn="l"/>
              </a:tabLst>
              <a:defRPr/>
            </a:pP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0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27017" y="3614060"/>
            <a:ext cx="9053431" cy="4924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1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6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Title 2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82752" y="1295400"/>
            <a:ext cx="8997696" cy="518159"/>
          </a:xfrm>
          <a:prstGeom prst="rect">
            <a:avLst/>
          </a:prstGeom>
        </p:spPr>
        <p:txBody>
          <a:bodyPr/>
          <a:lstStyle/>
          <a:p>
            <a:pPr marL="590550" marR="0" lvl="0" indent="-59055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2" name="Title 1"/>
          <p:cNvSpPr txBox="1">
            <a:spLocks/>
          </p:cNvSpPr>
          <p:nvPr>
            <p:custDataLst>
              <p:tags r:id="rId8"/>
            </p:custDataLst>
          </p:nvPr>
        </p:nvSpPr>
        <p:spPr>
          <a:xfrm>
            <a:off x="682752" y="12954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2" name="Title 1"/>
          <p:cNvSpPr txBox="1">
            <a:spLocks/>
          </p:cNvSpPr>
          <p:nvPr>
            <p:custDataLst>
              <p:tags r:id="rId9"/>
            </p:custDataLst>
          </p:nvPr>
        </p:nvSpPr>
        <p:spPr>
          <a:xfrm>
            <a:off x="530352" y="1143000"/>
            <a:ext cx="8997696" cy="4308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5" name="Rectangle 3"/>
          <p:cNvSpPr txBox="1">
            <a:spLocks noChangeArrowheads="1"/>
          </p:cNvSpPr>
          <p:nvPr/>
        </p:nvSpPr>
        <p:spPr bwMode="auto">
          <a:xfrm>
            <a:off x="530352" y="2212848"/>
            <a:ext cx="8997696" cy="441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ct val="8000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3" name="Subtitle 1"/>
          <p:cNvSpPr txBox="1">
            <a:spLocks/>
          </p:cNvSpPr>
          <p:nvPr>
            <p:custDataLst>
              <p:tags r:id="rId10"/>
            </p:custDataLst>
          </p:nvPr>
        </p:nvSpPr>
        <p:spPr>
          <a:xfrm>
            <a:off x="923108" y="1524000"/>
            <a:ext cx="8757339" cy="4478149"/>
          </a:xfrm>
          <a:prstGeom prst="rect">
            <a:avLst/>
          </a:prstGeom>
        </p:spPr>
        <p:txBody>
          <a:bodyPr/>
          <a:lstStyle/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Předmět prodeje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Cena, stanovení ceny a úhrada ceny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Podmínky realizace transakce, platební podmínky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Časový harmonogram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Základní rozsah prohlášení a záruk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Mlčenlivost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Exkluzivita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Řešení sporů, smluvní pokuta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Vedlejší ujednání (tzv.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Side Letter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)</a:t>
            </a:r>
          </a:p>
          <a:p>
            <a:pPr marL="339725" marR="0" lvl="0" indent="-339725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Ostatní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TOCAPPENDIXTEXT" val="Appendices"/>
  <p:tag name="TABLEHEADERFONTSIZE" val="20"/>
  <p:tag name="TABLESTYLEID" val="{D5C30875-5027-47A9-8995-C2BF9F8F2FF4}"/>
  <p:tag name="TABLEDEFAULTFONTSIZE" val="18"/>
  <p:tag name="TOCTEXT" val="Agenda"/>
  <p:tag name="SHOWPRESENTATIONDISCLAIMER" val="No"/>
  <p:tag name="TOCPAGETEXT" val="Page"/>
  <p:tag name="DESCRIPTOR" val="Business Unit"/>
  <p:tag name="PRESENTATIONDISCLAIMER" val="No Disclaimer"/>
  <p:tag name="SMARTTOCSLIDENUMBER" val="2"/>
  <p:tag name="PICTURE" val="[New Brand] Suvarnabhumi Airport"/>
  <p:tag name="GRIDON" val="No"/>
  <p:tag name="THINKCELLUNDODONOTDELETE" val="1"/>
  <p:tag name="SUBTITLE" val="Insert Subtitle"/>
  <p:tag name="SMARTTOCSTYLE" val="Presentation Agenda  [new brand]"/>
  <p:tag name="SHOW DRAFT STAMP" val="No"/>
  <p:tag name="SHOW DATE FILEPATH" val="No"/>
  <p:tag name="PRESENTATION THEME COLOR" val="PwC Burgundy"/>
  <p:tag name="LANGUAGE" val="English (UK)"/>
  <p:tag name="HASFRONTIMAGE" val="Yes"/>
  <p:tag name="BUSINESSUNITCOVERTEXT" val="Research"/>
  <p:tag name="TITLE" val="Akvizice a financování společností v národním a mezinárodním prostředí"/>
  <p:tag name="DRAFT STAMP" val="Draft"/>
  <p:tag name="CONFIDENTIALITY STAMP" val="Důvěrné"/>
  <p:tag name="REPORT DATE" val="13. října 2011"/>
  <p:tag name="TOCPAGETEXT}{@TOCPAGELANGUAGETEXT" val="Stran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RAME LINE STANDARD" val="dfackjbvpio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 STANDARD" val=";djapoicjv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HOW EXECUTIVE SUMMARY" val="No"/>
  <p:tag name="SMARTDIVIDERTYPE" val="Appendix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RAME LINE" val=";kdj;oiajcp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" val=";lhd;lao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Cover with Content v.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Draft stamp}"/>
  <p:tag name="SMARTISVISIBLE" val="{@Show Draft stamp} = Yes"/>
  <p:tag name="SMARTWRITE" val="{@Draft stamp}"/>
  <p:tag name="SMARTOBJECT" val="Draft stamp Cover with Content v.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Cover with Content v.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Report date}"/>
  <p:tag name="SMARTWRITE" val="{@Report date}"/>
  <p:tag name="SMARTOBJECT" val="Report date Cover with Content v.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Fixed Logo v.2"/>
  <p:tag name="SMARTREAD" val="{@BusinessUnitCoverText}"/>
  <p:tag name="SMARTWRITE" val="{@BusinessUnitCoverText}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Fixed Logo v.2"/>
  <p:tag name="SMARTREAD" val="{@Draft stamp}"/>
  <p:tag name="SMARTWRITE" val="{@Draft stamp}"/>
  <p:tag name="SMARTISVISIBLE" val="{@Show Draft stamp} = Yes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Fixed Logo v.2"/>
  <p:tag name="SMARTREAD" val="{@Confidentiality stamp}"/>
  <p:tag name="SMARTWRITE" val="{@Confidentiality stamp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Fixed Logo v.2"/>
  <p:tag name="SMARTREAD" val="{@Report date}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Colour v.2"/>
  <p:tag name="SMARTREAD" val="{@BusinessUnitCoverText}"/>
  <p:tag name="SMARTWRITE" val="{@BusinessUnitCoverText}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OBJECT" val="Draft stamp Colour v.2"/>
  <p:tag name="SMARTREAD" val="{@Draft stamp}"/>
  <p:tag name="SMARTWRITE" val="{@Draft stamp}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Colour v.2"/>
  <p:tag name="SMARTREAD" val="{@Confidentiality stamp}"/>
  <p:tag name="SMARTWRITE" val="{@Confidentiality stamp}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Colour v.2"/>
  <p:tag name="SMARTREAD" val="{@Report dat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Large Title and Subtitle v.2"/>
  <p:tag name="SMARTWRITE" val="{@BusinessUnitCoverText}"/>
  <p:tag name="SMARTREAD" val="{@BusinessUnitCoverText}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heme/theme1.xml><?xml version="1.0" encoding="utf-8"?>
<a:theme xmlns:a="http://schemas.openxmlformats.org/drawingml/2006/main" name="_Presentation - Research">
  <a:themeElements>
    <a:clrScheme name="PwC Burgundy">
      <a:dk1>
        <a:srgbClr val="000000"/>
      </a:dk1>
      <a:lt1>
        <a:srgbClr val="FFFFFF"/>
      </a:lt1>
      <a:dk2>
        <a:srgbClr val="A32020"/>
      </a:dk2>
      <a:lt2>
        <a:srgbClr val="FFFFFF"/>
      </a:lt2>
      <a:accent1>
        <a:srgbClr val="A32020"/>
      </a:accent1>
      <a:accent2>
        <a:srgbClr val="E0301E"/>
      </a:accent2>
      <a:accent3>
        <a:srgbClr val="602320"/>
      </a:accent3>
      <a:accent4>
        <a:srgbClr val="DB536A"/>
      </a:accent4>
      <a:accent5>
        <a:srgbClr val="DC6900"/>
      </a:accent5>
      <a:accent6>
        <a:srgbClr val="FFB600"/>
      </a:accent6>
      <a:hlink>
        <a:srgbClr val="A32020"/>
      </a:hlink>
      <a:folHlink>
        <a:srgbClr val="A32020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6900"/>
        </a:solidFill>
        <a:ln w="25400">
          <a:solidFill>
            <a:schemeClr val="accent5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noProof="0" dirty="0" smtClean="0"/>
        </a:defPPr>
      </a:lstStyle>
    </a:spDef>
    <a:txDef>
      <a:spPr>
        <a:noFill/>
      </a:spPr>
      <a:bodyPr wrap="square" lIns="0" tIns="0" rIns="0" bIns="0" rtlCol="0">
        <a:spAutoFit/>
      </a:bodyPr>
      <a:lstStyle>
        <a:defPPr indent="-274320">
          <a:defRPr sz="2200" dirty="0" smtClean="0"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_Presentation - Research</Template>
  <TotalTime>263</TotalTime>
  <Words>283</Words>
  <Application>Microsoft Office PowerPoint</Application>
  <PresentationFormat>Custom</PresentationFormat>
  <Paragraphs>109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_Presentation - Research</vt:lpstr>
      <vt:lpstr>Právní a obchodní podstata  TERM-SHEETU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Akvizice a financování společností v národním a mezinárodním prostředí</dc:title>
  <dc:subject/>
  <dc:creator>dsmutny001</dc:creator>
  <dc:description>Smart Presentation</dc:description>
  <cp:lastModifiedBy>Full Name</cp:lastModifiedBy>
  <cp:revision>25</cp:revision>
  <dcterms:created xsi:type="dcterms:W3CDTF">2011-10-13T09:54:40Z</dcterms:created>
  <dcterms:modified xsi:type="dcterms:W3CDTF">2012-03-22T15:19:01Z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Presentation Template Version">
    <vt:lpwstr>20110204v2</vt:lpwstr>
  </property>
</Properties>
</file>