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6" r:id="rId11"/>
    <p:sldId id="267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69D073F8-1565-44D7-B386-08B59EADF2EE}">
  <a:tblStyle styleId="{69D073F8-1565-44D7-B386-08B59EADF2EE}" styleName="PwC Table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i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5" autoAdjust="0"/>
    <p:restoredTop sz="94718" autoAdjust="0"/>
  </p:normalViewPr>
  <p:slideViewPr>
    <p:cSldViewPr>
      <p:cViewPr varScale="1">
        <p:scale>
          <a:sx n="88" d="100"/>
          <a:sy n="88" d="100"/>
        </p:scale>
        <p:origin x="-1206" y="-96"/>
      </p:cViewPr>
      <p:guideLst>
        <p:guide orient="horz" pos="144"/>
        <p:guide orient="horz" pos="436"/>
        <p:guide orient="horz" pos="4179"/>
        <p:guide orient="horz" pos="3888"/>
        <p:guide orient="horz" pos="3984"/>
        <p:guide orient="horz" pos="1104"/>
        <p:guide orient="horz" pos="1008"/>
        <p:guide orient="horz" pos="2448"/>
        <p:guide orient="horz" pos="2544"/>
        <p:guide orient="horz" pos="336"/>
        <p:guide pos="2832"/>
        <p:guide pos="336"/>
        <p:guide pos="5424"/>
        <p:guide pos="2928"/>
        <p:guide pos="1968"/>
        <p:guide pos="2070"/>
        <p:guide pos="3792"/>
        <p:guide pos="1104"/>
        <p:guide pos="4656"/>
        <p:guide pos="4560"/>
        <p:guide pos="3696"/>
        <p:guide pos="1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6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05CFF-548C-4E04-B325-CF1209D66BDC}" type="datetimeFigureOut">
              <a:rPr lang="cs-CZ" smtClean="0">
                <a:latin typeface="Arial" pitchFamily="34" charset="0"/>
                <a:cs typeface="Arial" pitchFamily="34" charset="0"/>
              </a:rPr>
              <a:pPr/>
              <a:t>25.4.2012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90EF7-3E10-491C-87C2-59674BB3AAF6}" type="slidenum">
              <a:rPr lang="cs-CZ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EFB8DA3-BCA9-4B7D-B50D-14F47506B614}" type="datetimeFigureOut">
              <a:rPr lang="cs-CZ" smtClean="0"/>
              <a:pPr/>
              <a:t>25.4.2012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 dirty="0"/>
          </a:p>
        </p:txBody>
      </p:sp>
      <p:grpSp>
        <p:nvGrpSpPr>
          <p:cNvPr id="16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A24206A1-7A96-4A02-A2A8-E11933E630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CF9A9B68-1F4A-4237-BB04-4A0C3446C1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914CB8E7-5ECE-476C-BC24-6BFB63E019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1"/>
            <a:ext cx="80772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27FDFCA9-7192-413F-99E7-F1562AE8C2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0"/>
            <a:ext cx="80772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E9D9854E-379C-48DB-B097-528E88E74C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edit Master subtitle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cs-CZ" smtClean="0"/>
              <a:t>Slide </a:t>
            </a:r>
            <a:fld id="{0AF503BC-43A5-4B8C-A7DE-BD2F11A22B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solidFill>
                  <a:schemeClr val="lt1"/>
                </a:solidFill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solidFill>
                <a:schemeClr val="lt1"/>
              </a:solidFill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5096257" y="-2734056"/>
            <a:ext cx="152399" cy="6839712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02" name="Group 101"/>
          <p:cNvGrpSpPr>
            <a:grpSpLocks noChangeAspect="1"/>
          </p:cNvGrpSpPr>
          <p:nvPr userDrawn="1"/>
        </p:nvGrpSpPr>
        <p:grpSpPr>
          <a:xfrm>
            <a:off x="968592" y="5768681"/>
            <a:ext cx="1232283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/>
              </a:p>
            </p:txBody>
          </p:sp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609601" y="3048000"/>
            <a:ext cx="9144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489086" y="2901697"/>
            <a:ext cx="1209752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/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96" name="Group 32"/>
          <p:cNvGrpSpPr/>
          <p:nvPr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1752600" y="2899977"/>
            <a:ext cx="6324600" cy="3272223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noProof="0" smtClean="0"/>
              <a:t>Click icon to add picture</a:t>
            </a:r>
            <a:endParaRPr lang="cs-CZ" noProof="0" dirty="0"/>
          </a:p>
        </p:txBody>
      </p:sp>
      <p:grpSp>
        <p:nvGrpSpPr>
          <p:cNvPr id="18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7391400" y="685801"/>
            <a:ext cx="17526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1752600" y="0"/>
            <a:ext cx="56388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1752600" y="685800"/>
            <a:ext cx="56388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noProof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Click to add the presentation’s main title</a:t>
            </a:r>
            <a:endParaRPr lang="cs-CZ" noProof="0" dirty="0"/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and date (move higher if title is only one line)</a:t>
            </a:r>
            <a:endParaRPr lang="cs-CZ" noProof="0" dirty="0" smtClean="0"/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noProof="0" smtClean="0"/>
              <a:t>www.pwc.com</a:t>
            </a:r>
            <a:endParaRPr lang="cs-CZ" noProof="0"/>
          </a:p>
        </p:txBody>
      </p:sp>
      <p:grpSp>
        <p:nvGrpSpPr>
          <p:cNvPr id="11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5867400"/>
            <a:ext cx="48006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65244115-70CA-46E8-BFBB-4D69F458EE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B66FD97B-4853-4EA6-97A4-A139E07D8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D7899757-8FEB-4A86-9455-540CA20235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9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0F8095DF-067F-46EB-8FFE-4A24869180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E5662D40-494D-45F1-88C4-EBCD0D7979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1" smtClean="0"/>
              <a:t>Click to edit Master title style</a:t>
            </a:r>
            <a:endParaRPr lang="cs-CZ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  <a:endParaRPr lang="cs-CZ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1" smtClean="0"/>
              <a:t>Click to edit Master text styles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77D5F82D-0E4A-46A1-A1C1-E9192CEED8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cs-CZ" noProof="0" smtClean="0"/>
              <a:t>Click to edit Master title style</a:t>
            </a:r>
            <a:endParaRPr lang="cs-CZ" noProof="0"/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září 2011</a:t>
            </a:r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Standardní prezentace</a:t>
            </a:r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433BD281-60C4-4DF1-9E93-EC5482A2A9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cs-CZ" sz="1000" b="0" i="0" u="none" baseline="0" smtClean="0">
                <a:effectLst/>
                <a:latin typeface="Arial"/>
              </a:rPr>
              <a:t>PwC Legal</a:t>
            </a:r>
            <a:endParaRPr kumimoji="0" lang="cs-CZ" sz="1000" b="0" i="0" u="none" baseline="0" dirty="0" err="1" smtClean="0">
              <a:effectLst/>
              <a:latin typeface="Arial"/>
            </a:endParaRPr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smtClean="0"/>
              <a:t>Click to edit</a:t>
            </a:r>
            <a:br>
              <a:rPr lang="cs-CZ" noProof="0" smtClean="0"/>
            </a:br>
            <a:r>
              <a:rPr lang="cs-CZ" noProof="0" smtClean="0"/>
              <a:t>Master title style</a:t>
            </a:r>
            <a:endParaRPr lang="cs-CZ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52600"/>
            <a:ext cx="80771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Standardní prezentace</a:t>
            </a: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září 2011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Slide </a:t>
            </a:r>
            <a:fld id="{0D33398D-3B01-4A0F-BD95-A732289999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Akvizice společností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Financování akvizic</a:t>
            </a:r>
            <a:endParaRPr lang="cs-CZ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907704" y="2996952"/>
            <a:ext cx="5343525" cy="914401"/>
          </a:xfrm>
        </p:spPr>
        <p:txBody>
          <a:bodyPr/>
          <a:lstStyle/>
          <a:p>
            <a:r>
              <a:rPr lang="cs-CZ" dirty="0" smtClean="0"/>
              <a:t>Jan Hladký</a:t>
            </a:r>
            <a:endParaRPr lang="cs-C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pwclegal.cz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Post-akviziční restrukturalizace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Daňová optimalizace</a:t>
            </a:r>
            <a:endParaRPr lang="cs-CZ" dirty="0" smtClean="0"/>
          </a:p>
          <a:p>
            <a:pPr lvl="1"/>
            <a:r>
              <a:rPr lang="cs-CZ" dirty="0" smtClean="0"/>
              <a:t>Přeměny společností</a:t>
            </a:r>
            <a:endParaRPr lang="cs-CZ" dirty="0" smtClean="0"/>
          </a:p>
          <a:p>
            <a:pPr lvl="1"/>
            <a:r>
              <a:rPr lang="cs-CZ" dirty="0" smtClean="0"/>
              <a:t>Cíle</a:t>
            </a:r>
          </a:p>
          <a:p>
            <a:pPr lvl="2"/>
            <a:r>
              <a:rPr lang="cs-CZ" dirty="0" smtClean="0"/>
              <a:t>Zefektivnění obchodní činnosti</a:t>
            </a:r>
          </a:p>
          <a:p>
            <a:pPr lvl="2"/>
            <a:r>
              <a:rPr lang="cs-CZ" dirty="0" smtClean="0"/>
              <a:t>Zjednodušení / zpřehlednění </a:t>
            </a:r>
            <a:r>
              <a:rPr lang="cs-CZ" dirty="0" err="1" smtClean="0"/>
              <a:t>korporátní</a:t>
            </a:r>
            <a:r>
              <a:rPr lang="cs-CZ" dirty="0" smtClean="0"/>
              <a:t> struktury</a:t>
            </a:r>
          </a:p>
          <a:p>
            <a:pPr lvl="2"/>
            <a:r>
              <a:rPr lang="cs-CZ" dirty="0" smtClean="0"/>
              <a:t>Omezení rizik</a:t>
            </a: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Post-akviziční restrukturalizace</a:t>
            </a:r>
            <a:br>
              <a:rPr lang="cs-CZ" dirty="0" smtClean="0"/>
            </a:br>
            <a:r>
              <a:rPr lang="cs-CZ" dirty="0" err="1" smtClean="0"/>
              <a:t>Debt</a:t>
            </a:r>
            <a:r>
              <a:rPr lang="cs-CZ" dirty="0" smtClean="0"/>
              <a:t> – </a:t>
            </a:r>
            <a:r>
              <a:rPr lang="cs-CZ" dirty="0" err="1" smtClean="0"/>
              <a:t>Push</a:t>
            </a:r>
            <a:r>
              <a:rPr lang="cs-CZ" dirty="0" smtClean="0"/>
              <a:t>-</a:t>
            </a:r>
            <a:r>
              <a:rPr lang="cs-CZ" dirty="0" smtClean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Daňová optimalizace pozice kupujícího – daňová </a:t>
            </a:r>
            <a:r>
              <a:rPr lang="cs-CZ" dirty="0" err="1" smtClean="0"/>
              <a:t>uznatelnost</a:t>
            </a:r>
            <a:r>
              <a:rPr lang="cs-CZ" dirty="0" smtClean="0"/>
              <a:t> úroků z akvizičního úvěru</a:t>
            </a:r>
            <a:endParaRPr lang="cs-CZ" dirty="0" smtClean="0"/>
          </a:p>
          <a:p>
            <a:pPr lvl="1"/>
            <a:r>
              <a:rPr lang="cs-CZ" dirty="0" smtClean="0"/>
              <a:t>Možnost přecenění majetku a závazků v účetnictví – řešení problematiky nízké kapitalizace</a:t>
            </a:r>
            <a:endParaRPr lang="cs-CZ" dirty="0" smtClean="0"/>
          </a:p>
          <a:p>
            <a:pPr lvl="1"/>
            <a:r>
              <a:rPr lang="cs-CZ" dirty="0" smtClean="0"/>
              <a:t>Finanční asistence</a:t>
            </a: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11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830263" y="3573015"/>
            <a:ext cx="7126113" cy="2664297"/>
            <a:chOff x="830263" y="3140075"/>
            <a:chExt cx="7634287" cy="3384550"/>
          </a:xfrm>
        </p:grpSpPr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1042988" y="4076700"/>
              <a:ext cx="1439862" cy="2089150"/>
            </a:xfrm>
            <a:prstGeom prst="rect">
              <a:avLst/>
            </a:prstGeom>
            <a:noFill/>
            <a:ln w="9525">
              <a:solidFill>
                <a:schemeClr val="bg1">
                  <a:lumMod val="6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260475" y="5516563"/>
              <a:ext cx="1006475" cy="720725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TARGET</a:t>
              </a:r>
            </a:p>
          </p:txBody>
        </p:sp>
        <p:cxnSp>
          <p:nvCxnSpPr>
            <p:cNvPr id="10" name="AutoShape 7"/>
            <p:cNvCxnSpPr>
              <a:cxnSpLocks noChangeShapeType="1"/>
              <a:stCxn id="11" idx="2"/>
              <a:endCxn id="9" idx="0"/>
            </p:cNvCxnSpPr>
            <p:nvPr/>
          </p:nvCxnSpPr>
          <p:spPr bwMode="auto">
            <a:xfrm>
              <a:off x="1763713" y="5083175"/>
              <a:ext cx="0" cy="4333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187450" y="4364038"/>
              <a:ext cx="1152525" cy="719137"/>
            </a:xfrm>
            <a:prstGeom prst="rect">
              <a:avLst/>
            </a:prstGeom>
            <a:solidFill>
              <a:srgbClr val="99CC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kupující</a:t>
              </a:r>
            </a:p>
            <a:p>
              <a:pPr marL="419100" indent="-419100" algn="ctr"/>
              <a:r>
                <a:rPr lang="cs-CZ" sz="1600" b="1">
                  <a:cs typeface="Arial" charset="0"/>
                </a:rPr>
                <a:t>(SPV)</a:t>
              </a:r>
            </a:p>
          </p:txBody>
        </p:sp>
        <p:pic>
          <p:nvPicPr>
            <p:cNvPr id="12" name="Picture 9" descr="j02054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0263" y="5948363"/>
              <a:ext cx="649287" cy="576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obrázek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1831975" y="6019800"/>
              <a:ext cx="576263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187450" y="3140075"/>
              <a:ext cx="1152525" cy="719138"/>
            </a:xfrm>
            <a:prstGeom prst="rect">
              <a:avLst/>
            </a:prstGeom>
            <a:solidFill>
              <a:srgbClr val="99CC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INVESTOR</a:t>
              </a:r>
            </a:p>
          </p:txBody>
        </p:sp>
        <p:cxnSp>
          <p:nvCxnSpPr>
            <p:cNvPr id="15" name="AutoShape 12"/>
            <p:cNvCxnSpPr>
              <a:cxnSpLocks noChangeShapeType="1"/>
              <a:stCxn id="14" idx="2"/>
              <a:endCxn id="11" idx="0"/>
            </p:cNvCxnSpPr>
            <p:nvPr/>
          </p:nvCxnSpPr>
          <p:spPr bwMode="auto">
            <a:xfrm>
              <a:off x="1763713" y="3859213"/>
              <a:ext cx="0" cy="5048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692275" y="51562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cs typeface="Arial" charset="0"/>
                </a:rPr>
                <a:t>100%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692275" y="4003675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cs typeface="Arial" charset="0"/>
                </a:rPr>
                <a:t>100%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3057525" y="4508500"/>
              <a:ext cx="1152525" cy="719138"/>
            </a:xfrm>
            <a:prstGeom prst="rect">
              <a:avLst/>
            </a:prstGeom>
            <a:solidFill>
              <a:srgbClr val="FF99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BANKA</a:t>
              </a:r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2411413" y="4679950"/>
              <a:ext cx="573087" cy="287338"/>
            </a:xfrm>
            <a:prstGeom prst="leftArrow">
              <a:avLst>
                <a:gd name="adj1" fmla="val 50000"/>
                <a:gd name="adj2" fmla="val 49862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411413" y="4967288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úvěr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787900" y="3789363"/>
              <a:ext cx="0" cy="22336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5365750" y="4508500"/>
              <a:ext cx="1152525" cy="719138"/>
            </a:xfrm>
            <a:prstGeom prst="rect">
              <a:avLst/>
            </a:prstGeom>
            <a:solidFill>
              <a:srgbClr val="99CC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NEWCO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5364163" y="3140075"/>
              <a:ext cx="1152525" cy="719138"/>
            </a:xfrm>
            <a:prstGeom prst="rect">
              <a:avLst/>
            </a:prstGeom>
            <a:solidFill>
              <a:srgbClr val="99CC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INVESTOR</a:t>
              </a:r>
            </a:p>
          </p:txBody>
        </p:sp>
        <p:cxnSp>
          <p:nvCxnSpPr>
            <p:cNvPr id="24" name="AutoShape 24"/>
            <p:cNvCxnSpPr>
              <a:cxnSpLocks noChangeShapeType="1"/>
              <a:stCxn id="23" idx="2"/>
              <a:endCxn id="22" idx="0"/>
            </p:cNvCxnSpPr>
            <p:nvPr/>
          </p:nvCxnSpPr>
          <p:spPr bwMode="auto">
            <a:xfrm>
              <a:off x="5940425" y="3859213"/>
              <a:ext cx="1588" cy="6492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5940425" y="4048125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cs typeface="Arial" charset="0"/>
                </a:rPr>
                <a:t>100%</a:t>
              </a:r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7312025" y="4364038"/>
              <a:ext cx="1152525" cy="719137"/>
            </a:xfrm>
            <a:prstGeom prst="rect">
              <a:avLst/>
            </a:prstGeom>
            <a:solidFill>
              <a:srgbClr val="FF99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BANKA</a:t>
              </a:r>
            </a:p>
          </p:txBody>
        </p:sp>
        <p:sp>
          <p:nvSpPr>
            <p:cNvPr id="27" name="AutoShape 29"/>
            <p:cNvSpPr>
              <a:spLocks noChangeArrowheads="1"/>
            </p:cNvSpPr>
            <p:nvPr/>
          </p:nvSpPr>
          <p:spPr bwMode="auto">
            <a:xfrm>
              <a:off x="6591300" y="4652963"/>
              <a:ext cx="649288" cy="287337"/>
            </a:xfrm>
            <a:prstGeom prst="leftArrow">
              <a:avLst>
                <a:gd name="adj1" fmla="val 50000"/>
                <a:gd name="adj2" fmla="val 56492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6592888" y="49403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úvěr</a:t>
              </a:r>
            </a:p>
          </p:txBody>
        </p:sp>
        <p:pic>
          <p:nvPicPr>
            <p:cNvPr id="29" name="obrázek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6086475" y="5013325"/>
              <a:ext cx="576263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32" descr="j02054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263" y="5011738"/>
              <a:ext cx="649287" cy="576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4572000"/>
            <a:ext cx="4800600" cy="2057400"/>
          </a:xfrm>
        </p:spPr>
        <p:txBody>
          <a:bodyPr/>
          <a:lstStyle/>
          <a:p>
            <a:r>
              <a:rPr lang="cs-CZ" dirty="0" smtClean="0"/>
              <a:t>Informace obsažené v této publikaci mají obecný charakter a neslouží jako zdroj odborného poradenství. Nedoporučujeme, abyste na základě těchto informací podnikali konkrétní kroky bez dodatečné odborné konzultace. Neposkytujeme žádná prohlášení ani záruky (výslovné ani učiněné mlčky), pokud jde o úplnost a přesnost informací obsažených v této publikaci.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kancelář, její členové, zaměstnanci a spolupracovníci, v rozsahu povoleném příslušnými právními předpisy, neodpovídají za jakékoliv následky způsobené případným jednáním, zdržením se jednání, spoléháním se na informace obsažené v této publikaci či jakýmkoliv rozhodnutím učiněným na základě informací v této publikaci. 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© 2011 </a:t>
            </a:r>
            <a:r>
              <a:rPr lang="cs-CZ" dirty="0" err="1" smtClean="0"/>
              <a:t>PricewaterhouseCoopers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s.r.o., advokátní kancelář. Všechna práva vyhrazena. “</a:t>
            </a:r>
            <a:r>
              <a:rPr lang="cs-CZ" dirty="0" err="1" smtClean="0"/>
              <a:t>PwC</a:t>
            </a:r>
            <a:r>
              <a:rPr lang="cs-CZ" dirty="0" smtClean="0"/>
              <a:t>” je značka, pod níž členské společnosti PricewaterhouseCoopers </a:t>
            </a:r>
            <a:r>
              <a:rPr lang="cs-CZ" dirty="0" err="1" smtClean="0"/>
              <a:t>International</a:t>
            </a:r>
            <a:r>
              <a:rPr lang="cs-CZ" dirty="0" smtClean="0"/>
              <a:t> Limited (</a:t>
            </a:r>
            <a:r>
              <a:rPr lang="cs-CZ" dirty="0" err="1" smtClean="0"/>
              <a:t>PwCIL</a:t>
            </a:r>
            <a:r>
              <a:rPr lang="cs-CZ" dirty="0" smtClean="0"/>
              <a:t>) podnikají a poskytují své služby. Společně tvoří světovou síť společností </a:t>
            </a:r>
            <a:r>
              <a:rPr lang="cs-CZ" dirty="0" err="1" smtClean="0"/>
              <a:t>PwC</a:t>
            </a:r>
            <a:r>
              <a:rPr lang="cs-CZ" dirty="0" smtClean="0"/>
              <a:t>. Každá společnost je samostatným právním subjektem a jednotlivé společnosti nezastupují síť </a:t>
            </a:r>
            <a:r>
              <a:rPr lang="cs-CZ" dirty="0" err="1" smtClean="0"/>
              <a:t>PwCIL</a:t>
            </a:r>
            <a:r>
              <a:rPr lang="cs-CZ" dirty="0" smtClean="0"/>
              <a:t> ani žádnou jinou členskou společnost. </a:t>
            </a:r>
            <a:r>
              <a:rPr lang="cs-CZ" dirty="0" err="1" smtClean="0"/>
              <a:t>PwCIL</a:t>
            </a:r>
            <a:r>
              <a:rPr lang="cs-CZ" dirty="0" smtClean="0"/>
              <a:t> neposkytuje žádné služby klientům. </a:t>
            </a:r>
            <a:r>
              <a:rPr lang="cs-CZ" dirty="0" err="1" smtClean="0"/>
              <a:t>PwCIL</a:t>
            </a:r>
            <a:r>
              <a:rPr lang="cs-CZ" dirty="0" smtClean="0"/>
              <a:t> neodpovídá za jednání či opomenutí jednotlivých společností sítě </a:t>
            </a:r>
            <a:r>
              <a:rPr lang="cs-CZ" dirty="0" err="1" smtClean="0"/>
              <a:t>PwC</a:t>
            </a:r>
            <a:r>
              <a:rPr lang="cs-CZ" dirty="0" smtClean="0"/>
              <a:t>, ani nemůže kontrolovat výkon jejich profesionální činnosti či je jakýmkoli způsobem ovlivňovat.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752600"/>
            <a:ext cx="8077200" cy="2108448"/>
          </a:xfrm>
          <a:prstGeom prst="rect">
            <a:avLst/>
          </a:prstGeom>
        </p:spPr>
        <p:txBody>
          <a:bodyPr/>
          <a:lstStyle/>
          <a:p>
            <a:pPr marL="1588" marR="0" lvl="1" indent="-1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SzTx/>
              <a:buFont typeface="Georgia" pitchFamily="18" charset="0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Jan Hladký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182880" indent="-457200">
              <a:buFont typeface="+mj-lt"/>
              <a:buAutoNum type="arabicPeriod"/>
            </a:pPr>
            <a:r>
              <a:rPr lang="cs-CZ" dirty="0" smtClean="0"/>
              <a:t>Jak financovat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Požadavky banky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err="1" smtClean="0"/>
              <a:t>Due</a:t>
            </a:r>
            <a:r>
              <a:rPr lang="cs-CZ" dirty="0" smtClean="0"/>
              <a:t> Diligence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Akviziční financování</a:t>
            </a:r>
            <a:endParaRPr lang="cs-CZ" dirty="0" smtClean="0"/>
          </a:p>
          <a:p>
            <a:pPr marL="182880" indent="-457200">
              <a:buFont typeface="+mj-lt"/>
              <a:buAutoNum type="arabicPeriod"/>
            </a:pPr>
            <a:r>
              <a:rPr lang="cs-CZ" dirty="0" err="1" smtClean="0"/>
              <a:t>Potransakční</a:t>
            </a:r>
            <a:r>
              <a:rPr lang="cs-CZ" dirty="0" smtClean="0"/>
              <a:t> restrukturalizace</a:t>
            </a:r>
          </a:p>
          <a:p>
            <a:pPr marL="182880" indent="-457200">
              <a:buFont typeface="+mj-lt"/>
              <a:buAutoNum type="arabicPeriod"/>
            </a:pPr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a proč financovat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Je cizí financování levnější než vlastní?</a:t>
            </a:r>
            <a:endParaRPr lang="cs-CZ" dirty="0" smtClean="0"/>
          </a:p>
          <a:p>
            <a:pPr lvl="1"/>
            <a:r>
              <a:rPr lang="cs-CZ" dirty="0" smtClean="0"/>
              <a:t>Standardní bankovní financování</a:t>
            </a:r>
            <a:endParaRPr lang="cs-CZ" dirty="0" smtClean="0"/>
          </a:p>
          <a:p>
            <a:pPr lvl="1"/>
            <a:r>
              <a:rPr lang="cs-CZ" dirty="0" err="1" smtClean="0"/>
              <a:t>Mezzanin</a:t>
            </a:r>
            <a:endParaRPr lang="cs-CZ" dirty="0" smtClean="0"/>
          </a:p>
          <a:p>
            <a:pPr lvl="1"/>
            <a:r>
              <a:rPr lang="cs-CZ" dirty="0" smtClean="0"/>
              <a:t>Provozní financování</a:t>
            </a:r>
            <a:endParaRPr lang="cs-CZ" dirty="0" smtClean="0"/>
          </a:p>
          <a:p>
            <a:pPr lvl="1"/>
            <a:r>
              <a:rPr lang="cs-CZ" dirty="0" smtClean="0"/>
              <a:t>Jiné způsoby financování</a:t>
            </a:r>
            <a:endParaRPr lang="cs-CZ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Akviziční financování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0" i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Daňová </a:t>
            </a:r>
            <a:r>
              <a:rPr lang="cs-CZ" dirty="0" err="1" smtClean="0"/>
              <a:t>uznatelnost</a:t>
            </a:r>
            <a:r>
              <a:rPr lang="cs-CZ" dirty="0" smtClean="0"/>
              <a:t> úroku vs. dividendy</a:t>
            </a:r>
            <a:endParaRPr lang="cs-CZ" dirty="0" smtClean="0"/>
          </a:p>
          <a:p>
            <a:pPr lvl="1"/>
            <a:r>
              <a:rPr lang="cs-CZ" dirty="0" err="1" smtClean="0"/>
              <a:t>Equity</a:t>
            </a:r>
            <a:r>
              <a:rPr lang="cs-CZ" dirty="0" smtClean="0"/>
              <a:t> nebo akviziční financování?</a:t>
            </a:r>
            <a:endParaRPr lang="cs-CZ" dirty="0" smtClean="0"/>
          </a:p>
          <a:p>
            <a:pPr marL="1588" lvl="1" indent="-1588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grpSp>
        <p:nvGrpSpPr>
          <p:cNvPr id="7" name="Group 6"/>
          <p:cNvGrpSpPr/>
          <p:nvPr/>
        </p:nvGrpSpPr>
        <p:grpSpPr>
          <a:xfrm>
            <a:off x="1331640" y="2996952"/>
            <a:ext cx="1728788" cy="2449513"/>
            <a:chOff x="3057525" y="3644900"/>
            <a:chExt cx="1728788" cy="2449513"/>
          </a:xfrm>
        </p:grpSpPr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3490913" y="5229225"/>
              <a:ext cx="935037" cy="6477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TARGET</a:t>
              </a:r>
            </a:p>
          </p:txBody>
        </p:sp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3419475" y="3644900"/>
              <a:ext cx="1079500" cy="720725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 dirty="0">
                  <a:cs typeface="Arial" charset="0"/>
                </a:rPr>
                <a:t>společník</a:t>
              </a:r>
            </a:p>
          </p:txBody>
        </p:sp>
        <p:cxnSp>
          <p:nvCxnSpPr>
            <p:cNvPr id="13" name="AutoShape 17"/>
            <p:cNvCxnSpPr>
              <a:cxnSpLocks noChangeShapeType="1"/>
              <a:stCxn id="9" idx="2"/>
              <a:endCxn id="8" idx="0"/>
            </p:cNvCxnSpPr>
            <p:nvPr/>
          </p:nvCxnSpPr>
          <p:spPr bwMode="auto">
            <a:xfrm>
              <a:off x="3959225" y="4365625"/>
              <a:ext cx="0" cy="8636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pic>
          <p:nvPicPr>
            <p:cNvPr id="14" name="Picture 20" descr="j020546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7525" y="5518150"/>
              <a:ext cx="649288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obrázek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4210050" y="5589588"/>
              <a:ext cx="576263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28"/>
            <p:cNvSpPr>
              <a:spLocks noChangeArrowheads="1"/>
            </p:cNvSpPr>
            <p:nvPr/>
          </p:nvSpPr>
          <p:spPr bwMode="auto">
            <a:xfrm>
              <a:off x="3346450" y="45085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cs typeface="Arial" charset="0"/>
                </a:rPr>
                <a:t>100%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23928" y="3068960"/>
            <a:ext cx="4464050" cy="2303463"/>
            <a:chOff x="4356100" y="2060575"/>
            <a:chExt cx="4464050" cy="2303463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011863" y="2060575"/>
              <a:ext cx="1152525" cy="719138"/>
            </a:xfrm>
            <a:prstGeom prst="rect">
              <a:avLst/>
            </a:prstGeom>
            <a:solidFill>
              <a:srgbClr val="99CC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INVESTOR</a:t>
              </a: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6011863" y="3644900"/>
              <a:ext cx="1152525" cy="719138"/>
            </a:xfrm>
            <a:prstGeom prst="rect">
              <a:avLst/>
            </a:prstGeom>
            <a:solidFill>
              <a:srgbClr val="99CC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kupující</a:t>
              </a:r>
            </a:p>
            <a:p>
              <a:pPr marL="419100" indent="-419100" algn="ctr"/>
              <a:r>
                <a:rPr lang="cs-CZ" sz="1600" b="1">
                  <a:cs typeface="Arial" charset="0"/>
                </a:rPr>
                <a:t>(SPV)</a:t>
              </a:r>
            </a:p>
          </p:txBody>
        </p:sp>
        <p:cxnSp>
          <p:nvCxnSpPr>
            <p:cNvPr id="20" name="AutoShape 26"/>
            <p:cNvCxnSpPr>
              <a:cxnSpLocks noChangeShapeType="1"/>
              <a:stCxn id="18" idx="2"/>
              <a:endCxn id="19" idx="0"/>
            </p:cNvCxnSpPr>
            <p:nvPr/>
          </p:nvCxnSpPr>
          <p:spPr bwMode="auto">
            <a:xfrm>
              <a:off x="6588125" y="2779713"/>
              <a:ext cx="0" cy="8651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" name="AutoShape 29"/>
            <p:cNvSpPr>
              <a:spLocks noChangeArrowheads="1"/>
            </p:cNvSpPr>
            <p:nvPr/>
          </p:nvSpPr>
          <p:spPr bwMode="auto">
            <a:xfrm>
              <a:off x="5003800" y="2492375"/>
              <a:ext cx="792163" cy="1655763"/>
            </a:xfrm>
            <a:prstGeom prst="curvedRightArrow">
              <a:avLst>
                <a:gd name="adj1" fmla="val 41804"/>
                <a:gd name="adj2" fmla="val 83607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4356100" y="29972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equity</a:t>
              </a:r>
            </a:p>
          </p:txBody>
        </p:sp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8172450" y="29972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dluh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flipV="1">
              <a:off x="6156325" y="2781300"/>
              <a:ext cx="0" cy="8636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 flipH="1" flipV="1">
              <a:off x="7019925" y="2781300"/>
              <a:ext cx="0" cy="86360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36"/>
            <p:cNvSpPr>
              <a:spLocks noChangeArrowheads="1"/>
            </p:cNvSpPr>
            <p:nvPr/>
          </p:nvSpPr>
          <p:spPr bwMode="auto">
            <a:xfrm>
              <a:off x="6948488" y="299720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1"/>
                  </a:solidFill>
                  <a:cs typeface="Arial" charset="0"/>
                </a:rPr>
                <a:t>úrok</a:t>
              </a:r>
            </a:p>
          </p:txBody>
        </p:sp>
        <p:sp>
          <p:nvSpPr>
            <p:cNvPr id="27" name="Rectangle 37"/>
            <p:cNvSpPr>
              <a:spLocks noChangeArrowheads="1"/>
            </p:cNvSpPr>
            <p:nvPr/>
          </p:nvSpPr>
          <p:spPr bwMode="auto">
            <a:xfrm>
              <a:off x="5003800" y="2997200"/>
              <a:ext cx="1150938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1"/>
                  </a:solidFill>
                  <a:cs typeface="Arial" charset="0"/>
                </a:rPr>
                <a:t>dividenda</a:t>
              </a:r>
            </a:p>
          </p:txBody>
        </p:sp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 flipH="1">
              <a:off x="7380288" y="2492375"/>
              <a:ext cx="792162" cy="1655763"/>
            </a:xfrm>
            <a:prstGeom prst="curvedRightArrow">
              <a:avLst>
                <a:gd name="adj1" fmla="val 41804"/>
                <a:gd name="adj2" fmla="val 83607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Banka a její požadavky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Náklady</a:t>
            </a:r>
            <a:endParaRPr lang="cs-CZ" dirty="0" smtClean="0"/>
          </a:p>
          <a:p>
            <a:pPr lvl="2"/>
            <a:r>
              <a:rPr lang="cs-CZ" dirty="0" smtClean="0"/>
              <a:t>Obvykle platí dlužník</a:t>
            </a:r>
            <a:endParaRPr lang="cs-CZ" dirty="0" smtClean="0"/>
          </a:p>
          <a:p>
            <a:pPr lvl="1"/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opinion</a:t>
            </a:r>
            <a:endParaRPr lang="cs-CZ" dirty="0" smtClean="0"/>
          </a:p>
          <a:p>
            <a:pPr lvl="2"/>
            <a:r>
              <a:rPr lang="cs-CZ" dirty="0" smtClean="0"/>
              <a:t>Vystavuje právní poradce</a:t>
            </a:r>
            <a:endParaRPr lang="cs-CZ" dirty="0" smtClean="0"/>
          </a:p>
          <a:p>
            <a:pPr lvl="2"/>
            <a:r>
              <a:rPr lang="cs-CZ" dirty="0" smtClean="0"/>
              <a:t>Nezávislost vs. </a:t>
            </a:r>
            <a:r>
              <a:rPr lang="cs-CZ" dirty="0" smtClean="0"/>
              <a:t>p</a:t>
            </a:r>
            <a:r>
              <a:rPr lang="cs-CZ" dirty="0" smtClean="0"/>
              <a:t>rávní poradce dlužníka</a:t>
            </a:r>
            <a:endParaRPr lang="cs-CZ" dirty="0" smtClean="0"/>
          </a:p>
          <a:p>
            <a:pPr lvl="1"/>
            <a:r>
              <a:rPr lang="cs-CZ" dirty="0" smtClean="0"/>
              <a:t>Příprava a revize dokumentace / </a:t>
            </a:r>
            <a:r>
              <a:rPr lang="cs-CZ" dirty="0" err="1" smtClean="0"/>
              <a:t>Conditions</a:t>
            </a:r>
            <a:r>
              <a:rPr lang="cs-CZ" dirty="0" smtClean="0"/>
              <a:t> precedent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Due</a:t>
            </a:r>
            <a:r>
              <a:rPr lang="cs-CZ" dirty="0" smtClean="0"/>
              <a:t> Diligence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err="1" smtClean="0"/>
              <a:t>Due</a:t>
            </a:r>
            <a:r>
              <a:rPr lang="cs-CZ" dirty="0" smtClean="0"/>
              <a:t> Diligence</a:t>
            </a:r>
            <a:endParaRPr lang="cs-CZ" dirty="0" smtClean="0"/>
          </a:p>
          <a:p>
            <a:pPr lvl="1"/>
            <a:r>
              <a:rPr lang="cs-CZ" dirty="0" smtClean="0"/>
              <a:t>Pravidla nízké kapitalizace</a:t>
            </a:r>
            <a:endParaRPr lang="cs-CZ" dirty="0" smtClean="0"/>
          </a:p>
          <a:p>
            <a:pPr lvl="1"/>
            <a:r>
              <a:rPr lang="cs-CZ" dirty="0" smtClean="0"/>
              <a:t>Finanční </a:t>
            </a:r>
            <a:r>
              <a:rPr lang="cs-CZ" dirty="0" smtClean="0"/>
              <a:t>uzavření transakce / Transakční uzavření</a:t>
            </a:r>
            <a:endParaRPr lang="cs-CZ" dirty="0" smtClean="0"/>
          </a:p>
          <a:p>
            <a:pPr lvl="1"/>
            <a:r>
              <a:rPr lang="cs-CZ" dirty="0" smtClean="0"/>
              <a:t>Zajištění ze strany SPV</a:t>
            </a:r>
            <a:endParaRPr lang="cs-CZ" dirty="0" smtClean="0"/>
          </a:p>
          <a:p>
            <a:pPr lvl="1"/>
            <a:r>
              <a:rPr lang="cs-CZ" dirty="0" smtClean="0"/>
              <a:t>Zajištění ve skupině</a:t>
            </a:r>
            <a:endParaRPr lang="cs-CZ" dirty="0" smtClean="0"/>
          </a:p>
          <a:p>
            <a:pPr lvl="1"/>
            <a:r>
              <a:rPr lang="cs-CZ" dirty="0" smtClean="0"/>
              <a:t>Zákaz finanční asistence</a:t>
            </a: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Akviziční financování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1"/>
            <a:r>
              <a:rPr lang="cs-CZ" dirty="0" smtClean="0"/>
              <a:t>Proč to banky mají rády?</a:t>
            </a:r>
            <a:endParaRPr lang="cs-CZ" dirty="0" smtClean="0"/>
          </a:p>
          <a:p>
            <a:pPr lvl="1"/>
            <a:r>
              <a:rPr lang="cs-CZ" dirty="0" smtClean="0"/>
              <a:t>Refinancování</a:t>
            </a:r>
          </a:p>
          <a:p>
            <a:pPr lvl="1"/>
            <a:r>
              <a:rPr lang="cs-CZ" dirty="0" smtClean="0"/>
              <a:t>Obchodní příležitost banky</a:t>
            </a:r>
          </a:p>
          <a:p>
            <a:pPr lvl="2"/>
            <a:r>
              <a:rPr lang="cs-CZ" dirty="0" smtClean="0"/>
              <a:t>Jediná financující banka</a:t>
            </a:r>
          </a:p>
          <a:p>
            <a:pPr lvl="2"/>
            <a:r>
              <a:rPr lang="cs-CZ" dirty="0" smtClean="0"/>
              <a:t>Zajímavé úrokové a poplatkové výnosy</a:t>
            </a:r>
          </a:p>
          <a:p>
            <a:pPr lvl="2"/>
            <a:r>
              <a:rPr lang="cs-CZ" dirty="0" err="1" smtClean="0"/>
              <a:t>Ancillary</a:t>
            </a:r>
            <a:r>
              <a:rPr lang="cs-CZ" dirty="0" smtClean="0"/>
              <a:t> business – úrokový </a:t>
            </a:r>
            <a:r>
              <a:rPr lang="cs-CZ" dirty="0" err="1" smtClean="0"/>
              <a:t>hedging</a:t>
            </a:r>
            <a:r>
              <a:rPr lang="cs-CZ" dirty="0" smtClean="0"/>
              <a:t>, pojištění, leasing, FX operace, atd.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Akviziční financování</a:t>
            </a:r>
            <a:br>
              <a:rPr lang="cs-CZ" dirty="0" smtClean="0"/>
            </a:br>
            <a:r>
              <a:rPr lang="cs-CZ" dirty="0" smtClean="0"/>
              <a:t>Financování dluhem / banka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359080" cy="4419600"/>
          </a:xfrm>
        </p:spPr>
        <p:txBody>
          <a:bodyPr/>
          <a:lstStyle/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8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539552" y="1700808"/>
            <a:ext cx="7199313" cy="4464050"/>
            <a:chOff x="1476375" y="1701800"/>
            <a:chExt cx="7199313" cy="4464050"/>
          </a:xfrm>
        </p:grpSpPr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3130550" y="5157788"/>
              <a:ext cx="1006475" cy="6477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TARGET</a:t>
              </a:r>
            </a:p>
          </p:txBody>
        </p:sp>
        <p:cxnSp>
          <p:nvCxnSpPr>
            <p:cNvPr id="9" name="AutoShape 17"/>
            <p:cNvCxnSpPr>
              <a:cxnSpLocks noChangeShapeType="1"/>
              <a:stCxn id="12" idx="2"/>
              <a:endCxn id="8" idx="0"/>
            </p:cNvCxnSpPr>
            <p:nvPr/>
          </p:nvCxnSpPr>
          <p:spPr bwMode="auto">
            <a:xfrm flipH="1">
              <a:off x="3633788" y="3860800"/>
              <a:ext cx="1587" cy="12969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</p:cxn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3059113" y="1701800"/>
              <a:ext cx="1152525" cy="719138"/>
            </a:xfrm>
            <a:prstGeom prst="rect">
              <a:avLst/>
            </a:prstGeom>
            <a:solidFill>
              <a:srgbClr val="99CC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INVESTOR</a:t>
              </a:r>
            </a:p>
          </p:txBody>
        </p:sp>
        <p:pic>
          <p:nvPicPr>
            <p:cNvPr id="11" name="Picture 20" descr="j02054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3213" y="5589588"/>
              <a:ext cx="649287" cy="576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3059113" y="3141663"/>
              <a:ext cx="1152525" cy="719137"/>
            </a:xfrm>
            <a:prstGeom prst="rect">
              <a:avLst/>
            </a:prstGeom>
            <a:solidFill>
              <a:srgbClr val="99CC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kupující</a:t>
              </a:r>
            </a:p>
            <a:p>
              <a:pPr marL="419100" indent="-419100" algn="ctr"/>
              <a:r>
                <a:rPr lang="cs-CZ" sz="1600" b="1">
                  <a:cs typeface="Arial" charset="0"/>
                </a:rPr>
                <a:t>(SPV)</a:t>
              </a:r>
            </a:p>
          </p:txBody>
        </p:sp>
        <p:pic>
          <p:nvPicPr>
            <p:cNvPr id="13" name="obrázek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851275" y="5518150"/>
              <a:ext cx="576263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AutoShape 26"/>
            <p:cNvCxnSpPr>
              <a:cxnSpLocks noChangeShapeType="1"/>
              <a:endCxn id="12" idx="0"/>
            </p:cNvCxnSpPr>
            <p:nvPr/>
          </p:nvCxnSpPr>
          <p:spPr bwMode="auto">
            <a:xfrm>
              <a:off x="3635375" y="2420938"/>
              <a:ext cx="0" cy="7207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5651500" y="3141663"/>
              <a:ext cx="1152525" cy="719137"/>
            </a:xfrm>
            <a:prstGeom prst="rect">
              <a:avLst/>
            </a:prstGeom>
            <a:solidFill>
              <a:srgbClr val="FF99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BANKA</a:t>
              </a:r>
            </a:p>
          </p:txBody>
        </p:sp>
        <p:sp>
          <p:nvSpPr>
            <p:cNvPr id="16" name="AutoShape 29"/>
            <p:cNvSpPr>
              <a:spLocks noChangeArrowheads="1"/>
            </p:cNvSpPr>
            <p:nvPr/>
          </p:nvSpPr>
          <p:spPr bwMode="auto">
            <a:xfrm>
              <a:off x="2266950" y="2133600"/>
              <a:ext cx="576263" cy="1655763"/>
            </a:xfrm>
            <a:prstGeom prst="curvedRightArrow">
              <a:avLst>
                <a:gd name="adj1" fmla="val 57466"/>
                <a:gd name="adj2" fmla="val 114931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1476375" y="2565400"/>
              <a:ext cx="7905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equity</a:t>
              </a:r>
            </a:p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(20-30%)</a:t>
              </a:r>
            </a:p>
          </p:txBody>
        </p:sp>
        <p:sp>
          <p:nvSpPr>
            <p:cNvPr id="18" name="AutoShape 32"/>
            <p:cNvSpPr>
              <a:spLocks noChangeArrowheads="1"/>
            </p:cNvSpPr>
            <p:nvPr/>
          </p:nvSpPr>
          <p:spPr bwMode="auto">
            <a:xfrm rot="10800000">
              <a:off x="3779838" y="4006850"/>
              <a:ext cx="2233612" cy="576263"/>
            </a:xfrm>
            <a:prstGeom prst="curvedDownArrow">
              <a:avLst>
                <a:gd name="adj1" fmla="val 77521"/>
                <a:gd name="adj2" fmla="val 155041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9" name="Rectangle 33"/>
            <p:cNvSpPr>
              <a:spLocks noChangeArrowheads="1"/>
            </p:cNvSpPr>
            <p:nvPr/>
          </p:nvSpPr>
          <p:spPr bwMode="auto">
            <a:xfrm>
              <a:off x="4645025" y="4799013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dluh</a:t>
              </a:r>
            </a:p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(70 – 80%)</a:t>
              </a:r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3851275" y="2420938"/>
              <a:ext cx="0" cy="720725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4211638" y="3502025"/>
              <a:ext cx="1439862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4643438" y="3573463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1"/>
                  </a:solidFill>
                  <a:cs typeface="Arial" charset="0"/>
                </a:rPr>
                <a:t>úrok</a:t>
              </a: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3778250" y="2636838"/>
              <a:ext cx="1150938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1"/>
                  </a:solidFill>
                  <a:cs typeface="Arial" charset="0"/>
                </a:rPr>
                <a:t>dividenda</a:t>
              </a:r>
            </a:p>
          </p:txBody>
        </p:sp>
        <p:sp>
          <p:nvSpPr>
            <p:cNvPr id="24" name="AutoShape 32"/>
            <p:cNvSpPr>
              <a:spLocks noChangeArrowheads="1"/>
            </p:cNvSpPr>
            <p:nvPr/>
          </p:nvSpPr>
          <p:spPr bwMode="auto">
            <a:xfrm rot="5400000">
              <a:off x="6192044" y="4329907"/>
              <a:ext cx="2374900" cy="576262"/>
            </a:xfrm>
            <a:prstGeom prst="curvedDownArrow">
              <a:avLst>
                <a:gd name="adj1" fmla="val 69526"/>
                <a:gd name="adj2" fmla="val 164849"/>
                <a:gd name="adj3" fmla="val 33333"/>
              </a:avLst>
            </a:prstGeom>
            <a:solidFill>
              <a:srgbClr val="FF66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7885113" y="4294188"/>
              <a:ext cx="7905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provozní </a:t>
              </a:r>
            </a:p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financování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Akviziční financování</a:t>
            </a:r>
            <a:br>
              <a:rPr lang="cs-CZ" dirty="0" smtClean="0"/>
            </a:br>
            <a:r>
              <a:rPr lang="cs-CZ" dirty="0" smtClean="0"/>
              <a:t>Dividendový model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3822576" cy="4419600"/>
          </a:xfrm>
        </p:spPr>
        <p:txBody>
          <a:bodyPr/>
          <a:lstStyle/>
          <a:p>
            <a:pPr lvl="1"/>
            <a:r>
              <a:rPr lang="cs-CZ" dirty="0" smtClean="0"/>
              <a:t>TARGET financuje výplatu dividend z přijatého úvěru od Banky</a:t>
            </a:r>
            <a:endParaRPr lang="cs-CZ" dirty="0" smtClean="0"/>
          </a:p>
          <a:p>
            <a:pPr lvl="1"/>
            <a:r>
              <a:rPr lang="cs-CZ" dirty="0" smtClean="0"/>
              <a:t>SPV uhradí akviziční úvěr</a:t>
            </a:r>
            <a:endParaRPr lang="cs-CZ" dirty="0" smtClean="0"/>
          </a:p>
          <a:p>
            <a:pPr lvl="1"/>
            <a:r>
              <a:rPr lang="cs-CZ" dirty="0" smtClean="0"/>
              <a:t>Daňové osvobození v případě výplaty dividend (?)</a:t>
            </a:r>
            <a:endParaRPr lang="cs-CZ" dirty="0" smtClean="0"/>
          </a:p>
          <a:p>
            <a:pPr lvl="1"/>
            <a:r>
              <a:rPr lang="cs-CZ" dirty="0" smtClean="0"/>
              <a:t>Riziko daňové </a:t>
            </a:r>
            <a:r>
              <a:rPr lang="cs-CZ" dirty="0" err="1" smtClean="0"/>
              <a:t>neuznatelnosti</a:t>
            </a:r>
            <a:r>
              <a:rPr lang="cs-CZ" dirty="0" smtClean="0"/>
              <a:t> finančních nákladů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cs-CZ" dirty="0" smtClean="0"/>
              <a:t>duben 2012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 smtClean="0"/>
              <a:t>Akvizice společností – </a:t>
            </a:r>
            <a:r>
              <a:rPr lang="cs-CZ" dirty="0" smtClean="0"/>
              <a:t>financování akvizic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cs-CZ" smtClean="0"/>
              <a:t>Slide </a:t>
            </a:r>
            <a:fld id="{F939522E-912F-48A7-9996-7A2A2A7FB6EA}" type="slidenum">
              <a:rPr lang="cs-CZ" smtClean="0"/>
              <a:pPr/>
              <a:t>9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4283968" y="1772816"/>
            <a:ext cx="4249737" cy="3600450"/>
            <a:chOff x="4643438" y="2205038"/>
            <a:chExt cx="4249737" cy="360045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5364163" y="4797425"/>
              <a:ext cx="935037" cy="720725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TARGET</a:t>
              </a:r>
            </a:p>
          </p:txBody>
        </p:sp>
        <p:cxnSp>
          <p:nvCxnSpPr>
            <p:cNvPr id="9" name="AutoShape 8"/>
            <p:cNvCxnSpPr>
              <a:cxnSpLocks noChangeShapeType="1"/>
              <a:endCxn id="8" idx="0"/>
            </p:cNvCxnSpPr>
            <p:nvPr/>
          </p:nvCxnSpPr>
          <p:spPr bwMode="auto">
            <a:xfrm>
              <a:off x="5830888" y="4221163"/>
              <a:ext cx="1587" cy="5762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219700" y="3502025"/>
              <a:ext cx="1152525" cy="719138"/>
            </a:xfrm>
            <a:prstGeom prst="rect">
              <a:avLst/>
            </a:prstGeom>
            <a:solidFill>
              <a:srgbClr val="99CC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 dirty="0">
                  <a:cs typeface="Arial" charset="0"/>
                </a:rPr>
                <a:t>kupující</a:t>
              </a:r>
            </a:p>
            <a:p>
              <a:pPr marL="419100" indent="-419100" algn="ctr"/>
              <a:r>
                <a:rPr lang="cs-CZ" sz="1600" b="1" dirty="0">
                  <a:cs typeface="Arial" charset="0"/>
                </a:rPr>
                <a:t>(SPV)</a:t>
              </a:r>
            </a:p>
          </p:txBody>
        </p:sp>
        <p:pic>
          <p:nvPicPr>
            <p:cNvPr id="11" name="Picture 14" descr="j020546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3800" y="5229225"/>
              <a:ext cx="649288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obrázek 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6083300" y="5300663"/>
              <a:ext cx="576263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5795963" y="4365625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cs typeface="Arial" charset="0"/>
                </a:rPr>
                <a:t>100%</a:t>
              </a: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7740650" y="3502025"/>
              <a:ext cx="1152525" cy="719138"/>
            </a:xfrm>
            <a:prstGeom prst="rect">
              <a:avLst/>
            </a:prstGeom>
            <a:solidFill>
              <a:srgbClr val="FF99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>
                  <a:cs typeface="Arial" charset="0"/>
                </a:rPr>
                <a:t>BANKA</a:t>
              </a:r>
            </a:p>
          </p:txBody>
        </p:sp>
        <p:sp>
          <p:nvSpPr>
            <p:cNvPr id="15" name="AutoShape 29"/>
            <p:cNvSpPr>
              <a:spLocks noChangeArrowheads="1"/>
            </p:cNvSpPr>
            <p:nvPr/>
          </p:nvSpPr>
          <p:spPr bwMode="auto">
            <a:xfrm rot="19432840">
              <a:off x="6346825" y="4586288"/>
              <a:ext cx="1368425" cy="287337"/>
            </a:xfrm>
            <a:prstGeom prst="leftArrow">
              <a:avLst>
                <a:gd name="adj1" fmla="val 50000"/>
                <a:gd name="adj2" fmla="val 119061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6" name="AutoShape 29"/>
            <p:cNvSpPr>
              <a:spLocks noChangeArrowheads="1"/>
            </p:cNvSpPr>
            <p:nvPr/>
          </p:nvSpPr>
          <p:spPr bwMode="auto">
            <a:xfrm>
              <a:off x="6443663" y="3862388"/>
              <a:ext cx="1079500" cy="287337"/>
            </a:xfrm>
            <a:prstGeom prst="leftArrow">
              <a:avLst>
                <a:gd name="adj1" fmla="val 50000"/>
                <a:gd name="adj2" fmla="val 93923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7019925" y="4654550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úvěr</a:t>
              </a:r>
            </a:p>
          </p:txBody>
        </p:sp>
        <p:sp>
          <p:nvSpPr>
            <p:cNvPr id="18" name="Rectangle 30"/>
            <p:cNvSpPr>
              <a:spLocks noChangeArrowheads="1"/>
            </p:cNvSpPr>
            <p:nvPr/>
          </p:nvSpPr>
          <p:spPr bwMode="auto">
            <a:xfrm>
              <a:off x="6732588" y="4078288"/>
              <a:ext cx="647700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rgbClr val="FF0000"/>
                  </a:solidFill>
                  <a:cs typeface="Arial" charset="0"/>
                </a:rPr>
                <a:t>úvěr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5651500" y="4222750"/>
              <a:ext cx="0" cy="57626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643438" y="4367213"/>
              <a:ext cx="100806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2"/>
                  </a:solidFill>
                  <a:cs typeface="Arial" charset="0"/>
                </a:rPr>
                <a:t>dividendy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6372225" y="3717925"/>
              <a:ext cx="1368425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6588125" y="3430588"/>
              <a:ext cx="10080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200" b="1">
                  <a:solidFill>
                    <a:schemeClr val="accent2"/>
                  </a:solidFill>
                  <a:cs typeface="Arial" charset="0"/>
                </a:rPr>
                <a:t>dividendy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5219700" y="2205038"/>
              <a:ext cx="1152525" cy="719137"/>
            </a:xfrm>
            <a:prstGeom prst="rect">
              <a:avLst/>
            </a:prstGeom>
            <a:solidFill>
              <a:srgbClr val="99CC00">
                <a:alpha val="76077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419100" indent="-419100" algn="ctr"/>
              <a:r>
                <a:rPr lang="cs-CZ" sz="1600" b="1" dirty="0">
                  <a:cs typeface="Arial" charset="0"/>
                </a:rPr>
                <a:t>INVESTOR</a:t>
              </a:r>
            </a:p>
          </p:txBody>
        </p:sp>
        <p:cxnSp>
          <p:nvCxnSpPr>
            <p:cNvPr id="24" name="AutoShape 43"/>
            <p:cNvCxnSpPr>
              <a:cxnSpLocks noChangeShapeType="1"/>
              <a:stCxn id="23" idx="2"/>
              <a:endCxn id="10" idx="0"/>
            </p:cNvCxnSpPr>
            <p:nvPr/>
          </p:nvCxnSpPr>
          <p:spPr bwMode="auto">
            <a:xfrm>
              <a:off x="5795963" y="2924175"/>
              <a:ext cx="0" cy="5778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Z PwC CR Presentation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477</Words>
  <Application>Microsoft Office PowerPoint</Application>
  <PresentationFormat>On-screen Show (4:3)</PresentationFormat>
  <Paragraphs>143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CZ PwC CR Presentation</vt:lpstr>
      <vt:lpstr>Akvizice společností  Financování akvizic</vt:lpstr>
      <vt:lpstr>Shrnutí</vt:lpstr>
      <vt:lpstr>Jak a proč financovat </vt:lpstr>
      <vt:lpstr>Akviziční financování </vt:lpstr>
      <vt:lpstr>Banka a její požadavky</vt:lpstr>
      <vt:lpstr>Due Diligence</vt:lpstr>
      <vt:lpstr>Akviziční financování</vt:lpstr>
      <vt:lpstr>Akviziční financování Financování dluhem / banka</vt:lpstr>
      <vt:lpstr>Akviziční financování Dividendový model</vt:lpstr>
      <vt:lpstr>Post-akviziční restrukturalizace </vt:lpstr>
      <vt:lpstr>Post-akviziční restrukturalizace Debt – Push-Down</vt:lpstr>
      <vt:lpstr>Děkuji za pozornost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Standardní prezentace PwC Legal</dc:title>
  <dc:creator/>
  <cp:lastModifiedBy>tkopecky018</cp:lastModifiedBy>
  <cp:revision>24</cp:revision>
  <dcterms:created xsi:type="dcterms:W3CDTF">2011-03-01T08:31:47Z</dcterms:created>
  <dcterms:modified xsi:type="dcterms:W3CDTF">2012-04-25T11:54:25Z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