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50"/>
  </p:notesMasterIdLst>
  <p:handoutMasterIdLst>
    <p:handoutMasterId r:id="rId51"/>
  </p:handoutMasterIdLst>
  <p:sldIdLst>
    <p:sldId id="309" r:id="rId3"/>
    <p:sldId id="304" r:id="rId4"/>
    <p:sldId id="310" r:id="rId5"/>
    <p:sldId id="305" r:id="rId6"/>
    <p:sldId id="311" r:id="rId7"/>
    <p:sldId id="312" r:id="rId8"/>
    <p:sldId id="313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36" r:id="rId31"/>
    <p:sldId id="337" r:id="rId32"/>
    <p:sldId id="338" r:id="rId33"/>
    <p:sldId id="340" r:id="rId34"/>
    <p:sldId id="341" r:id="rId35"/>
    <p:sldId id="342" r:id="rId36"/>
    <p:sldId id="343" r:id="rId37"/>
    <p:sldId id="353" r:id="rId38"/>
    <p:sldId id="354" r:id="rId39"/>
    <p:sldId id="355" r:id="rId40"/>
    <p:sldId id="356" r:id="rId41"/>
    <p:sldId id="359" r:id="rId42"/>
    <p:sldId id="360" r:id="rId43"/>
    <p:sldId id="361" r:id="rId44"/>
    <p:sldId id="362" r:id="rId45"/>
    <p:sldId id="363" r:id="rId46"/>
    <p:sldId id="364" r:id="rId47"/>
    <p:sldId id="351" r:id="rId48"/>
    <p:sldId id="352" r:id="rId49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>
        <p:scale>
          <a:sx n="80" d="100"/>
          <a:sy n="80" d="100"/>
        </p:scale>
        <p:origin x="-1020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11D8C155-BE9E-48D2-A2D4-DC2C9F8BC70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0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C39A876-4D70-4E5D-B98D-56E0F54AB4B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288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EA385D-87E9-483F-920C-8F30BDC93407}" type="slidenum">
              <a:rPr lang="cs-CZ"/>
              <a:pPr/>
              <a:t>1</a:t>
            </a:fld>
            <a:endParaRPr lang="cs-CZ"/>
          </a:p>
        </p:txBody>
      </p:sp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673E75-51B6-42A0-81D5-65C39C23756E}" type="slidenum">
              <a:rPr lang="cs-CZ"/>
              <a:pPr/>
              <a:t>2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963547-7D57-46E4-BA65-ED291ED33358}" type="slidenum">
              <a:rPr lang="cs-CZ"/>
              <a:pPr/>
              <a:t>3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3298F8-6E89-4C2B-B10E-AD2E311D3F33}" type="slidenum">
              <a:rPr lang="cs-CZ"/>
              <a:pPr/>
              <a:t>13</a:t>
            </a:fld>
            <a:endParaRPr lang="cs-CZ"/>
          </a:p>
        </p:txBody>
      </p:sp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5D26E5-C9F8-4E7A-8D41-C24F787D0518}" type="slidenum">
              <a:rPr lang="cs-CZ"/>
              <a:pPr/>
              <a:t>16</a:t>
            </a:fld>
            <a:endParaRPr lang="cs-CZ"/>
          </a:p>
        </p:txBody>
      </p:sp>
      <p:sp>
        <p:nvSpPr>
          <p:cNvPr id="411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A055E-EA7C-4F34-864C-BB3A3E73E2CE}" type="slidenum">
              <a:rPr lang="cs-CZ"/>
              <a:pPr/>
              <a:t>28</a:t>
            </a:fld>
            <a:endParaRPr lang="cs-CZ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963547-7D57-46E4-BA65-ED291ED33358}" type="slidenum">
              <a:rPr lang="cs-CZ"/>
              <a:pPr/>
              <a:t>36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6DF34C-8727-41E2-9144-02FD7C7BFF71}" type="slidenum">
              <a:rPr lang="cs-CZ"/>
              <a:pPr/>
              <a:t>47</a:t>
            </a:fld>
            <a:endParaRPr lang="cs-CZ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Klepnutím lze upravit styl </a:t>
            </a:r>
            <a:br>
              <a:rPr lang="cs-CZ" noProof="0" smtClean="0"/>
            </a:br>
            <a:r>
              <a:rPr lang="cs-CZ" noProof="0" smtClean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A2C5327D-D9C0-474F-952D-96A5728F564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CEA752-49C0-470D-A155-B1E2898B622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4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35AAA3-339B-4CAD-BCBD-153BE584B93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226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1418150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2226812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911430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977595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538418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4245656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1613016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93622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D1BD64-FC61-4DAA-9E87-F4822D52606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396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32466491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20083955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243455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F302E4-197B-430E-8055-9880EBB0CF9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86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830F22-A7CA-4695-8CAF-C1D32513022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03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5E0409-887F-469B-AF12-4DA6A5B4E75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72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B6B7CE-9009-4B75-A488-D701544F52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58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6DE363-0CAD-4431-B5B3-941E36B7BC9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63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223AA4-086A-465E-AFAC-B7CDD9926E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50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B5F2E2-0A75-41B5-A377-E3FAE7AB4B6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28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D4268B83-7150-4FD9-9F48-35175E087F8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.Fenyk@law.muni.cz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268538" y="3141663"/>
            <a:ext cx="6405562" cy="3311525"/>
          </a:xfrm>
        </p:spPr>
        <p:txBody>
          <a:bodyPr/>
          <a:lstStyle/>
          <a:p>
            <a:pPr algn="ctr"/>
            <a:r>
              <a:rPr lang="cs-CZ" sz="2400" b="1" dirty="0">
                <a:solidFill>
                  <a:srgbClr val="80379B"/>
                </a:solidFill>
              </a:rPr>
              <a:t/>
            </a:r>
            <a:br>
              <a:rPr lang="cs-CZ" sz="2400" b="1" dirty="0">
                <a:solidFill>
                  <a:srgbClr val="80379B"/>
                </a:solidFill>
              </a:rPr>
            </a:br>
            <a:r>
              <a:rPr lang="cs-CZ" sz="2400" b="1" cap="all" dirty="0">
                <a:solidFill>
                  <a:srgbClr val="80379B"/>
                </a:solidFill>
              </a:rPr>
              <a:t>Vybrané otázky trestního řízení 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000" b="1" cap="all" dirty="0" smtClean="0">
                <a:solidFill>
                  <a:srgbClr val="80379B"/>
                </a:solidFill>
              </a:rPr>
              <a:t>Trestní právo a výkon veřejné správy</a:t>
            </a:r>
            <a:r>
              <a:rPr lang="cs-CZ" sz="2000" b="1" dirty="0" smtClean="0">
                <a:solidFill>
                  <a:srgbClr val="80379B"/>
                </a:solidFill>
              </a:rPr>
              <a:t/>
            </a:r>
            <a:br>
              <a:rPr lang="cs-CZ" sz="2000" b="1" dirty="0" smtClean="0">
                <a:solidFill>
                  <a:srgbClr val="80379B"/>
                </a:solidFill>
              </a:rPr>
            </a:br>
            <a:r>
              <a:rPr lang="cs-CZ" sz="1800" b="1" dirty="0" smtClean="0">
                <a:solidFill>
                  <a:srgbClr val="80379B"/>
                </a:solidFill>
              </a:rPr>
              <a:t/>
            </a:r>
            <a:br>
              <a:rPr lang="cs-CZ" sz="1800" b="1" dirty="0" smtClean="0">
                <a:solidFill>
                  <a:srgbClr val="80379B"/>
                </a:solidFill>
              </a:rPr>
            </a:br>
            <a:r>
              <a:rPr lang="cs-CZ" sz="1800" b="1" dirty="0" smtClean="0">
                <a:solidFill>
                  <a:srgbClr val="80379B"/>
                </a:solidFill>
              </a:rPr>
              <a:t>30. 3. 2012</a:t>
            </a:r>
            <a:br>
              <a:rPr lang="cs-CZ" sz="1800" b="1" dirty="0" smtClean="0">
                <a:solidFill>
                  <a:srgbClr val="80379B"/>
                </a:solidFill>
              </a:rPr>
            </a:br>
            <a:r>
              <a:rPr lang="cs-CZ" sz="1800" b="1" dirty="0" smtClean="0">
                <a:solidFill>
                  <a:srgbClr val="80379B"/>
                </a:solidFill>
              </a:rPr>
              <a:t/>
            </a:r>
            <a:br>
              <a:rPr lang="cs-CZ" sz="1800" b="1" dirty="0" smtClean="0">
                <a:solidFill>
                  <a:srgbClr val="80379B"/>
                </a:solidFill>
              </a:rPr>
            </a:br>
            <a:r>
              <a:rPr lang="cs-CZ" sz="1800" b="1" dirty="0" smtClean="0">
                <a:solidFill>
                  <a:srgbClr val="80379B"/>
                </a:solidFill>
              </a:rPr>
              <a:t>prof. JUDr. Jaroslav </a:t>
            </a:r>
            <a:r>
              <a:rPr lang="cs-CZ" sz="1800" b="1" dirty="0" err="1" smtClean="0">
                <a:solidFill>
                  <a:srgbClr val="80379B"/>
                </a:solidFill>
              </a:rPr>
              <a:t>Fenyk</a:t>
            </a:r>
            <a:r>
              <a:rPr lang="cs-CZ" sz="1800" b="1" dirty="0" smtClean="0">
                <a:solidFill>
                  <a:srgbClr val="80379B"/>
                </a:solidFill>
              </a:rPr>
              <a:t>, Ph.D., </a:t>
            </a:r>
            <a:r>
              <a:rPr lang="cs-CZ" sz="1800" b="1" dirty="0" err="1" smtClean="0">
                <a:solidFill>
                  <a:srgbClr val="80379B"/>
                </a:solidFill>
              </a:rPr>
              <a:t>DSc</a:t>
            </a:r>
            <a:r>
              <a:rPr lang="cs-CZ" sz="1800" b="1" dirty="0" smtClean="0">
                <a:solidFill>
                  <a:srgbClr val="80379B"/>
                </a:solidFill>
              </a:rPr>
              <a:t>.</a:t>
            </a:r>
            <a:endParaRPr lang="cs-CZ" sz="1800" b="1" dirty="0">
              <a:solidFill>
                <a:srgbClr val="80379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A05C56-F4AC-4BF6-819B-5F0A754A63B5}" type="slidenum">
              <a:rPr lang="cs-CZ"/>
              <a:pPr/>
              <a:t>10</a:t>
            </a:fld>
            <a:endParaRPr lang="cs-CZ"/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647700"/>
          </a:xfrm>
        </p:spPr>
        <p:txBody>
          <a:bodyPr/>
          <a:lstStyle/>
          <a:p>
            <a:r>
              <a:rPr lang="cs-CZ" sz="2400" b="1">
                <a:solidFill>
                  <a:srgbClr val="80379B"/>
                </a:solidFill>
              </a:rPr>
              <a:t>§ 157 - § 179h - Přípravné řízení</a:t>
            </a:r>
            <a:endParaRPr lang="cs-CZ" sz="2400" b="1">
              <a:solidFill>
                <a:srgbClr val="80379B"/>
              </a:solidFill>
              <a:latin typeface="Microsoft Sans Serif" pitchFamily="34" charset="0"/>
            </a:endParaRP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844675"/>
            <a:ext cx="7772400" cy="1800225"/>
          </a:xfrm>
          <a:noFill/>
          <a:ln/>
        </p:spPr>
        <p:txBody>
          <a:bodyPr/>
          <a:lstStyle/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9 – Postup před zahájením trestního stíhání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10 – Zahájení trestního stíhání, další postup v něm a zkrácené přípravné řízení</a:t>
            </a:r>
          </a:p>
          <a:p>
            <a:endParaRPr lang="cs-CZ" sz="2000"/>
          </a:p>
        </p:txBody>
      </p:sp>
      <p:pic>
        <p:nvPicPr>
          <p:cNvPr id="401412" name="Picture 4" descr="policisti v autě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357563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1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1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1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-0.6368 0.00093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401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840" y="4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01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176706-1FF4-429B-86AF-E115D2BA5AFC}" type="slidenum">
              <a:rPr lang="cs-CZ"/>
              <a:pPr/>
              <a:t>11</a:t>
            </a:fld>
            <a:endParaRPr lang="cs-CZ"/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400" b="1">
                <a:solidFill>
                  <a:srgbClr val="80379B"/>
                </a:solidFill>
              </a:rPr>
              <a:t>§ 180 - § 365 - Řízení před soudem</a:t>
            </a:r>
            <a:endParaRPr lang="cs-CZ" sz="2400" b="1">
              <a:solidFill>
                <a:srgbClr val="80379B"/>
              </a:solidFill>
              <a:latin typeface="Microsoft Sans Serif" pitchFamily="34" charset="0"/>
            </a:endParaRP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060575"/>
            <a:ext cx="7772400" cy="40703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11 – Základní ustanovení</a:t>
            </a:r>
          </a:p>
          <a:p>
            <a:pPr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12 – Předběžné projednání obžaloby</a:t>
            </a:r>
          </a:p>
          <a:p>
            <a:pPr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13 – Hlavní líčení</a:t>
            </a:r>
          </a:p>
          <a:p>
            <a:pPr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14 – Veřejné zasedání</a:t>
            </a:r>
          </a:p>
          <a:p>
            <a:pPr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15 – Neveřejné zasedání</a:t>
            </a:r>
          </a:p>
          <a:p>
            <a:pPr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16 – Odvolání a řízení o něm</a:t>
            </a:r>
          </a:p>
          <a:p>
            <a:pPr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17 – Dovolání</a:t>
            </a:r>
          </a:p>
          <a:p>
            <a:pPr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18 – Stížnost pro porušení zákona a řízení o ní</a:t>
            </a:r>
          </a:p>
          <a:p>
            <a:pPr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19 – Obnova řízení</a:t>
            </a:r>
          </a:p>
          <a:p>
            <a:pPr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20 – Zvláštní způsoby řízení</a:t>
            </a:r>
          </a:p>
          <a:p>
            <a:pPr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21 – Vykonávací řízení</a:t>
            </a:r>
          </a:p>
          <a:p>
            <a:pPr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22 – Zahlazení odsouzení</a:t>
            </a:r>
            <a:endParaRPr lang="cs-CZ" sz="2000" b="1"/>
          </a:p>
          <a:p>
            <a:pPr>
              <a:lnSpc>
                <a:spcPct val="90000"/>
              </a:lnSpc>
            </a:pPr>
            <a:endParaRPr lang="cs-CZ" sz="2000"/>
          </a:p>
          <a:p>
            <a:pPr>
              <a:lnSpc>
                <a:spcPct val="90000"/>
              </a:lnSpc>
            </a:pPr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0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2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2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02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2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2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402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2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2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402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02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2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402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02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02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402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BB98B3-FE1A-4521-B47C-9F45DEF713C1}" type="slidenum">
              <a:rPr lang="cs-CZ"/>
              <a:pPr/>
              <a:t>12</a:t>
            </a:fld>
            <a:endParaRPr lang="cs-CZ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008062"/>
          </a:xfrm>
        </p:spPr>
        <p:txBody>
          <a:bodyPr/>
          <a:lstStyle/>
          <a:p>
            <a:r>
              <a:rPr lang="cs-CZ" sz="2400" b="1">
                <a:solidFill>
                  <a:srgbClr val="80379B"/>
                </a:solidFill>
              </a:rPr>
              <a:t>§ 366 - § 460zp - Některé úkony související s trestním řízením</a:t>
            </a:r>
            <a:endParaRPr lang="cs-CZ" sz="2400" b="1">
              <a:solidFill>
                <a:srgbClr val="80379B"/>
              </a:solidFill>
              <a:latin typeface="Microsoft Sans Serif" pitchFamily="34" charset="0"/>
            </a:endParaRP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76475"/>
            <a:ext cx="7772400" cy="1152525"/>
          </a:xfrm>
          <a:noFill/>
          <a:ln/>
        </p:spPr>
        <p:txBody>
          <a:bodyPr/>
          <a:lstStyle/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23 – Udělení milosti a použití amnestie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25 – Právní styk s cizinou</a:t>
            </a:r>
          </a:p>
          <a:p>
            <a:pPr>
              <a:buFont typeface="Wingdings" pitchFamily="2" charset="2"/>
              <a:buNone/>
            </a:pPr>
            <a:endParaRPr lang="cs-CZ" sz="2000"/>
          </a:p>
        </p:txBody>
      </p:sp>
      <p:sp>
        <p:nvSpPr>
          <p:cNvPr id="403460" name="Rectangle 4"/>
          <p:cNvSpPr>
            <a:spLocks noChangeArrowheads="1"/>
          </p:cNvSpPr>
          <p:nvPr/>
        </p:nvSpPr>
        <p:spPr bwMode="auto">
          <a:xfrm>
            <a:off x="900113" y="3284538"/>
            <a:ext cx="7772400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/>
            <a:r>
              <a:rPr lang="cs-CZ" sz="2400" b="1">
                <a:solidFill>
                  <a:srgbClr val="80379B"/>
                </a:solidFill>
                <a:latin typeface="Trebuchet MS" pitchFamily="34" charset="0"/>
              </a:rPr>
              <a:t>§ 461 - § 471 - Přechodná a závěrečná ustanovení</a:t>
            </a:r>
            <a:endParaRPr lang="cs-CZ" sz="2400" b="1">
              <a:solidFill>
                <a:srgbClr val="80379B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3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3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3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03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9BE8878-E01F-4124-9993-3D58D8ACFEC4}" type="slidenum">
              <a:rPr lang="cs-CZ"/>
              <a:pPr/>
              <a:t>13</a:t>
            </a:fld>
            <a:endParaRPr lang="cs-CZ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Stádia trestního řízení 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Část 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4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4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0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B8ADA2-F49B-4007-B045-3C2BE0FC4496}" type="slidenum">
              <a:rPr lang="cs-CZ"/>
              <a:pPr/>
              <a:t>14</a:t>
            </a:fld>
            <a:endParaRPr lang="cs-CZ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400"/>
              <a:t>Trestní řád rozeznává následující stádia:</a:t>
            </a:r>
            <a:endParaRPr lang="cs-CZ"/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3781425"/>
          </a:xfrm>
          <a:noFill/>
          <a:ln/>
        </p:spPr>
        <p:txBody>
          <a:bodyPr/>
          <a:lstStyle/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Přípravné řízení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Předběžné projednání obžaloby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Hlavní líčení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Opravné řízení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Vykonávací řízení</a:t>
            </a:r>
          </a:p>
          <a:p>
            <a:pPr>
              <a:lnSpc>
                <a:spcPct val="80000"/>
              </a:lnSpc>
            </a:pPr>
            <a:endParaRPr lang="cs-CZ" sz="2000" b="1">
              <a:solidFill>
                <a:srgbClr val="80379B"/>
              </a:solidFill>
            </a:endParaRPr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6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0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0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5C194D-89E3-48C3-88B8-2617012D0DEB}" type="slidenum">
              <a:rPr lang="cs-CZ"/>
              <a:pPr/>
              <a:t>15</a:t>
            </a:fld>
            <a:endParaRPr lang="cs-CZ"/>
          </a:p>
        </p:txBody>
      </p:sp>
      <p:graphicFrame>
        <p:nvGraphicFramePr>
          <p:cNvPr id="407558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190500" y="1487488"/>
          <a:ext cx="8929688" cy="469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589" name="Dokument" r:id="rId3" imgW="8836198" imgH="4646305" progId="Word.Document.8">
                  <p:embed/>
                </p:oleObj>
              </mc:Choice>
              <mc:Fallback>
                <p:oleObj name="Dokument" r:id="rId3" imgW="8836198" imgH="4646305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1487488"/>
                        <a:ext cx="8929688" cy="469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548397B-FEE2-4AA5-8193-9E8B160E4A6A}" type="slidenum">
              <a:rPr lang="cs-CZ"/>
              <a:pPr/>
              <a:t>16</a:t>
            </a:fld>
            <a:endParaRPr lang="cs-CZ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1081088"/>
          </a:xfrm>
        </p:spPr>
        <p:txBody>
          <a:bodyPr/>
          <a:lstStyle/>
          <a:p>
            <a:r>
              <a:rPr lang="cs-CZ" sz="4200"/>
              <a:t>Přípravné řízení trestní 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Část 2.1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10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547083-FE59-450F-8AF9-6C46786CA79F}" type="slidenum">
              <a:rPr lang="cs-CZ"/>
              <a:pPr/>
              <a:t>17</a:t>
            </a:fld>
            <a:endParaRPr lang="cs-CZ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772400" cy="3781425"/>
          </a:xfrm>
          <a:noFill/>
          <a:ln/>
        </p:spPr>
        <p:txBody>
          <a:bodyPr/>
          <a:lstStyle/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Orgány</a:t>
            </a:r>
            <a:r>
              <a:rPr lang="cs-CZ" sz="2000"/>
              <a:t> přípravného řízení: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policejní orgán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státní zástupce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soud (resp. soudce)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endParaRPr lang="cs-CZ" sz="2000" b="1">
              <a:solidFill>
                <a:srgbClr val="80379B"/>
              </a:solidFill>
            </a:endParaRP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Formy</a:t>
            </a:r>
            <a:r>
              <a:rPr lang="cs-CZ" sz="2000"/>
              <a:t> přípravného řízení: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postup před zahájením trestního stíhání</a:t>
            </a:r>
            <a:r>
              <a:rPr lang="cs-CZ" sz="2000"/>
              <a:t> (§ 158 - § 159b)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vyšetřování</a:t>
            </a:r>
            <a:r>
              <a:rPr lang="cs-CZ" sz="2000"/>
              <a:t> (§ 160 - § 175)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zkrácené přípravné řízení</a:t>
            </a:r>
            <a:r>
              <a:rPr lang="cs-CZ" sz="2000"/>
              <a:t> (§ 179a - § 179f)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endParaRPr lang="cs-CZ" sz="2000" b="1">
              <a:solidFill>
                <a:srgbClr val="80379B"/>
              </a:solidFill>
            </a:endParaRP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Dokazování</a:t>
            </a:r>
            <a:r>
              <a:rPr lang="cs-CZ" sz="2000"/>
              <a:t> v přípravném řízení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Obžaloba a návrh na potrestání</a:t>
            </a:r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41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2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2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412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2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2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412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2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2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412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D9F1B9-A95F-4E9E-95BF-4A3FFAD5E019}" type="slidenum">
              <a:rPr lang="cs-CZ"/>
              <a:pPr/>
              <a:t>18</a:t>
            </a:fld>
            <a:endParaRPr lang="cs-CZ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800" b="1">
                <a:solidFill>
                  <a:srgbClr val="80379B"/>
                </a:solidFill>
              </a:rPr>
              <a:t>Postup před zahájením trestního stíhání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3781425"/>
          </a:xfrm>
          <a:noFill/>
          <a:ln/>
        </p:spPr>
        <p:txBody>
          <a:bodyPr/>
          <a:lstStyle/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Počátek provádění úkonů trestního řízení</a:t>
            </a:r>
            <a:r>
              <a:rPr lang="cs-CZ" sz="2000"/>
              <a:t>: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sepsání úředního záznamu o zahájení úkonu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neodkladné nebo neopakovatelné úkony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Policejní orgán je oprávněn</a:t>
            </a:r>
            <a:r>
              <a:rPr lang="cs-CZ" sz="2000"/>
              <a:t>: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vyžadovat vysvětlení</a:t>
            </a:r>
            <a:r>
              <a:rPr lang="cs-CZ" sz="2000"/>
              <a:t> od fyzických a právnických osob a státních orgánů,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vyžadovat odborné vyjádření</a:t>
            </a:r>
            <a:r>
              <a:rPr lang="cs-CZ" sz="2000"/>
              <a:t> od příslušných orgánů, a je-li toho pro posouzení věci třeba, též znalecké posudky,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obstarávat potřebné podklady</a:t>
            </a:r>
            <a:r>
              <a:rPr lang="cs-CZ" sz="2000"/>
              <a:t>, zejména spisy a jiné písemné materiály, 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provádět ohledání věci a místa činu</a:t>
            </a:r>
            <a:r>
              <a:rPr lang="cs-CZ" sz="2000"/>
              <a:t>,</a:t>
            </a:r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  <p:pic>
        <p:nvPicPr>
          <p:cNvPr id="413700" name="Picture 4" descr="detektiv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628775"/>
            <a:ext cx="1828800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3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3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3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3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3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3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413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3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3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413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3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3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413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3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3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13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3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3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413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3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3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413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68050-9E4B-4159-BE01-7FDC8994CAB6}" type="slidenum">
              <a:rPr lang="cs-CZ"/>
              <a:pPr/>
              <a:t>19</a:t>
            </a:fld>
            <a:endParaRPr lang="cs-CZ"/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68413"/>
            <a:ext cx="7772400" cy="3781425"/>
          </a:xfrm>
          <a:noFill/>
          <a:ln/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cs-CZ" sz="2000"/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vyžadovat</a:t>
            </a:r>
            <a:r>
              <a:rPr lang="cs-CZ" sz="2000"/>
              <a:t>, za podmínek uvedených v § 114, </a:t>
            </a:r>
            <a:r>
              <a:rPr lang="cs-CZ" sz="2000" b="1">
                <a:solidFill>
                  <a:srgbClr val="80379B"/>
                </a:solidFill>
              </a:rPr>
              <a:t>provedení zkoušky krve</a:t>
            </a:r>
            <a:r>
              <a:rPr lang="cs-CZ" sz="2000"/>
              <a:t> nebo jiného podobného úkonu, včetně odběru potřebného biologického materiálu, 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pořizovat zvukové a obrazové záznamy</a:t>
            </a:r>
            <a:r>
              <a:rPr lang="cs-CZ" sz="2000"/>
              <a:t> osob, </a:t>
            </a:r>
            <a:r>
              <a:rPr lang="cs-CZ" sz="2000" b="1">
                <a:solidFill>
                  <a:srgbClr val="80379B"/>
                </a:solidFill>
              </a:rPr>
              <a:t>snímat daktyloskopické otisky</a:t>
            </a:r>
            <a:r>
              <a:rPr lang="cs-CZ" sz="2000"/>
              <a:t>, </a:t>
            </a:r>
            <a:r>
              <a:rPr lang="cs-CZ" sz="2000" b="1">
                <a:solidFill>
                  <a:srgbClr val="80379B"/>
                </a:solidFill>
              </a:rPr>
              <a:t>provádět</a:t>
            </a:r>
            <a:r>
              <a:rPr lang="cs-CZ" sz="2000"/>
              <a:t> osobou téhož pohlaví nebo lékařem </a:t>
            </a:r>
            <a:r>
              <a:rPr lang="cs-CZ" sz="2000" b="1">
                <a:solidFill>
                  <a:srgbClr val="80379B"/>
                </a:solidFill>
              </a:rPr>
              <a:t>prohlídku těla</a:t>
            </a:r>
            <a:r>
              <a:rPr lang="cs-CZ" sz="2000"/>
              <a:t> nebo ke zjištění a zachycení stop nebo následků činu,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za podmínek stanovených v § 76 </a:t>
            </a:r>
            <a:r>
              <a:rPr lang="cs-CZ" sz="2000" b="1">
                <a:solidFill>
                  <a:srgbClr val="80379B"/>
                </a:solidFill>
              </a:rPr>
              <a:t>zadržet podezřelou osobu</a:t>
            </a:r>
            <a:r>
              <a:rPr lang="cs-CZ" sz="2000"/>
              <a:t>, 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za podmínek stanovených v § 78 - § 81 </a:t>
            </a:r>
            <a:r>
              <a:rPr lang="cs-CZ" sz="2000" b="1">
                <a:solidFill>
                  <a:srgbClr val="80379B"/>
                </a:solidFill>
              </a:rPr>
              <a:t>činit rozhodnutí a opatření</a:t>
            </a:r>
            <a:r>
              <a:rPr lang="cs-CZ" sz="2000"/>
              <a:t> v těchto ustanoveních naznačená,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způsobem uvedeným v hlavě čtvrté </a:t>
            </a:r>
            <a:r>
              <a:rPr lang="cs-CZ" sz="2000" b="1">
                <a:solidFill>
                  <a:srgbClr val="80379B"/>
                </a:solidFill>
              </a:rPr>
              <a:t>provádět neodkladné nebo neopakovatelné úkony</a:t>
            </a:r>
            <a:r>
              <a:rPr lang="cs-CZ" sz="2000"/>
              <a:t>, pokud podle tohoto zákona jejich provedení nepatří do výlučné pravomoci jiného orgánu činného v trestním řízení. </a:t>
            </a:r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1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1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4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4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414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4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4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14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DE2529-2B2E-41FF-AE22-C21B6931118D}" type="slidenum">
              <a:rPr lang="cs-CZ"/>
              <a:pPr/>
              <a:t>2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>
          <a:xfrm>
            <a:off x="971550" y="1268413"/>
            <a:ext cx="7772400" cy="503237"/>
          </a:xfrm>
        </p:spPr>
        <p:txBody>
          <a:bodyPr/>
          <a:lstStyle/>
          <a:p>
            <a:r>
              <a:rPr lang="cs-CZ">
                <a:solidFill>
                  <a:srgbClr val="80379B"/>
                </a:solidFill>
              </a:rPr>
              <a:t>Struktura prezentace: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71550" y="2060575"/>
            <a:ext cx="7772400" cy="3457575"/>
          </a:xfrm>
        </p:spPr>
        <p:txBody>
          <a:bodyPr/>
          <a:lstStyle/>
          <a:p>
            <a:pPr marL="446088" indent="-446088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dirty="0"/>
              <a:t>Část 1. Obecné výklady</a:t>
            </a:r>
          </a:p>
          <a:p>
            <a:pPr marL="446088" indent="-446088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dirty="0"/>
              <a:t>Část 2. Stádia trestního řízení</a:t>
            </a:r>
          </a:p>
          <a:p>
            <a:pPr marL="446088" indent="-446088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dirty="0"/>
              <a:t>Část 3. Evropské aspekty trestního práva hmotného a procesního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8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8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8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8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8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58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8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8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58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8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8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58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9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98D11C-3F4B-41AF-9078-4D14AFDFFB5F}" type="slidenum">
              <a:rPr lang="cs-CZ"/>
              <a:pPr/>
              <a:t>20</a:t>
            </a:fld>
            <a:endParaRPr lang="cs-CZ"/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557338"/>
            <a:ext cx="7772400" cy="3781425"/>
          </a:xfrm>
          <a:noFill/>
          <a:ln/>
        </p:spPr>
        <p:txBody>
          <a:bodyPr/>
          <a:lstStyle/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Podání vysvětlení</a:t>
            </a:r>
            <a:r>
              <a:rPr lang="cs-CZ" sz="2000"/>
              <a:t>: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osoba podávající vysvětlení může být podezřelým nebo nikoli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právo na právní pomoc advokáta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vysvětlení a neodkladný a neopakovatelný úkon (úloha soudce)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DA29D8-9E57-42C7-874E-C40769F9AE69}" type="slidenum">
              <a:rPr lang="cs-CZ"/>
              <a:pPr/>
              <a:t>21</a:t>
            </a:fld>
            <a:endParaRPr lang="cs-CZ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800" b="1">
                <a:solidFill>
                  <a:srgbClr val="80379B"/>
                </a:solidFill>
              </a:rPr>
              <a:t>Skončení prověřování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3781425"/>
          </a:xfrm>
          <a:noFill/>
          <a:ln/>
        </p:spPr>
        <p:txBody>
          <a:bodyPr/>
          <a:lstStyle/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Zákon stanoví </a:t>
            </a:r>
            <a:r>
              <a:rPr lang="cs-CZ" sz="2000" b="1">
                <a:solidFill>
                  <a:srgbClr val="80379B"/>
                </a:solidFill>
              </a:rPr>
              <a:t>lhůty</a:t>
            </a:r>
            <a:r>
              <a:rPr lang="cs-CZ" sz="2000"/>
              <a:t> (2, 3, 6 měsíců)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endParaRPr lang="cs-CZ" sz="2000"/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odložení nebo jiné vyřízení věci</a:t>
            </a:r>
            <a:r>
              <a:rPr lang="cs-CZ" sz="2000"/>
              <a:t> (§ 159a)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dočasné odložení trestního stíhání</a:t>
            </a:r>
            <a:r>
              <a:rPr lang="cs-CZ" sz="2000"/>
              <a:t> (§ 159b)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zahájení trestního stíhání</a:t>
            </a:r>
            <a:r>
              <a:rPr lang="cs-CZ" sz="2000"/>
              <a:t> (§ 160)</a:t>
            </a:r>
          </a:p>
          <a:p>
            <a:pPr lvl="1" algn="just"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6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1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41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98D21B-F1A1-4A8A-A12B-90CB790D9530}" type="slidenum">
              <a:rPr lang="cs-CZ"/>
              <a:pPr/>
              <a:t>22</a:t>
            </a:fld>
            <a:endParaRPr lang="cs-CZ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800" b="1">
                <a:solidFill>
                  <a:srgbClr val="80379B"/>
                </a:solidFill>
              </a:rPr>
              <a:t>Vyšetřování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3781425"/>
          </a:xfrm>
          <a:noFill/>
          <a:ln/>
        </p:spPr>
        <p:txBody>
          <a:bodyPr/>
          <a:lstStyle/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Vyšetřovací orgány: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policejní orgán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státní zástupce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endParaRPr lang="cs-CZ" sz="2000"/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Stíhání se souhlasem poškozeného: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taxativní výčet trestných činů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kontroverzní ustanovení s důsledky pro trestní řízení</a:t>
            </a:r>
          </a:p>
          <a:p>
            <a:pPr lvl="1" algn="just"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7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1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7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7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417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295949-C817-43F4-AB6B-ACD2ADF10B9D}" type="slidenum">
              <a:rPr lang="cs-CZ"/>
              <a:pPr/>
              <a:t>23</a:t>
            </a:fld>
            <a:endParaRPr lang="cs-CZ"/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800" b="1">
                <a:solidFill>
                  <a:srgbClr val="80379B"/>
                </a:solidFill>
              </a:rPr>
              <a:t>Průběh vyšetřování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3455987"/>
          </a:xfrm>
          <a:noFill/>
          <a:ln/>
        </p:spPr>
        <p:txBody>
          <a:bodyPr/>
          <a:lstStyle/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usnesení o zahájení trestního stíhání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účast obviněného a obhájce</a:t>
            </a:r>
            <a:r>
              <a:rPr lang="cs-CZ" sz="2000"/>
              <a:t> ve vyšetřování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skončení</a:t>
            </a:r>
            <a:r>
              <a:rPr lang="cs-CZ" sz="2000"/>
              <a:t> vyšetřování a </a:t>
            </a:r>
            <a:r>
              <a:rPr lang="cs-CZ" sz="2000" b="1">
                <a:solidFill>
                  <a:srgbClr val="80379B"/>
                </a:solidFill>
              </a:rPr>
              <a:t>prostudování</a:t>
            </a:r>
            <a:r>
              <a:rPr lang="cs-CZ" sz="2000"/>
              <a:t> spisů, návrhy 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lhůty</a:t>
            </a:r>
            <a:r>
              <a:rPr lang="cs-CZ" sz="2000"/>
              <a:t> ke skončení vyšetřování (2, 3 měsíce)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vyšetřování trestných činů, o nichž koná v řízení v prvním stupni krajský soud (§ 168 - § 170)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dozor</a:t>
            </a:r>
            <a:r>
              <a:rPr lang="cs-CZ" sz="2000"/>
              <a:t> státního zástupce (§ 174)</a:t>
            </a:r>
          </a:p>
          <a:p>
            <a:pPr lvl="1" algn="just">
              <a:buFont typeface="Wingdings" pitchFamily="2" charset="2"/>
              <a:buNone/>
            </a:pPr>
            <a:endParaRPr lang="cs-CZ" sz="2000"/>
          </a:p>
          <a:p>
            <a:pPr lvl="1" algn="just"/>
            <a:endParaRPr lang="cs-CZ" sz="2000"/>
          </a:p>
          <a:p>
            <a:pPr lvl="1" algn="just"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1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41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DF1712-E596-456A-93BD-84497653674F}" type="slidenum">
              <a:rPr lang="cs-CZ"/>
              <a:pPr/>
              <a:t>24</a:t>
            </a:fld>
            <a:endParaRPr lang="cs-CZ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600" b="1">
                <a:solidFill>
                  <a:srgbClr val="80379B"/>
                </a:solidFill>
              </a:rPr>
              <a:t>Zkrácené přípravné řízení (§ 179a - § 179h)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3455987"/>
          </a:xfrm>
          <a:noFill/>
          <a:ln/>
        </p:spPr>
        <p:txBody>
          <a:bodyPr/>
          <a:lstStyle/>
          <a:p>
            <a:pPr algn="just"/>
            <a:r>
              <a:rPr lang="cs-CZ" sz="2000" b="1">
                <a:solidFill>
                  <a:srgbClr val="80379B"/>
                </a:solidFill>
              </a:rPr>
              <a:t>Podmínky zkráceného řízení:</a:t>
            </a:r>
          </a:p>
          <a:p>
            <a:pPr lvl="1" algn="just">
              <a:lnSpc>
                <a:spcPct val="8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příslušnost</a:t>
            </a:r>
            <a:r>
              <a:rPr lang="cs-CZ" sz="2000"/>
              <a:t> okresního soudu</a:t>
            </a:r>
          </a:p>
          <a:p>
            <a:pPr lvl="1" algn="just">
              <a:lnSpc>
                <a:spcPct val="8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horní hranice trestu odnětí svobody</a:t>
            </a:r>
            <a:r>
              <a:rPr lang="cs-CZ" sz="2000"/>
              <a:t> nejvíce 3 roky</a:t>
            </a:r>
          </a:p>
          <a:p>
            <a:pPr lvl="1" algn="just">
              <a:lnSpc>
                <a:spcPct val="8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podezřelý</a:t>
            </a:r>
            <a:r>
              <a:rPr lang="cs-CZ" sz="2000">
                <a:solidFill>
                  <a:srgbClr val="80379B"/>
                </a:solidFill>
              </a:rPr>
              <a:t> </a:t>
            </a:r>
            <a:r>
              <a:rPr lang="cs-CZ" sz="2000" b="1">
                <a:solidFill>
                  <a:srgbClr val="80379B"/>
                </a:solidFill>
              </a:rPr>
              <a:t>přistižen</a:t>
            </a:r>
            <a:r>
              <a:rPr lang="cs-CZ" sz="2000">
                <a:solidFill>
                  <a:srgbClr val="80379B"/>
                </a:solidFill>
              </a:rPr>
              <a:t> </a:t>
            </a:r>
            <a:r>
              <a:rPr lang="cs-CZ" sz="2000" b="1">
                <a:solidFill>
                  <a:srgbClr val="80379B"/>
                </a:solidFill>
              </a:rPr>
              <a:t>při činu</a:t>
            </a:r>
            <a:r>
              <a:rPr lang="cs-CZ" sz="2000"/>
              <a:t> nebo </a:t>
            </a:r>
            <a:r>
              <a:rPr lang="cs-CZ" sz="2000" b="1">
                <a:solidFill>
                  <a:srgbClr val="80379B"/>
                </a:solidFill>
              </a:rPr>
              <a:t>bezprostředně po něm</a:t>
            </a:r>
          </a:p>
          <a:p>
            <a:pPr lvl="1" algn="just">
              <a:lnSpc>
                <a:spcPct val="8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jinak by bylo zahájeno trestní stíhání, věc je </a:t>
            </a:r>
            <a:r>
              <a:rPr lang="cs-CZ" sz="2000" b="1">
                <a:solidFill>
                  <a:srgbClr val="80379B"/>
                </a:solidFill>
              </a:rPr>
              <a:t>skutkově jednoduchá</a:t>
            </a:r>
          </a:p>
          <a:p>
            <a:pPr lvl="1" algn="just">
              <a:lnSpc>
                <a:spcPct val="8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práva podezřelého</a:t>
            </a:r>
          </a:p>
          <a:p>
            <a:pPr lvl="1" algn="just">
              <a:lnSpc>
                <a:spcPct val="8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lhůty</a:t>
            </a:r>
            <a:r>
              <a:rPr lang="cs-CZ" sz="2000"/>
              <a:t> pro skončení </a:t>
            </a:r>
            <a:r>
              <a:rPr lang="cs-CZ" sz="2000" b="1">
                <a:solidFill>
                  <a:srgbClr val="80379B"/>
                </a:solidFill>
              </a:rPr>
              <a:t>nelze překračovat</a:t>
            </a:r>
            <a:endParaRPr lang="cs-CZ" sz="2000">
              <a:solidFill>
                <a:srgbClr val="80379B"/>
              </a:solidFill>
            </a:endParaRPr>
          </a:p>
          <a:p>
            <a:pPr lvl="1" algn="just"/>
            <a:endParaRPr lang="cs-CZ" sz="2000"/>
          </a:p>
          <a:p>
            <a:pPr lvl="1" algn="just"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9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9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9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9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19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1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41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41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9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9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419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9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9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419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F0F743-5499-4B9C-9335-23B878BA9EFB}" type="slidenum">
              <a:rPr lang="cs-CZ"/>
              <a:pPr/>
              <a:t>25</a:t>
            </a:fld>
            <a:endParaRPr lang="cs-CZ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800" b="1">
                <a:solidFill>
                  <a:srgbClr val="80379B"/>
                </a:solidFill>
              </a:rPr>
              <a:t>Rozhodnutí v přípravném řízení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3455987"/>
          </a:xfrm>
          <a:noFill/>
          <a:ln/>
        </p:spPr>
        <p:txBody>
          <a:bodyPr/>
          <a:lstStyle/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b="1" u="sng">
                <a:solidFill>
                  <a:srgbClr val="80379B"/>
                </a:solidFill>
              </a:rPr>
              <a:t>Postup před zahájením trestního stíhání:</a:t>
            </a:r>
          </a:p>
          <a:p>
            <a:pPr algn="just">
              <a:buClr>
                <a:srgbClr val="80379B"/>
              </a:buClr>
              <a:buFont typeface="Wingdings" pitchFamily="2" charset="2"/>
              <a:buNone/>
            </a:pPr>
            <a:endParaRPr lang="cs-CZ" b="1" u="sng">
              <a:solidFill>
                <a:srgbClr val="80379B"/>
              </a:solidFill>
            </a:endParaRP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odložení nebo jiné vyřízení věci</a:t>
            </a:r>
            <a:r>
              <a:rPr lang="cs-CZ" sz="2000"/>
              <a:t> (§ 159a):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/>
              <a:t>nejde o podezření ze spáchání trestného činu,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/>
              <a:t>trestní stíhání je nepřípustné,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/>
              <a:t>trestní stíhání je neúčelné,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/>
              <a:t>není znám pachatel,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/>
              <a:t>(nabývá právní moci, ale nečiní překážku rei iudicatae)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dočasné odložení trestního stíhání</a:t>
            </a:r>
            <a:r>
              <a:rPr lang="cs-CZ" sz="2000"/>
              <a:t> (§ 159b)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zahájení trestního stíhání</a:t>
            </a:r>
            <a:r>
              <a:rPr lang="cs-CZ" sz="2000"/>
              <a:t> (§ 160)</a:t>
            </a:r>
          </a:p>
          <a:p>
            <a:pPr lvl="1" algn="just">
              <a:buFont typeface="Wingdings" pitchFamily="2" charset="2"/>
              <a:buNone/>
            </a:pPr>
            <a:endParaRPr lang="cs-CZ" sz="2000"/>
          </a:p>
          <a:p>
            <a:pPr lvl="1" algn="just"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0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20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0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20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20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0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420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42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0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0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420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20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0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420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20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0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420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20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20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420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A5B9EC-8F5C-4361-8D4C-1375F9A8D1E3}" type="slidenum">
              <a:rPr lang="cs-CZ"/>
              <a:pPr/>
              <a:t>26</a:t>
            </a:fld>
            <a:endParaRPr lang="cs-CZ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7772400" cy="3455987"/>
          </a:xfrm>
          <a:noFill/>
          <a:ln/>
        </p:spPr>
        <p:txBody>
          <a:bodyPr/>
          <a:lstStyle/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b="1" u="sng" dirty="0">
                <a:solidFill>
                  <a:srgbClr val="80379B"/>
                </a:solidFill>
              </a:rPr>
              <a:t>Vyšetřování:</a:t>
            </a:r>
          </a:p>
          <a:p>
            <a:pPr algn="just">
              <a:buClr>
                <a:srgbClr val="80379B"/>
              </a:buClr>
              <a:buFont typeface="Wingdings" pitchFamily="2" charset="2"/>
              <a:buNone/>
            </a:pPr>
            <a:endParaRPr lang="cs-CZ" b="1" u="sng" dirty="0">
              <a:solidFill>
                <a:srgbClr val="80379B"/>
              </a:solidFill>
            </a:endParaRP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80379B"/>
                </a:solidFill>
              </a:rPr>
              <a:t>postoupení věci jinému orgánu</a:t>
            </a:r>
            <a:r>
              <a:rPr lang="cs-CZ" sz="2000" dirty="0"/>
              <a:t> (§ 171)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80379B"/>
                </a:solidFill>
              </a:rPr>
              <a:t>zastavení trestního stíhání</a:t>
            </a:r>
            <a:r>
              <a:rPr lang="cs-CZ" sz="2000" dirty="0"/>
              <a:t> (§ 172)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80379B"/>
                </a:solidFill>
              </a:rPr>
              <a:t>přerušení trestního stíhání</a:t>
            </a:r>
            <a:r>
              <a:rPr lang="cs-CZ" sz="2000" dirty="0"/>
              <a:t> (§ 173)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80379B"/>
                </a:solidFill>
              </a:rPr>
              <a:t>podmíněné zastavení trestního stíhání</a:t>
            </a:r>
            <a:r>
              <a:rPr lang="cs-CZ" sz="2000" dirty="0"/>
              <a:t> (§ 307)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80379B"/>
                </a:solidFill>
              </a:rPr>
              <a:t>narovnání</a:t>
            </a:r>
            <a:r>
              <a:rPr lang="cs-CZ" sz="2000" dirty="0"/>
              <a:t> (§ 308)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endParaRPr lang="cs-CZ" sz="2000" dirty="0"/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80379B"/>
                </a:solidFill>
              </a:rPr>
              <a:t>přezkum usnesení o zastavení trestního stíhání a o postoupení věci Nejvyšším státním zastupitelstvím</a:t>
            </a:r>
            <a:r>
              <a:rPr lang="cs-CZ" sz="2000" dirty="0"/>
              <a:t> (§ 173a, § 174a)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endParaRPr lang="cs-CZ" sz="2000" dirty="0"/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80379B"/>
                </a:solidFill>
              </a:rPr>
              <a:t>podání obžaloby</a:t>
            </a:r>
            <a:r>
              <a:rPr lang="cs-CZ" sz="2000" dirty="0"/>
              <a:t> (§ 176)</a:t>
            </a:r>
          </a:p>
          <a:p>
            <a:pPr lvl="2" algn="just">
              <a:buFont typeface="Wingdings" pitchFamily="2" charset="2"/>
              <a:buNone/>
            </a:pPr>
            <a:endParaRPr lang="cs-CZ" dirty="0"/>
          </a:p>
          <a:p>
            <a:pPr lvl="1" algn="just"/>
            <a:endParaRPr lang="cs-CZ" sz="2000" dirty="0"/>
          </a:p>
          <a:p>
            <a:pPr lvl="1" algn="just">
              <a:buFont typeface="Wingdings" pitchFamily="2" charset="2"/>
              <a:buNone/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2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1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21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21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1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1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21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1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1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21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1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1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421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1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1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421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00092B-1D10-4073-AD34-54BD12742984}" type="slidenum">
              <a:rPr lang="cs-CZ"/>
              <a:pPr/>
              <a:t>27</a:t>
            </a:fld>
            <a:endParaRPr lang="cs-CZ"/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7772400" cy="3455987"/>
          </a:xfrm>
          <a:noFill/>
          <a:ln/>
        </p:spPr>
        <p:txBody>
          <a:bodyPr/>
          <a:lstStyle/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b="1" u="sng" dirty="0">
                <a:solidFill>
                  <a:srgbClr val="80379B"/>
                </a:solidFill>
              </a:rPr>
              <a:t>Zkrácené přípravné řízení</a:t>
            </a:r>
            <a:r>
              <a:rPr lang="cs-CZ" dirty="0">
                <a:solidFill>
                  <a:srgbClr val="80379B"/>
                </a:solidFill>
              </a:rPr>
              <a:t>:</a:t>
            </a:r>
          </a:p>
          <a:p>
            <a:pPr algn="just">
              <a:buClr>
                <a:srgbClr val="80379B"/>
              </a:buClr>
              <a:buFont typeface="Wingdings" pitchFamily="2" charset="2"/>
              <a:buNone/>
            </a:pPr>
            <a:endParaRPr lang="cs-CZ" dirty="0">
              <a:solidFill>
                <a:srgbClr val="80379B"/>
              </a:solidFill>
            </a:endParaRP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 dirty="0"/>
              <a:t>podání návrhu na potrestání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 dirty="0"/>
              <a:t>zahájení trestního stíhání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 dirty="0"/>
              <a:t>podmíněné odložení podání návrhu na </a:t>
            </a:r>
            <a:r>
              <a:rPr lang="cs-CZ" sz="2000" b="1" dirty="0" smtClean="0"/>
              <a:t>potrestání</a:t>
            </a:r>
            <a:r>
              <a:rPr lang="cs-CZ" sz="2000" b="1" dirty="0" smtClean="0">
                <a:solidFill>
                  <a:srgbClr val="80379B"/>
                </a:solidFill>
              </a:rPr>
              <a:t> </a:t>
            </a:r>
            <a:r>
              <a:rPr lang="cs-CZ" sz="1600" b="1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– nová právní úprava</a:t>
            </a:r>
            <a:endParaRPr lang="cs-CZ" sz="1600" b="1" dirty="0">
              <a:solidFill>
                <a:schemeClr val="bg2">
                  <a:lumMod val="50000"/>
                  <a:lumOff val="50000"/>
                </a:schemeClr>
              </a:solidFill>
            </a:endParaRPr>
          </a:p>
          <a:p>
            <a:pPr lvl="1" algn="just">
              <a:buFont typeface="Wingdings" pitchFamily="2" charset="2"/>
              <a:buNone/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2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22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22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22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8FA1AF4-143D-4529-B705-6E5CF0D18412}" type="slidenum">
              <a:rPr lang="cs-CZ"/>
              <a:pPr/>
              <a:t>28</a:t>
            </a:fld>
            <a:endParaRPr lang="cs-CZ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Řízení před soudem prvního stupně</a:t>
            </a:r>
            <a:r>
              <a:rPr lang="cs-CZ" sz="4200"/>
              <a:t> 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Část 2.2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23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CAC4DE-C37E-4ECC-B010-30719877DD56}" type="slidenum">
              <a:rPr lang="cs-CZ"/>
              <a:pPr/>
              <a:t>29</a:t>
            </a:fld>
            <a:endParaRPr lang="cs-CZ"/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800" b="1">
                <a:solidFill>
                  <a:srgbClr val="80379B"/>
                </a:solidFill>
              </a:rPr>
              <a:t>Předběžné projednání obžaloby</a:t>
            </a:r>
          </a:p>
        </p:txBody>
      </p:sp>
      <p:sp>
        <p:nvSpPr>
          <p:cNvPr id="425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27088" y="2205038"/>
            <a:ext cx="7772400" cy="3455987"/>
          </a:xfrm>
          <a:noFill/>
          <a:ln/>
        </p:spPr>
        <p:txBody>
          <a:bodyPr/>
          <a:lstStyle/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Postup předsedy senátu po podání obžaloby: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nařízení hlavního líčení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nařízení předběžného projednání obžaloby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endParaRPr lang="cs-CZ" sz="2000"/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Účel: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účelem předběžného projednání obžaloby je prověřit, zda přípravné řízení bylo provedeno v souladu se zákonem a zda jeho výsledky odůvodňují postavení obviněného před soud</a:t>
            </a:r>
          </a:p>
          <a:p>
            <a:pPr lvl="1"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5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5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25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5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5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25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25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5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25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5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5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25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5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5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25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27112E7-2406-4C46-878E-CECF9CE1C78E}" type="slidenum">
              <a:rPr lang="cs-CZ"/>
              <a:pPr/>
              <a:t>3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Obecné výklady </a:t>
            </a:r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Část 1.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6A09AA-4EB3-4E3C-A0C4-9E1235F428AB}" type="slidenum">
              <a:rPr lang="cs-CZ"/>
              <a:pPr/>
              <a:t>30</a:t>
            </a:fld>
            <a:endParaRPr lang="cs-CZ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800" b="1">
                <a:solidFill>
                  <a:srgbClr val="80379B"/>
                </a:solidFill>
              </a:rPr>
              <a:t>Hlavní líčení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772400" cy="3455988"/>
          </a:xfrm>
          <a:noFill/>
          <a:ln/>
        </p:spPr>
        <p:txBody>
          <a:bodyPr/>
          <a:lstStyle/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Nejdůležitější a nejvýznamnější část trestního řízení: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rozhodnutí o </a:t>
            </a:r>
            <a:r>
              <a:rPr lang="cs-CZ" sz="2000" b="1">
                <a:solidFill>
                  <a:srgbClr val="80379B"/>
                </a:solidFill>
              </a:rPr>
              <a:t>vině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rozhodnutí o </a:t>
            </a:r>
            <a:r>
              <a:rPr lang="cs-CZ" sz="2000" b="1">
                <a:solidFill>
                  <a:srgbClr val="80379B"/>
                </a:solidFill>
              </a:rPr>
              <a:t>trestu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jiné</a:t>
            </a:r>
            <a:r>
              <a:rPr lang="cs-CZ" sz="2000"/>
              <a:t> rozhodnutí</a:t>
            </a:r>
          </a:p>
          <a:p>
            <a:pPr lvl="1">
              <a:buClr>
                <a:srgbClr val="80379B"/>
              </a:buClr>
              <a:buFont typeface="Wingdings" pitchFamily="2" charset="2"/>
              <a:buNone/>
            </a:pPr>
            <a:endParaRPr lang="cs-CZ" sz="2000"/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Příprava hlavního líčení: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úkony</a:t>
            </a:r>
            <a:r>
              <a:rPr lang="cs-CZ" sz="2000"/>
              <a:t> před doručením obžaloby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doručení obžaloby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zajištění</a:t>
            </a:r>
            <a:r>
              <a:rPr lang="cs-CZ" sz="2000"/>
              <a:t> úspěšného </a:t>
            </a:r>
            <a:r>
              <a:rPr lang="cs-CZ" sz="2000" b="1">
                <a:solidFill>
                  <a:srgbClr val="80379B"/>
                </a:solidFill>
              </a:rPr>
              <a:t>provedení</a:t>
            </a:r>
            <a:r>
              <a:rPr lang="cs-CZ" sz="2000"/>
              <a:t> hlavního líčení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nařízení</a:t>
            </a:r>
            <a:r>
              <a:rPr lang="cs-CZ" sz="2000"/>
              <a:t> hlavního líčení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jiné opatření</a:t>
            </a:r>
            <a:r>
              <a:rPr lang="cs-CZ" sz="2000"/>
              <a:t> (zastavení trestního stíhání, podmíněné zastavení trestního stíhání, narovnání, přerušení trestního stíhání)</a:t>
            </a:r>
          </a:p>
          <a:p>
            <a:pPr lvl="1"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7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7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2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42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27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27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427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2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2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42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7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7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427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7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7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427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27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27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427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27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27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427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364DE-37FB-4560-B304-DC6311BB46B6}" type="slidenum">
              <a:rPr lang="cs-CZ"/>
              <a:pPr/>
              <a:t>31</a:t>
            </a:fld>
            <a:endParaRPr lang="cs-CZ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125538"/>
            <a:ext cx="7772400" cy="3455987"/>
          </a:xfrm>
          <a:noFill/>
          <a:ln/>
        </p:spPr>
        <p:txBody>
          <a:bodyPr/>
          <a:lstStyle/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Charakteristika</a:t>
            </a:r>
            <a:r>
              <a:rPr lang="cs-CZ" sz="2000"/>
              <a:t> hlavního líčení: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plné uplatnění základních zásad</a:t>
            </a:r>
            <a:r>
              <a:rPr lang="cs-CZ" sz="2000"/>
              <a:t> trestního řízení (veřejnost, bezprostřednost, ústnost, atd.)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rozhodující úloha soudu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rozdělení úlohy</a:t>
            </a:r>
            <a:r>
              <a:rPr lang="cs-CZ" sz="2000"/>
              <a:t> soudu mezi senát a předsedu senátu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řízení se koná </a:t>
            </a:r>
            <a:r>
              <a:rPr lang="cs-CZ" sz="2000" b="1">
                <a:solidFill>
                  <a:srgbClr val="80379B"/>
                </a:solidFill>
              </a:rPr>
              <a:t>jen o skutku</a:t>
            </a:r>
            <a:r>
              <a:rPr lang="cs-CZ" sz="2000"/>
              <a:t>, pro který bylo zahájeno trestní stíhání a podána obžaloba,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přesně specifikovaná </a:t>
            </a:r>
            <a:r>
              <a:rPr lang="cs-CZ" sz="2000" b="1">
                <a:solidFill>
                  <a:srgbClr val="80379B"/>
                </a:solidFill>
              </a:rPr>
              <a:t>účast osob</a:t>
            </a:r>
            <a:r>
              <a:rPr lang="cs-CZ" sz="2000"/>
              <a:t> v hlavním líčení: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>
                <a:solidFill>
                  <a:srgbClr val="80379B"/>
                </a:solidFill>
              </a:rPr>
              <a:t>soud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>
                <a:solidFill>
                  <a:srgbClr val="80379B"/>
                </a:solidFill>
              </a:rPr>
              <a:t>zapisovatel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>
                <a:solidFill>
                  <a:srgbClr val="80379B"/>
                </a:solidFill>
              </a:rPr>
              <a:t>státní zástupce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>
                <a:solidFill>
                  <a:srgbClr val="80379B"/>
                </a:solidFill>
              </a:rPr>
              <a:t>obžalovaný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>
                <a:solidFill>
                  <a:srgbClr val="80379B"/>
                </a:solidFill>
              </a:rPr>
              <a:t>obhájce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>
                <a:solidFill>
                  <a:srgbClr val="80379B"/>
                </a:solidFill>
              </a:rPr>
              <a:t>poškozený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>
                <a:solidFill>
                  <a:srgbClr val="80379B"/>
                </a:solidFill>
              </a:rPr>
              <a:t>další osoby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endParaRPr lang="cs-CZ" sz="1800" b="1"/>
          </a:p>
          <a:p>
            <a:pPr lvl="1" algn="just"/>
            <a:endParaRPr lang="cs-CZ" sz="2000"/>
          </a:p>
          <a:p>
            <a:pPr lvl="1" algn="just">
              <a:buFont typeface="Wingdings" pitchFamily="2" charset="2"/>
              <a:buNone/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8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8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8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8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8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28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8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8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28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8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28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28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8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8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28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8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8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428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8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8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428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8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8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428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28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8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428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28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28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428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28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8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428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28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28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428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280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280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4280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258DDE-98E8-4A8A-B5D7-0614AC5ECF14}" type="slidenum">
              <a:rPr lang="cs-CZ"/>
              <a:pPr/>
              <a:t>32</a:t>
            </a:fld>
            <a:endParaRPr lang="cs-CZ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908050"/>
            <a:ext cx="7772400" cy="719138"/>
          </a:xfrm>
        </p:spPr>
        <p:txBody>
          <a:bodyPr/>
          <a:lstStyle/>
          <a:p>
            <a:r>
              <a:rPr lang="cs-CZ" sz="2800" b="1">
                <a:solidFill>
                  <a:srgbClr val="80379B"/>
                </a:solidFill>
              </a:rPr>
              <a:t>Průběh hlavního líčení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7772400" cy="3455988"/>
          </a:xfrm>
          <a:noFill/>
          <a:ln/>
        </p:spPr>
        <p:txBody>
          <a:bodyPr/>
          <a:lstStyle/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Počátek hlavního líčení: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sdělení věci</a:t>
            </a:r>
            <a:r>
              <a:rPr lang="cs-CZ" sz="2000"/>
              <a:t>, která bude projednávána, 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zjištění </a:t>
            </a:r>
            <a:r>
              <a:rPr lang="cs-CZ" sz="2000" b="1">
                <a:solidFill>
                  <a:srgbClr val="80379B"/>
                </a:solidFill>
              </a:rPr>
              <a:t>přítomnosti osob</a:t>
            </a:r>
            <a:r>
              <a:rPr lang="cs-CZ" sz="2000"/>
              <a:t>,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přednesení obžaloby</a:t>
            </a:r>
            <a:r>
              <a:rPr lang="cs-CZ" sz="2000"/>
              <a:t>,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práva</a:t>
            </a:r>
            <a:r>
              <a:rPr lang="cs-CZ" sz="2000"/>
              <a:t> poškozeného</a:t>
            </a:r>
          </a:p>
          <a:p>
            <a:pPr>
              <a:buClr>
                <a:srgbClr val="80379B"/>
              </a:buClr>
              <a:buFont typeface="Wingdings" pitchFamily="2" charset="2"/>
              <a:buNone/>
            </a:pPr>
            <a:endParaRPr lang="cs-CZ" sz="1500"/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Dokazování: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okruh</a:t>
            </a:r>
            <a:r>
              <a:rPr lang="cs-CZ" sz="2000"/>
              <a:t> dokazovaných </a:t>
            </a:r>
            <a:r>
              <a:rPr lang="cs-CZ" sz="2000" b="1">
                <a:solidFill>
                  <a:srgbClr val="80379B"/>
                </a:solidFill>
              </a:rPr>
              <a:t>otázek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pořadí</a:t>
            </a:r>
            <a:r>
              <a:rPr lang="cs-CZ" sz="2000"/>
              <a:t> provádění </a:t>
            </a:r>
            <a:r>
              <a:rPr lang="cs-CZ" sz="2000" b="1">
                <a:solidFill>
                  <a:srgbClr val="80379B"/>
                </a:solidFill>
              </a:rPr>
              <a:t>důkazů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způsob provádění důkazů</a:t>
            </a:r>
            <a:r>
              <a:rPr lang="cs-CZ" sz="2000"/>
              <a:t>: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/>
              <a:t>aktivní součinnost stran,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/>
              <a:t>uplatnění zásad ústnosti a bezprostřednosti,</a:t>
            </a:r>
          </a:p>
          <a:p>
            <a:pPr lvl="2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/>
              <a:t>zvláštní povaha výslechu u hlavního líčení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skončení</a:t>
            </a:r>
            <a:r>
              <a:rPr lang="cs-CZ" sz="2000"/>
              <a:t> dokazování</a:t>
            </a:r>
          </a:p>
          <a:p>
            <a:pPr lvl="1" algn="just"/>
            <a:endParaRPr lang="cs-CZ" sz="2000"/>
          </a:p>
          <a:p>
            <a:pPr lvl="1"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30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30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30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43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0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30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430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0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0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430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0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0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430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30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0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430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30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30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430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0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0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430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0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30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430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30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30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430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0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0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430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267245-E9D3-4E10-804E-8F19D061F9F4}" type="slidenum">
              <a:rPr lang="cs-CZ"/>
              <a:pPr/>
              <a:t>33</a:t>
            </a:fld>
            <a:endParaRPr lang="cs-CZ"/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96975"/>
            <a:ext cx="7772400" cy="3455988"/>
          </a:xfrm>
          <a:noFill/>
          <a:ln/>
        </p:spPr>
        <p:txBody>
          <a:bodyPr/>
          <a:lstStyle/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Závěr hlavního líčení: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závěrečné řeči</a:t>
            </a:r>
            <a:r>
              <a:rPr lang="cs-CZ" sz="2000"/>
              <a:t> státního zástupce a ostatních osob,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právo </a:t>
            </a:r>
            <a:r>
              <a:rPr lang="cs-CZ" sz="2000" b="1">
                <a:solidFill>
                  <a:srgbClr val="80379B"/>
                </a:solidFill>
              </a:rPr>
              <a:t>posledního slova</a:t>
            </a:r>
            <a:r>
              <a:rPr lang="cs-CZ" sz="2000"/>
              <a:t> obžalovaného. 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endParaRPr lang="cs-CZ" sz="2000"/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Rozhodnutí v hlavním líčení: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podklad pro rozhodnutí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rozsudek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zastavení trestního stíhání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podmíněné zastavení trestního stíhání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schválení narovnání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přerušení trestního stíhání</a:t>
            </a:r>
          </a:p>
          <a:p>
            <a:pPr lvl="1"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postoupení věci</a:t>
            </a:r>
          </a:p>
          <a:p>
            <a:pPr lvl="1" algn="just">
              <a:buFont typeface="Wingdings" pitchFamily="2" charset="2"/>
              <a:buNone/>
            </a:pPr>
            <a:endParaRPr lang="cs-CZ" sz="2000"/>
          </a:p>
          <a:p>
            <a:pPr lvl="1" algn="just"/>
            <a:endParaRPr lang="cs-CZ" sz="2000"/>
          </a:p>
          <a:p>
            <a:pPr lvl="1"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3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3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43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1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1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431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887FDC-03DD-42F2-8563-23C10C725E83}" type="slidenum">
              <a:rPr lang="cs-CZ"/>
              <a:pPr/>
              <a:t>34</a:t>
            </a:fld>
            <a:endParaRPr lang="cs-CZ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800" b="1">
                <a:solidFill>
                  <a:srgbClr val="80379B"/>
                </a:solidFill>
              </a:rPr>
              <a:t>Přezkoumávání rozhodnutí v opravném řízení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60575"/>
            <a:ext cx="7772400" cy="3455988"/>
          </a:xfrm>
          <a:noFill/>
          <a:ln/>
        </p:spPr>
        <p:txBody>
          <a:bodyPr/>
          <a:lstStyle/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Podstata a účel</a:t>
            </a:r>
            <a:r>
              <a:rPr lang="cs-CZ" sz="2000"/>
              <a:t> opravného řízení: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vady skutkové (error in facto)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vady právní (error in iure)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vady procesního postupu (error in procedendo)</a:t>
            </a:r>
          </a:p>
          <a:p>
            <a:pPr lvl="1"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3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EB041-09BC-4C26-90A4-F238AD6AFD0B}" type="slidenum">
              <a:rPr lang="cs-CZ"/>
              <a:pPr/>
              <a:t>35</a:t>
            </a:fld>
            <a:endParaRPr lang="cs-CZ"/>
          </a:p>
        </p:txBody>
      </p:sp>
      <p:sp>
        <p:nvSpPr>
          <p:cNvPr id="4331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>
                <a:solidFill>
                  <a:srgbClr val="80379B"/>
                </a:solidFill>
              </a:rPr>
              <a:t>Opravné prostředky</a:t>
            </a:r>
            <a:r>
              <a:rPr lang="cs-CZ"/>
              <a:t> </a:t>
            </a:r>
          </a:p>
        </p:txBody>
      </p:sp>
      <p:sp>
        <p:nvSpPr>
          <p:cNvPr id="43315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2060575"/>
            <a:ext cx="3810000" cy="43576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>
                <a:solidFill>
                  <a:srgbClr val="80379B"/>
                </a:solidFill>
              </a:rPr>
              <a:t>Řádné: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stížnost</a:t>
            </a:r>
            <a:r>
              <a:rPr lang="cs-CZ" sz="2000"/>
              <a:t> (§ 141 a násl.)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odvolání</a:t>
            </a:r>
            <a:r>
              <a:rPr lang="cs-CZ" sz="2000"/>
              <a:t> (§ 245 a násl.)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odpor</a:t>
            </a:r>
            <a:r>
              <a:rPr lang="cs-CZ" sz="2000"/>
              <a:t> (§ 314g a násl.)</a:t>
            </a:r>
          </a:p>
        </p:txBody>
      </p:sp>
      <p:sp>
        <p:nvSpPr>
          <p:cNvPr id="43315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2060575"/>
            <a:ext cx="3810000" cy="43576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>
                <a:solidFill>
                  <a:srgbClr val="80379B"/>
                </a:solidFill>
              </a:rPr>
              <a:t>Mimořádné: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dovolání</a:t>
            </a:r>
            <a:r>
              <a:rPr lang="cs-CZ" sz="2000"/>
              <a:t> (§ 265a a násl.)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stížnost pro porušení zákona</a:t>
            </a:r>
            <a:r>
              <a:rPr lang="cs-CZ" sz="2000"/>
              <a:t> (§ 266 a násl.)</a:t>
            </a:r>
          </a:p>
          <a:p>
            <a:pPr lvl="1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obnova řízení</a:t>
            </a:r>
            <a:r>
              <a:rPr lang="cs-CZ" sz="2000"/>
              <a:t> (§ 277 a násl.)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3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3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3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3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33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3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3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33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3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3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33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3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3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33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3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33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433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33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33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433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33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33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433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3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3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433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27112E7-2406-4C46-878E-CECF9CE1C78E}" type="slidenum">
              <a:rPr lang="cs-CZ"/>
              <a:pPr/>
              <a:t>36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446088" indent="-446088" algn="ctr"/>
            <a:r>
              <a:rPr lang="cs-CZ" sz="3600" dirty="0"/>
              <a:t>Evropské aspekty trestního práva hmotného a procesního</a:t>
            </a:r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Část </a:t>
            </a:r>
            <a:r>
              <a:rPr lang="cs-CZ" dirty="0" smtClean="0"/>
              <a:t>3.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921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Smlouva o fungování EU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kap. 4 - </a:t>
            </a:r>
            <a:r>
              <a:rPr lang="cs-CZ" sz="2000" dirty="0" smtClean="0">
                <a:solidFill>
                  <a:srgbClr val="7030A0"/>
                </a:solidFill>
              </a:rPr>
              <a:t>justiční spolupráce v trestních věcech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cs-CZ" sz="2000" u="sng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čl. 82</a:t>
            </a:r>
          </a:p>
          <a:p>
            <a:r>
              <a:rPr lang="cs-CZ" sz="2000" dirty="0" smtClean="0"/>
              <a:t>zásada </a:t>
            </a:r>
            <a:r>
              <a:rPr lang="cs-CZ" sz="2000" dirty="0"/>
              <a:t>vzájemného uznávání rozsudků a soudních rozhodnutí </a:t>
            </a:r>
            <a:endParaRPr lang="cs-CZ" sz="2000" dirty="0" smtClean="0"/>
          </a:p>
          <a:p>
            <a:r>
              <a:rPr lang="cs-CZ" sz="2000" dirty="0"/>
              <a:t>sbližování právních předpisů členských </a:t>
            </a:r>
            <a:r>
              <a:rPr lang="cs-CZ" sz="2000" dirty="0" smtClean="0"/>
              <a:t>států</a:t>
            </a:r>
          </a:p>
          <a:p>
            <a:r>
              <a:rPr lang="cs-CZ" sz="20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minimální pravidla </a:t>
            </a:r>
            <a:r>
              <a:rPr lang="cs-CZ" sz="2000" dirty="0" smtClean="0"/>
              <a:t>(formou směrnic) týkající se:</a:t>
            </a:r>
          </a:p>
          <a:p>
            <a:pPr lvl="1"/>
            <a:r>
              <a:rPr lang="cs-CZ" sz="1800" dirty="0"/>
              <a:t>v</a:t>
            </a:r>
            <a:r>
              <a:rPr lang="cs-CZ" sz="1800" dirty="0" smtClean="0"/>
              <a:t>zájemné </a:t>
            </a:r>
            <a:r>
              <a:rPr lang="cs-CZ" sz="1800" dirty="0"/>
              <a:t>přípustnosti důkazů mezi členskými státy</a:t>
            </a:r>
            <a:r>
              <a:rPr lang="cs-CZ" sz="1800" dirty="0" smtClean="0"/>
              <a:t>; </a:t>
            </a:r>
          </a:p>
          <a:p>
            <a:pPr lvl="1"/>
            <a:r>
              <a:rPr lang="cs-CZ" sz="1800" dirty="0" smtClean="0"/>
              <a:t>práv </a:t>
            </a:r>
            <a:r>
              <a:rPr lang="cs-CZ" sz="1800" dirty="0"/>
              <a:t>osob v trestním </a:t>
            </a:r>
            <a:r>
              <a:rPr lang="cs-CZ" sz="1800" dirty="0" smtClean="0"/>
              <a:t>řízení;</a:t>
            </a:r>
          </a:p>
          <a:p>
            <a:pPr lvl="1"/>
            <a:r>
              <a:rPr lang="cs-CZ" sz="1800" dirty="0" smtClean="0"/>
              <a:t>práv </a:t>
            </a:r>
            <a:r>
              <a:rPr lang="cs-CZ" sz="1800" dirty="0"/>
              <a:t>obětí trestných </a:t>
            </a:r>
            <a:r>
              <a:rPr lang="cs-CZ" sz="1800" dirty="0" smtClean="0"/>
              <a:t>činů;</a:t>
            </a:r>
          </a:p>
          <a:p>
            <a:pPr lvl="1"/>
            <a:r>
              <a:rPr lang="cs-CZ" sz="1800" dirty="0" smtClean="0"/>
              <a:t>dalších </a:t>
            </a:r>
            <a:r>
              <a:rPr lang="cs-CZ" sz="1800" dirty="0"/>
              <a:t>zvláštních aspektů trestního </a:t>
            </a:r>
            <a:r>
              <a:rPr lang="cs-CZ" sz="1800" dirty="0" smtClean="0"/>
              <a:t>řízení.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Jaroslav Fenyk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D1BD64-FC61-4DAA-9E87-F4822D526062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1190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fungování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u="sng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čl. 83</a:t>
            </a:r>
            <a:endParaRPr lang="cs-CZ" sz="20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cs-CZ" sz="2000" dirty="0" smtClean="0"/>
              <a:t>minimální </a:t>
            </a:r>
            <a:r>
              <a:rPr lang="cs-CZ" sz="2000" dirty="0"/>
              <a:t>pravidla týkající se </a:t>
            </a: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vymezení trestných činů a sankcí </a:t>
            </a:r>
            <a:r>
              <a:rPr lang="cs-CZ" sz="2000" dirty="0"/>
              <a:t>v oblastech mimořádně závažné trestné činnosti </a:t>
            </a: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s přeshraničním rozměrem </a:t>
            </a:r>
            <a:r>
              <a:rPr lang="cs-CZ" sz="2000" dirty="0"/>
              <a:t>z důvodu povahy nebo dopadu těchto trestných činů nebo kvůli zvláštní potřebě potírat ji na společném </a:t>
            </a:r>
            <a:r>
              <a:rPr lang="cs-CZ" sz="2000" dirty="0" smtClean="0"/>
              <a:t>základě</a:t>
            </a:r>
          </a:p>
          <a:p>
            <a:r>
              <a:rPr lang="cs-CZ" sz="2000" dirty="0" smtClean="0"/>
              <a:t>oblasti </a:t>
            </a:r>
            <a:r>
              <a:rPr lang="cs-CZ" sz="2000" dirty="0"/>
              <a:t>trestné činnosti: </a:t>
            </a:r>
            <a:endParaRPr lang="cs-CZ" sz="2000" dirty="0" smtClean="0"/>
          </a:p>
          <a:p>
            <a:pPr lvl="1"/>
            <a:r>
              <a:rPr lang="cs-CZ" sz="1600" dirty="0" smtClean="0"/>
              <a:t>terorismus</a:t>
            </a:r>
            <a:r>
              <a:rPr lang="cs-CZ" sz="1600" dirty="0"/>
              <a:t>, </a:t>
            </a:r>
            <a:endParaRPr lang="cs-CZ" sz="1600" dirty="0" smtClean="0"/>
          </a:p>
          <a:p>
            <a:pPr lvl="1"/>
            <a:r>
              <a:rPr lang="cs-CZ" sz="1600" dirty="0" smtClean="0"/>
              <a:t>obchod </a:t>
            </a:r>
            <a:r>
              <a:rPr lang="cs-CZ" sz="1600" dirty="0"/>
              <a:t>s lidmi a sexuální vykořisťování žen a dětí, </a:t>
            </a:r>
            <a:endParaRPr lang="cs-CZ" sz="1600" dirty="0" smtClean="0"/>
          </a:p>
          <a:p>
            <a:pPr lvl="1"/>
            <a:r>
              <a:rPr lang="cs-CZ" sz="1600" dirty="0" smtClean="0"/>
              <a:t>nedovolený </a:t>
            </a:r>
            <a:r>
              <a:rPr lang="cs-CZ" sz="1600" dirty="0"/>
              <a:t>obchod s drogami, </a:t>
            </a:r>
            <a:endParaRPr lang="cs-CZ" sz="1600" dirty="0" smtClean="0"/>
          </a:p>
          <a:p>
            <a:pPr lvl="1"/>
            <a:r>
              <a:rPr lang="cs-CZ" sz="1600" dirty="0" smtClean="0"/>
              <a:t>nedovolený </a:t>
            </a:r>
            <a:r>
              <a:rPr lang="cs-CZ" sz="1600" dirty="0"/>
              <a:t>obchod se zbraněmi, </a:t>
            </a:r>
            <a:endParaRPr lang="cs-CZ" sz="1600" dirty="0" smtClean="0"/>
          </a:p>
          <a:p>
            <a:pPr lvl="1"/>
            <a:r>
              <a:rPr lang="cs-CZ" sz="1600" dirty="0" smtClean="0"/>
              <a:t>praní </a:t>
            </a:r>
            <a:r>
              <a:rPr lang="cs-CZ" sz="1600" dirty="0"/>
              <a:t>peněz, </a:t>
            </a:r>
            <a:endParaRPr lang="cs-CZ" sz="1600" dirty="0" smtClean="0"/>
          </a:p>
          <a:p>
            <a:pPr lvl="1"/>
            <a:r>
              <a:rPr lang="cs-CZ" sz="1600" dirty="0" smtClean="0"/>
              <a:t>korupce</a:t>
            </a:r>
            <a:r>
              <a:rPr lang="cs-CZ" sz="1600" dirty="0"/>
              <a:t>, </a:t>
            </a:r>
            <a:endParaRPr lang="cs-CZ" sz="1600" dirty="0" smtClean="0"/>
          </a:p>
          <a:p>
            <a:pPr lvl="1"/>
            <a:r>
              <a:rPr lang="cs-CZ" sz="1600" dirty="0" smtClean="0"/>
              <a:t>padělání </a:t>
            </a:r>
            <a:r>
              <a:rPr lang="cs-CZ" sz="1600" dirty="0"/>
              <a:t>platebních prostředků, </a:t>
            </a:r>
            <a:endParaRPr lang="cs-CZ" sz="1600" dirty="0" smtClean="0"/>
          </a:p>
          <a:p>
            <a:pPr lvl="1"/>
            <a:r>
              <a:rPr lang="cs-CZ" sz="1600" dirty="0" smtClean="0"/>
              <a:t>trestná </a:t>
            </a:r>
            <a:r>
              <a:rPr lang="cs-CZ" sz="1600" dirty="0"/>
              <a:t>činnost v oblasti výpočetní techniky a organizovaná trestná činnost.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Jaroslav </a:t>
            </a:r>
            <a:r>
              <a:rPr lang="cs-CZ" dirty="0" err="1" smtClean="0"/>
              <a:t>Fenyk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D1BD64-FC61-4DAA-9E87-F4822D526062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4204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EUROJUST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podporuje </a:t>
            </a:r>
            <a:r>
              <a:rPr lang="cs-CZ" sz="2000" dirty="0"/>
              <a:t>a </a:t>
            </a:r>
            <a:r>
              <a:rPr lang="cs-CZ" sz="2000" dirty="0" smtClean="0"/>
              <a:t>posiluje </a:t>
            </a: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koordinaci a spolupráci mezi vnitrostátními orgány</a:t>
            </a:r>
            <a:r>
              <a:rPr lang="cs-CZ" sz="2000" dirty="0"/>
              <a:t> pověřenými </a:t>
            </a: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vyšetřováním a stíháním závažné trestné činnost</a:t>
            </a:r>
            <a:r>
              <a:rPr lang="cs-CZ" sz="2000" dirty="0"/>
              <a:t>i, která se dotýká dvou nebo více členských států nebo která vyžaduje stíhání na společném základě, a to na základě operací vedených a informací poskytovaných orgány členských států a </a:t>
            </a:r>
            <a:r>
              <a:rPr lang="cs-CZ" sz="2000" dirty="0" err="1" smtClean="0"/>
              <a:t>Europolem</a:t>
            </a:r>
            <a:endParaRPr lang="cs-CZ" sz="2000" dirty="0" smtClean="0"/>
          </a:p>
          <a:p>
            <a:r>
              <a:rPr lang="cs-CZ" sz="2000" dirty="0" smtClean="0"/>
              <a:t>sídlo v Haagu</a:t>
            </a:r>
          </a:p>
          <a:p>
            <a:endParaRPr lang="cs-CZ" sz="2000" dirty="0"/>
          </a:p>
          <a:p>
            <a:r>
              <a:rPr lang="cs-CZ" sz="2000" dirty="0"/>
              <a:t>Úřad evropského veřejného žalobce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Jaroslav Fenyk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D1BD64-FC61-4DAA-9E87-F4822D526062}" type="slidenum">
              <a:rPr lang="cs-CZ" smtClean="0"/>
              <a:pPr/>
              <a:t>39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717032"/>
            <a:ext cx="234315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44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CE6A05-A284-409C-9703-D6DFEF9DD1F2}" type="slidenum">
              <a:rPr lang="cs-CZ"/>
              <a:pPr/>
              <a:t>4</a:t>
            </a:fld>
            <a:endParaRPr 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>
                <a:solidFill>
                  <a:srgbClr val="80379B"/>
                </a:solidFill>
              </a:rPr>
              <a:t>Historické typy trestního procesu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vznik a vývoj inkvizičního trestního řízení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angloamerické trestní řízení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vývoj trestního procesu v českých zemích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současný český trestní proces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justiční spolupráce</a:t>
            </a:r>
            <a:endParaRPr lang="cs-CZ" dirty="0"/>
          </a:p>
        </p:txBody>
      </p:sp>
      <p:sp>
        <p:nvSpPr>
          <p:cNvPr id="19558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Podstata MJS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Státní suverenita jako omezující faktor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Mezinárodní smlouvy, obyčeje a vnitrostátní úprava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Základní instituty mezinárodní justiční spolupráce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Mezinárodní justiční spolupráce v užším slova smyslu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Mezinárodní justiční spolupráce v širším slova smyslu</a:t>
            </a:r>
          </a:p>
          <a:p>
            <a:pPr marL="342900" lvl="1" indent="-342900" eaLnBrk="1" hangingPunct="1">
              <a:lnSpc>
                <a:spcPct val="90000"/>
              </a:lnSpc>
              <a:defRPr/>
            </a:pPr>
            <a:endParaRPr lang="cs-CZ" sz="2000" dirty="0">
              <a:ea typeface="+mn-ea"/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Právní prameny mezinárodní justiční spolupráce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Mezinárodní smlouvy z první poloviny 20. století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Smlouvy dvoustranné a mnohostranné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Rada Evropy a mnohostranné evropské úmluvy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Smlouvy mezi tzv. socialistickými státy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Evropská unie a „prostor svobody bezpečnosti a spravedlnosti“</a:t>
            </a:r>
          </a:p>
        </p:txBody>
      </p:sp>
    </p:spTree>
    <p:extLst>
      <p:ext uri="{BB962C8B-B14F-4D97-AF65-F5344CB8AC3E}">
        <p14:creationId xmlns:p14="http://schemas.microsoft.com/office/powerpoint/2010/main" val="412136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indent="0" eaLnBrk="1" hangingPunct="1">
              <a:lnSpc>
                <a:spcPct val="90000"/>
              </a:lnSpc>
              <a:defRPr/>
            </a:pPr>
            <a:r>
              <a:rPr lang="cs-CZ" sz="3000" dirty="0"/>
              <a:t>Základní formy právního styku s cizinou v ČR</a:t>
            </a:r>
          </a:p>
        </p:txBody>
      </p:sp>
      <p:sp>
        <p:nvSpPr>
          <p:cNvPr id="1966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00050" lvl="2" indent="0" eaLnBrk="1" hangingPunct="1">
              <a:lnSpc>
                <a:spcPct val="90000"/>
              </a:lnSpc>
              <a:buNone/>
              <a:defRPr/>
            </a:pPr>
            <a:endParaRPr lang="cs-CZ" sz="1800" dirty="0" smtClean="0">
              <a:ea typeface="+mn-ea"/>
              <a:cs typeface="+mn-cs"/>
            </a:endParaRPr>
          </a:p>
          <a:p>
            <a:pPr marL="742950" lvl="2" indent="-342900" eaLnBrk="1" hangingPunct="1">
              <a:lnSpc>
                <a:spcPct val="90000"/>
              </a:lnSpc>
              <a:defRPr/>
            </a:pPr>
            <a:endParaRPr lang="cs-CZ" dirty="0" smtClean="0">
              <a:ea typeface="+mn-ea"/>
              <a:cs typeface="+mn-cs"/>
            </a:endParaRPr>
          </a:p>
          <a:p>
            <a:pPr marL="0" lvl="2" indent="-342900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Vydávací řízení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základní zásady vydávacího řízení (nevydávání vlastních  občanů, zásada vzájemnosti, zásada oboustranné trestnosti, zásada speciality, zásada nepřípustnosti vydání pro určité trestné činy) 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vyžádání z ciziny (§ 383 a násl.)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vydání do ciziny (§ 391 a násl.)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79633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>
                <a:solidFill>
                  <a:srgbClr val="000000"/>
                </a:solidFill>
                <a:latin typeface="Trebuchet MS" pitchFamily="34" charset="0"/>
              </a:rPr>
              <a:t>Základní formy právního styku s cizinou v ČR</a:t>
            </a:r>
            <a:endParaRPr lang="cs-CZ" dirty="0"/>
          </a:p>
        </p:txBody>
      </p:sp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lvl="2" indent="-342900">
              <a:lnSpc>
                <a:spcPct val="90000"/>
              </a:lnSpc>
              <a:defRPr/>
            </a:pPr>
            <a:endParaRPr lang="cs-CZ" dirty="0" smtClean="0">
              <a:solidFill>
                <a:schemeClr val="bg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lvl="2" indent="-342900">
              <a:lnSpc>
                <a:spcPct val="90000"/>
              </a:lnSpc>
              <a:defRPr/>
            </a:pPr>
            <a:r>
              <a:rPr lang="cs-CZ" dirty="0" smtClean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Evropský </a:t>
            </a: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zatýkací rozkaz </a:t>
            </a:r>
            <a:r>
              <a:rPr lang="cs-CZ" dirty="0">
                <a:ea typeface="+mn-ea"/>
                <a:cs typeface="+mn-cs"/>
              </a:rPr>
              <a:t>(§ 403 a násl.)</a:t>
            </a:r>
          </a:p>
          <a:p>
            <a:pPr marL="0" lvl="2" indent="-342900">
              <a:lnSpc>
                <a:spcPct val="90000"/>
              </a:lnSpc>
              <a:defRPr/>
            </a:pP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Průvoz pro účely řízení v cizině </a:t>
            </a:r>
            <a:r>
              <a:rPr lang="cs-CZ" dirty="0">
                <a:ea typeface="+mn-ea"/>
                <a:cs typeface="+mn-cs"/>
              </a:rPr>
              <a:t>(§ 423 - § 424)</a:t>
            </a:r>
          </a:p>
          <a:p>
            <a:pPr marL="0" lvl="2" indent="-342900">
              <a:lnSpc>
                <a:spcPct val="90000"/>
              </a:lnSpc>
              <a:defRPr/>
            </a:pP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Dožádání </a:t>
            </a:r>
            <a:r>
              <a:rPr lang="cs-CZ" dirty="0">
                <a:ea typeface="+mn-ea"/>
                <a:cs typeface="+mn-cs"/>
              </a:rPr>
              <a:t>(§ 426 - § 437)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Dožádání do ciziny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Dožádání z ciziny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Zvláštní druhy dožádání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Dočasné předání do ciziny a převzetí z ciziny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Společný vyšetřovací tým</a:t>
            </a:r>
          </a:p>
          <a:p>
            <a:pPr lvl="2" algn="just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Ø"/>
              <a:defRPr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384103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>
                <a:solidFill>
                  <a:srgbClr val="000000"/>
                </a:solidFill>
                <a:latin typeface="Trebuchet MS" pitchFamily="34" charset="0"/>
              </a:rPr>
              <a:t>Základní formy právního styku s cizinou v ČR</a:t>
            </a:r>
            <a:endParaRPr lang="cs-CZ" dirty="0"/>
          </a:p>
        </p:txBody>
      </p:sp>
      <p:sp>
        <p:nvSpPr>
          <p:cNvPr id="1986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1800" dirty="0" smtClean="0"/>
          </a:p>
          <a:p>
            <a:pPr marL="0" lvl="2" indent="-342900"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Převzetí </a:t>
            </a: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a předání trestních věcí (§ 447 - § 448)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Převzetí trestní věci z ciziny a předání trestní věci do ciziny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endParaRPr lang="cs-CZ" dirty="0">
              <a:solidFill>
                <a:schemeClr val="bg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lvl="2" indent="-342900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Výkon rozhodnutí ve vztahu k cizině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Uznávání a výkon cizozemských rozhodnutí </a:t>
            </a:r>
            <a:endParaRPr lang="cs-CZ" sz="1800" dirty="0" smtClean="0">
              <a:ea typeface="+mn-ea"/>
              <a:cs typeface="+mn-cs"/>
            </a:endParaRP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Předání výkonu rozsudku do ciziny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Předání a převzetí výkonu podmíněného trestu odnětí svobody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13133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Projekty EU v oblasti spolupráce v trestních věcech </a:t>
            </a:r>
            <a:br>
              <a:rPr lang="cs-CZ" dirty="0"/>
            </a:br>
            <a:endParaRPr lang="cs-CZ" dirty="0"/>
          </a:p>
        </p:txBody>
      </p:sp>
      <p:sp>
        <p:nvSpPr>
          <p:cNvPr id="1996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Evropská justiční síť</a:t>
            </a: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EUROJUST</a:t>
            </a: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EUROPOL</a:t>
            </a: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OLAF</a:t>
            </a: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Evropský prokurátor </a:t>
            </a: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Evropský trestní rejstřík</a:t>
            </a: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Corpus </a:t>
            </a:r>
            <a:r>
              <a:rPr lang="cs-CZ" sz="2000" dirty="0" err="1" smtClean="0"/>
              <a:t>Juris</a:t>
            </a:r>
            <a:r>
              <a:rPr lang="cs-CZ" sz="2000" dirty="0" smtClean="0"/>
              <a:t>, Corpus </a:t>
            </a:r>
            <a:r>
              <a:rPr lang="cs-CZ" sz="2000" dirty="0" err="1" smtClean="0"/>
              <a:t>Juris</a:t>
            </a:r>
            <a:r>
              <a:rPr lang="cs-CZ" sz="2000" dirty="0" smtClean="0"/>
              <a:t> 2000, atd.</a:t>
            </a:r>
          </a:p>
        </p:txBody>
      </p:sp>
    </p:spTree>
    <p:extLst>
      <p:ext uri="{BB962C8B-B14F-4D97-AF65-F5344CB8AC3E}">
        <p14:creationId xmlns:p14="http://schemas.microsoft.com/office/powerpoint/2010/main" val="354585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tribunály a mezinárodní soud</a:t>
            </a:r>
          </a:p>
        </p:txBody>
      </p:sp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r>
              <a:rPr lang="cs-CZ" sz="3200" dirty="0" smtClean="0">
                <a:latin typeface="+mj-lt"/>
                <a:ea typeface="+mj-ea"/>
                <a:cs typeface="+mj-cs"/>
              </a:rPr>
              <a:t> </a:t>
            </a: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Mezinárodní tribunály vzniklé ad hoc</a:t>
            </a:r>
          </a:p>
          <a:p>
            <a:pPr lvl="1"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Norimberský a Tokijský mezinárodní tribunál</a:t>
            </a:r>
          </a:p>
          <a:p>
            <a:pPr lvl="1"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Mezinárodní tribunál pro zločiny v bývalé Jugoslávii - ICTY</a:t>
            </a:r>
          </a:p>
          <a:p>
            <a:pPr lvl="1"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Mezinárodní tribunál pro zločiny ve Rwandě - ICTR</a:t>
            </a:r>
          </a:p>
          <a:p>
            <a:pPr lvl="1"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endParaRPr lang="cs-CZ" sz="2000" dirty="0" smtClean="0">
              <a:solidFill>
                <a:srgbClr val="FFFF00"/>
              </a:solidFill>
            </a:endParaRP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Stálý mezinárodní soud - ICC</a:t>
            </a:r>
          </a:p>
        </p:txBody>
      </p:sp>
    </p:spTree>
    <p:extLst>
      <p:ext uri="{BB962C8B-B14F-4D97-AF65-F5344CB8AC3E}">
        <p14:creationId xmlns:p14="http://schemas.microsoft.com/office/powerpoint/2010/main" val="35471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BEEBBF-9086-49BF-A7AE-4BC2917C3107}" type="slidenum">
              <a:rPr lang="cs-CZ"/>
              <a:pPr/>
              <a:t>46</a:t>
            </a:fld>
            <a:endParaRPr lang="cs-CZ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772400" cy="3455988"/>
          </a:xfrm>
          <a:noFill/>
          <a:ln/>
        </p:spPr>
        <p:txBody>
          <a:bodyPr/>
          <a:lstStyle/>
          <a:p>
            <a:pPr lvl="1" algn="ctr">
              <a:buFont typeface="Wingdings" pitchFamily="2" charset="2"/>
              <a:buNone/>
            </a:pPr>
            <a:endParaRPr lang="cs-CZ" sz="4000" dirty="0"/>
          </a:p>
          <a:p>
            <a:pPr lvl="1" algn="ctr">
              <a:buFont typeface="Wingdings" pitchFamily="2" charset="2"/>
              <a:buNone/>
            </a:pPr>
            <a:r>
              <a:rPr lang="cs-CZ" sz="4000" b="1" dirty="0">
                <a:solidFill>
                  <a:srgbClr val="80379B"/>
                </a:solidFill>
              </a:rPr>
              <a:t>Jsou nějaké otázky???</a:t>
            </a:r>
          </a:p>
          <a:p>
            <a:pPr lvl="1" algn="ctr">
              <a:buFont typeface="Wingdings" pitchFamily="2" charset="2"/>
              <a:buNone/>
            </a:pPr>
            <a:endParaRPr lang="cs-CZ" sz="4000" b="1" dirty="0">
              <a:solidFill>
                <a:srgbClr val="80379B"/>
              </a:solidFill>
            </a:endParaRPr>
          </a:p>
          <a:p>
            <a:pPr lvl="1" algn="ctr">
              <a:buFont typeface="Wingdings" pitchFamily="2" charset="2"/>
              <a:buNone/>
            </a:pPr>
            <a:r>
              <a:rPr lang="cs-CZ" sz="4000" b="1" dirty="0">
                <a:solidFill>
                  <a:srgbClr val="80379B"/>
                </a:solidFill>
              </a:rPr>
              <a:t>Děkuji za pozornost.</a:t>
            </a:r>
          </a:p>
          <a:p>
            <a:pPr lvl="1"/>
            <a:endParaRPr lang="cs-CZ" sz="4000" b="1" dirty="0">
              <a:solidFill>
                <a:srgbClr val="80379B"/>
              </a:solidFill>
            </a:endParaRPr>
          </a:p>
          <a:p>
            <a:pPr>
              <a:lnSpc>
                <a:spcPct val="80000"/>
              </a:lnSpc>
            </a:pPr>
            <a:endParaRPr lang="cs-CZ" sz="4000" dirty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959AB58-24CC-474C-8126-8ABCA8960A53}" type="slidenum">
              <a:rPr lang="cs-CZ"/>
              <a:pPr/>
              <a:t>47</a:t>
            </a:fld>
            <a:endParaRPr lang="cs-CZ"/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2663825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Jaroslav Fenyk</a:t>
            </a:r>
          </a:p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Právnická fakulta </a:t>
            </a:r>
          </a:p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Masarykovy univerzity v Brně</a:t>
            </a:r>
          </a:p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Veveří 70</a:t>
            </a:r>
          </a:p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611 80  Brno</a:t>
            </a:r>
          </a:p>
          <a:p>
            <a:pPr algn="ctr">
              <a:lnSpc>
                <a:spcPct val="90000"/>
              </a:lnSpc>
            </a:pPr>
            <a:endParaRPr lang="cs-CZ" sz="2000" b="1">
              <a:solidFill>
                <a:srgbClr val="80379B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cs-CZ" sz="1800" b="1">
                <a:solidFill>
                  <a:srgbClr val="80379B"/>
                </a:solidFill>
                <a:hlinkClick r:id="rId3"/>
              </a:rPr>
              <a:t>Jaroslav.Fenyk@law.muni.cz</a:t>
            </a:r>
            <a:endParaRPr lang="cs-CZ" sz="1800" b="1">
              <a:solidFill>
                <a:srgbClr val="80379B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b="1">
                <a:solidFill>
                  <a:srgbClr val="80379B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8228E2-E1EA-4125-AFDB-37DB1F46B3E4}" type="slidenum">
              <a:rPr lang="cs-CZ"/>
              <a:pPr/>
              <a:t>5</a:t>
            </a:fld>
            <a:endParaRPr lang="cs-CZ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008062"/>
          </a:xfrm>
        </p:spPr>
        <p:txBody>
          <a:bodyPr/>
          <a:lstStyle/>
          <a:p>
            <a:r>
              <a:rPr lang="cs-CZ" sz="2800" b="1">
                <a:solidFill>
                  <a:srgbClr val="80379B"/>
                </a:solidFill>
              </a:rPr>
              <a:t>Pojem, druhy a funkce trestního práva procesního a trestního řízení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9500"/>
            <a:ext cx="7772400" cy="3781425"/>
          </a:xfrm>
          <a:noFill/>
          <a:ln/>
        </p:spPr>
        <p:txBody>
          <a:bodyPr/>
          <a:lstStyle/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dirty="0"/>
              <a:t>vztah trestního zákona a trestního řádu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dirty="0"/>
              <a:t>předmět a účel trestního řízení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dirty="0"/>
              <a:t>zákon č. 218/2003 Sb., o odpovědnosti mládeže za protiprávní činy a o soudnictví ve věcech mládeže</a:t>
            </a:r>
            <a:r>
              <a:rPr lang="cs-CZ" dirty="0"/>
              <a:t> </a:t>
            </a:r>
            <a:endParaRPr lang="cs-CZ" dirty="0" smtClean="0"/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dirty="0"/>
              <a:t>Zákon č. 418/2011 Sb., o </a:t>
            </a:r>
            <a:r>
              <a:rPr lang="cs-CZ" sz="2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trestní odpovědnosti právnických osob </a:t>
            </a:r>
            <a:r>
              <a:rPr lang="cs-CZ" sz="2000" dirty="0"/>
              <a:t>a řízení proti </a:t>
            </a:r>
            <a:r>
              <a:rPr lang="cs-CZ" sz="2000" dirty="0" smtClean="0"/>
              <a:t>nim – </a:t>
            </a:r>
            <a:r>
              <a:rPr lang="cs-CZ" sz="20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speciální úprava řízení </a:t>
            </a:r>
            <a:endParaRPr lang="cs-CZ" sz="2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5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5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95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5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5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95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95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5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5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95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704A50-7983-4AFF-BADB-C9955CBB3888}" type="slidenum">
              <a:rPr lang="cs-CZ"/>
              <a:pPr/>
              <a:t>6</a:t>
            </a:fld>
            <a:endParaRPr lang="cs-CZ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800" b="1">
                <a:solidFill>
                  <a:srgbClr val="80379B"/>
                </a:solidFill>
              </a:rPr>
              <a:t>Prameny trestního práva procesního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832"/>
            <a:ext cx="7772400" cy="3853731"/>
          </a:xfrm>
          <a:noFill/>
          <a:ln/>
        </p:spPr>
        <p:txBody>
          <a:bodyPr/>
          <a:lstStyle/>
          <a:p>
            <a:pPr algn="just"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 dirty="0">
                <a:solidFill>
                  <a:srgbClr val="80379B"/>
                </a:solidFill>
              </a:rPr>
              <a:t>Zákon o trestním řízení soudním</a:t>
            </a:r>
            <a:r>
              <a:rPr lang="cs-CZ" sz="1800" dirty="0"/>
              <a:t> (trestní řád) (č. 141/1961 Sb., ve znění </a:t>
            </a:r>
            <a:r>
              <a:rPr lang="cs-CZ" sz="1800" dirty="0" err="1"/>
              <a:t>p.p</a:t>
            </a:r>
            <a:r>
              <a:rPr lang="cs-CZ" sz="1800" dirty="0" smtClean="0"/>
              <a:t>.)</a:t>
            </a:r>
            <a:r>
              <a:rPr lang="cs-CZ" sz="1800" b="1" dirty="0" smtClean="0">
                <a:solidFill>
                  <a:srgbClr val="FF0000"/>
                </a:solidFill>
              </a:rPr>
              <a:t> </a:t>
            </a:r>
            <a:r>
              <a:rPr lang="cs-CZ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- POZOR na novelu č. 459/2011 Sb. s účinností od 1. 1. 2012</a:t>
            </a:r>
            <a:endParaRPr lang="cs-CZ" sz="1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algn="just"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 dirty="0">
                <a:solidFill>
                  <a:srgbClr val="80379B"/>
                </a:solidFill>
              </a:rPr>
              <a:t>Trestní zákoník</a:t>
            </a:r>
            <a:r>
              <a:rPr lang="cs-CZ" sz="1800" dirty="0"/>
              <a:t> (zák. č. 40/2009 Sb., ve znění p. p.)</a:t>
            </a:r>
          </a:p>
          <a:p>
            <a:pPr algn="just"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 dirty="0">
                <a:solidFill>
                  <a:srgbClr val="80379B"/>
                </a:solidFill>
              </a:rPr>
              <a:t>Zákon o odpovědnosti mládeže za protiprávní činy a o soudnictví ve věcech mládeže</a:t>
            </a:r>
            <a:r>
              <a:rPr lang="cs-CZ" sz="1800" dirty="0"/>
              <a:t> (č. 218/2003 Sb., ve znění </a:t>
            </a:r>
            <a:r>
              <a:rPr lang="cs-CZ" sz="1800" dirty="0" err="1"/>
              <a:t>p.p</a:t>
            </a:r>
            <a:r>
              <a:rPr lang="cs-CZ" sz="1800" dirty="0" smtClean="0"/>
              <a:t>.)</a:t>
            </a:r>
          </a:p>
          <a:p>
            <a:pPr algn="just"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Zákon o trestní odpovědnosti právnických osob</a:t>
            </a:r>
            <a:r>
              <a:rPr lang="cs-CZ" sz="1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800" dirty="0"/>
              <a:t>a řízení proti nim (zákon č. 418/2011 Sb., ve znění pozdějších předpisů)</a:t>
            </a:r>
          </a:p>
          <a:p>
            <a:pPr algn="just"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 dirty="0">
                <a:solidFill>
                  <a:srgbClr val="80379B"/>
                </a:solidFill>
              </a:rPr>
              <a:t>Zákon o státním zastupitelství</a:t>
            </a:r>
            <a:r>
              <a:rPr lang="cs-CZ" sz="1800" dirty="0"/>
              <a:t> (č. 283/1993 Sb., ve znění </a:t>
            </a:r>
            <a:r>
              <a:rPr lang="cs-CZ" sz="1800" dirty="0" err="1"/>
              <a:t>p.p</a:t>
            </a:r>
            <a:r>
              <a:rPr lang="cs-CZ" sz="1800" dirty="0"/>
              <a:t>.)</a:t>
            </a:r>
          </a:p>
          <a:p>
            <a:pPr algn="just"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 dirty="0">
                <a:solidFill>
                  <a:srgbClr val="80379B"/>
                </a:solidFill>
              </a:rPr>
              <a:t>Zákon o soudech a soudcích</a:t>
            </a:r>
            <a:r>
              <a:rPr lang="cs-CZ" sz="1800" dirty="0"/>
              <a:t> (č. 6/2002 Sb., ve znění </a:t>
            </a:r>
            <a:r>
              <a:rPr lang="cs-CZ" sz="1800" dirty="0" err="1"/>
              <a:t>p.p</a:t>
            </a:r>
            <a:r>
              <a:rPr lang="cs-CZ" sz="1800" dirty="0"/>
              <a:t>.)</a:t>
            </a:r>
          </a:p>
          <a:p>
            <a:pPr algn="just"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 dirty="0">
                <a:solidFill>
                  <a:srgbClr val="80379B"/>
                </a:solidFill>
              </a:rPr>
              <a:t>Zákon o Policii České republiky</a:t>
            </a:r>
            <a:r>
              <a:rPr lang="cs-CZ" sz="1800" dirty="0"/>
              <a:t> (č. 273/2008 Sb., ve znění </a:t>
            </a:r>
            <a:r>
              <a:rPr lang="cs-CZ" sz="1800" dirty="0" err="1"/>
              <a:t>p.p</a:t>
            </a:r>
            <a:r>
              <a:rPr lang="cs-CZ" sz="1800" dirty="0"/>
              <a:t>.)</a:t>
            </a:r>
          </a:p>
          <a:p>
            <a:pPr algn="just"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 dirty="0">
                <a:solidFill>
                  <a:srgbClr val="80379B"/>
                </a:solidFill>
              </a:rPr>
              <a:t>Zákon o advokacii </a:t>
            </a:r>
            <a:r>
              <a:rPr lang="cs-CZ" sz="1800" dirty="0"/>
              <a:t>(č. 85/1996 Sb., ve znění p. p.)</a:t>
            </a:r>
          </a:p>
          <a:p>
            <a:pPr algn="just"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 dirty="0">
                <a:solidFill>
                  <a:srgbClr val="80379B"/>
                </a:solidFill>
              </a:rPr>
              <a:t>Zákon o výkonu trestu odnětí svobody</a:t>
            </a:r>
            <a:r>
              <a:rPr lang="cs-CZ" sz="1800" dirty="0"/>
              <a:t> (č. 169/1999 Sb., ve znění </a:t>
            </a:r>
            <a:r>
              <a:rPr lang="cs-CZ" sz="1800" dirty="0" err="1"/>
              <a:t>p.p</a:t>
            </a:r>
            <a:r>
              <a:rPr lang="cs-CZ" sz="1800" dirty="0"/>
              <a:t>.)</a:t>
            </a:r>
          </a:p>
          <a:p>
            <a:pPr algn="just">
              <a:lnSpc>
                <a:spcPct val="90000"/>
              </a:lnSpc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1800" b="1" dirty="0">
                <a:solidFill>
                  <a:srgbClr val="80379B"/>
                </a:solidFill>
              </a:rPr>
              <a:t>Zákon o výkonu vazby</a:t>
            </a:r>
            <a:r>
              <a:rPr lang="cs-CZ" sz="1800" dirty="0"/>
              <a:t> (č. 293/1993 Sb., ve znění </a:t>
            </a:r>
            <a:r>
              <a:rPr lang="cs-CZ" sz="1800" dirty="0" err="1"/>
              <a:t>p.p</a:t>
            </a:r>
            <a:r>
              <a:rPr lang="cs-CZ" sz="1800" dirty="0"/>
              <a:t>.)</a:t>
            </a:r>
          </a:p>
          <a:p>
            <a:pPr algn="just"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6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6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9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9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39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96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6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96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6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96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96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2FA5F9-702A-4218-8C81-B9350D8F5237}" type="slidenum">
              <a:rPr lang="cs-CZ"/>
              <a:pPr/>
              <a:t>7</a:t>
            </a:fld>
            <a:endParaRPr lang="cs-CZ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772400" cy="3781425"/>
          </a:xfrm>
          <a:noFill/>
          <a:ln/>
        </p:spPr>
        <p:txBody>
          <a:bodyPr/>
          <a:lstStyle/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Zákon o znalcích a tlumočnících</a:t>
            </a:r>
            <a:r>
              <a:rPr lang="cs-CZ" sz="2000"/>
              <a:t> </a:t>
            </a:r>
            <a:r>
              <a:rPr lang="cs-CZ" sz="1800"/>
              <a:t>(č. 36/1967 Sb., ve znění p.p.)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Zákon o Ústavním soudu</a:t>
            </a:r>
            <a:r>
              <a:rPr lang="cs-CZ" sz="2000"/>
              <a:t> </a:t>
            </a:r>
            <a:r>
              <a:rPr lang="cs-CZ" sz="1800"/>
              <a:t>(č. 182/1993 Sb., ve znění p.p.)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Zákon o Probační a mediační službě</a:t>
            </a:r>
            <a:r>
              <a:rPr lang="cs-CZ" sz="2000"/>
              <a:t> </a:t>
            </a:r>
            <a:r>
              <a:rPr lang="cs-CZ" sz="1800"/>
              <a:t>(č. 257/2000 Sb., ve znění p.p.)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Zákon o zvláštní ochraně svědka a dalších osob v souvislosti s trestním řízením</a:t>
            </a:r>
            <a:r>
              <a:rPr lang="cs-CZ" sz="1800"/>
              <a:t> (č. 137/2001 Sb., ve znění p.p.)</a:t>
            </a:r>
          </a:p>
          <a:p>
            <a:pPr algn="just"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Zákon o výkonu zajištění majetku a věcí v trestním řízení</a:t>
            </a:r>
            <a:r>
              <a:rPr lang="cs-CZ" sz="1800"/>
              <a:t> (č. 279/2003 Sb., ve znění p.p.), atd.</a:t>
            </a:r>
          </a:p>
          <a:p>
            <a:endParaRPr lang="cs-CZ" sz="1800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9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9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9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7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7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97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9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9D9FF5-B5F5-4A78-950E-BB9457FDEA4D}" type="slidenum">
              <a:rPr lang="cs-CZ"/>
              <a:pPr/>
              <a:t>8</a:t>
            </a:fld>
            <a:endParaRPr lang="cs-CZ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800" b="1">
                <a:solidFill>
                  <a:srgbClr val="80379B"/>
                </a:solidFill>
              </a:rPr>
              <a:t>Struktura českého trestního řádu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060575"/>
            <a:ext cx="7772400" cy="3781425"/>
          </a:xfrm>
          <a:noFill/>
          <a:ln/>
        </p:spPr>
        <p:txBody>
          <a:bodyPr/>
          <a:lstStyle/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§ 1 - 156 – Společná ustanovení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§ 157 – 179h – Přípravné řízení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§ 180 – 365 – Řízení před soudem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§ 366 – 460zp – Některé úkony souvisící s trestním řízením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 b="1">
                <a:solidFill>
                  <a:srgbClr val="80379B"/>
                </a:solidFill>
              </a:rPr>
              <a:t>§ 461 – 471 – Přechodná a závěrečná ustanovení</a:t>
            </a:r>
          </a:p>
          <a:p>
            <a:endParaRPr lang="cs-CZ" sz="2000" b="1">
              <a:solidFill>
                <a:srgbClr val="80379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99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9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47F319-8E09-47A1-B4FC-EC6398460242}" type="slidenum">
              <a:rPr lang="cs-CZ"/>
              <a:pPr/>
              <a:t>9</a:t>
            </a:fld>
            <a:endParaRPr lang="cs-CZ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719137"/>
          </a:xfrm>
        </p:spPr>
        <p:txBody>
          <a:bodyPr/>
          <a:lstStyle/>
          <a:p>
            <a:r>
              <a:rPr lang="cs-CZ" sz="2400" b="1">
                <a:solidFill>
                  <a:srgbClr val="80379B"/>
                </a:solidFill>
              </a:rPr>
              <a:t>§ 1 - § 156 - Společná ustanovení</a:t>
            </a:r>
            <a:endParaRPr lang="cs-CZ" sz="2400" b="1">
              <a:solidFill>
                <a:srgbClr val="80379B"/>
              </a:solidFill>
              <a:latin typeface="Microsoft Sans Serif" pitchFamily="34" charset="0"/>
            </a:endParaRP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772400" cy="3781425"/>
          </a:xfrm>
          <a:noFill/>
          <a:ln/>
        </p:spPr>
        <p:txBody>
          <a:bodyPr/>
          <a:lstStyle/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1 – Obecná ustanovení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2 – Soud a osoby na řízení zúčastněné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3 – Obecná ustanovení o úkonech trestního řízení 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4 – Zajištění osob, věcí a jiných majetkových hodnot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5 – Dokazování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6 – Rozhodnutí 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7 – Stížnost a řízení o ní </a:t>
            </a:r>
          </a:p>
          <a:p>
            <a:pPr>
              <a:buClr>
                <a:srgbClr val="80379B"/>
              </a:buClr>
              <a:buFont typeface="Wingdings" pitchFamily="2" charset="2"/>
              <a:buChar char="Ø"/>
            </a:pPr>
            <a:r>
              <a:rPr lang="cs-CZ" sz="2000"/>
              <a:t>Hlava 8 – Náklady trestního řízení</a:t>
            </a:r>
          </a:p>
          <a:p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0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0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0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0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6" grpId="0"/>
    </p:bldLst>
  </p:timing>
</p:sld>
</file>

<file path=ppt/theme/theme1.xml><?xml version="1.0" encoding="utf-8"?>
<a:theme xmlns:a="http://schemas.openxmlformats.org/drawingml/2006/main" name="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3558[1]</Template>
  <TotalTime>582</TotalTime>
  <Words>2236</Words>
  <Application>Microsoft Office PowerPoint</Application>
  <PresentationFormat>Předvádění na obrazovce (4:3)</PresentationFormat>
  <Paragraphs>478</Paragraphs>
  <Slides>47</Slides>
  <Notes>8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0" baseType="lpstr">
      <vt:lpstr>3558[1]</vt:lpstr>
      <vt:lpstr>BÉŽOVÁ TITL</vt:lpstr>
      <vt:lpstr>Dokument</vt:lpstr>
      <vt:lpstr> Vybrané otázky trestního řízení   Trestní právo a výkon veřejné správy  30. 3. 2012  prof. JUDr. Jaroslav Fenyk, Ph.D., DSc.</vt:lpstr>
      <vt:lpstr>Struktura prezentace:</vt:lpstr>
      <vt:lpstr>Obecné výklady </vt:lpstr>
      <vt:lpstr>Historické typy trestního procesu</vt:lpstr>
      <vt:lpstr>Pojem, druhy a funkce trestního práva procesního a trestního řízení</vt:lpstr>
      <vt:lpstr>Prameny trestního práva procesního</vt:lpstr>
      <vt:lpstr>Prezentace aplikace PowerPoint</vt:lpstr>
      <vt:lpstr>Struktura českého trestního řádu</vt:lpstr>
      <vt:lpstr>§ 1 - § 156 - Společná ustanovení</vt:lpstr>
      <vt:lpstr>§ 157 - § 179h - Přípravné řízení</vt:lpstr>
      <vt:lpstr>§ 180 - § 365 - Řízení před soudem</vt:lpstr>
      <vt:lpstr>§ 366 - § 460zp - Některé úkony související s trestním řízením</vt:lpstr>
      <vt:lpstr>Stádia trestního řízení </vt:lpstr>
      <vt:lpstr>Trestní řád rozeznává následující stádia:</vt:lpstr>
      <vt:lpstr>Prezentace aplikace PowerPoint</vt:lpstr>
      <vt:lpstr>Přípravné řízení trestní </vt:lpstr>
      <vt:lpstr>Prezentace aplikace PowerPoint</vt:lpstr>
      <vt:lpstr>Postup před zahájením trestního stíhání</vt:lpstr>
      <vt:lpstr>Prezentace aplikace PowerPoint</vt:lpstr>
      <vt:lpstr>Prezentace aplikace PowerPoint</vt:lpstr>
      <vt:lpstr>Skončení prověřování</vt:lpstr>
      <vt:lpstr>Vyšetřování</vt:lpstr>
      <vt:lpstr>Průběh vyšetřování</vt:lpstr>
      <vt:lpstr>Zkrácené přípravné řízení (§ 179a - § 179h)</vt:lpstr>
      <vt:lpstr>Rozhodnutí v přípravném řízení</vt:lpstr>
      <vt:lpstr>Prezentace aplikace PowerPoint</vt:lpstr>
      <vt:lpstr>Prezentace aplikace PowerPoint</vt:lpstr>
      <vt:lpstr>Řízení před soudem prvního stupně </vt:lpstr>
      <vt:lpstr>Předběžné projednání obžaloby</vt:lpstr>
      <vt:lpstr>Hlavní líčení</vt:lpstr>
      <vt:lpstr>Prezentace aplikace PowerPoint</vt:lpstr>
      <vt:lpstr>Průběh hlavního líčení</vt:lpstr>
      <vt:lpstr>Prezentace aplikace PowerPoint</vt:lpstr>
      <vt:lpstr>Přezkoumávání rozhodnutí v opravném řízení</vt:lpstr>
      <vt:lpstr>Opravné prostředky </vt:lpstr>
      <vt:lpstr>Evropské aspekty trestního práva hmotného a procesního</vt:lpstr>
      <vt:lpstr>Smlouva o fungování EU </vt:lpstr>
      <vt:lpstr>Smlouva o fungování EU</vt:lpstr>
      <vt:lpstr>EUROJUST</vt:lpstr>
      <vt:lpstr>Mezinárodní justiční spolupráce</vt:lpstr>
      <vt:lpstr>Základní formy právního styku s cizinou v ČR</vt:lpstr>
      <vt:lpstr>Základní formy právního styku s cizinou v ČR</vt:lpstr>
      <vt:lpstr>Základní formy právního styku s cizinou v ČR</vt:lpstr>
      <vt:lpstr>Projekty EU v oblasti spolupráce v trestních věcech  </vt:lpstr>
      <vt:lpstr>Mezinárodní tribunály a mezinárodní soud</vt:lpstr>
      <vt:lpstr>Prezentace aplikace PowerPoint</vt:lpstr>
      <vt:lpstr>Prezentace aplikace PowerPoint</vt:lpstr>
    </vt:vector>
  </TitlesOfParts>
  <Company>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5338</dc:creator>
  <cp:lastModifiedBy>Uzivatel</cp:lastModifiedBy>
  <cp:revision>31</cp:revision>
  <dcterms:created xsi:type="dcterms:W3CDTF">2008-09-01T08:06:15Z</dcterms:created>
  <dcterms:modified xsi:type="dcterms:W3CDTF">2012-03-28T09:55:40Z</dcterms:modified>
</cp:coreProperties>
</file>