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DB4763-D6C6-4A46-B645-887D49AF15C1}" type="datetimeFigureOut">
              <a:rPr lang="cs-CZ" smtClean="0"/>
              <a:t>22.2.2012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6F19F1-B6B4-48CD-A3F9-B12EDDD2F50F}" type="slidenum">
              <a:rPr lang="cs-CZ" smtClean="0"/>
              <a:t>‹#›</a:t>
            </a:fld>
            <a:endParaRPr lang="cs-CZ"/>
          </a:p>
        </p:txBody>
      </p:sp>
    </p:spTree>
    <p:extLst>
      <p:ext uri="{BB962C8B-B14F-4D97-AF65-F5344CB8AC3E}">
        <p14:creationId xmlns:p14="http://schemas.microsoft.com/office/powerpoint/2010/main" val="2450676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3B3111E-03E7-4909-830A-CAD74220E492}" type="slidenum">
              <a:rPr lang="en-US"/>
              <a:pPr/>
              <a:t>1</a:t>
            </a:fld>
            <a:endParaRPr lang="en-US"/>
          </a:p>
        </p:txBody>
      </p:sp>
      <p:sp>
        <p:nvSpPr>
          <p:cNvPr id="731138" name="Rectangle 2"/>
          <p:cNvSpPr>
            <a:spLocks noChangeArrowheads="1" noTextEdit="1"/>
          </p:cNvSpPr>
          <p:nvPr>
            <p:ph type="sldImg"/>
          </p:nvPr>
        </p:nvSpPr>
        <p:spPr>
          <a:ln/>
        </p:spPr>
      </p:sp>
      <p:sp>
        <p:nvSpPr>
          <p:cNvPr id="73113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E66DE4E-5AC8-4741-BF73-1C4E34C8BFD9}" type="slidenum">
              <a:rPr lang="en-US"/>
              <a:pPr/>
              <a:t>10</a:t>
            </a:fld>
            <a:endParaRPr lang="en-US"/>
          </a:p>
        </p:txBody>
      </p:sp>
      <p:sp>
        <p:nvSpPr>
          <p:cNvPr id="912386" name="Rectangle 2"/>
          <p:cNvSpPr>
            <a:spLocks noChangeArrowheads="1" noTextEdit="1"/>
          </p:cNvSpPr>
          <p:nvPr>
            <p:ph type="sldImg"/>
          </p:nvPr>
        </p:nvSpPr>
        <p:spPr>
          <a:ln/>
        </p:spPr>
      </p:sp>
      <p:sp>
        <p:nvSpPr>
          <p:cNvPr id="91238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9E0EFA66-70B9-4A2B-847D-78368042814D}" type="slidenum">
              <a:rPr lang="en-US"/>
              <a:pPr/>
              <a:t>11</a:t>
            </a:fld>
            <a:endParaRPr lang="en-US"/>
          </a:p>
        </p:txBody>
      </p:sp>
      <p:sp>
        <p:nvSpPr>
          <p:cNvPr id="840706" name="Rectangle 2"/>
          <p:cNvSpPr>
            <a:spLocks noChangeArrowheads="1" noTextEdit="1"/>
          </p:cNvSpPr>
          <p:nvPr>
            <p:ph type="sldImg"/>
          </p:nvPr>
        </p:nvSpPr>
        <p:spPr>
          <a:ln/>
        </p:spPr>
      </p:sp>
      <p:sp>
        <p:nvSpPr>
          <p:cNvPr id="84070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BC92334-23E5-41DB-8947-83EE5715FE3B}" type="slidenum">
              <a:rPr lang="en-US"/>
              <a:pPr/>
              <a:t>12</a:t>
            </a:fld>
            <a:endParaRPr lang="en-US"/>
          </a:p>
        </p:txBody>
      </p:sp>
      <p:sp>
        <p:nvSpPr>
          <p:cNvPr id="841730" name="Rectangle 2"/>
          <p:cNvSpPr>
            <a:spLocks noChangeArrowheads="1" noTextEdit="1"/>
          </p:cNvSpPr>
          <p:nvPr>
            <p:ph type="sldImg"/>
          </p:nvPr>
        </p:nvSpPr>
        <p:spPr>
          <a:ln/>
        </p:spPr>
      </p:sp>
      <p:sp>
        <p:nvSpPr>
          <p:cNvPr id="84173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4F0BB74F-B72B-4C93-8B1A-812F5508BB4F}" type="slidenum">
              <a:rPr lang="en-US"/>
              <a:pPr/>
              <a:t>13</a:t>
            </a:fld>
            <a:endParaRPr lang="en-US"/>
          </a:p>
        </p:txBody>
      </p:sp>
      <p:sp>
        <p:nvSpPr>
          <p:cNvPr id="949250" name="Rectangle 2"/>
          <p:cNvSpPr>
            <a:spLocks noChangeArrowheads="1" noTextEdit="1"/>
          </p:cNvSpPr>
          <p:nvPr>
            <p:ph type="sldImg"/>
          </p:nvPr>
        </p:nvSpPr>
        <p:spPr>
          <a:xfrm>
            <a:off x="1133475" y="674688"/>
            <a:ext cx="4595813" cy="3448050"/>
          </a:xfrm>
          <a:ln/>
        </p:spPr>
      </p:sp>
      <p:sp>
        <p:nvSpPr>
          <p:cNvPr id="94925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E8E81614-0139-4187-AA22-18470CB67729}" type="slidenum">
              <a:rPr lang="en-US"/>
              <a:pPr/>
              <a:t>14</a:t>
            </a:fld>
            <a:endParaRPr lang="en-US"/>
          </a:p>
        </p:txBody>
      </p:sp>
      <p:sp>
        <p:nvSpPr>
          <p:cNvPr id="916482" name="Rectangle 2"/>
          <p:cNvSpPr>
            <a:spLocks noChangeArrowheads="1" noTextEdit="1"/>
          </p:cNvSpPr>
          <p:nvPr>
            <p:ph type="sldImg"/>
          </p:nvPr>
        </p:nvSpPr>
        <p:spPr>
          <a:ln/>
        </p:spPr>
      </p:sp>
      <p:sp>
        <p:nvSpPr>
          <p:cNvPr id="91648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902CA53D-D53C-4312-B45D-2E754E31C3CD}" type="slidenum">
              <a:rPr lang="en-US"/>
              <a:pPr/>
              <a:t>15</a:t>
            </a:fld>
            <a:endParaRPr lang="en-US"/>
          </a:p>
        </p:txBody>
      </p:sp>
      <p:sp>
        <p:nvSpPr>
          <p:cNvPr id="914434" name="Rectangle 2"/>
          <p:cNvSpPr>
            <a:spLocks noChangeArrowheads="1" noTextEdit="1"/>
          </p:cNvSpPr>
          <p:nvPr>
            <p:ph type="sldImg"/>
          </p:nvPr>
        </p:nvSpPr>
        <p:spPr>
          <a:ln/>
        </p:spPr>
      </p:sp>
      <p:sp>
        <p:nvSpPr>
          <p:cNvPr id="91443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43AE0A8-CD6D-4667-86D3-3B2858976013}" type="slidenum">
              <a:rPr lang="en-US"/>
              <a:pPr/>
              <a:t>2</a:t>
            </a:fld>
            <a:endParaRPr lang="en-US"/>
          </a:p>
        </p:txBody>
      </p:sp>
      <p:sp>
        <p:nvSpPr>
          <p:cNvPr id="817154" name="Rectangle 2"/>
          <p:cNvSpPr>
            <a:spLocks noChangeArrowheads="1" noTextEdit="1"/>
          </p:cNvSpPr>
          <p:nvPr>
            <p:ph type="sldImg"/>
          </p:nvPr>
        </p:nvSpPr>
        <p:spPr>
          <a:ln/>
        </p:spPr>
      </p:sp>
      <p:sp>
        <p:nvSpPr>
          <p:cNvPr id="81715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456C2A5A-1EDF-4B06-9FA2-71C60775FFD8}" type="slidenum">
              <a:rPr lang="en-US"/>
              <a:pPr/>
              <a:t>3</a:t>
            </a:fld>
            <a:endParaRPr lang="en-US"/>
          </a:p>
        </p:txBody>
      </p:sp>
      <p:sp>
        <p:nvSpPr>
          <p:cNvPr id="823298" name="Rectangle 2"/>
          <p:cNvSpPr>
            <a:spLocks noChangeArrowheads="1" noTextEdit="1"/>
          </p:cNvSpPr>
          <p:nvPr>
            <p:ph type="sldImg"/>
          </p:nvPr>
        </p:nvSpPr>
        <p:spPr>
          <a:ln/>
        </p:spPr>
      </p:sp>
      <p:sp>
        <p:nvSpPr>
          <p:cNvPr id="82329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C12D7355-D8DD-40A7-B086-31AB83F22242}" type="slidenum">
              <a:rPr lang="en-US"/>
              <a:pPr/>
              <a:t>4</a:t>
            </a:fld>
            <a:endParaRPr lang="en-US"/>
          </a:p>
        </p:txBody>
      </p:sp>
      <p:sp>
        <p:nvSpPr>
          <p:cNvPr id="826370" name="Rectangle 2"/>
          <p:cNvSpPr>
            <a:spLocks noChangeArrowheads="1" noTextEdit="1"/>
          </p:cNvSpPr>
          <p:nvPr>
            <p:ph type="sldImg"/>
          </p:nvPr>
        </p:nvSpPr>
        <p:spPr>
          <a:ln/>
        </p:spPr>
      </p:sp>
      <p:sp>
        <p:nvSpPr>
          <p:cNvPr id="82637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F788578-13E9-4CE0-B0EB-124FE7505ECB}" type="slidenum">
              <a:rPr lang="en-US"/>
              <a:pPr/>
              <a:t>5</a:t>
            </a:fld>
            <a:endParaRPr lang="en-US"/>
          </a:p>
        </p:txBody>
      </p:sp>
      <p:sp>
        <p:nvSpPr>
          <p:cNvPr id="827394" name="Rectangle 2"/>
          <p:cNvSpPr>
            <a:spLocks noChangeArrowheads="1" noTextEdit="1"/>
          </p:cNvSpPr>
          <p:nvPr>
            <p:ph type="sldImg"/>
          </p:nvPr>
        </p:nvSpPr>
        <p:spPr>
          <a:ln/>
        </p:spPr>
      </p:sp>
      <p:sp>
        <p:nvSpPr>
          <p:cNvPr id="82739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5499FE1-7F95-4EA4-9E39-706EF03A2C50}" type="slidenum">
              <a:rPr lang="en-US"/>
              <a:pPr/>
              <a:t>6</a:t>
            </a:fld>
            <a:endParaRPr lang="en-US"/>
          </a:p>
        </p:txBody>
      </p:sp>
      <p:sp>
        <p:nvSpPr>
          <p:cNvPr id="828418" name="Rectangle 2"/>
          <p:cNvSpPr>
            <a:spLocks noChangeArrowheads="1" noTextEdit="1"/>
          </p:cNvSpPr>
          <p:nvPr>
            <p:ph type="sldImg"/>
          </p:nvPr>
        </p:nvSpPr>
        <p:spPr>
          <a:ln/>
        </p:spPr>
      </p:sp>
      <p:sp>
        <p:nvSpPr>
          <p:cNvPr id="82841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DEE31245-44BA-429D-AB88-3465A3CEA080}" type="slidenum">
              <a:rPr lang="en-US"/>
              <a:pPr/>
              <a:t>7</a:t>
            </a:fld>
            <a:endParaRPr lang="en-US"/>
          </a:p>
        </p:txBody>
      </p:sp>
      <p:sp>
        <p:nvSpPr>
          <p:cNvPr id="910338" name="Rectangle 2"/>
          <p:cNvSpPr>
            <a:spLocks noChangeArrowheads="1" noTextEdit="1"/>
          </p:cNvSpPr>
          <p:nvPr>
            <p:ph type="sldImg"/>
          </p:nvPr>
        </p:nvSpPr>
        <p:spPr>
          <a:ln/>
        </p:spPr>
      </p:sp>
      <p:sp>
        <p:nvSpPr>
          <p:cNvPr id="91033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4B0458D7-F7AE-475A-BE1C-70B1681A505D}" type="slidenum">
              <a:rPr lang="en-US"/>
              <a:pPr/>
              <a:t>8</a:t>
            </a:fld>
            <a:endParaRPr lang="en-US"/>
          </a:p>
        </p:txBody>
      </p:sp>
      <p:sp>
        <p:nvSpPr>
          <p:cNvPr id="838658" name="Rectangle 2"/>
          <p:cNvSpPr>
            <a:spLocks noChangeArrowheads="1" noTextEdit="1"/>
          </p:cNvSpPr>
          <p:nvPr>
            <p:ph type="sldImg"/>
          </p:nvPr>
        </p:nvSpPr>
        <p:spPr>
          <a:ln/>
        </p:spPr>
      </p:sp>
      <p:sp>
        <p:nvSpPr>
          <p:cNvPr id="83865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7ACA7A6D-EAE4-4F05-A6BF-999C6BC87760}" type="slidenum">
              <a:rPr lang="en-US"/>
              <a:pPr/>
              <a:t>9</a:t>
            </a:fld>
            <a:endParaRPr lang="en-US"/>
          </a:p>
        </p:txBody>
      </p:sp>
      <p:sp>
        <p:nvSpPr>
          <p:cNvPr id="839682" name="Rectangle 2"/>
          <p:cNvSpPr>
            <a:spLocks noChangeArrowheads="1" noTextEdit="1"/>
          </p:cNvSpPr>
          <p:nvPr>
            <p:ph type="sldImg"/>
          </p:nvPr>
        </p:nvSpPr>
        <p:spPr>
          <a:ln/>
        </p:spPr>
      </p:sp>
      <p:sp>
        <p:nvSpPr>
          <p:cNvPr id="839683"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9BBF53F-6E45-4326-8314-1DB74E48A07A}" type="datetimeFigureOut">
              <a:rPr lang="cs-CZ" smtClean="0"/>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1823006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9BBF53F-6E45-4326-8314-1DB74E48A07A}" type="datetimeFigureOut">
              <a:rPr lang="cs-CZ" smtClean="0"/>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215818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9BBF53F-6E45-4326-8314-1DB74E48A07A}" type="datetimeFigureOut">
              <a:rPr lang="cs-CZ" smtClean="0"/>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245400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9BBF53F-6E45-4326-8314-1DB74E48A07A}" type="datetimeFigureOut">
              <a:rPr lang="cs-CZ" smtClean="0"/>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226000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9BBF53F-6E45-4326-8314-1DB74E48A07A}" type="datetimeFigureOut">
              <a:rPr lang="cs-CZ" smtClean="0"/>
              <a:t>22.2.2012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3392081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9BBF53F-6E45-4326-8314-1DB74E48A07A}" type="datetimeFigureOut">
              <a:rPr lang="cs-CZ" smtClean="0"/>
              <a:t>22.2.2012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4070597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9BBF53F-6E45-4326-8314-1DB74E48A07A}" type="datetimeFigureOut">
              <a:rPr lang="cs-CZ" smtClean="0"/>
              <a:t>22.2.2012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350786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9BBF53F-6E45-4326-8314-1DB74E48A07A}" type="datetimeFigureOut">
              <a:rPr lang="cs-CZ" smtClean="0"/>
              <a:t>22.2.2012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83911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9BBF53F-6E45-4326-8314-1DB74E48A07A}" type="datetimeFigureOut">
              <a:rPr lang="cs-CZ" smtClean="0"/>
              <a:t>22.2.2012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4213775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9BBF53F-6E45-4326-8314-1DB74E48A07A}" type="datetimeFigureOut">
              <a:rPr lang="cs-CZ" smtClean="0"/>
              <a:t>22.2.2012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149776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9BBF53F-6E45-4326-8314-1DB74E48A07A}" type="datetimeFigureOut">
              <a:rPr lang="cs-CZ" smtClean="0"/>
              <a:t>22.2.2012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D5CC1F-A60B-4461-9346-DE2D2AA0F31F}" type="slidenum">
              <a:rPr lang="cs-CZ" smtClean="0"/>
              <a:t>‹#›</a:t>
            </a:fld>
            <a:endParaRPr lang="cs-CZ"/>
          </a:p>
        </p:txBody>
      </p:sp>
    </p:spTree>
    <p:extLst>
      <p:ext uri="{BB962C8B-B14F-4D97-AF65-F5344CB8AC3E}">
        <p14:creationId xmlns:p14="http://schemas.microsoft.com/office/powerpoint/2010/main" val="897214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BBF53F-6E45-4326-8314-1DB74E48A07A}" type="datetimeFigureOut">
              <a:rPr lang="cs-CZ" smtClean="0"/>
              <a:t>22.2.2012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5CC1F-A60B-4461-9346-DE2D2AA0F31F}" type="slidenum">
              <a:rPr lang="cs-CZ" smtClean="0"/>
              <a:t>‹#›</a:t>
            </a:fld>
            <a:endParaRPr lang="cs-CZ"/>
          </a:p>
        </p:txBody>
      </p:sp>
    </p:spTree>
    <p:extLst>
      <p:ext uri="{BB962C8B-B14F-4D97-AF65-F5344CB8AC3E}">
        <p14:creationId xmlns:p14="http://schemas.microsoft.com/office/powerpoint/2010/main" val="2531399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http://isdvapl.upv.cz/obr/vz/22867a001.gif" TargetMode="Externa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a:spLocks noGrp="1" noChangeArrowheads="1"/>
          </p:cNvSpPr>
          <p:nvPr>
            <p:ph type="sldNum" sz="quarter" idx="4294967295"/>
          </p:nvPr>
        </p:nvSpPr>
        <p:spPr>
          <a:xfrm>
            <a:off x="6553200" y="6248400"/>
            <a:ext cx="2133600" cy="457200"/>
          </a:xfrm>
          <a:prstGeom prst="rect">
            <a:avLst/>
          </a:prstGeom>
        </p:spPr>
        <p:txBody>
          <a:bodyPr/>
          <a:lstStyle/>
          <a:p>
            <a:fld id="{1B75BB3F-566A-42E1-A777-E5731601D9F6}" type="slidenum">
              <a:rPr lang="en-GB"/>
              <a:pPr/>
              <a:t>1</a:t>
            </a:fld>
            <a:endParaRPr lang="en-GB"/>
          </a:p>
        </p:txBody>
      </p:sp>
      <p:sp>
        <p:nvSpPr>
          <p:cNvPr id="380930" name="Rectangle 2"/>
          <p:cNvSpPr>
            <a:spLocks noGrp="1" noChangeArrowheads="1"/>
          </p:cNvSpPr>
          <p:nvPr>
            <p:ph type="ctrTitle"/>
          </p:nvPr>
        </p:nvSpPr>
        <p:spPr>
          <a:xfrm>
            <a:off x="1981200" y="685800"/>
            <a:ext cx="6934200" cy="1143000"/>
          </a:xfrm>
        </p:spPr>
        <p:txBody>
          <a:bodyPr/>
          <a:lstStyle/>
          <a:p>
            <a:pPr algn="ctr"/>
            <a:r>
              <a:rPr lang="en-US" sz="3600"/>
              <a:t/>
            </a:r>
            <a:br>
              <a:rPr lang="en-US" sz="3600"/>
            </a:br>
            <a:endParaRPr lang="en-US" sz="3600"/>
          </a:p>
        </p:txBody>
      </p:sp>
      <p:sp>
        <p:nvSpPr>
          <p:cNvPr id="380933" name="Text Box 5"/>
          <p:cNvSpPr txBox="1">
            <a:spLocks noChangeArrowheads="1"/>
          </p:cNvSpPr>
          <p:nvPr/>
        </p:nvSpPr>
        <p:spPr bwMode="auto">
          <a:xfrm>
            <a:off x="2051050" y="1773238"/>
            <a:ext cx="68580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cs-CZ" sz="5400" b="1" i="1" dirty="0" smtClean="0">
                <a:solidFill>
                  <a:schemeClr val="tx2"/>
                </a:solidFill>
                <a:latin typeface="Arial" charset="0"/>
              </a:rPr>
              <a:t>Autorskoprávní </a:t>
            </a:r>
            <a:r>
              <a:rPr lang="cs-CZ" sz="5400" b="1" i="1" dirty="0">
                <a:solidFill>
                  <a:schemeClr val="tx2"/>
                </a:solidFill>
                <a:latin typeface="Arial" charset="0"/>
              </a:rPr>
              <a:t>ochrana designu</a:t>
            </a:r>
            <a:endParaRPr lang="en-US" sz="5400" b="1" i="1" dirty="0">
              <a:solidFill>
                <a:schemeClr val="tx2"/>
              </a:solidFill>
              <a:latin typeface="Arial" charset="0"/>
            </a:endParaRPr>
          </a:p>
        </p:txBody>
      </p:sp>
      <p:sp>
        <p:nvSpPr>
          <p:cNvPr id="538630" name="Rectangle 3078"/>
          <p:cNvSpPr>
            <a:spLocks noChangeArrowheads="1"/>
          </p:cNvSpPr>
          <p:nvPr/>
        </p:nvSpPr>
        <p:spPr bwMode="auto">
          <a:xfrm>
            <a:off x="2195513" y="5013325"/>
            <a:ext cx="6477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cs-CZ" sz="2000" dirty="0">
                <a:solidFill>
                  <a:schemeClr val="accent2"/>
                </a:solidFill>
                <a:latin typeface="Arial" charset="0"/>
              </a:rPr>
              <a:t>JUDr. Pavel Koukal, Ph.D.</a:t>
            </a:r>
          </a:p>
          <a:p>
            <a:pPr algn="ctr">
              <a:lnSpc>
                <a:spcPct val="90000"/>
              </a:lnSpc>
            </a:pPr>
            <a:r>
              <a:rPr lang="cs-CZ" sz="2000" i="1" dirty="0">
                <a:solidFill>
                  <a:schemeClr val="accent2"/>
                </a:solidFill>
                <a:latin typeface="Arial" charset="0"/>
              </a:rPr>
              <a:t>Právnická fakulta Masarykovy univerzity</a:t>
            </a:r>
          </a:p>
          <a:p>
            <a:pPr algn="ctr">
              <a:lnSpc>
                <a:spcPct val="90000"/>
              </a:lnSpc>
            </a:pPr>
            <a:endParaRPr lang="cs-CZ" sz="2000" i="1" dirty="0">
              <a:solidFill>
                <a:schemeClr val="bg2"/>
              </a:solidFill>
              <a:latin typeface="Arial" charset="0"/>
            </a:endParaRPr>
          </a:p>
          <a:p>
            <a:pPr algn="ctr">
              <a:lnSpc>
                <a:spcPct val="90000"/>
              </a:lnSpc>
            </a:pPr>
            <a:r>
              <a:rPr lang="cs-CZ" sz="2000" i="1" dirty="0" smtClean="0">
                <a:solidFill>
                  <a:schemeClr val="hlink"/>
                </a:solidFill>
                <a:latin typeface="Arial" charset="0"/>
              </a:rPr>
              <a:t>únor 2012, </a:t>
            </a:r>
            <a:r>
              <a:rPr lang="cs-CZ" sz="2000" i="1" dirty="0">
                <a:solidFill>
                  <a:schemeClr val="hlink"/>
                </a:solidFill>
                <a:latin typeface="Arial" charset="0"/>
              </a:rPr>
              <a:t>Brno</a:t>
            </a:r>
            <a:endParaRPr lang="en-US" sz="2000" b="1" dirty="0">
              <a:solidFill>
                <a:schemeClr val="hlink"/>
              </a:solidFill>
              <a:latin typeface="Arial" charset="0"/>
            </a:endParaRPr>
          </a:p>
        </p:txBody>
      </p:sp>
      <p:pic>
        <p:nvPicPr>
          <p:cNvPr id="538634" name="Picture 308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2157" y="3356992"/>
            <a:ext cx="1389062" cy="194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45531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2"/>
          </p:nvPr>
        </p:nvSpPr>
        <p:spPr/>
        <p:txBody>
          <a:bodyPr/>
          <a:lstStyle/>
          <a:p>
            <a:fld id="{25CC7D0E-A383-49D1-A212-6A9E50226FDD}" type="slidenum">
              <a:rPr lang="en-GB"/>
              <a:pPr/>
              <a:t>10</a:t>
            </a:fld>
            <a:endParaRPr lang="en-GB"/>
          </a:p>
        </p:txBody>
      </p:sp>
      <p:sp>
        <p:nvSpPr>
          <p:cNvPr id="911362" name="Rectangle 2"/>
          <p:cNvSpPr>
            <a:spLocks noChangeArrowheads="1"/>
          </p:cNvSpPr>
          <p:nvPr/>
        </p:nvSpPr>
        <p:spPr bwMode="auto">
          <a:xfrm>
            <a:off x="1187450" y="1052513"/>
            <a:ext cx="7772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Jak dlouho autorská práva trvají?</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majetková práva </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po dobu autorova života a 70 let po jeho smrti (§ 27 odst. 1 </a:t>
            </a:r>
            <a:r>
              <a:rPr lang="cs-CZ" sz="2000" b="1" dirty="0" err="1">
                <a:latin typeface="Arial" charset="0"/>
              </a:rPr>
              <a:t>AutZ</a:t>
            </a:r>
            <a:r>
              <a:rPr lang="cs-CZ" sz="2000" b="1" dirty="0">
                <a:latin typeface="Arial" charset="0"/>
              </a:rPr>
              <a:t>)</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u díla spoluautorů se lhůta počítá od smrti autora, který ostatní přežil (§ 27 odst. 2 </a:t>
            </a:r>
            <a:r>
              <a:rPr lang="cs-CZ" sz="2000" b="1" dirty="0" err="1">
                <a:latin typeface="Arial" charset="0"/>
              </a:rPr>
              <a:t>AutZ</a:t>
            </a:r>
            <a:r>
              <a:rPr lang="cs-CZ" sz="2000" b="1" dirty="0">
                <a:latin typeface="Arial" charset="0"/>
              </a:rPr>
              <a:t>)</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jsou předmětem dědictví</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v ČR je nelze převést (lze pouze udělit licenci)</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osobnostní práva</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nelze je převést, nelze se jich vzdát</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zanikají smrtí autora (§ 11 odst. 4 </a:t>
            </a:r>
            <a:r>
              <a:rPr lang="cs-CZ" sz="2000" b="1" dirty="0" err="1">
                <a:latin typeface="Arial" charset="0"/>
              </a:rPr>
              <a:t>AutZ</a:t>
            </a:r>
            <a:r>
              <a:rPr lang="cs-CZ" sz="2000" b="1" dirty="0">
                <a:latin typeface="Arial" charset="0"/>
              </a:rPr>
              <a:t>)</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po jeho smrti se mohou určitých práv (např. ochrana autorství, ochrana před zneuctěním díla) domáhat osoby autorovi blízké (manžel, děti, rodiče)</a:t>
            </a:r>
          </a:p>
          <a:p>
            <a:pPr marL="742950" lvl="1" indent="-285750">
              <a:lnSpc>
                <a:spcPct val="80000"/>
              </a:lnSpc>
              <a:spcAft>
                <a:spcPct val="75000"/>
              </a:spcAft>
              <a:buClr>
                <a:schemeClr val="accent2"/>
              </a:buClr>
              <a:buSzPct val="70000"/>
              <a:buFont typeface="Wingdings" pitchFamily="2" charset="2"/>
              <a:buChar char="l"/>
            </a:pPr>
            <a:endParaRPr lang="cs-CZ" sz="2100" b="1" dirty="0">
              <a:latin typeface="Arial" charset="0"/>
            </a:endParaRPr>
          </a:p>
          <a:p>
            <a:pPr marL="742950" lvl="1" indent="-285750">
              <a:lnSpc>
                <a:spcPct val="80000"/>
              </a:lnSpc>
              <a:spcAft>
                <a:spcPct val="75000"/>
              </a:spcAft>
              <a:buClr>
                <a:schemeClr val="accent2"/>
              </a:buClr>
              <a:buSzPct val="70000"/>
              <a:buFont typeface="Wingdings" pitchFamily="2" charset="2"/>
              <a:buChar char="l"/>
            </a:pPr>
            <a:endParaRPr lang="cs-CZ" sz="2100" b="1" dirty="0">
              <a:latin typeface="Arial" charset="0"/>
            </a:endParaRPr>
          </a:p>
        </p:txBody>
      </p:sp>
    </p:spTree>
    <p:extLst>
      <p:ext uri="{BB962C8B-B14F-4D97-AF65-F5344CB8AC3E}">
        <p14:creationId xmlns:p14="http://schemas.microsoft.com/office/powerpoint/2010/main" val="3112094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2"/>
          </p:nvPr>
        </p:nvSpPr>
        <p:spPr/>
        <p:txBody>
          <a:bodyPr/>
          <a:lstStyle/>
          <a:p>
            <a:fld id="{82D8868F-EF95-4CCF-9883-D5127570A1E2}" type="slidenum">
              <a:rPr lang="en-GB"/>
              <a:pPr/>
              <a:t>11</a:t>
            </a:fld>
            <a:endParaRPr lang="en-GB"/>
          </a:p>
        </p:txBody>
      </p:sp>
      <p:sp>
        <p:nvSpPr>
          <p:cNvPr id="686086" name="Rectangle 6"/>
          <p:cNvSpPr>
            <a:spLocks noChangeArrowheads="1"/>
          </p:cNvSpPr>
          <p:nvPr/>
        </p:nvSpPr>
        <p:spPr bwMode="auto">
          <a:xfrm>
            <a:off x="1187450" y="1052513"/>
            <a:ext cx="7772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Zaměstnanecké dílo (§ 58 </a:t>
            </a:r>
            <a:r>
              <a:rPr lang="cs-CZ" sz="2500" b="1" dirty="0" err="1">
                <a:latin typeface="Arial" charset="0"/>
              </a:rPr>
              <a:t>AutZ</a:t>
            </a:r>
            <a:r>
              <a:rPr lang="cs-CZ" sz="2500" b="1" dirty="0">
                <a:latin typeface="Arial" charset="0"/>
              </a:rPr>
              <a:t>)</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dílo vytvořené ke splnění povinností vyplývajících z pracovněprávního vztahu</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práva majetková vykonává zaměstnavatel</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osobnostní práva jsou omezena ve prospěch zaměstnavatele</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rozhodnutí o zveřejnění</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zpracování</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spojení s jiným dílem</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dokončení</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právo autora na dodatečnou přiměřenou odměnu (§ 58 odst. 6 </a:t>
            </a:r>
            <a:r>
              <a:rPr lang="cs-CZ" sz="2100" b="1" dirty="0" err="1">
                <a:latin typeface="Arial" charset="0"/>
              </a:rPr>
              <a:t>AutZ</a:t>
            </a:r>
            <a:r>
              <a:rPr lang="cs-CZ" sz="2100" b="1" dirty="0">
                <a:latin typeface="Arial" charset="0"/>
              </a:rPr>
              <a:t>)</a:t>
            </a:r>
          </a:p>
          <a:p>
            <a:pPr marL="742950" lvl="1" indent="-285750">
              <a:lnSpc>
                <a:spcPct val="80000"/>
              </a:lnSpc>
              <a:spcAft>
                <a:spcPct val="75000"/>
              </a:spcAft>
              <a:buClr>
                <a:schemeClr val="accent2"/>
              </a:buClr>
              <a:buSzPct val="70000"/>
              <a:buFont typeface="Wingdings" pitchFamily="2" charset="2"/>
              <a:buChar char="l"/>
            </a:pPr>
            <a:endParaRPr lang="cs-CZ" sz="2100" b="1" dirty="0">
              <a:latin typeface="Arial" charset="0"/>
            </a:endParaRPr>
          </a:p>
        </p:txBody>
      </p:sp>
    </p:spTree>
    <p:extLst>
      <p:ext uri="{BB962C8B-B14F-4D97-AF65-F5344CB8AC3E}">
        <p14:creationId xmlns:p14="http://schemas.microsoft.com/office/powerpoint/2010/main" val="2472001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2"/>
          </p:nvPr>
        </p:nvSpPr>
        <p:spPr/>
        <p:txBody>
          <a:bodyPr/>
          <a:lstStyle/>
          <a:p>
            <a:fld id="{10A7E790-E7F7-4691-AFF3-B5C8AA15E41A}" type="slidenum">
              <a:rPr lang="en-GB"/>
              <a:pPr/>
              <a:t>12</a:t>
            </a:fld>
            <a:endParaRPr lang="en-GB"/>
          </a:p>
        </p:txBody>
      </p:sp>
      <p:sp>
        <p:nvSpPr>
          <p:cNvPr id="726022" name="Rectangle 6"/>
          <p:cNvSpPr>
            <a:spLocks noChangeArrowheads="1"/>
          </p:cNvSpPr>
          <p:nvPr/>
        </p:nvSpPr>
        <p:spPr bwMode="auto">
          <a:xfrm>
            <a:off x="1187450" y="1052513"/>
            <a:ext cx="7772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Dílo vytvořené na objednávku (§ 61 </a:t>
            </a:r>
            <a:r>
              <a:rPr lang="cs-CZ" sz="2500" b="1" dirty="0" err="1">
                <a:latin typeface="Arial" charset="0"/>
              </a:rPr>
              <a:t>AutZ</a:t>
            </a:r>
            <a:r>
              <a:rPr lang="cs-CZ" sz="2500" b="1" dirty="0">
                <a:latin typeface="Arial" charset="0"/>
              </a:rPr>
              <a:t>)</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dílo vytvořené autorem na základě smlouvy o dílo</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dílo vytvořené autorem jako soutěžícím ve veřejné soutěži</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platí, že autor poskytl licenci k účelu vyplývajícímu ze smlouvy, není-li sjednáno jinak</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není-li sjednáno jinak, k užití díla nad rámec takového účelu je objednatel oprávněn pouze na základě licenční smlouvy</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autor může dílo vytvořené na objednávku užít a poskytnout licenci jinému, není-li to v rozporu s oprávněnými zájmy objednatele</a:t>
            </a:r>
          </a:p>
        </p:txBody>
      </p:sp>
    </p:spTree>
    <p:extLst>
      <p:ext uri="{BB962C8B-B14F-4D97-AF65-F5344CB8AC3E}">
        <p14:creationId xmlns:p14="http://schemas.microsoft.com/office/powerpoint/2010/main" val="1934013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2"/>
          </p:nvPr>
        </p:nvSpPr>
        <p:spPr/>
        <p:txBody>
          <a:bodyPr/>
          <a:lstStyle/>
          <a:p>
            <a:fld id="{3629E9C5-CD80-4330-90D9-1A1F7459BA87}" type="slidenum">
              <a:rPr lang="en-GB"/>
              <a:pPr/>
              <a:t>13</a:t>
            </a:fld>
            <a:endParaRPr lang="en-GB"/>
          </a:p>
        </p:txBody>
      </p:sp>
      <p:sp>
        <p:nvSpPr>
          <p:cNvPr id="948226" name="Rectangle 2"/>
          <p:cNvSpPr>
            <a:spLocks noChangeArrowheads="1"/>
          </p:cNvSpPr>
          <p:nvPr/>
        </p:nvSpPr>
        <p:spPr bwMode="auto">
          <a:xfrm>
            <a:off x="1187450" y="1052513"/>
            <a:ext cx="7772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Kolektivní dílo (§ 59 AZ)</a:t>
            </a:r>
          </a:p>
          <a:p>
            <a:pPr marL="742950" lvl="1" indent="-285750">
              <a:lnSpc>
                <a:spcPct val="80000"/>
              </a:lnSpc>
              <a:spcAft>
                <a:spcPct val="75000"/>
              </a:spcAft>
              <a:buClr>
                <a:schemeClr val="accent2"/>
              </a:buClr>
              <a:buSzPct val="70000"/>
              <a:buFont typeface="Wingdings" pitchFamily="2" charset="2"/>
              <a:buChar char="l"/>
            </a:pPr>
            <a:r>
              <a:rPr lang="cs-CZ" sz="2500" b="1" dirty="0">
                <a:latin typeface="Arial" charset="0"/>
              </a:rPr>
              <a:t>dílo, na jehož tvorbě se podílí více autorů</a:t>
            </a:r>
          </a:p>
          <a:p>
            <a:pPr marL="742950" lvl="1" indent="-285750">
              <a:lnSpc>
                <a:spcPct val="80000"/>
              </a:lnSpc>
              <a:spcAft>
                <a:spcPct val="75000"/>
              </a:spcAft>
              <a:buClr>
                <a:schemeClr val="accent2"/>
              </a:buClr>
              <a:buSzPct val="70000"/>
              <a:buFont typeface="Wingdings" pitchFamily="2" charset="2"/>
              <a:buChar char="l"/>
            </a:pPr>
            <a:r>
              <a:rPr lang="cs-CZ" sz="2500" b="1" dirty="0">
                <a:latin typeface="Arial" charset="0"/>
              </a:rPr>
              <a:t>je vytvářeno z podnětu a pod vedením fyzické nebo právnické osoby</a:t>
            </a:r>
          </a:p>
          <a:p>
            <a:pPr marL="742950" lvl="1" indent="-285750">
              <a:lnSpc>
                <a:spcPct val="80000"/>
              </a:lnSpc>
              <a:spcAft>
                <a:spcPct val="75000"/>
              </a:spcAft>
              <a:buClr>
                <a:schemeClr val="accent2"/>
              </a:buClr>
              <a:buSzPct val="70000"/>
              <a:buFont typeface="Wingdings" pitchFamily="2" charset="2"/>
              <a:buChar char="l"/>
            </a:pPr>
            <a:r>
              <a:rPr lang="cs-CZ" sz="2500" b="1" dirty="0">
                <a:latin typeface="Arial" charset="0"/>
              </a:rPr>
              <a:t>je u</a:t>
            </a:r>
            <a:r>
              <a:rPr lang="pl-PL" sz="2500" b="1" dirty="0">
                <a:latin typeface="Arial" charset="0"/>
              </a:rPr>
              <a:t>váděno na veřejnost pod jejím jménem</a:t>
            </a:r>
          </a:p>
          <a:p>
            <a:pPr marL="742950" lvl="1" indent="-285750">
              <a:lnSpc>
                <a:spcPct val="80000"/>
              </a:lnSpc>
              <a:spcAft>
                <a:spcPct val="75000"/>
              </a:spcAft>
              <a:buClr>
                <a:schemeClr val="accent2"/>
              </a:buClr>
              <a:buSzPct val="70000"/>
              <a:buFont typeface="Wingdings" pitchFamily="2" charset="2"/>
              <a:buChar char="l"/>
            </a:pPr>
            <a:r>
              <a:rPr lang="cs-CZ" sz="2500" b="1" dirty="0">
                <a:latin typeface="Arial" charset="0"/>
              </a:rPr>
              <a:t>příspěvky zahrnuté do takového díla nejsou schopny samostatného užití</a:t>
            </a:r>
          </a:p>
          <a:p>
            <a:pPr marL="742950" lvl="1" indent="-285750">
              <a:lnSpc>
                <a:spcPct val="80000"/>
              </a:lnSpc>
              <a:spcAft>
                <a:spcPct val="75000"/>
              </a:spcAft>
              <a:buClr>
                <a:schemeClr val="accent2"/>
              </a:buClr>
              <a:buSzPct val="70000"/>
              <a:buFont typeface="Wingdings" pitchFamily="2" charset="2"/>
              <a:buChar char="l"/>
            </a:pPr>
            <a:r>
              <a:rPr lang="cs-CZ" sz="2500" b="1" dirty="0">
                <a:latin typeface="Arial" charset="0"/>
              </a:rPr>
              <a:t>kolektivní díla se považují za zaměstnanecká díla, i když jsou vytvořena na objednávku</a:t>
            </a:r>
          </a:p>
          <a:p>
            <a:pPr marL="742950" lvl="1" indent="-285750">
              <a:lnSpc>
                <a:spcPct val="80000"/>
              </a:lnSpc>
              <a:spcAft>
                <a:spcPct val="75000"/>
              </a:spcAft>
              <a:buClr>
                <a:schemeClr val="accent2"/>
              </a:buClr>
              <a:buSzPct val="70000"/>
              <a:buFont typeface="Wingdings" pitchFamily="2" charset="2"/>
              <a:buChar char="l"/>
            </a:pPr>
            <a:r>
              <a:rPr lang="cs-CZ" sz="2500" b="1" dirty="0">
                <a:latin typeface="Arial" charset="0"/>
              </a:rPr>
              <a:t>dílo audiovizuální a díla audiovizuálně užitá nejsou dílem kolektivním</a:t>
            </a:r>
          </a:p>
        </p:txBody>
      </p:sp>
    </p:spTree>
    <p:extLst>
      <p:ext uri="{BB962C8B-B14F-4D97-AF65-F5344CB8AC3E}">
        <p14:creationId xmlns:p14="http://schemas.microsoft.com/office/powerpoint/2010/main" val="1251982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2"/>
          </p:nvPr>
        </p:nvSpPr>
        <p:spPr/>
        <p:txBody>
          <a:bodyPr/>
          <a:lstStyle/>
          <a:p>
            <a:fld id="{B8AD7C9D-1B8B-477A-A48E-F6DD1D050C1B}" type="slidenum">
              <a:rPr lang="en-GB"/>
              <a:pPr/>
              <a:t>14</a:t>
            </a:fld>
            <a:endParaRPr lang="en-GB"/>
          </a:p>
        </p:txBody>
      </p:sp>
      <p:sp>
        <p:nvSpPr>
          <p:cNvPr id="915458" name="Rectangle 2"/>
          <p:cNvSpPr>
            <a:spLocks noChangeArrowheads="1"/>
          </p:cNvSpPr>
          <p:nvPr/>
        </p:nvSpPr>
        <p:spPr bwMode="auto">
          <a:xfrm>
            <a:off x="1187450" y="1149350"/>
            <a:ext cx="7772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50000"/>
              </a:spcAft>
              <a:buClr>
                <a:schemeClr val="tx2"/>
              </a:buClr>
              <a:buSzPct val="70000"/>
              <a:buFont typeface="Wingdings" pitchFamily="2" charset="2"/>
              <a:buChar char="¡"/>
            </a:pPr>
            <a:r>
              <a:rPr lang="cs-CZ" sz="2500" b="1" dirty="0">
                <a:latin typeface="Arial" charset="0"/>
              </a:rPr>
              <a:t>„</a:t>
            </a:r>
            <a:r>
              <a:rPr lang="cs-CZ" sz="2500" b="1" i="1" dirty="0">
                <a:latin typeface="Arial" charset="0"/>
              </a:rPr>
              <a:t>Převody autorských práv</a:t>
            </a:r>
            <a:r>
              <a:rPr lang="cs-CZ" sz="2500" b="1" dirty="0">
                <a:latin typeface="Arial" charset="0"/>
              </a:rPr>
              <a:t>“</a:t>
            </a:r>
          </a:p>
          <a:p>
            <a:pPr marL="742950" lvl="1" indent="-285750">
              <a:lnSpc>
                <a:spcPct val="80000"/>
              </a:lnSpc>
              <a:spcAft>
                <a:spcPct val="50000"/>
              </a:spcAft>
              <a:buClr>
                <a:schemeClr val="accent2"/>
              </a:buClr>
              <a:buSzPct val="70000"/>
              <a:buFont typeface="Wingdings" pitchFamily="2" charset="2"/>
              <a:buChar char="l"/>
            </a:pPr>
            <a:r>
              <a:rPr lang="cs-CZ" sz="2100" b="1" dirty="0">
                <a:latin typeface="Arial" charset="0"/>
              </a:rPr>
              <a:t>autorská práva jsou smluvně nepřevoditelná (§ 11 odst. 4 </a:t>
            </a:r>
            <a:r>
              <a:rPr lang="cs-CZ" sz="2100" b="1" dirty="0" err="1">
                <a:latin typeface="Arial" charset="0"/>
              </a:rPr>
              <a:t>AutZ</a:t>
            </a:r>
            <a:r>
              <a:rPr lang="cs-CZ" sz="2100" b="1" dirty="0">
                <a:latin typeface="Arial" charset="0"/>
              </a:rPr>
              <a:t>, § 26 odst. 1 </a:t>
            </a:r>
            <a:r>
              <a:rPr lang="cs-CZ" sz="2100" b="1" dirty="0" err="1">
                <a:latin typeface="Arial" charset="0"/>
              </a:rPr>
              <a:t>AutZ</a:t>
            </a:r>
            <a:r>
              <a:rPr lang="cs-CZ" sz="2100" b="1" dirty="0">
                <a:latin typeface="Arial" charset="0"/>
              </a:rPr>
              <a:t>)</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lze udělit pouze licenci (souhlas) k užití díla, autorská práva však zůstávají zachována autorovi</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licence může být i ústní (§ 46 odst. 4 </a:t>
            </a:r>
            <a:r>
              <a:rPr lang="cs-CZ" sz="2100" b="1" dirty="0" err="1">
                <a:latin typeface="Arial" charset="0"/>
              </a:rPr>
              <a:t>AutZ</a:t>
            </a:r>
            <a:r>
              <a:rPr lang="cs-CZ" sz="2100" b="1" dirty="0">
                <a:latin typeface="Arial" charset="0"/>
              </a:rPr>
              <a:t>), pokud se má jednat o licenci výhradní musí být písemná</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licenční smlouva</a:t>
            </a:r>
          </a:p>
          <a:p>
            <a:pPr marL="1600200" lvl="3" indent="-228600">
              <a:lnSpc>
                <a:spcPct val="80000"/>
              </a:lnSpc>
              <a:spcAft>
                <a:spcPct val="75000"/>
              </a:spcAft>
              <a:buClr>
                <a:schemeClr val="accent2"/>
              </a:buClr>
              <a:buSzPct val="70000"/>
              <a:buFont typeface="Wingdings" pitchFamily="2" charset="2"/>
              <a:buChar char="l"/>
            </a:pPr>
            <a:r>
              <a:rPr lang="cs-CZ" sz="1700" b="1" dirty="0">
                <a:latin typeface="Arial" charset="0"/>
              </a:rPr>
              <a:t>výhradní/nevýhradní</a:t>
            </a:r>
          </a:p>
          <a:p>
            <a:pPr marL="1600200" lvl="3" indent="-228600">
              <a:lnSpc>
                <a:spcPct val="80000"/>
              </a:lnSpc>
              <a:spcAft>
                <a:spcPct val="75000"/>
              </a:spcAft>
              <a:buClr>
                <a:schemeClr val="accent2"/>
              </a:buClr>
              <a:buSzPct val="70000"/>
              <a:buFont typeface="Wingdings" pitchFamily="2" charset="2"/>
              <a:buChar char="l"/>
            </a:pPr>
            <a:r>
              <a:rPr lang="cs-CZ" sz="1700" b="1" dirty="0">
                <a:latin typeface="Arial" charset="0"/>
              </a:rPr>
              <a:t>způsob užití</a:t>
            </a:r>
          </a:p>
          <a:p>
            <a:pPr marL="1600200" lvl="3" indent="-228600">
              <a:lnSpc>
                <a:spcPct val="80000"/>
              </a:lnSpc>
              <a:spcAft>
                <a:spcPct val="75000"/>
              </a:spcAft>
              <a:buClr>
                <a:schemeClr val="accent2"/>
              </a:buClr>
              <a:buSzPct val="70000"/>
              <a:buFont typeface="Wingdings" pitchFamily="2" charset="2"/>
              <a:buChar char="l"/>
            </a:pPr>
            <a:r>
              <a:rPr lang="cs-CZ" sz="1700" b="1" dirty="0">
                <a:latin typeface="Arial" charset="0"/>
              </a:rPr>
              <a:t>odměna za užití/bezúplatná</a:t>
            </a:r>
          </a:p>
          <a:p>
            <a:pPr marL="1600200" lvl="3" indent="-228600">
              <a:lnSpc>
                <a:spcPct val="80000"/>
              </a:lnSpc>
              <a:spcAft>
                <a:spcPct val="75000"/>
              </a:spcAft>
              <a:buClr>
                <a:schemeClr val="accent2"/>
              </a:buClr>
              <a:buSzPct val="70000"/>
              <a:buFont typeface="Wingdings" pitchFamily="2" charset="2"/>
              <a:buChar char="l"/>
            </a:pPr>
            <a:r>
              <a:rPr lang="cs-CZ" sz="1700" b="1" dirty="0">
                <a:latin typeface="Arial" charset="0"/>
              </a:rPr>
              <a:t>časový rozsah</a:t>
            </a:r>
          </a:p>
          <a:p>
            <a:pPr marL="1600200" lvl="3" indent="-228600">
              <a:lnSpc>
                <a:spcPct val="80000"/>
              </a:lnSpc>
              <a:spcAft>
                <a:spcPct val="75000"/>
              </a:spcAft>
              <a:buClr>
                <a:schemeClr val="accent2"/>
              </a:buClr>
              <a:buSzPct val="70000"/>
              <a:buFont typeface="Wingdings" pitchFamily="2" charset="2"/>
              <a:buChar char="l"/>
            </a:pPr>
            <a:r>
              <a:rPr lang="cs-CZ" sz="1700" b="1" dirty="0">
                <a:latin typeface="Arial" charset="0"/>
              </a:rPr>
              <a:t>územní rozsah</a:t>
            </a:r>
          </a:p>
          <a:p>
            <a:pPr marL="1600200" lvl="3" indent="-228600">
              <a:lnSpc>
                <a:spcPct val="80000"/>
              </a:lnSpc>
              <a:spcAft>
                <a:spcPct val="75000"/>
              </a:spcAft>
              <a:buClr>
                <a:schemeClr val="accent2"/>
              </a:buClr>
              <a:buSzPct val="70000"/>
              <a:buFont typeface="Wingdings" pitchFamily="2" charset="2"/>
              <a:buChar char="l"/>
            </a:pPr>
            <a:r>
              <a:rPr lang="cs-CZ" sz="1700" b="1" dirty="0">
                <a:latin typeface="Arial" charset="0"/>
              </a:rPr>
              <a:t>množstevní rozsah</a:t>
            </a:r>
          </a:p>
        </p:txBody>
      </p:sp>
    </p:spTree>
    <p:extLst>
      <p:ext uri="{BB962C8B-B14F-4D97-AF65-F5344CB8AC3E}">
        <p14:creationId xmlns:p14="http://schemas.microsoft.com/office/powerpoint/2010/main" val="692669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2"/>
          </p:nvPr>
        </p:nvSpPr>
        <p:spPr/>
        <p:txBody>
          <a:bodyPr/>
          <a:lstStyle/>
          <a:p>
            <a:fld id="{59B80817-552C-4A87-AED1-6D385009DBB9}" type="slidenum">
              <a:rPr lang="en-GB"/>
              <a:pPr/>
              <a:t>15</a:t>
            </a:fld>
            <a:endParaRPr lang="en-GB"/>
          </a:p>
        </p:txBody>
      </p:sp>
      <p:sp>
        <p:nvSpPr>
          <p:cNvPr id="913410" name="Rectangle 2"/>
          <p:cNvSpPr>
            <a:spLocks noChangeArrowheads="1"/>
          </p:cNvSpPr>
          <p:nvPr/>
        </p:nvSpPr>
        <p:spPr bwMode="auto">
          <a:xfrm>
            <a:off x="1187450" y="836712"/>
            <a:ext cx="7772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Tvorba designu</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pokud je design alespoň minimálně „</a:t>
            </a:r>
            <a:r>
              <a:rPr lang="cs-CZ" sz="2100" b="1" i="1" dirty="0">
                <a:latin typeface="Arial" charset="0"/>
              </a:rPr>
              <a:t>tvůrčí</a:t>
            </a:r>
            <a:r>
              <a:rPr lang="cs-CZ" sz="2100" b="1" dirty="0">
                <a:latin typeface="Arial" charset="0"/>
              </a:rPr>
              <a:t>“, jde o autorské dílo – nejčastěji tzv. dílo užitého umění</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autorská práva k designu má obecně autor</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pokud má mít právo nakládat s dílem osoba odlišná od autora, musí se buď jednat o dílo zaměstnanecké (případně dílo kolektivní - § 59 </a:t>
            </a:r>
            <a:r>
              <a:rPr lang="cs-CZ" sz="2100" b="1" dirty="0" err="1">
                <a:latin typeface="Arial" charset="0"/>
              </a:rPr>
              <a:t>AutZ</a:t>
            </a:r>
            <a:r>
              <a:rPr lang="cs-CZ" sz="2100" b="1" dirty="0">
                <a:latin typeface="Arial" charset="0"/>
              </a:rPr>
              <a:t>), dílo vytvořené na objednávku nebo musí být poskytnuta licenční smlouva</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u díla vytvořeného na objednávku je třeba vyřešit ve smlouvě o dílo</a:t>
            </a:r>
          </a:p>
          <a:p>
            <a:pPr marL="1600200" lvl="3" indent="-228600">
              <a:lnSpc>
                <a:spcPct val="80000"/>
              </a:lnSpc>
              <a:spcAft>
                <a:spcPct val="75000"/>
              </a:spcAft>
              <a:buClr>
                <a:schemeClr val="accent2"/>
              </a:buClr>
              <a:buSzPct val="70000"/>
              <a:buFont typeface="Wingdings" pitchFamily="2" charset="2"/>
              <a:buChar char="l"/>
            </a:pPr>
            <a:r>
              <a:rPr lang="cs-CZ" sz="1700" b="1" dirty="0">
                <a:latin typeface="Arial" charset="0"/>
              </a:rPr>
              <a:t>dodatečné změny díla, autorský dohled, převzetí díla, odměnu za vytvoření díla</a:t>
            </a:r>
          </a:p>
          <a:p>
            <a:pPr marL="1600200" lvl="3" indent="-228600">
              <a:lnSpc>
                <a:spcPct val="80000"/>
              </a:lnSpc>
              <a:spcAft>
                <a:spcPct val="75000"/>
              </a:spcAft>
              <a:buClr>
                <a:schemeClr val="accent2"/>
              </a:buClr>
              <a:buSzPct val="70000"/>
              <a:buFont typeface="Wingdings" pitchFamily="2" charset="2"/>
              <a:buChar char="l"/>
            </a:pPr>
            <a:r>
              <a:rPr lang="cs-CZ" sz="1700" b="1" dirty="0">
                <a:latin typeface="Arial" charset="0"/>
              </a:rPr>
              <a:t>současně </a:t>
            </a:r>
            <a:r>
              <a:rPr lang="cs-CZ" sz="1700" b="1" u="sng" dirty="0">
                <a:latin typeface="Arial" charset="0"/>
              </a:rPr>
              <a:t>uzavřít licenční smlouvu</a:t>
            </a:r>
            <a:r>
              <a:rPr lang="cs-CZ" sz="1700" b="1" dirty="0">
                <a:latin typeface="Arial" charset="0"/>
              </a:rPr>
              <a:t>, kde bude upraveno, k jakým způsobům užití dává autor souhlas</a:t>
            </a:r>
          </a:p>
          <a:p>
            <a:pPr marL="1600200" lvl="3" indent="-228600">
              <a:lnSpc>
                <a:spcPct val="80000"/>
              </a:lnSpc>
              <a:spcAft>
                <a:spcPct val="75000"/>
              </a:spcAft>
              <a:buClr>
                <a:schemeClr val="accent2"/>
              </a:buClr>
              <a:buSzPct val="70000"/>
              <a:buFont typeface="Wingdings" pitchFamily="2" charset="2"/>
              <a:buChar char="l"/>
            </a:pPr>
            <a:r>
              <a:rPr lang="cs-CZ" sz="1700" b="1" dirty="0">
                <a:latin typeface="Arial" charset="0"/>
              </a:rPr>
              <a:t>vyřešit otázku, zda licence je výhradní nebo nevýhradní</a:t>
            </a:r>
          </a:p>
        </p:txBody>
      </p:sp>
    </p:spTree>
    <p:extLst>
      <p:ext uri="{BB962C8B-B14F-4D97-AF65-F5344CB8AC3E}">
        <p14:creationId xmlns:p14="http://schemas.microsoft.com/office/powerpoint/2010/main" val="276373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5"/>
          <p:cNvSpPr>
            <a:spLocks noGrp="1"/>
          </p:cNvSpPr>
          <p:nvPr>
            <p:ph type="sldNum" sz="quarter" idx="12"/>
          </p:nvPr>
        </p:nvSpPr>
        <p:spPr/>
        <p:txBody>
          <a:bodyPr/>
          <a:lstStyle/>
          <a:p>
            <a:fld id="{A96227D3-45FE-41C1-86C4-EEA93382FDF1}" type="slidenum">
              <a:rPr lang="en-GB">
                <a:solidFill>
                  <a:schemeClr val="tx1"/>
                </a:solidFill>
              </a:rPr>
              <a:pPr/>
              <a:t>2</a:t>
            </a:fld>
            <a:endParaRPr lang="en-GB">
              <a:solidFill>
                <a:schemeClr val="tx1"/>
              </a:solidFill>
            </a:endParaRPr>
          </a:p>
        </p:txBody>
      </p:sp>
      <p:sp>
        <p:nvSpPr>
          <p:cNvPr id="382981" name="Rectangle 5"/>
          <p:cNvSpPr>
            <a:spLocks noGrp="1" noChangeArrowheads="1"/>
          </p:cNvSpPr>
          <p:nvPr>
            <p:ph type="body" idx="1"/>
          </p:nvPr>
        </p:nvSpPr>
        <p:spPr>
          <a:xfrm>
            <a:off x="1219200" y="1052513"/>
            <a:ext cx="7772400" cy="4800600"/>
          </a:xfrm>
        </p:spPr>
        <p:txBody>
          <a:bodyPr/>
          <a:lstStyle/>
          <a:p>
            <a:pPr>
              <a:lnSpc>
                <a:spcPct val="80000"/>
              </a:lnSpc>
              <a:spcBef>
                <a:spcPct val="0"/>
              </a:spcBef>
              <a:spcAft>
                <a:spcPct val="75000"/>
              </a:spcAft>
            </a:pPr>
            <a:r>
              <a:rPr lang="cs-CZ" sz="2500" b="1">
                <a:latin typeface="Arial" charset="0"/>
              </a:rPr>
              <a:t>Kde lze nalézt právní úpravu?</a:t>
            </a:r>
          </a:p>
          <a:p>
            <a:pPr lvl="1">
              <a:lnSpc>
                <a:spcPct val="80000"/>
              </a:lnSpc>
            </a:pPr>
            <a:r>
              <a:rPr lang="cs-CZ" sz="2100" b="1">
                <a:latin typeface="Arial" charset="0"/>
              </a:rPr>
              <a:t>zákon č. 121/2000 Sb., o právu autorském, o právech souvisejících s právem autorským a o změně některých zákonů (autorský zákon), </a:t>
            </a:r>
          </a:p>
          <a:p>
            <a:pPr lvl="2">
              <a:lnSpc>
                <a:spcPct val="80000"/>
              </a:lnSpc>
            </a:pPr>
            <a:r>
              <a:rPr lang="cs-CZ" sz="2000" b="1">
                <a:latin typeface="Arial" charset="0"/>
              </a:rPr>
              <a:t>ve znění novely č. 227/2009 Sb.</a:t>
            </a:r>
          </a:p>
          <a:p>
            <a:pPr algn="just">
              <a:lnSpc>
                <a:spcPct val="80000"/>
              </a:lnSpc>
              <a:spcBef>
                <a:spcPct val="0"/>
              </a:spcBef>
              <a:buFont typeface="Wingdings" pitchFamily="2" charset="2"/>
              <a:buNone/>
            </a:pPr>
            <a:endParaRPr lang="cs-CZ" sz="2500" b="1">
              <a:latin typeface="Arial" charset="0"/>
            </a:endParaRPr>
          </a:p>
          <a:p>
            <a:pPr>
              <a:lnSpc>
                <a:spcPct val="80000"/>
              </a:lnSpc>
              <a:spcBef>
                <a:spcPct val="0"/>
              </a:spcBef>
              <a:spcAft>
                <a:spcPct val="75000"/>
              </a:spcAft>
            </a:pPr>
            <a:r>
              <a:rPr lang="cs-CZ" sz="2500" b="1">
                <a:latin typeface="Arial" charset="0"/>
              </a:rPr>
              <a:t>Jsou v dané oblasti i mezinárodní smlouvy?</a:t>
            </a:r>
          </a:p>
          <a:p>
            <a:pPr lvl="1">
              <a:lnSpc>
                <a:spcPct val="80000"/>
              </a:lnSpc>
              <a:spcBef>
                <a:spcPct val="0"/>
              </a:spcBef>
              <a:spcAft>
                <a:spcPct val="75000"/>
              </a:spcAft>
            </a:pPr>
            <a:r>
              <a:rPr lang="cs-CZ" sz="2100" b="1">
                <a:latin typeface="Arial" charset="0"/>
              </a:rPr>
              <a:t>Bernská úmluva o ochraně literárních a uměleckých děl z roku 1886 </a:t>
            </a:r>
          </a:p>
          <a:p>
            <a:pPr lvl="1">
              <a:lnSpc>
                <a:spcPct val="80000"/>
              </a:lnSpc>
              <a:spcBef>
                <a:spcPct val="0"/>
              </a:spcBef>
              <a:spcAft>
                <a:spcPct val="75000"/>
              </a:spcAft>
            </a:pPr>
            <a:r>
              <a:rPr lang="cs-CZ" sz="2100" b="1">
                <a:latin typeface="Arial" charset="0"/>
              </a:rPr>
              <a:t>Dohoda o obchodních aspektech práv k duševnímu vlastnictví (TRIPS) </a:t>
            </a:r>
          </a:p>
          <a:p>
            <a:pPr lvl="1">
              <a:lnSpc>
                <a:spcPct val="80000"/>
              </a:lnSpc>
              <a:spcBef>
                <a:spcPct val="0"/>
              </a:spcBef>
              <a:spcAft>
                <a:spcPct val="75000"/>
              </a:spcAft>
            </a:pPr>
            <a:endParaRPr lang="en-US" sz="2100" b="1">
              <a:latin typeface="Arial" charset="0"/>
            </a:endParaRPr>
          </a:p>
        </p:txBody>
      </p:sp>
    </p:spTree>
    <p:extLst>
      <p:ext uri="{BB962C8B-B14F-4D97-AF65-F5344CB8AC3E}">
        <p14:creationId xmlns:p14="http://schemas.microsoft.com/office/powerpoint/2010/main" val="145049561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2"/>
          </p:nvPr>
        </p:nvSpPr>
        <p:spPr/>
        <p:txBody>
          <a:bodyPr/>
          <a:lstStyle/>
          <a:p>
            <a:fld id="{84520EB7-4C58-4186-92CB-4862EC7361D9}" type="slidenum">
              <a:rPr lang="en-GB"/>
              <a:pPr/>
              <a:t>3</a:t>
            </a:fld>
            <a:endParaRPr lang="en-GB"/>
          </a:p>
        </p:txBody>
      </p:sp>
      <p:sp>
        <p:nvSpPr>
          <p:cNvPr id="756741" name="Rectangle 5"/>
          <p:cNvSpPr>
            <a:spLocks noChangeArrowheads="1"/>
          </p:cNvSpPr>
          <p:nvPr/>
        </p:nvSpPr>
        <p:spPr bwMode="auto">
          <a:xfrm>
            <a:off x="1219200" y="1052513"/>
            <a:ext cx="7772400" cy="276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r>
              <a:rPr lang="cs-CZ" sz="2500" b="1">
                <a:latin typeface="Arial" charset="0"/>
              </a:rPr>
              <a:t>Lze autorským právem chránit design?</a:t>
            </a:r>
          </a:p>
          <a:p>
            <a:pPr marL="742950" lvl="1" indent="-285750">
              <a:lnSpc>
                <a:spcPct val="80000"/>
              </a:lnSpc>
              <a:spcAft>
                <a:spcPct val="75000"/>
              </a:spcAft>
              <a:buClr>
                <a:schemeClr val="accent2"/>
              </a:buClr>
              <a:buSzPct val="70000"/>
              <a:buFont typeface="Wingdings" pitchFamily="2" charset="2"/>
              <a:buChar char="l"/>
            </a:pPr>
            <a:r>
              <a:rPr lang="cs-CZ" sz="2100" b="1">
                <a:latin typeface="Arial" charset="0"/>
              </a:rPr>
              <a:t>design (tvar/vzhled výrobku), pokud splňuje potřebná kritéria, může být autorským dílem a mohou se k němu vztahovat  autorská práva</a:t>
            </a:r>
          </a:p>
          <a:p>
            <a:pPr marL="342900" indent="-342900">
              <a:lnSpc>
                <a:spcPct val="80000"/>
              </a:lnSpc>
              <a:spcAft>
                <a:spcPct val="75000"/>
              </a:spcAft>
              <a:buClr>
                <a:schemeClr val="tx2"/>
              </a:buClr>
              <a:buSzPct val="70000"/>
              <a:buFont typeface="Wingdings" pitchFamily="2" charset="2"/>
              <a:buChar char="¡"/>
            </a:pPr>
            <a:r>
              <a:rPr lang="cs-CZ" sz="2500" b="1">
                <a:latin typeface="Arial" charset="0"/>
              </a:rPr>
              <a:t>Co to je autorské dílo? (§ 2 odst. 1 AutZ)</a:t>
            </a:r>
          </a:p>
          <a:p>
            <a:pPr marL="1143000" lvl="2" indent="-228600">
              <a:lnSpc>
                <a:spcPct val="80000"/>
              </a:lnSpc>
              <a:spcAft>
                <a:spcPct val="75000"/>
              </a:spcAft>
              <a:buClr>
                <a:schemeClr val="tx2"/>
              </a:buClr>
              <a:buSzPct val="65000"/>
              <a:buFont typeface="Wingdings" pitchFamily="2" charset="2"/>
              <a:buChar char="¡"/>
            </a:pPr>
            <a:r>
              <a:rPr lang="cs-CZ" sz="2000" b="1">
                <a:latin typeface="Arial" charset="0"/>
              </a:rPr>
              <a:t>jedinečný výsledek</a:t>
            </a:r>
          </a:p>
          <a:p>
            <a:pPr marL="1143000" lvl="2" indent="-228600">
              <a:lnSpc>
                <a:spcPct val="80000"/>
              </a:lnSpc>
              <a:spcAft>
                <a:spcPct val="75000"/>
              </a:spcAft>
              <a:buClr>
                <a:schemeClr val="tx2"/>
              </a:buClr>
              <a:buSzPct val="65000"/>
              <a:buFont typeface="Wingdings" pitchFamily="2" charset="2"/>
              <a:buChar char="¡"/>
            </a:pPr>
            <a:r>
              <a:rPr lang="cs-CZ" sz="2000" b="1">
                <a:latin typeface="Arial" charset="0"/>
              </a:rPr>
              <a:t>tvůrčí činnosti</a:t>
            </a:r>
          </a:p>
          <a:p>
            <a:pPr marL="1143000" lvl="2" indent="-228600">
              <a:lnSpc>
                <a:spcPct val="80000"/>
              </a:lnSpc>
              <a:spcAft>
                <a:spcPct val="75000"/>
              </a:spcAft>
              <a:buClr>
                <a:schemeClr val="tx2"/>
              </a:buClr>
              <a:buSzPct val="65000"/>
              <a:buFont typeface="Wingdings" pitchFamily="2" charset="2"/>
              <a:buChar char="¡"/>
            </a:pPr>
            <a:r>
              <a:rPr lang="cs-CZ" sz="2000" b="1">
                <a:latin typeface="Arial" charset="0"/>
              </a:rPr>
              <a:t>člověka (autora)</a:t>
            </a:r>
          </a:p>
          <a:p>
            <a:pPr marL="1143000" lvl="2" indent="-228600">
              <a:lnSpc>
                <a:spcPct val="80000"/>
              </a:lnSpc>
              <a:spcAft>
                <a:spcPct val="75000"/>
              </a:spcAft>
              <a:buClr>
                <a:schemeClr val="tx2"/>
              </a:buClr>
              <a:buSzPct val="65000"/>
              <a:buFont typeface="Wingdings" pitchFamily="2" charset="2"/>
              <a:buChar char="¡"/>
            </a:pPr>
            <a:r>
              <a:rPr lang="cs-CZ" sz="2000" b="1">
                <a:latin typeface="Arial" charset="0"/>
              </a:rPr>
              <a:t>vyjádřený v jakékoliv objektivně vnímatelné podobě</a:t>
            </a:r>
          </a:p>
          <a:p>
            <a:pPr marL="1600200" lvl="3" indent="-228600">
              <a:lnSpc>
                <a:spcPct val="80000"/>
              </a:lnSpc>
              <a:spcAft>
                <a:spcPct val="75000"/>
              </a:spcAft>
              <a:buClr>
                <a:schemeClr val="accent2"/>
              </a:buClr>
              <a:buSzPct val="70000"/>
              <a:buFont typeface="Wingdings" pitchFamily="2" charset="2"/>
              <a:buChar char="l"/>
            </a:pPr>
            <a:r>
              <a:rPr lang="cs-CZ" sz="1700" b="1">
                <a:latin typeface="Arial" charset="0"/>
              </a:rPr>
              <a:t>výsledek spadající do oblasti umělecké nebo vědecké tvorby</a:t>
            </a:r>
          </a:p>
          <a:p>
            <a:pPr marL="1600200" lvl="3" indent="-228600">
              <a:lnSpc>
                <a:spcPct val="80000"/>
              </a:lnSpc>
              <a:spcAft>
                <a:spcPct val="75000"/>
              </a:spcAft>
              <a:buClr>
                <a:schemeClr val="accent2"/>
              </a:buClr>
              <a:buSzPct val="70000"/>
              <a:buFont typeface="Wingdings" pitchFamily="2" charset="2"/>
              <a:buChar char="l"/>
            </a:pPr>
            <a:r>
              <a:rPr lang="cs-CZ" sz="1700" b="1">
                <a:latin typeface="Arial" charset="0"/>
              </a:rPr>
              <a:t>umělecká/vědecká hodnota díla</a:t>
            </a:r>
          </a:p>
          <a:p>
            <a:pPr marL="1143000" lvl="2" indent="-228600">
              <a:lnSpc>
                <a:spcPct val="80000"/>
              </a:lnSpc>
              <a:spcAft>
                <a:spcPct val="75000"/>
              </a:spcAft>
              <a:buClr>
                <a:schemeClr val="tx2"/>
              </a:buClr>
              <a:buSzPct val="65000"/>
              <a:buFont typeface="Wingdings" pitchFamily="2" charset="2"/>
              <a:buChar char="¡"/>
            </a:pPr>
            <a:endParaRPr lang="cs-CZ" sz="2000" b="1">
              <a:latin typeface="Arial" charset="0"/>
            </a:endParaRPr>
          </a:p>
          <a:p>
            <a:pPr marL="342900" indent="-342900" algn="just">
              <a:lnSpc>
                <a:spcPct val="80000"/>
              </a:lnSpc>
              <a:buClr>
                <a:schemeClr val="tx2"/>
              </a:buClr>
              <a:buSzPct val="70000"/>
              <a:buFont typeface="Wingdings" pitchFamily="2" charset="2"/>
              <a:buNone/>
            </a:pPr>
            <a:endParaRPr lang="en-US" sz="1900" b="1"/>
          </a:p>
        </p:txBody>
      </p:sp>
    </p:spTree>
    <p:extLst>
      <p:ext uri="{BB962C8B-B14F-4D97-AF65-F5344CB8AC3E}">
        <p14:creationId xmlns:p14="http://schemas.microsoft.com/office/powerpoint/2010/main" val="4045465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7733C417-C7C9-4A81-9D33-A1854BFAD3DF}" type="slidenum">
              <a:rPr lang="en-GB"/>
              <a:pPr/>
              <a:t>4</a:t>
            </a:fld>
            <a:endParaRPr lang="en-GB"/>
          </a:p>
        </p:txBody>
      </p:sp>
      <p:sp>
        <p:nvSpPr>
          <p:cNvPr id="729091" name="Rectangle 3"/>
          <p:cNvSpPr>
            <a:spLocks noChangeArrowheads="1"/>
          </p:cNvSpPr>
          <p:nvPr/>
        </p:nvSpPr>
        <p:spPr bwMode="auto">
          <a:xfrm>
            <a:off x="1219200" y="1125538"/>
            <a:ext cx="777240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Autorským dílem </a:t>
            </a:r>
            <a:r>
              <a:rPr lang="cs-CZ" sz="2500" b="1" u="sng" dirty="0">
                <a:latin typeface="Arial" charset="0"/>
              </a:rPr>
              <a:t>není</a:t>
            </a:r>
            <a:r>
              <a:rPr lang="cs-CZ" sz="2500" b="1" dirty="0">
                <a:latin typeface="Arial" charset="0"/>
              </a:rPr>
              <a:t> (§ 2 odst. 6 </a:t>
            </a:r>
            <a:r>
              <a:rPr lang="cs-CZ" sz="2500" b="1" dirty="0" err="1">
                <a:latin typeface="Arial" charset="0"/>
              </a:rPr>
              <a:t>AutZ</a:t>
            </a:r>
            <a:r>
              <a:rPr lang="cs-CZ" sz="2500" b="1" dirty="0">
                <a:latin typeface="Arial" charset="0"/>
              </a:rPr>
              <a:t>):</a:t>
            </a:r>
          </a:p>
          <a:p>
            <a:pPr marL="1143000" lvl="2" indent="-228600">
              <a:lnSpc>
                <a:spcPct val="80000"/>
              </a:lnSpc>
              <a:spcAft>
                <a:spcPct val="75000"/>
              </a:spcAft>
              <a:buClr>
                <a:schemeClr val="tx2"/>
              </a:buClr>
              <a:buSzPct val="65000"/>
              <a:buFont typeface="Wingdings" pitchFamily="2" charset="2"/>
              <a:buChar char="¡"/>
            </a:pPr>
            <a:r>
              <a:rPr lang="cs-CZ" sz="2200" b="1" dirty="0">
                <a:latin typeface="Arial" charset="0"/>
              </a:rPr>
              <a:t>námět díla sám o sobě, myšlenka, postup</a:t>
            </a:r>
          </a:p>
          <a:p>
            <a:pPr marL="1143000" lvl="2" indent="-228600">
              <a:lnSpc>
                <a:spcPct val="80000"/>
              </a:lnSpc>
              <a:spcAft>
                <a:spcPct val="75000"/>
              </a:spcAft>
              <a:buClr>
                <a:schemeClr val="tx2"/>
              </a:buClr>
              <a:buSzPct val="65000"/>
              <a:buFont typeface="Wingdings" pitchFamily="2" charset="2"/>
              <a:buChar char="¡"/>
            </a:pPr>
            <a:r>
              <a:rPr lang="cs-CZ" sz="2200" b="1" dirty="0">
                <a:latin typeface="Arial" charset="0"/>
              </a:rPr>
              <a:t>matematický vzorec</a:t>
            </a:r>
          </a:p>
          <a:p>
            <a:pPr marL="1143000" lvl="2" indent="-228600">
              <a:lnSpc>
                <a:spcPct val="80000"/>
              </a:lnSpc>
              <a:spcAft>
                <a:spcPct val="75000"/>
              </a:spcAft>
              <a:buClr>
                <a:schemeClr val="tx2"/>
              </a:buClr>
              <a:buSzPct val="65000"/>
              <a:buFont typeface="Wingdings" pitchFamily="2" charset="2"/>
              <a:buChar char="¡"/>
            </a:pPr>
            <a:r>
              <a:rPr lang="cs-CZ" sz="2200" b="1" dirty="0">
                <a:latin typeface="Arial" charset="0"/>
              </a:rPr>
              <a:t>statistický graf</a:t>
            </a:r>
          </a:p>
          <a:p>
            <a:pPr marL="342900" indent="-342900">
              <a:lnSpc>
                <a:spcPct val="80000"/>
              </a:lnSpc>
              <a:spcAft>
                <a:spcPct val="75000"/>
              </a:spcAft>
              <a:buClr>
                <a:schemeClr val="tx2"/>
              </a:buClr>
              <a:buSzPct val="70000"/>
              <a:buFont typeface="Wingdings" pitchFamily="2" charset="2"/>
              <a:buChar char="¡"/>
            </a:pPr>
            <a:endParaRPr lang="cs-CZ" sz="2500" b="1" dirty="0">
              <a:latin typeface="Arial" charset="0"/>
            </a:endParaRPr>
          </a:p>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Autorské právo nechrání myšlenky (</a:t>
            </a:r>
            <a:r>
              <a:rPr lang="cs-CZ" sz="2500" i="1" dirty="0" err="1">
                <a:latin typeface="Arial" charset="0"/>
              </a:rPr>
              <a:t>ideas</a:t>
            </a:r>
            <a:r>
              <a:rPr lang="cs-CZ" sz="2500" b="1" dirty="0">
                <a:latin typeface="Arial" charset="0"/>
              </a:rPr>
              <a:t>), ale vyjádření myšlenek (</a:t>
            </a:r>
            <a:r>
              <a:rPr lang="cs-CZ" sz="2500" i="1" dirty="0" err="1">
                <a:latin typeface="Arial" charset="0"/>
              </a:rPr>
              <a:t>expression</a:t>
            </a:r>
            <a:r>
              <a:rPr lang="cs-CZ" sz="2500" b="1" dirty="0">
                <a:latin typeface="Arial" charset="0"/>
              </a:rPr>
              <a:t>)</a:t>
            </a:r>
            <a:endParaRPr lang="cs-CZ" sz="2900" b="1" dirty="0">
              <a:latin typeface="Arial" charset="0"/>
            </a:endParaRPr>
          </a:p>
        </p:txBody>
      </p:sp>
      <p:sp>
        <p:nvSpPr>
          <p:cNvPr id="729094" name="Rectangle 6"/>
          <p:cNvSpPr>
            <a:spLocks noChangeArrowheads="1"/>
          </p:cNvSpPr>
          <p:nvPr/>
        </p:nvSpPr>
        <p:spPr bwMode="auto">
          <a:xfrm>
            <a:off x="1187450" y="3789363"/>
            <a:ext cx="777240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endParaRPr lang="cs-CZ" sz="2500" b="1">
              <a:solidFill>
                <a:schemeClr val="bg2"/>
              </a:solidFill>
              <a:latin typeface="Arial" charset="0"/>
            </a:endParaRPr>
          </a:p>
        </p:txBody>
      </p:sp>
    </p:spTree>
    <p:extLst>
      <p:ext uri="{BB962C8B-B14F-4D97-AF65-F5344CB8AC3E}">
        <p14:creationId xmlns:p14="http://schemas.microsoft.com/office/powerpoint/2010/main" val="213947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2"/>
          </p:nvPr>
        </p:nvSpPr>
        <p:spPr/>
        <p:txBody>
          <a:bodyPr/>
          <a:lstStyle/>
          <a:p>
            <a:fld id="{4DCD60FF-486E-47C1-9F8E-F5E11C7F1CA6}" type="slidenum">
              <a:rPr lang="en-GB"/>
              <a:pPr/>
              <a:t>5</a:t>
            </a:fld>
            <a:endParaRPr lang="en-GB"/>
          </a:p>
        </p:txBody>
      </p:sp>
      <p:sp>
        <p:nvSpPr>
          <p:cNvPr id="801797" name="AutoShape 5"/>
          <p:cNvSpPr>
            <a:spLocks noChangeArrowheads="1"/>
          </p:cNvSpPr>
          <p:nvPr/>
        </p:nvSpPr>
        <p:spPr bwMode="auto">
          <a:xfrm>
            <a:off x="4284663" y="2997200"/>
            <a:ext cx="3810000" cy="3657600"/>
          </a:xfrm>
          <a:prstGeom prst="smileyFace">
            <a:avLst>
              <a:gd name="adj" fmla="val 4653"/>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sz="2400">
              <a:solidFill>
                <a:schemeClr val="bg2"/>
              </a:solidFill>
              <a:latin typeface="Times New Roman" pitchFamily="18" charset="0"/>
            </a:endParaRPr>
          </a:p>
        </p:txBody>
      </p:sp>
      <p:sp>
        <p:nvSpPr>
          <p:cNvPr id="801798" name="Rectangle 6"/>
          <p:cNvSpPr>
            <a:spLocks noChangeArrowheads="1"/>
          </p:cNvSpPr>
          <p:nvPr/>
        </p:nvSpPr>
        <p:spPr bwMode="auto">
          <a:xfrm>
            <a:off x="1403350" y="692150"/>
            <a:ext cx="74850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80000"/>
              </a:lnSpc>
              <a:spcAft>
                <a:spcPct val="75000"/>
              </a:spcAft>
              <a:buClr>
                <a:schemeClr val="tx2"/>
              </a:buClr>
              <a:buSzPct val="70000"/>
              <a:buFont typeface="Wingdings" pitchFamily="2" charset="2"/>
              <a:buChar char="¡"/>
            </a:pPr>
            <a:r>
              <a:rPr lang="cs-CZ" sz="2900" b="1" dirty="0">
                <a:latin typeface="Arial" charset="0"/>
              </a:rPr>
              <a:t>Není autorským dílem</a:t>
            </a:r>
          </a:p>
        </p:txBody>
      </p:sp>
      <p:sp>
        <p:nvSpPr>
          <p:cNvPr id="801800" name="Rectangle 8"/>
          <p:cNvSpPr>
            <a:spLocks noChangeArrowheads="1"/>
          </p:cNvSpPr>
          <p:nvPr/>
        </p:nvSpPr>
        <p:spPr bwMode="auto">
          <a:xfrm>
            <a:off x="395288" y="1700213"/>
            <a:ext cx="74850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600200" lvl="3" indent="-228600">
              <a:lnSpc>
                <a:spcPct val="80000"/>
              </a:lnSpc>
              <a:spcAft>
                <a:spcPct val="75000"/>
              </a:spcAft>
              <a:buClr>
                <a:schemeClr val="accent2"/>
              </a:buClr>
              <a:buSzPct val="70000"/>
              <a:buFont typeface="Wingdings" pitchFamily="2" charset="2"/>
              <a:buChar char="l"/>
            </a:pPr>
            <a:r>
              <a:rPr lang="cs-CZ" sz="1900" b="1" dirty="0">
                <a:latin typeface="Arial" charset="0"/>
              </a:rPr>
              <a:t>nedostatek tvůrčího přínosu</a:t>
            </a:r>
          </a:p>
          <a:p>
            <a:pPr marL="1600200" lvl="3" indent="-228600">
              <a:lnSpc>
                <a:spcPct val="80000"/>
              </a:lnSpc>
              <a:spcAft>
                <a:spcPct val="75000"/>
              </a:spcAft>
              <a:buClr>
                <a:schemeClr val="accent2"/>
              </a:buClr>
              <a:buSzPct val="70000"/>
              <a:buFont typeface="Wingdings" pitchFamily="2" charset="2"/>
              <a:buChar char="l"/>
            </a:pPr>
            <a:r>
              <a:rPr lang="cs-CZ" sz="1900" b="1" dirty="0">
                <a:latin typeface="Arial" charset="0"/>
              </a:rPr>
              <a:t>nemá uměleckou/vědeckou hodnotu</a:t>
            </a:r>
          </a:p>
          <a:p>
            <a:pPr marL="1600200" lvl="3" indent="-228600">
              <a:lnSpc>
                <a:spcPct val="80000"/>
              </a:lnSpc>
              <a:spcAft>
                <a:spcPct val="75000"/>
              </a:spcAft>
              <a:buClr>
                <a:schemeClr val="accent2"/>
              </a:buClr>
              <a:buSzPct val="70000"/>
              <a:buFont typeface="Wingdings" pitchFamily="2" charset="2"/>
              <a:buChar char="l"/>
            </a:pPr>
            <a:r>
              <a:rPr lang="cs-CZ" sz="1900" b="1" dirty="0">
                <a:latin typeface="Arial" charset="0"/>
              </a:rPr>
              <a:t>není způsobilé být vnímáno jako dílo vědecké/umělecké</a:t>
            </a:r>
          </a:p>
        </p:txBody>
      </p:sp>
    </p:spTree>
    <p:extLst>
      <p:ext uri="{BB962C8B-B14F-4D97-AF65-F5344CB8AC3E}">
        <p14:creationId xmlns:p14="http://schemas.microsoft.com/office/powerpoint/2010/main" val="734358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BC5EFF44-5DB6-4BE9-B6D1-527D0FA0FF37}" type="slidenum">
              <a:rPr lang="en-GB"/>
              <a:pPr/>
              <a:t>6</a:t>
            </a:fld>
            <a:endParaRPr lang="en-GB"/>
          </a:p>
        </p:txBody>
      </p:sp>
      <p:pic>
        <p:nvPicPr>
          <p:cNvPr id="802821" name="Picture 5" descr="alf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2425" y="2513013"/>
            <a:ext cx="3984625" cy="3795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2823" name="Rectangle 7"/>
          <p:cNvSpPr>
            <a:spLocks noChangeArrowheads="1"/>
          </p:cNvSpPr>
          <p:nvPr/>
        </p:nvSpPr>
        <p:spPr bwMode="auto">
          <a:xfrm>
            <a:off x="1403350" y="663575"/>
            <a:ext cx="748506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80000"/>
              </a:lnSpc>
              <a:spcAft>
                <a:spcPct val="75000"/>
              </a:spcAft>
              <a:buClr>
                <a:schemeClr val="tx2"/>
              </a:buClr>
              <a:buSzPct val="70000"/>
              <a:buFont typeface="Wingdings" pitchFamily="2" charset="2"/>
              <a:buChar char="¡"/>
            </a:pPr>
            <a:r>
              <a:rPr lang="cs-CZ" sz="2900" b="1" dirty="0">
                <a:latin typeface="Arial" charset="0"/>
              </a:rPr>
              <a:t>Může být autorským dílem</a:t>
            </a:r>
          </a:p>
        </p:txBody>
      </p:sp>
    </p:spTree>
    <p:extLst>
      <p:ext uri="{BB962C8B-B14F-4D97-AF65-F5344CB8AC3E}">
        <p14:creationId xmlns:p14="http://schemas.microsoft.com/office/powerpoint/2010/main" val="4183213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3"/>
          <p:cNvSpPr>
            <a:spLocks noGrp="1"/>
          </p:cNvSpPr>
          <p:nvPr>
            <p:ph type="sldNum" sz="quarter" idx="12"/>
          </p:nvPr>
        </p:nvSpPr>
        <p:spPr/>
        <p:txBody>
          <a:bodyPr/>
          <a:lstStyle/>
          <a:p>
            <a:fld id="{5D29381E-A998-467C-9EBC-64C208B98AC0}" type="slidenum">
              <a:rPr lang="en-GB"/>
              <a:pPr/>
              <a:t>7</a:t>
            </a:fld>
            <a:endParaRPr lang="en-GB"/>
          </a:p>
        </p:txBody>
      </p:sp>
      <p:sp>
        <p:nvSpPr>
          <p:cNvPr id="909322" name="Rectangle 10"/>
          <p:cNvSpPr>
            <a:spLocks noChangeArrowheads="1"/>
          </p:cNvSpPr>
          <p:nvPr/>
        </p:nvSpPr>
        <p:spPr bwMode="auto">
          <a:xfrm>
            <a:off x="1403350" y="620713"/>
            <a:ext cx="7485063"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80000"/>
              </a:lnSpc>
              <a:spcAft>
                <a:spcPct val="75000"/>
              </a:spcAft>
              <a:buClr>
                <a:schemeClr val="tx2"/>
              </a:buClr>
              <a:buSzPct val="70000"/>
              <a:buFont typeface="Wingdings" pitchFamily="2" charset="2"/>
              <a:buChar char="¡"/>
            </a:pPr>
            <a:r>
              <a:rPr lang="cs-CZ" sz="2900" b="1" dirty="0">
                <a:latin typeface="Arial" charset="0"/>
              </a:rPr>
              <a:t>Příklady designu a autorských děl/</a:t>
            </a:r>
            <a:br>
              <a:rPr lang="cs-CZ" sz="2900" b="1" dirty="0">
                <a:latin typeface="Arial" charset="0"/>
              </a:rPr>
            </a:br>
            <a:r>
              <a:rPr lang="cs-CZ" sz="2900" b="1" dirty="0">
                <a:latin typeface="Arial" charset="0"/>
              </a:rPr>
              <a:t>děl užitého umění</a:t>
            </a:r>
          </a:p>
        </p:txBody>
      </p:sp>
      <p:pic>
        <p:nvPicPr>
          <p:cNvPr id="909325" name="Picture 13" descr="grund-international-design-contes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1844675"/>
            <a:ext cx="3621087" cy="2173288"/>
          </a:xfrm>
          <a:prstGeom prst="rect">
            <a:avLst/>
          </a:prstGeom>
          <a:noFill/>
          <a:extLst>
            <a:ext uri="{909E8E84-426E-40DD-AFC4-6F175D3DCCD1}">
              <a14:hiddenFill xmlns:a14="http://schemas.microsoft.com/office/drawing/2010/main">
                <a:solidFill>
                  <a:srgbClr val="FFFFFF"/>
                </a:solidFill>
              </a14:hiddenFill>
            </a:ext>
          </a:extLst>
        </p:spPr>
      </p:pic>
      <p:pic>
        <p:nvPicPr>
          <p:cNvPr id="909326" name="Picture 14" descr="http://isdvapl.upv.cz/obr/vz/22867a001.gif"/>
          <p:cNvPicPr>
            <a:picLocks noChangeAspect="1" noChangeArrowheads="1"/>
          </p:cNvPicPr>
          <p:nvPr/>
        </p:nvPicPr>
        <p:blipFill>
          <a:blip r:embed="rId4" r:link="rId5">
            <a:extLst>
              <a:ext uri="{28A0092B-C50C-407E-A947-70E740481C1C}">
                <a14:useLocalDpi xmlns:a14="http://schemas.microsoft.com/office/drawing/2010/main" val="0"/>
              </a:ext>
            </a:extLst>
          </a:blip>
          <a:srcRect l="26265" r="27179"/>
          <a:stretch>
            <a:fillRect/>
          </a:stretch>
        </p:blipFill>
        <p:spPr bwMode="auto">
          <a:xfrm>
            <a:off x="3924300" y="4344988"/>
            <a:ext cx="1836738" cy="196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9328" name="Picture 16" descr="32196d001"/>
          <p:cNvPicPr>
            <a:picLocks noChangeAspect="1" noChangeArrowheads="1"/>
          </p:cNvPicPr>
          <p:nvPr/>
        </p:nvPicPr>
        <p:blipFill>
          <a:blip r:embed="rId6">
            <a:extLst>
              <a:ext uri="{28A0092B-C50C-407E-A947-70E740481C1C}">
                <a14:useLocalDpi xmlns:a14="http://schemas.microsoft.com/office/drawing/2010/main" val="0"/>
              </a:ext>
            </a:extLst>
          </a:blip>
          <a:srcRect l="40372" r="39442"/>
          <a:stretch>
            <a:fillRect/>
          </a:stretch>
        </p:blipFill>
        <p:spPr bwMode="auto">
          <a:xfrm>
            <a:off x="6227763" y="2565400"/>
            <a:ext cx="792162"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6712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2"/>
          </p:nvPr>
        </p:nvSpPr>
        <p:spPr/>
        <p:txBody>
          <a:bodyPr/>
          <a:lstStyle/>
          <a:p>
            <a:fld id="{BA2BF035-317E-4D58-B73C-AB881D6CA69D}" type="slidenum">
              <a:rPr lang="en-GB"/>
              <a:pPr/>
              <a:t>8</a:t>
            </a:fld>
            <a:endParaRPr lang="en-GB"/>
          </a:p>
        </p:txBody>
      </p:sp>
      <p:sp>
        <p:nvSpPr>
          <p:cNvPr id="685061" name="Rectangle 5"/>
          <p:cNvSpPr>
            <a:spLocks noChangeArrowheads="1"/>
          </p:cNvSpPr>
          <p:nvPr/>
        </p:nvSpPr>
        <p:spPr bwMode="auto">
          <a:xfrm>
            <a:off x="1187450" y="1052513"/>
            <a:ext cx="7772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Kdy autorská práva vznikají?</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autorská práva vznikají neformálně - zachycením ve smysly vnímatelné podobě (§ 9 odst. 1 </a:t>
            </a:r>
            <a:r>
              <a:rPr lang="cs-CZ" sz="2100" b="1" dirty="0" err="1">
                <a:latin typeface="Arial" charset="0"/>
              </a:rPr>
              <a:t>AutZ</a:t>
            </a:r>
            <a:r>
              <a:rPr lang="cs-CZ" sz="2100" b="1" dirty="0">
                <a:latin typeface="Arial" charset="0"/>
              </a:rPr>
              <a:t>)</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není třeba žádná registrace</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autorská práva se vztahují i na vývojové fáze a části díla (§ 2 odst. 3 </a:t>
            </a:r>
            <a:r>
              <a:rPr lang="cs-CZ" sz="2100" b="1" dirty="0" err="1">
                <a:latin typeface="Arial" charset="0"/>
              </a:rPr>
              <a:t>AutZ</a:t>
            </a:r>
            <a:r>
              <a:rPr lang="cs-CZ" sz="2100" b="1" dirty="0">
                <a:latin typeface="Arial" charset="0"/>
              </a:rPr>
              <a:t>)</a:t>
            </a:r>
          </a:p>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Kdo autorská práva „</a:t>
            </a:r>
            <a:r>
              <a:rPr lang="cs-CZ" sz="2500" b="1" i="1" dirty="0">
                <a:latin typeface="Arial" charset="0"/>
              </a:rPr>
              <a:t>vlastní</a:t>
            </a:r>
            <a:r>
              <a:rPr lang="cs-CZ" sz="2500" b="1" dirty="0">
                <a:latin typeface="Arial" charset="0"/>
              </a:rPr>
              <a:t>“?</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autorská práva náleží autorovi – „</a:t>
            </a:r>
            <a:r>
              <a:rPr lang="cs-CZ" sz="2100" b="1" i="1" dirty="0">
                <a:latin typeface="Arial" charset="0"/>
              </a:rPr>
              <a:t>osoba, která dílo vytvořila</a:t>
            </a:r>
            <a:r>
              <a:rPr lang="cs-CZ" sz="2100" b="1" dirty="0">
                <a:latin typeface="Arial" charset="0"/>
              </a:rPr>
              <a:t>“ (§ 5 odst. 1 </a:t>
            </a:r>
            <a:r>
              <a:rPr lang="cs-CZ" sz="2100" b="1" dirty="0" err="1">
                <a:latin typeface="Arial" charset="0"/>
              </a:rPr>
              <a:t>AutZ</a:t>
            </a:r>
            <a:r>
              <a:rPr lang="cs-CZ" sz="2100" b="1" dirty="0">
                <a:latin typeface="Arial" charset="0"/>
              </a:rPr>
              <a:t>)</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spoluautoři (§ 8 </a:t>
            </a:r>
            <a:r>
              <a:rPr lang="cs-CZ" sz="2100" b="1" dirty="0" err="1">
                <a:latin typeface="Arial" charset="0"/>
              </a:rPr>
              <a:t>AutZ</a:t>
            </a:r>
            <a:r>
              <a:rPr lang="cs-CZ" sz="2100" b="1" dirty="0">
                <a:latin typeface="Arial" charset="0"/>
              </a:rPr>
              <a:t>)</a:t>
            </a:r>
          </a:p>
          <a:p>
            <a:pPr marL="742950" lvl="1" indent="-285750">
              <a:lnSpc>
                <a:spcPct val="80000"/>
              </a:lnSpc>
              <a:spcAft>
                <a:spcPct val="75000"/>
              </a:spcAft>
              <a:buClr>
                <a:schemeClr val="accent2"/>
              </a:buClr>
              <a:buSzPct val="70000"/>
              <a:buFont typeface="Wingdings" pitchFamily="2" charset="2"/>
              <a:buChar char="l"/>
            </a:pPr>
            <a:r>
              <a:rPr lang="cs-CZ" sz="2000" b="1" dirty="0">
                <a:latin typeface="Arial" charset="0"/>
              </a:rPr>
              <a:t>spoluautorem není ten, kdo ke vzniku díla přispěl pouze poskytnutím pomoci nebo rady technické, administrativní nebo odborné povahy nebo poskytnutím dokumentačního nebo technického materiálu, anebo kdo pouze dal ke vzniku díla podnět</a:t>
            </a:r>
          </a:p>
          <a:p>
            <a:pPr marL="742950" lvl="1" indent="-285750">
              <a:lnSpc>
                <a:spcPct val="80000"/>
              </a:lnSpc>
              <a:spcAft>
                <a:spcPct val="75000"/>
              </a:spcAft>
              <a:buClr>
                <a:schemeClr val="accent2"/>
              </a:buClr>
              <a:buSzPct val="70000"/>
              <a:buFont typeface="Wingdings" pitchFamily="2" charset="2"/>
              <a:buChar char="l"/>
            </a:pPr>
            <a:endParaRPr lang="cs-CZ" sz="2000" b="1" dirty="0">
              <a:latin typeface="Arial" charset="0"/>
            </a:endParaRPr>
          </a:p>
          <a:p>
            <a:pPr marL="742950" lvl="1" indent="-285750">
              <a:lnSpc>
                <a:spcPct val="80000"/>
              </a:lnSpc>
              <a:spcAft>
                <a:spcPct val="75000"/>
              </a:spcAft>
              <a:buClr>
                <a:schemeClr val="accent2"/>
              </a:buClr>
              <a:buSzPct val="70000"/>
              <a:buFont typeface="Wingdings" pitchFamily="2" charset="2"/>
              <a:buChar char="l"/>
            </a:pPr>
            <a:endParaRPr lang="cs-CZ" sz="2100" b="1" dirty="0">
              <a:latin typeface="Arial" charset="0"/>
            </a:endParaRPr>
          </a:p>
        </p:txBody>
      </p:sp>
    </p:spTree>
    <p:extLst>
      <p:ext uri="{BB962C8B-B14F-4D97-AF65-F5344CB8AC3E}">
        <p14:creationId xmlns:p14="http://schemas.microsoft.com/office/powerpoint/2010/main" val="3502189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3"/>
          <p:cNvSpPr>
            <a:spLocks noGrp="1"/>
          </p:cNvSpPr>
          <p:nvPr>
            <p:ph type="sldNum" sz="quarter" idx="12"/>
          </p:nvPr>
        </p:nvSpPr>
        <p:spPr/>
        <p:txBody>
          <a:bodyPr/>
          <a:lstStyle/>
          <a:p>
            <a:fld id="{E2788204-8537-47A4-A935-0386FCCEBEB7}" type="slidenum">
              <a:rPr lang="en-GB"/>
              <a:pPr/>
              <a:t>9</a:t>
            </a:fld>
            <a:endParaRPr lang="en-GB"/>
          </a:p>
        </p:txBody>
      </p:sp>
      <p:sp>
        <p:nvSpPr>
          <p:cNvPr id="744454" name="Rectangle 6"/>
          <p:cNvSpPr>
            <a:spLocks noChangeArrowheads="1"/>
          </p:cNvSpPr>
          <p:nvPr/>
        </p:nvSpPr>
        <p:spPr bwMode="auto">
          <a:xfrm>
            <a:off x="1187450" y="981075"/>
            <a:ext cx="7772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Aft>
                <a:spcPct val="75000"/>
              </a:spcAft>
              <a:buClr>
                <a:schemeClr val="tx2"/>
              </a:buClr>
              <a:buSzPct val="70000"/>
              <a:buFont typeface="Wingdings" pitchFamily="2" charset="2"/>
              <a:buChar char="¡"/>
            </a:pPr>
            <a:r>
              <a:rPr lang="cs-CZ" sz="2500" b="1" dirty="0">
                <a:latin typeface="Arial" charset="0"/>
              </a:rPr>
              <a:t>Jaká práva autor má?</a:t>
            </a: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práva majetková – právo dílo užít (§ 12 </a:t>
            </a:r>
            <a:r>
              <a:rPr lang="cs-CZ" sz="2100" b="1" dirty="0" err="1">
                <a:latin typeface="Arial" charset="0"/>
              </a:rPr>
              <a:t>AutZ</a:t>
            </a:r>
            <a:r>
              <a:rPr lang="cs-CZ" sz="2100" b="1" dirty="0">
                <a:latin typeface="Arial" charset="0"/>
              </a:rPr>
              <a:t>)</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rozmnožování, vystavování pronájem</a:t>
            </a:r>
          </a:p>
          <a:p>
            <a:pPr marL="1143000" lvl="2" indent="-228600">
              <a:spcBef>
                <a:spcPct val="20000"/>
              </a:spcBef>
              <a:buClr>
                <a:schemeClr val="tx2"/>
              </a:buClr>
              <a:buSzPct val="65000"/>
              <a:buFont typeface="Wingdings" pitchFamily="2" charset="2"/>
              <a:buChar char="¡"/>
            </a:pPr>
            <a:r>
              <a:rPr lang="cs-CZ" sz="2000" b="1" dirty="0">
                <a:latin typeface="Arial" charset="0"/>
              </a:rPr>
              <a:t>zákonná omezení autorských práv</a:t>
            </a:r>
          </a:p>
          <a:p>
            <a:pPr marL="1600200" lvl="3" indent="-228600">
              <a:spcBef>
                <a:spcPct val="20000"/>
              </a:spcBef>
              <a:buClr>
                <a:schemeClr val="accent2"/>
              </a:buClr>
              <a:buSzPct val="70000"/>
              <a:buFont typeface="Wingdings" pitchFamily="2" charset="2"/>
              <a:buChar char="l"/>
            </a:pPr>
            <a:r>
              <a:rPr lang="cs-CZ" sz="1700" b="1" dirty="0">
                <a:latin typeface="Arial" charset="0"/>
              </a:rPr>
              <a:t>volné užití</a:t>
            </a:r>
          </a:p>
          <a:p>
            <a:pPr marL="1600200" lvl="3" indent="-228600">
              <a:spcBef>
                <a:spcPct val="20000"/>
              </a:spcBef>
              <a:buClr>
                <a:schemeClr val="accent2"/>
              </a:buClr>
              <a:buSzPct val="70000"/>
              <a:buFont typeface="Wingdings" pitchFamily="2" charset="2"/>
              <a:buChar char="l"/>
            </a:pPr>
            <a:r>
              <a:rPr lang="cs-CZ" sz="1700" b="1" dirty="0">
                <a:latin typeface="Arial" charset="0"/>
              </a:rPr>
              <a:t>bezúplatné zákonné licence (citační, školní, </a:t>
            </a:r>
            <a:br>
              <a:rPr lang="cs-CZ" sz="1700" b="1" dirty="0">
                <a:latin typeface="Arial" charset="0"/>
              </a:rPr>
            </a:br>
            <a:r>
              <a:rPr lang="cs-CZ" sz="1700" b="1" dirty="0">
                <a:latin typeface="Arial" charset="0"/>
              </a:rPr>
              <a:t>zpravodajská ...)</a:t>
            </a:r>
            <a:endParaRPr lang="cs-CZ" sz="500" b="1" i="1" dirty="0">
              <a:latin typeface="Arial" charset="0"/>
            </a:endParaRPr>
          </a:p>
          <a:p>
            <a:pPr marL="742950" lvl="1" indent="-285750">
              <a:lnSpc>
                <a:spcPct val="80000"/>
              </a:lnSpc>
              <a:spcAft>
                <a:spcPct val="75000"/>
              </a:spcAft>
              <a:buClr>
                <a:schemeClr val="accent2"/>
              </a:buClr>
              <a:buSzPct val="70000"/>
              <a:buFont typeface="Wingdings" pitchFamily="2" charset="2"/>
              <a:buChar char="l"/>
            </a:pPr>
            <a:endParaRPr lang="cs-CZ" sz="400" b="1" dirty="0">
              <a:latin typeface="Arial" charset="0"/>
            </a:endParaRPr>
          </a:p>
          <a:p>
            <a:pPr marL="742950" lvl="1" indent="-285750">
              <a:lnSpc>
                <a:spcPct val="80000"/>
              </a:lnSpc>
              <a:spcAft>
                <a:spcPct val="75000"/>
              </a:spcAft>
              <a:buClr>
                <a:schemeClr val="accent2"/>
              </a:buClr>
              <a:buSzPct val="70000"/>
              <a:buFont typeface="Wingdings" pitchFamily="2" charset="2"/>
              <a:buChar char="l"/>
            </a:pPr>
            <a:r>
              <a:rPr lang="cs-CZ" sz="2100" b="1" dirty="0">
                <a:latin typeface="Arial" charset="0"/>
              </a:rPr>
              <a:t>práva osobnostní (§ 11 </a:t>
            </a:r>
            <a:r>
              <a:rPr lang="cs-CZ" sz="2100" b="1" dirty="0" err="1">
                <a:latin typeface="Arial" charset="0"/>
              </a:rPr>
              <a:t>AutZ</a:t>
            </a:r>
            <a:r>
              <a:rPr lang="cs-CZ" sz="2100" b="1" dirty="0">
                <a:latin typeface="Arial" charset="0"/>
              </a:rPr>
              <a:t>)</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právo dílo zveřejnit</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právo osobovat si autorství</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právo na nedotknutelnost díla (do díla nesmí být zasahováno, nesmí být užito způsobem, který by snižoval jeho hodnotu)</a:t>
            </a:r>
          </a:p>
          <a:p>
            <a:pPr marL="1143000" lvl="2" indent="-228600">
              <a:lnSpc>
                <a:spcPct val="80000"/>
              </a:lnSpc>
              <a:spcAft>
                <a:spcPct val="75000"/>
              </a:spcAft>
              <a:buClr>
                <a:schemeClr val="tx2"/>
              </a:buClr>
              <a:buSzPct val="65000"/>
              <a:buFont typeface="Wingdings" pitchFamily="2" charset="2"/>
              <a:buChar char="¡"/>
            </a:pPr>
            <a:r>
              <a:rPr lang="cs-CZ" sz="2000" b="1" dirty="0">
                <a:latin typeface="Arial" charset="0"/>
              </a:rPr>
              <a:t>autorský dohled</a:t>
            </a:r>
          </a:p>
          <a:p>
            <a:pPr marL="742950" lvl="1" indent="-285750">
              <a:lnSpc>
                <a:spcPct val="80000"/>
              </a:lnSpc>
              <a:spcAft>
                <a:spcPct val="75000"/>
              </a:spcAft>
              <a:buClr>
                <a:schemeClr val="accent2"/>
              </a:buClr>
              <a:buSzPct val="70000"/>
              <a:buFont typeface="Wingdings" pitchFamily="2" charset="2"/>
              <a:buChar char="l"/>
            </a:pPr>
            <a:endParaRPr lang="cs-CZ" sz="2100" b="1" dirty="0">
              <a:latin typeface="Arial" charset="0"/>
            </a:endParaRPr>
          </a:p>
        </p:txBody>
      </p:sp>
    </p:spTree>
    <p:extLst>
      <p:ext uri="{BB962C8B-B14F-4D97-AF65-F5344CB8AC3E}">
        <p14:creationId xmlns:p14="http://schemas.microsoft.com/office/powerpoint/2010/main" val="898727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868</Words>
  <Application>Microsoft Office PowerPoint</Application>
  <PresentationFormat>Předvádění na obrazovce (4:3)</PresentationFormat>
  <Paragraphs>135</Paragraphs>
  <Slides>15</Slides>
  <Notes>15</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Motiv systému Office</vt:lpstr>
      <vt:lpstr>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Pavel Koukal</dc:creator>
  <cp:lastModifiedBy>Pavel Koukal</cp:lastModifiedBy>
  <cp:revision>1</cp:revision>
  <dcterms:created xsi:type="dcterms:W3CDTF">2012-02-22T14:57:49Z</dcterms:created>
  <dcterms:modified xsi:type="dcterms:W3CDTF">2012-02-22T15:00:44Z</dcterms:modified>
</cp:coreProperties>
</file>