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F80A1A-13B4-4F75-AAF5-3CFA91552CAF}" type="datetimeFigureOut">
              <a:rPr lang="cs-CZ" smtClean="0"/>
              <a:t>22.2.2012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95EA35-6797-46D7-8F77-CB13F9D77B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7179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7CA4FE-7585-499A-8325-6DED55BDED80}" type="slidenum">
              <a:rPr lang="cs-CZ"/>
              <a:pPr/>
              <a:t>2</a:t>
            </a:fld>
            <a:endParaRPr lang="cs-CZ"/>
          </a:p>
        </p:txBody>
      </p:sp>
      <p:sp>
        <p:nvSpPr>
          <p:cNvPr id="156674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31888" y="674688"/>
            <a:ext cx="4597400" cy="3448050"/>
          </a:xfrm>
          <a:ln/>
        </p:spPr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3763" y="4346575"/>
            <a:ext cx="5070475" cy="4122738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ct val="60000"/>
              </a:spcAft>
            </a:pPr>
            <a:r>
              <a:rPr lang="cs-CZ" sz="800" b="1" dirty="0">
                <a:solidFill>
                  <a:schemeClr val="bg2"/>
                </a:solidFill>
              </a:rPr>
              <a:t>Nehmotný statek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ct val="60000"/>
              </a:spcAft>
            </a:pPr>
            <a:r>
              <a:rPr lang="cs-CZ" sz="800" b="1" dirty="0">
                <a:solidFill>
                  <a:schemeClr val="bg2"/>
                </a:solidFill>
              </a:rPr>
              <a:t>spjatost s člověkem – schopnost tvořit, podnikat…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ct val="60000"/>
              </a:spcAft>
            </a:pPr>
            <a:r>
              <a:rPr lang="cs-CZ" sz="800" b="1" dirty="0">
                <a:solidFill>
                  <a:schemeClr val="bg2"/>
                </a:solidFill>
              </a:rPr>
              <a:t>oddělení od hmotného nosiče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ct val="60000"/>
              </a:spcAft>
            </a:pPr>
            <a:r>
              <a:rPr lang="cs-CZ" sz="800" b="1" dirty="0">
                <a:solidFill>
                  <a:schemeClr val="bg2"/>
                </a:solidFill>
              </a:rPr>
              <a:t>zničením nezanikají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ct val="60000"/>
              </a:spcAft>
            </a:pPr>
            <a:r>
              <a:rPr lang="cs-CZ" sz="800" b="1" dirty="0">
                <a:solidFill>
                  <a:schemeClr val="bg2"/>
                </a:solidFill>
              </a:rPr>
              <a:t>potenciální ubikvita, </a:t>
            </a:r>
            <a:r>
              <a:rPr lang="cs-CZ" sz="800" b="1" dirty="0" err="1">
                <a:solidFill>
                  <a:schemeClr val="bg2"/>
                </a:solidFill>
              </a:rPr>
              <a:t>nesuživatelnost</a:t>
            </a:r>
            <a:r>
              <a:rPr lang="cs-CZ" sz="800" b="1" dirty="0">
                <a:solidFill>
                  <a:schemeClr val="bg2"/>
                </a:solidFill>
              </a:rPr>
              <a:t>, nezničitelnost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ct val="60000"/>
              </a:spcAft>
            </a:pPr>
            <a:r>
              <a:rPr lang="cs-CZ" sz="800" b="1" dirty="0"/>
              <a:t>vznik nehmotného statku a vznik práv k němu se vážících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ct val="60000"/>
              </a:spcAft>
            </a:pPr>
            <a:r>
              <a:rPr lang="cs-CZ" sz="800" dirty="0"/>
              <a:t>Nejlépe je rozlišení mezi vznikem nehmotného statku a práv k němu se vážících zřetelné u průmyslových vzorů. Zákon o ochraně průmyslových vzorů (§ 19) stanoví, že „</a:t>
            </a:r>
            <a:r>
              <a:rPr lang="cs-CZ" sz="800" b="1" i="1" dirty="0"/>
              <a:t>zápis průmyslového vzoru poskytuje jeho vlastníku výlučné právo užívat průmyslový vzor</a:t>
            </a:r>
            <a:r>
              <a:rPr lang="cs-CZ" sz="800" dirty="0"/>
              <a:t>...“ Současně zákon správně rozlišuje mezi </a:t>
            </a:r>
            <a:r>
              <a:rPr lang="cs-CZ" sz="800" b="1" dirty="0"/>
              <a:t>průmyslovým vzorem</a:t>
            </a:r>
            <a:r>
              <a:rPr lang="cs-CZ" sz="800" dirty="0"/>
              <a:t> (např. ustanovení § 2 písm. a) </a:t>
            </a:r>
            <a:r>
              <a:rPr lang="cs-CZ" sz="800" dirty="0" err="1"/>
              <a:t>PrůmVz</a:t>
            </a:r>
            <a:r>
              <a:rPr lang="cs-CZ" sz="800" dirty="0"/>
              <a:t>) a mezi </a:t>
            </a:r>
            <a:r>
              <a:rPr lang="cs-CZ" sz="800" b="1" dirty="0"/>
              <a:t>zapsaným průmyslovým vzorem</a:t>
            </a:r>
            <a:r>
              <a:rPr lang="cs-CZ" sz="800" dirty="0"/>
              <a:t> (marginální rubrika - Hlava VIII - </a:t>
            </a:r>
            <a:r>
              <a:rPr lang="cs-CZ" sz="800" i="1" dirty="0"/>
              <a:t>účinky zapsaného průmyslového vzoru</a:t>
            </a:r>
            <a:r>
              <a:rPr lang="cs-CZ" sz="800" dirty="0"/>
              <a:t>). Průmyslový vzor je definován zákonem jako vzhled výrobku nebo jeho části. Dále zákon v ustanovení § 3 stanoví, že „</a:t>
            </a:r>
            <a:r>
              <a:rPr lang="cs-CZ" sz="800" i="1" dirty="0"/>
              <a:t>průmyslový vzor je způsobilý ochrany</a:t>
            </a:r>
            <a:r>
              <a:rPr lang="cs-CZ" sz="800" dirty="0"/>
              <a:t> (dle zákona o ochraně průmyslových vzorů), </a:t>
            </a:r>
            <a:r>
              <a:rPr lang="cs-CZ" sz="800" i="1" dirty="0"/>
              <a:t>je - </a:t>
            </a:r>
            <a:r>
              <a:rPr lang="cs-CZ" sz="800" i="1" dirty="0" err="1"/>
              <a:t>li</a:t>
            </a:r>
            <a:r>
              <a:rPr lang="cs-CZ" sz="800" i="1" dirty="0"/>
              <a:t> nový a má - </a:t>
            </a:r>
            <a:r>
              <a:rPr lang="cs-CZ" sz="800" i="1" dirty="0" err="1"/>
              <a:t>li</a:t>
            </a:r>
            <a:r>
              <a:rPr lang="cs-CZ" sz="800" i="1" dirty="0"/>
              <a:t> individuální povahu</a:t>
            </a:r>
            <a:r>
              <a:rPr lang="cs-CZ" sz="800" dirty="0"/>
              <a:t>“. Průmyslovým vzorem, jakožto nehmotným statkem, je tedy každý vzhled výrobku nebo jeho části. Výlučná práva ve smyslu zákona o ochraně průmyslových vzorů však vznikají pouze k tomu průmyslovému vzoru, který byl za podmínek stanovených zákonem zapsán do rejstříku průmyslových vzorů.</a:t>
            </a:r>
          </a:p>
          <a:p>
            <a:r>
              <a:rPr lang="cs-CZ" sz="800" dirty="0"/>
              <a:t>S ohledem na skutečnosti uvedené v předchozím odstavci je třeba poukázat na to, že </a:t>
            </a:r>
            <a:r>
              <a:rPr lang="cs-CZ" sz="800" i="1" dirty="0"/>
              <a:t>Nařízení 6/2002 </a:t>
            </a:r>
            <a:r>
              <a:rPr lang="cs-CZ" sz="800" dirty="0"/>
              <a:t>rozlišuje mezi zapsaným průmyslovým vzorem a nezapsaným průmyslovým vzorem. Ochrana před úmyslným kopírováním nezapsaného průmyslového vzoru vzniká naprosto neformálně, bez nutnosti jakékoliv registrace, pouze </a:t>
            </a:r>
            <a:r>
              <a:rPr lang="cs-CZ" sz="800" b="1" dirty="0"/>
              <a:t>zpřístupněním veřejnosti</a:t>
            </a:r>
            <a:r>
              <a:rPr lang="cs-CZ" sz="800" dirty="0"/>
              <a:t> způsobem stanoveným v </a:t>
            </a:r>
            <a:r>
              <a:rPr lang="cs-CZ" sz="800" i="1" dirty="0"/>
              <a:t>Nařízení 6/2002</a:t>
            </a:r>
            <a:r>
              <a:rPr lang="cs-CZ" sz="800" dirty="0"/>
              <a:t>. I zde však platí, že vznik práv je odlišný od okamžiku vytvoření nehmotného statku (průmyslového vzoru).</a:t>
            </a:r>
            <a:endParaRPr lang="cs-CZ" sz="800" dirty="0">
              <a:solidFill>
                <a:schemeClr val="bg2"/>
              </a:solidFill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ct val="60000"/>
              </a:spcAft>
            </a:pPr>
            <a:r>
              <a:rPr lang="cs-CZ" sz="800" b="1" dirty="0"/>
              <a:t>princip poplatkový</a:t>
            </a:r>
            <a:endParaRPr lang="cs-CZ" sz="800" dirty="0"/>
          </a:p>
          <a:p>
            <a:pPr>
              <a:lnSpc>
                <a:spcPct val="90000"/>
              </a:lnSpc>
              <a:spcBef>
                <a:spcPct val="0"/>
              </a:spcBef>
              <a:spcAft>
                <a:spcPct val="60000"/>
              </a:spcAft>
            </a:pPr>
            <a:r>
              <a:rPr lang="cs-CZ" sz="800" b="1" dirty="0"/>
              <a:t>princip teritoriality</a:t>
            </a:r>
            <a:endParaRPr lang="cs-CZ" sz="800" dirty="0"/>
          </a:p>
          <a:p>
            <a:pPr>
              <a:lnSpc>
                <a:spcPct val="90000"/>
              </a:lnSpc>
              <a:spcBef>
                <a:spcPct val="0"/>
              </a:spcBef>
              <a:spcAft>
                <a:spcPct val="60000"/>
              </a:spcAft>
            </a:pPr>
            <a:r>
              <a:rPr lang="cs-CZ" sz="800" dirty="0">
                <a:solidFill>
                  <a:schemeClr val="bg2"/>
                </a:solidFill>
              </a:rPr>
              <a:t>Ochranné známky, vynálezy a průmyslové vzory potřebují ke své ochraně </a:t>
            </a:r>
            <a:r>
              <a:rPr lang="cs-CZ" sz="800" b="1" dirty="0">
                <a:solidFill>
                  <a:schemeClr val="bg2"/>
                </a:solidFill>
              </a:rPr>
              <a:t>registraci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ct val="60000"/>
              </a:spcAft>
            </a:pPr>
            <a:r>
              <a:rPr lang="cs-CZ" sz="800" dirty="0">
                <a:solidFill>
                  <a:schemeClr val="bg2"/>
                </a:solidFill>
              </a:rPr>
              <a:t>Žádost o registraci (přihláška) se podává u zápisného Úřadu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spcAft>
                <a:spcPct val="60000"/>
              </a:spcAft>
            </a:pPr>
            <a:r>
              <a:rPr lang="cs-CZ" sz="800" dirty="0">
                <a:solidFill>
                  <a:schemeClr val="bg2"/>
                </a:solidFill>
              </a:rPr>
              <a:t>Úřad průmyslového vlastnictví v Praze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spcAft>
                <a:spcPct val="60000"/>
              </a:spcAft>
            </a:pPr>
            <a:r>
              <a:rPr lang="cs-CZ" sz="800" dirty="0">
                <a:solidFill>
                  <a:schemeClr val="bg2"/>
                </a:solidFill>
              </a:rPr>
              <a:t>Úřad pro harmonizaci ve vnitřním trhu (OHIM) v </a:t>
            </a:r>
            <a:r>
              <a:rPr lang="cs-CZ" sz="800" dirty="0" err="1">
                <a:solidFill>
                  <a:schemeClr val="bg2"/>
                </a:solidFill>
              </a:rPr>
              <a:t>Alicante</a:t>
            </a:r>
            <a:endParaRPr lang="cs-CZ" sz="800" dirty="0">
              <a:solidFill>
                <a:schemeClr val="bg2"/>
              </a:solidFill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ct val="60000"/>
              </a:spcAft>
            </a:pPr>
            <a:r>
              <a:rPr lang="cs-CZ" sz="800" dirty="0">
                <a:solidFill>
                  <a:schemeClr val="bg2"/>
                </a:solidFill>
              </a:rPr>
              <a:t>Za registraci se platí poplatek + platí se poplatek za udržování ochrany</a:t>
            </a:r>
          </a:p>
          <a:p>
            <a:endParaRPr lang="cs-CZ" sz="800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DBF39C-EAE2-4CEB-B88D-33947C348D2C}" type="slidenum">
              <a:rPr lang="cs-CZ"/>
              <a:pPr/>
              <a:t>3</a:t>
            </a:fld>
            <a:endParaRPr lang="cs-CZ"/>
          </a:p>
        </p:txBody>
      </p:sp>
      <p:sp>
        <p:nvSpPr>
          <p:cNvPr id="154626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31888" y="674688"/>
            <a:ext cx="4597400" cy="3448050"/>
          </a:xfrm>
          <a:ln/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3763" y="4346575"/>
            <a:ext cx="5070475" cy="4122738"/>
          </a:xfrm>
        </p:spPr>
        <p:txBody>
          <a:bodyPr/>
          <a:lstStyle/>
          <a:p>
            <a:endParaRPr lang="cs-CZ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280E72-6FA0-4D5F-855F-46C74101F998}" type="slidenum">
              <a:rPr lang="cs-CZ"/>
              <a:pPr/>
              <a:t>4</a:t>
            </a:fld>
            <a:endParaRPr lang="cs-CZ"/>
          </a:p>
        </p:txBody>
      </p:sp>
      <p:sp>
        <p:nvSpPr>
          <p:cNvPr id="158722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31888" y="674688"/>
            <a:ext cx="4597400" cy="3448050"/>
          </a:xfrm>
          <a:ln/>
        </p:spPr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3763" y="4346575"/>
            <a:ext cx="5070475" cy="4122738"/>
          </a:xfrm>
        </p:spPr>
        <p:txBody>
          <a:bodyPr/>
          <a:lstStyle/>
          <a:p>
            <a:endParaRPr lang="cs-CZ" dirty="0"/>
          </a:p>
          <a:p>
            <a:r>
              <a:rPr lang="cs-CZ" dirty="0"/>
              <a:t>1700 firem z UK, všechny obory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27636B-8D09-45C0-9558-893DBCE5508F}" type="slidenum">
              <a:rPr lang="cs-CZ"/>
              <a:pPr/>
              <a:t>5</a:t>
            </a:fld>
            <a:endParaRPr lang="cs-CZ"/>
          </a:p>
        </p:txBody>
      </p:sp>
      <p:sp>
        <p:nvSpPr>
          <p:cNvPr id="160770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31888" y="674688"/>
            <a:ext cx="4597400" cy="3448050"/>
          </a:xfrm>
          <a:ln/>
        </p:spPr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3763" y="4346575"/>
            <a:ext cx="5070475" cy="4122738"/>
          </a:xfrm>
        </p:spPr>
        <p:txBody>
          <a:bodyPr/>
          <a:lstStyle/>
          <a:p>
            <a:endParaRPr lang="cs-CZ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6F738F-9F12-4800-A39C-825CAB22A041}" type="slidenum">
              <a:rPr lang="cs-CZ"/>
              <a:pPr/>
              <a:t>6</a:t>
            </a:fld>
            <a:endParaRPr lang="cs-CZ"/>
          </a:p>
        </p:txBody>
      </p:sp>
      <p:sp>
        <p:nvSpPr>
          <p:cNvPr id="162818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31888" y="674688"/>
            <a:ext cx="4597400" cy="3448050"/>
          </a:xfrm>
          <a:ln/>
        </p:spPr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3763" y="4346575"/>
            <a:ext cx="5070475" cy="4122738"/>
          </a:xfrm>
        </p:spPr>
        <p:txBody>
          <a:bodyPr/>
          <a:lstStyle/>
          <a:p>
            <a:endParaRPr lang="cs-CZ" dirty="0"/>
          </a:p>
          <a:p>
            <a:r>
              <a:rPr lang="cs-CZ" dirty="0"/>
              <a:t>1700 firem z UK, všechny obory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7CA4FE-7585-499A-8325-6DED55BDED80}" type="slidenum">
              <a:rPr lang="cs-CZ"/>
              <a:pPr/>
              <a:t>7</a:t>
            </a:fld>
            <a:endParaRPr lang="cs-CZ"/>
          </a:p>
        </p:txBody>
      </p:sp>
      <p:sp>
        <p:nvSpPr>
          <p:cNvPr id="156674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31888" y="674688"/>
            <a:ext cx="4597400" cy="3448050"/>
          </a:xfrm>
          <a:ln/>
        </p:spPr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3763" y="4346575"/>
            <a:ext cx="5070475" cy="4122738"/>
          </a:xfrm>
        </p:spPr>
        <p:txBody>
          <a:bodyPr/>
          <a:lstStyle/>
          <a:p>
            <a:endParaRPr lang="cs-CZ" sz="8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E3CF9-2476-4AC4-9AE9-8AA22C3486F5}" type="datetimeFigureOut">
              <a:rPr lang="cs-CZ" smtClean="0"/>
              <a:t>22.2.2012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C617E-56AE-4E37-8A5D-197E020169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1631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E3CF9-2476-4AC4-9AE9-8AA22C3486F5}" type="datetimeFigureOut">
              <a:rPr lang="cs-CZ" smtClean="0"/>
              <a:t>22.2.2012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C617E-56AE-4E37-8A5D-197E020169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3087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E3CF9-2476-4AC4-9AE9-8AA22C3486F5}" type="datetimeFigureOut">
              <a:rPr lang="cs-CZ" smtClean="0"/>
              <a:t>22.2.2012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C617E-56AE-4E37-8A5D-197E020169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6415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E3CF9-2476-4AC4-9AE9-8AA22C3486F5}" type="datetimeFigureOut">
              <a:rPr lang="cs-CZ" smtClean="0"/>
              <a:t>22.2.2012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C617E-56AE-4E37-8A5D-197E020169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4748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E3CF9-2476-4AC4-9AE9-8AA22C3486F5}" type="datetimeFigureOut">
              <a:rPr lang="cs-CZ" smtClean="0"/>
              <a:t>22.2.2012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C617E-56AE-4E37-8A5D-197E020169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0326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E3CF9-2476-4AC4-9AE9-8AA22C3486F5}" type="datetimeFigureOut">
              <a:rPr lang="cs-CZ" smtClean="0"/>
              <a:t>22.2.2012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C617E-56AE-4E37-8A5D-197E020169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6240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E3CF9-2476-4AC4-9AE9-8AA22C3486F5}" type="datetimeFigureOut">
              <a:rPr lang="cs-CZ" smtClean="0"/>
              <a:t>22.2.2012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C617E-56AE-4E37-8A5D-197E020169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307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E3CF9-2476-4AC4-9AE9-8AA22C3486F5}" type="datetimeFigureOut">
              <a:rPr lang="cs-CZ" smtClean="0"/>
              <a:t>22.2.2012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C617E-56AE-4E37-8A5D-197E020169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0673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E3CF9-2476-4AC4-9AE9-8AA22C3486F5}" type="datetimeFigureOut">
              <a:rPr lang="cs-CZ" smtClean="0"/>
              <a:t>22.2.2012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C617E-56AE-4E37-8A5D-197E020169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3576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E3CF9-2476-4AC4-9AE9-8AA22C3486F5}" type="datetimeFigureOut">
              <a:rPr lang="cs-CZ" smtClean="0"/>
              <a:t>22.2.2012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C617E-56AE-4E37-8A5D-197E020169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8642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E3CF9-2476-4AC4-9AE9-8AA22C3486F5}" type="datetimeFigureOut">
              <a:rPr lang="cs-CZ" smtClean="0"/>
              <a:t>22.2.2012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C617E-56AE-4E37-8A5D-197E020169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1827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3E3CF9-2476-4AC4-9AE9-8AA22C3486F5}" type="datetimeFigureOut">
              <a:rPr lang="cs-CZ" smtClean="0"/>
              <a:t>22.2.2012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4C617E-56AE-4E37-8A5D-197E020169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964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Ochrana duševního vlastnictví a design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JUDr. Pavel Koukal, Ph.D.</a:t>
            </a:r>
          </a:p>
          <a:p>
            <a:r>
              <a:rPr lang="cs-CZ" dirty="0" smtClean="0"/>
              <a:t>předmět „</a:t>
            </a:r>
            <a:r>
              <a:rPr lang="cs-CZ" i="1" dirty="0" smtClean="0"/>
              <a:t>Právní ochrana designu</a:t>
            </a:r>
            <a:r>
              <a:rPr lang="cs-CZ" dirty="0" smtClean="0"/>
              <a:t>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0264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FD403-4E83-4597-84F2-247E945BC4E8}" type="slidenum">
              <a:rPr lang="cs-CZ"/>
              <a:pPr/>
              <a:t>2</a:t>
            </a:fld>
            <a:endParaRPr lang="cs-CZ"/>
          </a:p>
        </p:txBody>
      </p:sp>
      <p:sp>
        <p:nvSpPr>
          <p:cNvPr id="155650" name="Rectangle 2"/>
          <p:cNvSpPr>
            <a:spLocks noChangeArrowheads="1"/>
          </p:cNvSpPr>
          <p:nvPr/>
        </p:nvSpPr>
        <p:spPr bwMode="auto">
          <a:xfrm>
            <a:off x="1219200" y="381000"/>
            <a:ext cx="77724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>
              <a:spcAft>
                <a:spcPct val="35000"/>
              </a:spcAft>
            </a:pPr>
            <a:endParaRPr lang="en-US" sz="2800" b="1" i="1">
              <a:solidFill>
                <a:srgbClr val="9B7407"/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155651" name="Rectangle 3"/>
          <p:cNvSpPr>
            <a:spLocks noChangeArrowheads="1"/>
          </p:cNvSpPr>
          <p:nvPr/>
        </p:nvSpPr>
        <p:spPr bwMode="auto">
          <a:xfrm>
            <a:off x="1219200" y="1068388"/>
            <a:ext cx="79248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lnSpc>
                <a:spcPct val="90000"/>
              </a:lnSpc>
              <a:spcAft>
                <a:spcPct val="60000"/>
              </a:spcAft>
              <a:buClr>
                <a:schemeClr val="tx2"/>
              </a:buClr>
              <a:buSzPct val="70000"/>
              <a:buFont typeface="Wingdings" pitchFamily="2" charset="2"/>
              <a:buChar char="¡"/>
            </a:pPr>
            <a:r>
              <a:rPr lang="cs-CZ" sz="2500" b="1">
                <a:latin typeface="Arial" charset="0"/>
              </a:rPr>
              <a:t>Dvě velké skupiny práv duševního vlastnictví</a:t>
            </a:r>
            <a:endParaRPr lang="en-US" sz="2500" b="1">
              <a:latin typeface="Arial" charset="0"/>
            </a:endParaRPr>
          </a:p>
          <a:p>
            <a:pPr marL="742950" lvl="1" indent="-285750" algn="l">
              <a:lnSpc>
                <a:spcPct val="90000"/>
              </a:lnSpc>
              <a:spcAft>
                <a:spcPct val="6000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</a:pPr>
            <a:r>
              <a:rPr lang="cs-CZ" sz="2500" b="1">
                <a:latin typeface="Arial" charset="0"/>
              </a:rPr>
              <a:t>Autorská práva a práva související s právem autorským </a:t>
            </a:r>
            <a:r>
              <a:rPr lang="cs-CZ" sz="2500">
                <a:latin typeface="Arial" charset="0"/>
              </a:rPr>
              <a:t>(</a:t>
            </a:r>
            <a:r>
              <a:rPr lang="cs-CZ" sz="2500" i="1">
                <a:latin typeface="Arial" charset="0"/>
              </a:rPr>
              <a:t>copyright and related rights</a:t>
            </a:r>
            <a:r>
              <a:rPr lang="cs-CZ" sz="2500">
                <a:latin typeface="Arial" charset="0"/>
              </a:rPr>
              <a:t>)</a:t>
            </a:r>
          </a:p>
          <a:p>
            <a:pPr marL="1600200" lvl="3" indent="-228600" algn="l">
              <a:lnSpc>
                <a:spcPct val="90000"/>
              </a:lnSpc>
              <a:spcAft>
                <a:spcPct val="6000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</a:pPr>
            <a:r>
              <a:rPr lang="cs-CZ" sz="1900" b="1">
                <a:latin typeface="Arial" charset="0"/>
              </a:rPr>
              <a:t>Práva k autorským dílům, uměleckým výkonům, zvukovým a obrazovým záznamům apod.</a:t>
            </a:r>
            <a:endParaRPr lang="en-US" sz="1900" b="1">
              <a:latin typeface="Arial" charset="0"/>
            </a:endParaRPr>
          </a:p>
          <a:p>
            <a:pPr marL="742950" lvl="1" indent="-285750" algn="l">
              <a:lnSpc>
                <a:spcPct val="90000"/>
              </a:lnSpc>
              <a:spcAft>
                <a:spcPct val="6000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</a:pPr>
            <a:r>
              <a:rPr lang="cs-CZ" sz="2500" b="1">
                <a:latin typeface="Arial" charset="0"/>
              </a:rPr>
              <a:t>Průmyslová práva </a:t>
            </a:r>
            <a:r>
              <a:rPr lang="cs-CZ" sz="2500">
                <a:latin typeface="Arial" charset="0"/>
              </a:rPr>
              <a:t>(</a:t>
            </a:r>
            <a:r>
              <a:rPr lang="cs-CZ" sz="2500" i="1">
                <a:latin typeface="Arial" charset="0"/>
              </a:rPr>
              <a:t>industrial property rights</a:t>
            </a:r>
            <a:r>
              <a:rPr lang="cs-CZ" sz="2500">
                <a:latin typeface="Arial" charset="0"/>
              </a:rPr>
              <a:t>)</a:t>
            </a:r>
          </a:p>
          <a:p>
            <a:pPr marL="1143000" lvl="2" indent="-228600" algn="l">
              <a:lnSpc>
                <a:spcPct val="90000"/>
              </a:lnSpc>
              <a:spcAft>
                <a:spcPct val="60000"/>
              </a:spcAft>
              <a:buClr>
                <a:schemeClr val="tx2"/>
              </a:buClr>
              <a:buSzPct val="65000"/>
              <a:buFont typeface="Wingdings" pitchFamily="2" charset="2"/>
              <a:buChar char="¡"/>
            </a:pPr>
            <a:r>
              <a:rPr lang="cs-CZ" sz="2200" b="1">
                <a:latin typeface="Arial" charset="0"/>
              </a:rPr>
              <a:t>Práva k </a:t>
            </a:r>
          </a:p>
          <a:p>
            <a:pPr marL="1600200" lvl="3" indent="-228600" algn="l">
              <a:lnSpc>
                <a:spcPct val="90000"/>
              </a:lnSpc>
              <a:spcAft>
                <a:spcPct val="6000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</a:pPr>
            <a:r>
              <a:rPr lang="cs-CZ" sz="1800" b="1">
                <a:latin typeface="Arial" charset="0"/>
              </a:rPr>
              <a:t>Ochranným známkám, označení původu</a:t>
            </a:r>
          </a:p>
          <a:p>
            <a:pPr marL="1600200" lvl="3" indent="-228600" algn="l">
              <a:lnSpc>
                <a:spcPct val="90000"/>
              </a:lnSpc>
              <a:spcAft>
                <a:spcPct val="6000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</a:pPr>
            <a:r>
              <a:rPr lang="cs-CZ" sz="1800" b="1">
                <a:latin typeface="Arial" charset="0"/>
              </a:rPr>
              <a:t>Vynálezům</a:t>
            </a:r>
          </a:p>
          <a:p>
            <a:pPr marL="1600200" lvl="3" indent="-228600" algn="l">
              <a:lnSpc>
                <a:spcPct val="90000"/>
              </a:lnSpc>
              <a:spcAft>
                <a:spcPct val="6000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</a:pPr>
            <a:r>
              <a:rPr lang="cs-CZ" sz="1800" b="1">
                <a:latin typeface="Arial" charset="0"/>
              </a:rPr>
              <a:t>Designům</a:t>
            </a:r>
          </a:p>
          <a:p>
            <a:pPr marL="1600200" lvl="3" indent="-228600" algn="l">
              <a:lnSpc>
                <a:spcPct val="90000"/>
              </a:lnSpc>
              <a:spcAft>
                <a:spcPct val="6000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</a:pPr>
            <a:r>
              <a:rPr lang="cs-CZ" sz="1800" b="1">
                <a:latin typeface="Arial" charset="0"/>
              </a:rPr>
              <a:t>Odrůdám rostlin</a:t>
            </a:r>
          </a:p>
          <a:p>
            <a:pPr marL="1600200" lvl="3" indent="-228600" algn="l">
              <a:lnSpc>
                <a:spcPct val="90000"/>
              </a:lnSpc>
              <a:spcAft>
                <a:spcPct val="6000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</a:pPr>
            <a:r>
              <a:rPr lang="cs-CZ" sz="1800" b="1">
                <a:latin typeface="Arial" charset="0"/>
              </a:rPr>
              <a:t>Topografiím polovodičových výrobků</a:t>
            </a:r>
            <a:endParaRPr lang="en-US" sz="1800" b="1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39075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8E53A-A0F8-401B-B834-FF94389E8736}" type="slidenum">
              <a:rPr lang="cs-CZ"/>
              <a:pPr/>
              <a:t>3</a:t>
            </a:fld>
            <a:endParaRPr lang="cs-CZ"/>
          </a:p>
        </p:txBody>
      </p:sp>
      <p:pic>
        <p:nvPicPr>
          <p:cNvPr id="153603" name="Picture 3" descr="mc_logo_med_ba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1196975"/>
            <a:ext cx="2376487" cy="1395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0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404813"/>
            <a:ext cx="2036763" cy="2606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sq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606" name="Picture 6" descr="gogh-slunecnice-60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4005263"/>
            <a:ext cx="1936750" cy="2420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07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2997200"/>
            <a:ext cx="2084388" cy="2365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0121472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E1A4E-D1E7-4378-8BA1-99BC87D051BF}" type="slidenum">
              <a:rPr lang="cs-CZ"/>
              <a:pPr/>
              <a:t>4</a:t>
            </a:fld>
            <a:endParaRPr lang="cs-CZ"/>
          </a:p>
        </p:txBody>
      </p:sp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/>
              <a:t>Statistika…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450" y="1628775"/>
            <a:ext cx="7313613" cy="4824413"/>
          </a:xfrm>
        </p:spPr>
        <p:txBody>
          <a:bodyPr/>
          <a:lstStyle/>
          <a:p>
            <a:r>
              <a:rPr lang="cs-CZ" sz="3700" b="1">
                <a:solidFill>
                  <a:schemeClr val="bg2"/>
                </a:solidFill>
                <a:latin typeface="Arial" charset="0"/>
              </a:rPr>
              <a:t>IP Survey 2006 – UK</a:t>
            </a:r>
          </a:p>
          <a:p>
            <a:pPr lvl="1"/>
            <a:endParaRPr lang="cs-CZ" b="1">
              <a:solidFill>
                <a:schemeClr val="bg2"/>
              </a:solidFill>
              <a:latin typeface="Arial" charset="0"/>
            </a:endParaRPr>
          </a:p>
          <a:p>
            <a:endParaRPr lang="cs-CZ" sz="3700"/>
          </a:p>
        </p:txBody>
      </p:sp>
      <p:pic>
        <p:nvPicPr>
          <p:cNvPr id="1577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924175"/>
            <a:ext cx="8451850" cy="297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292747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7429-9DCD-40AB-8838-9E215502DF1C}" type="slidenum">
              <a:rPr lang="cs-CZ"/>
              <a:pPr/>
              <a:t>5</a:t>
            </a:fld>
            <a:endParaRPr lang="cs-CZ"/>
          </a:p>
        </p:txBody>
      </p:sp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/>
              <a:t>Statistika…</a:t>
            </a:r>
          </a:p>
        </p:txBody>
      </p:sp>
      <p:pic>
        <p:nvPicPr>
          <p:cNvPr id="15975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1844675"/>
            <a:ext cx="7956550" cy="2157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9751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4149725"/>
            <a:ext cx="7777162" cy="209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57710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B7B00-F20E-4822-AF1A-BE8128FBFE50}" type="slidenum">
              <a:rPr lang="cs-CZ"/>
              <a:pPr/>
              <a:t>6</a:t>
            </a:fld>
            <a:endParaRPr lang="cs-CZ"/>
          </a:p>
        </p:txBody>
      </p:sp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/>
              <a:t>Statistika…</a:t>
            </a:r>
          </a:p>
        </p:txBody>
      </p:sp>
      <p:pic>
        <p:nvPicPr>
          <p:cNvPr id="16179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2060575"/>
            <a:ext cx="8316913" cy="374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88855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FD403-4E83-4597-84F2-247E945BC4E8}" type="slidenum">
              <a:rPr lang="cs-CZ"/>
              <a:pPr/>
              <a:t>7</a:t>
            </a:fld>
            <a:endParaRPr lang="cs-CZ"/>
          </a:p>
        </p:txBody>
      </p:sp>
      <p:sp>
        <p:nvSpPr>
          <p:cNvPr id="155650" name="Rectangle 2"/>
          <p:cNvSpPr>
            <a:spLocks noChangeArrowheads="1"/>
          </p:cNvSpPr>
          <p:nvPr/>
        </p:nvSpPr>
        <p:spPr bwMode="auto">
          <a:xfrm>
            <a:off x="1219200" y="381000"/>
            <a:ext cx="77724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>
              <a:spcAft>
                <a:spcPct val="35000"/>
              </a:spcAft>
            </a:pPr>
            <a:endParaRPr lang="en-US" sz="2800" b="1" i="1">
              <a:solidFill>
                <a:srgbClr val="9B7407"/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155651" name="Rectangle 3"/>
          <p:cNvSpPr>
            <a:spLocks noChangeArrowheads="1"/>
          </p:cNvSpPr>
          <p:nvPr/>
        </p:nvSpPr>
        <p:spPr bwMode="auto">
          <a:xfrm>
            <a:off x="755576" y="394855"/>
            <a:ext cx="79248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lnSpc>
                <a:spcPct val="90000"/>
              </a:lnSpc>
              <a:spcAft>
                <a:spcPct val="60000"/>
              </a:spcAft>
              <a:buClr>
                <a:schemeClr val="tx2"/>
              </a:buClr>
              <a:buSzPct val="70000"/>
              <a:buFont typeface="Wingdings" pitchFamily="2" charset="2"/>
              <a:buChar char="¡"/>
            </a:pPr>
            <a:r>
              <a:rPr lang="cs-CZ" sz="2500" b="1" dirty="0" smtClean="0">
                <a:latin typeface="Arial" charset="0"/>
              </a:rPr>
              <a:t>Ochrana designu</a:t>
            </a:r>
          </a:p>
          <a:p>
            <a:pPr marL="800100" lvl="1" indent="-342900">
              <a:lnSpc>
                <a:spcPct val="90000"/>
              </a:lnSpc>
              <a:spcAft>
                <a:spcPct val="60000"/>
              </a:spcAft>
              <a:buClr>
                <a:schemeClr val="accent2"/>
              </a:buClr>
              <a:buSzPct val="85000"/>
              <a:buFont typeface="Arial" pitchFamily="34" charset="0"/>
              <a:buChar char="•"/>
            </a:pPr>
            <a:r>
              <a:rPr lang="cs-CZ" sz="2000" dirty="0" smtClean="0">
                <a:latin typeface="Arial" charset="0"/>
              </a:rPr>
              <a:t>průmyslové vzory</a:t>
            </a:r>
          </a:p>
          <a:p>
            <a:pPr marL="1257300" lvl="2" indent="-342900">
              <a:lnSpc>
                <a:spcPct val="90000"/>
              </a:lnSpc>
              <a:spcAft>
                <a:spcPct val="60000"/>
              </a:spcAft>
              <a:buClr>
                <a:schemeClr val="accent2"/>
              </a:buClr>
              <a:buSzPct val="85000"/>
              <a:buFont typeface="Arial" pitchFamily="34" charset="0"/>
              <a:buChar char="•"/>
            </a:pPr>
            <a:r>
              <a:rPr lang="cs-CZ" sz="2000" dirty="0" smtClean="0">
                <a:latin typeface="Arial" charset="0"/>
              </a:rPr>
              <a:t>zapsané</a:t>
            </a:r>
          </a:p>
          <a:p>
            <a:pPr marL="1714500" lvl="3" indent="-342900">
              <a:lnSpc>
                <a:spcPct val="90000"/>
              </a:lnSpc>
              <a:spcAft>
                <a:spcPct val="60000"/>
              </a:spcAft>
              <a:buClr>
                <a:schemeClr val="accent2"/>
              </a:buClr>
              <a:buSzPct val="85000"/>
              <a:buFont typeface="Arial" pitchFamily="34" charset="0"/>
              <a:buChar char="•"/>
            </a:pPr>
            <a:r>
              <a:rPr lang="cs-CZ" sz="2000" dirty="0" smtClean="0">
                <a:latin typeface="Arial" charset="0"/>
              </a:rPr>
              <a:t>národní</a:t>
            </a:r>
          </a:p>
          <a:p>
            <a:pPr marL="1714500" lvl="3" indent="-342900">
              <a:lnSpc>
                <a:spcPct val="90000"/>
              </a:lnSpc>
              <a:spcAft>
                <a:spcPct val="60000"/>
              </a:spcAft>
              <a:buClr>
                <a:schemeClr val="accent2"/>
              </a:buClr>
              <a:buSzPct val="85000"/>
              <a:buFont typeface="Arial" pitchFamily="34" charset="0"/>
              <a:buChar char="•"/>
            </a:pPr>
            <a:r>
              <a:rPr lang="cs-CZ" sz="2000" dirty="0" smtClean="0">
                <a:latin typeface="Arial" charset="0"/>
              </a:rPr>
              <a:t>EU</a:t>
            </a:r>
          </a:p>
          <a:p>
            <a:pPr marL="1714500" lvl="3" indent="-342900">
              <a:lnSpc>
                <a:spcPct val="90000"/>
              </a:lnSpc>
              <a:spcAft>
                <a:spcPct val="60000"/>
              </a:spcAft>
              <a:buClr>
                <a:schemeClr val="accent2"/>
              </a:buClr>
              <a:buSzPct val="85000"/>
              <a:buFont typeface="Arial" pitchFamily="34" charset="0"/>
              <a:buChar char="•"/>
            </a:pPr>
            <a:r>
              <a:rPr lang="cs-CZ" sz="2000" dirty="0" smtClean="0">
                <a:latin typeface="Arial" charset="0"/>
              </a:rPr>
              <a:t>Haagská dohoda</a:t>
            </a:r>
          </a:p>
          <a:p>
            <a:pPr marL="1257300" lvl="2" indent="-342900">
              <a:lnSpc>
                <a:spcPct val="90000"/>
              </a:lnSpc>
              <a:spcAft>
                <a:spcPct val="60000"/>
              </a:spcAft>
              <a:buClr>
                <a:schemeClr val="accent2"/>
              </a:buClr>
              <a:buSzPct val="85000"/>
              <a:buFont typeface="Arial" pitchFamily="34" charset="0"/>
              <a:buChar char="•"/>
            </a:pPr>
            <a:r>
              <a:rPr lang="cs-CZ" sz="2000" dirty="0" smtClean="0">
                <a:latin typeface="Arial" charset="0"/>
              </a:rPr>
              <a:t>nezapsané</a:t>
            </a:r>
          </a:p>
          <a:p>
            <a:pPr marL="1714500" lvl="3" indent="-342900">
              <a:lnSpc>
                <a:spcPct val="90000"/>
              </a:lnSpc>
              <a:spcAft>
                <a:spcPct val="60000"/>
              </a:spcAft>
              <a:buClr>
                <a:schemeClr val="accent2"/>
              </a:buClr>
              <a:buSzPct val="85000"/>
              <a:buFont typeface="Arial" pitchFamily="34" charset="0"/>
              <a:buChar char="•"/>
            </a:pPr>
            <a:r>
              <a:rPr lang="cs-CZ" sz="2000" dirty="0" smtClean="0">
                <a:latin typeface="Arial" charset="0"/>
              </a:rPr>
              <a:t>EU</a:t>
            </a:r>
          </a:p>
          <a:p>
            <a:pPr marL="1714500" lvl="3" indent="-342900">
              <a:lnSpc>
                <a:spcPct val="90000"/>
              </a:lnSpc>
              <a:spcAft>
                <a:spcPct val="60000"/>
              </a:spcAft>
              <a:buClr>
                <a:schemeClr val="accent2"/>
              </a:buClr>
              <a:buSzPct val="85000"/>
              <a:buFont typeface="Arial" pitchFamily="34" charset="0"/>
              <a:buChar char="•"/>
            </a:pPr>
            <a:r>
              <a:rPr lang="cs-CZ" sz="2000" dirty="0" smtClean="0">
                <a:latin typeface="Arial" charset="0"/>
              </a:rPr>
              <a:t>UK</a:t>
            </a:r>
          </a:p>
          <a:p>
            <a:pPr marL="800100" lvl="1" indent="-342900">
              <a:lnSpc>
                <a:spcPct val="90000"/>
              </a:lnSpc>
              <a:spcAft>
                <a:spcPct val="60000"/>
              </a:spcAft>
              <a:buClr>
                <a:schemeClr val="accent2"/>
              </a:buClr>
              <a:buSzPct val="85000"/>
              <a:buFont typeface="Arial" pitchFamily="34" charset="0"/>
              <a:buChar char="•"/>
            </a:pPr>
            <a:r>
              <a:rPr lang="cs-CZ" sz="2000" dirty="0" smtClean="0">
                <a:latin typeface="Arial" charset="0"/>
              </a:rPr>
              <a:t>autorská díla</a:t>
            </a:r>
          </a:p>
          <a:p>
            <a:pPr marL="800100" lvl="1" indent="-342900">
              <a:lnSpc>
                <a:spcPct val="90000"/>
              </a:lnSpc>
              <a:spcAft>
                <a:spcPct val="60000"/>
              </a:spcAft>
              <a:buClr>
                <a:schemeClr val="accent2"/>
              </a:buClr>
              <a:buSzPct val="85000"/>
              <a:buFont typeface="Arial" pitchFamily="34" charset="0"/>
              <a:buChar char="•"/>
            </a:pPr>
            <a:r>
              <a:rPr lang="cs-CZ" sz="2000" dirty="0" smtClean="0">
                <a:latin typeface="Arial" charset="0"/>
              </a:rPr>
              <a:t>ochranné známky</a:t>
            </a:r>
          </a:p>
          <a:p>
            <a:pPr marL="800100" lvl="1" indent="-342900">
              <a:lnSpc>
                <a:spcPct val="90000"/>
              </a:lnSpc>
              <a:spcAft>
                <a:spcPct val="60000"/>
              </a:spcAft>
              <a:buClr>
                <a:schemeClr val="accent2"/>
              </a:buClr>
              <a:buSzPct val="85000"/>
              <a:buFont typeface="Arial" pitchFamily="34" charset="0"/>
              <a:buChar char="•"/>
            </a:pPr>
            <a:r>
              <a:rPr lang="cs-CZ" sz="2000" dirty="0" smtClean="0">
                <a:latin typeface="Arial" charset="0"/>
              </a:rPr>
              <a:t>ochrana proti nekalé soutěži</a:t>
            </a:r>
            <a:endParaRPr lang="en-US" sz="20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77709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381</Words>
  <Application>Microsoft Office PowerPoint</Application>
  <PresentationFormat>Předvádění na obrazovce (4:3)</PresentationFormat>
  <Paragraphs>60</Paragraphs>
  <Slides>7</Slides>
  <Notes>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Ochrana duševního vlastnictví a design</vt:lpstr>
      <vt:lpstr>Prezentace aplikace PowerPoint</vt:lpstr>
      <vt:lpstr>Prezentace aplikace PowerPoint</vt:lpstr>
      <vt:lpstr>Statistika…</vt:lpstr>
      <vt:lpstr>Statistika…</vt:lpstr>
      <vt:lpstr>Statistika…</vt:lpstr>
      <vt:lpstr>Prezentace aplikace PowerPoint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Ochrana duševního vlastnictví a design</dc:title>
  <dc:creator>Pavel Koukal</dc:creator>
  <cp:lastModifiedBy>Pavel Koukal</cp:lastModifiedBy>
  <cp:revision>3</cp:revision>
  <dcterms:created xsi:type="dcterms:W3CDTF">2012-02-22T14:37:25Z</dcterms:created>
  <dcterms:modified xsi:type="dcterms:W3CDTF">2012-02-22T14:48:06Z</dcterms:modified>
</cp:coreProperties>
</file>