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63" r:id="rId3"/>
    <p:sldId id="264" r:id="rId4"/>
    <p:sldId id="269" r:id="rId5"/>
    <p:sldId id="257" r:id="rId6"/>
    <p:sldId id="262" r:id="rId7"/>
    <p:sldId id="258" r:id="rId8"/>
    <p:sldId id="259" r:id="rId9"/>
    <p:sldId id="260" r:id="rId10"/>
    <p:sldId id="265" r:id="rId11"/>
    <p:sldId id="261" r:id="rId12"/>
    <p:sldId id="267" r:id="rId13"/>
    <p:sldId id="268" r:id="rId14"/>
    <p:sldId id="266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5" autoAdjust="0"/>
    <p:restoredTop sz="94660"/>
  </p:normalViewPr>
  <p:slideViewPr>
    <p:cSldViewPr>
      <p:cViewPr varScale="1">
        <p:scale>
          <a:sx n="104" d="100"/>
          <a:sy n="104" d="100"/>
        </p:scale>
        <p:origin x="-1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19A038-CA1F-44F4-945A-5D9807E208DD}" type="datetimeFigureOut">
              <a:rPr lang="cs-CZ" smtClean="0"/>
              <a:t>20.3.2014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34AEE31-0794-4287-9940-02D95D11DCA2}" type="slidenum">
              <a:rPr lang="cs-CZ" smtClean="0"/>
              <a:t>‹#›</a:t>
            </a:fld>
            <a:endParaRPr lang="cs-CZ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A038-CA1F-44F4-945A-5D9807E208DD}" type="datetimeFigureOut">
              <a:rPr lang="cs-CZ" smtClean="0"/>
              <a:t>20.3.2014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AEE31-0794-4287-9940-02D95D11DCA2}" type="slidenum">
              <a:rPr lang="cs-CZ" smtClean="0"/>
              <a:t>‹#›</a:t>
            </a:fld>
            <a:endParaRPr lang="cs-CZ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A038-CA1F-44F4-945A-5D9807E208DD}" type="datetimeFigureOut">
              <a:rPr lang="cs-CZ" smtClean="0"/>
              <a:t>20.3.2014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AEE31-0794-4287-9940-02D95D11DCA2}" type="slidenum">
              <a:rPr lang="cs-CZ" smtClean="0"/>
              <a:t>‹#›</a:t>
            </a:fld>
            <a:endParaRPr lang="cs-CZ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A038-CA1F-44F4-945A-5D9807E208DD}" type="datetimeFigureOut">
              <a:rPr lang="cs-CZ" smtClean="0"/>
              <a:t>20.3.2014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AEE31-0794-4287-9940-02D95D11DCA2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A038-CA1F-44F4-945A-5D9807E208DD}" type="datetimeFigureOut">
              <a:rPr lang="cs-CZ" smtClean="0"/>
              <a:t>20.3.2014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AEE31-0794-4287-9940-02D95D11DCA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A038-CA1F-44F4-945A-5D9807E208DD}" type="datetimeFigureOut">
              <a:rPr lang="cs-CZ" smtClean="0"/>
              <a:t>20.3.2014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AEE31-0794-4287-9940-02D95D11DCA2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A038-CA1F-44F4-945A-5D9807E208DD}" type="datetimeFigureOut">
              <a:rPr lang="cs-CZ" smtClean="0"/>
              <a:t>20.3.2014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AEE31-0794-4287-9940-02D95D11DCA2}" type="slidenum">
              <a:rPr lang="cs-CZ" smtClean="0"/>
              <a:t>‹#›</a:t>
            </a:fld>
            <a:endParaRPr lang="cs-CZ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A038-CA1F-44F4-945A-5D9807E208DD}" type="datetimeFigureOut">
              <a:rPr lang="cs-CZ" smtClean="0"/>
              <a:t>20.3.2014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AEE31-0794-4287-9940-02D95D11DCA2}" type="slidenum">
              <a:rPr lang="cs-CZ" smtClean="0"/>
              <a:t>‹#›</a:t>
            </a:fld>
            <a:endParaRPr lang="cs-CZ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A038-CA1F-44F4-945A-5D9807E208DD}" type="datetimeFigureOut">
              <a:rPr lang="cs-CZ" smtClean="0"/>
              <a:t>20.3.2014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AEE31-0794-4287-9940-02D95D11DC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A038-CA1F-44F4-945A-5D9807E208DD}" type="datetimeFigureOut">
              <a:rPr lang="cs-CZ" smtClean="0"/>
              <a:t>20.3.2014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AEE31-0794-4287-9940-02D95D11DC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A038-CA1F-44F4-945A-5D9807E208DD}" type="datetimeFigureOut">
              <a:rPr lang="cs-CZ" smtClean="0"/>
              <a:t>20.3.2014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AEE31-0794-4287-9940-02D95D11DC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119A038-CA1F-44F4-945A-5D9807E208DD}" type="datetimeFigureOut">
              <a:rPr lang="cs-CZ" smtClean="0"/>
              <a:t>20.3.2014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34AEE31-0794-4287-9940-02D95D11DCA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ransition spd="slow"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legal-dictionary.thefreedictionary.com/" TargetMode="External"/><Relationship Id="rId2" Type="http://schemas.openxmlformats.org/officeDocument/2006/relationships/hyperlink" Target="http://en.wikipedia.org/wiki/Suffrag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ictionary.law.com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Maria_Theresa_of_Austri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Rights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citizens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Táňa </a:t>
            </a:r>
            <a:r>
              <a:rPr lang="cs-CZ" dirty="0" err="1" smtClean="0"/>
              <a:t>Krutilkova</a:t>
            </a:r>
            <a:endParaRPr lang="cs-CZ" dirty="0" smtClean="0"/>
          </a:p>
          <a:p>
            <a:r>
              <a:rPr lang="cs-CZ" dirty="0" smtClean="0"/>
              <a:t>UČO:405472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286000" y="199783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834085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76672"/>
            <a:ext cx="4595961" cy="6042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516105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Possibility</a:t>
            </a:r>
            <a:r>
              <a:rPr lang="cs-CZ" dirty="0" smtClean="0"/>
              <a:t> to express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opinion</a:t>
            </a:r>
            <a:r>
              <a:rPr lang="cs-CZ" dirty="0" smtClean="0"/>
              <a:t> by </a:t>
            </a:r>
            <a:r>
              <a:rPr lang="cs-CZ" dirty="0" err="1" smtClean="0"/>
              <a:t>form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endParaRPr lang="cs-CZ" dirty="0" smtClean="0"/>
          </a:p>
          <a:p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need</a:t>
            </a:r>
            <a:r>
              <a:rPr lang="cs-CZ" dirty="0" smtClean="0"/>
              <a:t>:</a:t>
            </a:r>
          </a:p>
          <a:p>
            <a:r>
              <a:rPr lang="cs-CZ" dirty="0" err="1" smtClean="0"/>
              <a:t>Signature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1000 </a:t>
            </a:r>
            <a:r>
              <a:rPr lang="cs-CZ" dirty="0" err="1" smtClean="0"/>
              <a:t>citizens</a:t>
            </a:r>
            <a:endParaRPr lang="cs-CZ" dirty="0" smtClean="0"/>
          </a:p>
          <a:p>
            <a:r>
              <a:rPr lang="cs-CZ" dirty="0" err="1" smtClean="0"/>
              <a:t>Statutes</a:t>
            </a:r>
            <a:r>
              <a:rPr lang="cs-CZ" dirty="0" smtClean="0"/>
              <a:t> and </a:t>
            </a:r>
            <a:r>
              <a:rPr lang="cs-CZ" dirty="0" err="1" smtClean="0"/>
              <a:t>regulations</a:t>
            </a:r>
            <a:endParaRPr lang="cs-CZ" dirty="0" smtClean="0"/>
          </a:p>
          <a:p>
            <a:r>
              <a:rPr lang="cs-CZ" dirty="0" smtClean="0"/>
              <a:t>3 </a:t>
            </a:r>
            <a:r>
              <a:rPr lang="cs-CZ" dirty="0" err="1" smtClean="0"/>
              <a:t>citizens</a:t>
            </a:r>
            <a:r>
              <a:rPr lang="cs-CZ" dirty="0" smtClean="0"/>
              <a:t> to </a:t>
            </a:r>
            <a:r>
              <a:rPr lang="cs-CZ" dirty="0" err="1" smtClean="0"/>
              <a:t>form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party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/>
              <a:t>R</a:t>
            </a:r>
            <a:r>
              <a:rPr lang="en-US" sz="4400" dirty="0" err="1" smtClean="0"/>
              <a:t>ight</a:t>
            </a:r>
            <a:r>
              <a:rPr lang="en-US" sz="4400" dirty="0" smtClean="0"/>
              <a:t> to form political parties and political movements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77570225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Citizens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right</a:t>
            </a:r>
            <a:r>
              <a:rPr lang="cs-CZ" dirty="0" smtClean="0"/>
              <a:t> to </a:t>
            </a:r>
            <a:r>
              <a:rPr lang="cs-CZ" dirty="0" err="1" smtClean="0"/>
              <a:t>resist</a:t>
            </a:r>
            <a:r>
              <a:rPr lang="cs-CZ" dirty="0" smtClean="0"/>
              <a:t> </a:t>
            </a:r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 err="1" smtClean="0"/>
              <a:t>human</a:t>
            </a:r>
            <a:r>
              <a:rPr lang="cs-CZ" dirty="0" smtClean="0"/>
              <a:t> and </a:t>
            </a:r>
            <a:r>
              <a:rPr lang="cs-CZ" dirty="0" err="1" smtClean="0"/>
              <a:t>fundamental</a:t>
            </a:r>
            <a:r>
              <a:rPr lang="cs-CZ" dirty="0" smtClean="0"/>
              <a:t> </a:t>
            </a:r>
            <a:r>
              <a:rPr lang="cs-CZ" dirty="0" err="1" smtClean="0"/>
              <a:t>rights</a:t>
            </a:r>
            <a:r>
              <a:rPr lang="cs-CZ" dirty="0" smtClean="0"/>
              <a:t> </a:t>
            </a:r>
            <a:r>
              <a:rPr lang="cs-CZ" dirty="0" err="1" smtClean="0"/>
              <a:t>established</a:t>
            </a:r>
            <a:r>
              <a:rPr lang="cs-CZ" dirty="0" smtClean="0"/>
              <a:t> by </a:t>
            </a:r>
            <a:r>
              <a:rPr lang="cs-CZ" dirty="0" err="1" smtClean="0"/>
              <a:t>the</a:t>
            </a:r>
            <a:r>
              <a:rPr lang="cs-CZ" dirty="0" smtClean="0"/>
              <a:t> Charter are </a:t>
            </a:r>
            <a:r>
              <a:rPr lang="cs-CZ" dirty="0" err="1" smtClean="0"/>
              <a:t>violated</a:t>
            </a:r>
            <a:r>
              <a:rPr lang="cs-CZ" dirty="0"/>
              <a:t> </a:t>
            </a:r>
            <a:r>
              <a:rPr lang="cs-CZ" dirty="0" smtClean="0"/>
              <a:t>and </a:t>
            </a:r>
            <a:r>
              <a:rPr lang="cs-CZ" dirty="0" err="1" smtClean="0"/>
              <a:t>there</a:t>
            </a:r>
            <a:r>
              <a:rPr lang="cs-CZ" dirty="0" smtClean="0"/>
              <a:t> are no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means</a:t>
            </a:r>
            <a:r>
              <a:rPr lang="cs-CZ" dirty="0" smtClean="0"/>
              <a:t> </a:t>
            </a:r>
            <a:r>
              <a:rPr lang="cs-CZ" dirty="0" err="1" smtClean="0"/>
              <a:t>lefted</a:t>
            </a:r>
            <a:r>
              <a:rPr lang="cs-CZ" dirty="0" smtClean="0"/>
              <a:t>.</a:t>
            </a:r>
          </a:p>
          <a:p>
            <a:r>
              <a:rPr lang="cs-CZ" dirty="0" smtClean="0"/>
              <a:t>II. </a:t>
            </a:r>
            <a:r>
              <a:rPr lang="cs-CZ" dirty="0" err="1" smtClean="0"/>
              <a:t>World</a:t>
            </a:r>
            <a:r>
              <a:rPr lang="cs-CZ" dirty="0" smtClean="0"/>
              <a:t> </a:t>
            </a:r>
            <a:r>
              <a:rPr lang="cs-CZ" dirty="0" err="1" smtClean="0"/>
              <a:t>war</a:t>
            </a:r>
            <a:r>
              <a:rPr lang="cs-CZ" dirty="0" smtClean="0"/>
              <a:t> call up</a:t>
            </a:r>
          </a:p>
          <a:p>
            <a:r>
              <a:rPr lang="cs-CZ" dirty="0" smtClean="0"/>
              <a:t>1968 </a:t>
            </a:r>
            <a:r>
              <a:rPr lang="cs-CZ" dirty="0" err="1" smtClean="0"/>
              <a:t>invasion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Right</a:t>
            </a:r>
            <a:r>
              <a:rPr lang="cs-CZ" dirty="0" smtClean="0"/>
              <a:t> to </a:t>
            </a:r>
            <a:r>
              <a:rPr lang="cs-CZ" dirty="0" err="1" smtClean="0"/>
              <a:t>resistance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412918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Citizens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right</a:t>
            </a:r>
            <a:r>
              <a:rPr lang="cs-CZ" dirty="0" smtClean="0"/>
              <a:t> to </a:t>
            </a:r>
            <a:r>
              <a:rPr lang="cs-CZ" dirty="0" err="1" smtClean="0"/>
              <a:t>communicate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authority</a:t>
            </a:r>
            <a:r>
              <a:rPr lang="cs-CZ" dirty="0" smtClean="0"/>
              <a:t> in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r>
              <a:rPr lang="cs-CZ" dirty="0" smtClean="0"/>
              <a:t>,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r>
              <a:rPr lang="cs-CZ" dirty="0" smtClean="0"/>
              <a:t> in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r>
              <a:rPr lang="cs-CZ" dirty="0" smtClean="0"/>
              <a:t>, </a:t>
            </a:r>
            <a:r>
              <a:rPr lang="cs-CZ" dirty="0" err="1" smtClean="0"/>
              <a:t>participate</a:t>
            </a:r>
            <a:r>
              <a:rPr lang="cs-CZ" dirty="0" smtClean="0"/>
              <a:t> in </a:t>
            </a:r>
            <a:r>
              <a:rPr lang="cs-CZ" dirty="0" err="1" smtClean="0"/>
              <a:t>issues</a:t>
            </a:r>
            <a:r>
              <a:rPr lang="cs-CZ" dirty="0" smtClean="0"/>
              <a:t> </a:t>
            </a:r>
            <a:r>
              <a:rPr lang="cs-CZ" dirty="0" err="1" smtClean="0"/>
              <a:t>related</a:t>
            </a:r>
            <a:r>
              <a:rPr lang="cs-CZ" dirty="0" smtClean="0"/>
              <a:t> to </a:t>
            </a:r>
            <a:r>
              <a:rPr lang="cs-CZ" dirty="0" err="1" smtClean="0"/>
              <a:t>minorities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Right</a:t>
            </a:r>
            <a:r>
              <a:rPr lang="cs-CZ" dirty="0" smtClean="0"/>
              <a:t> to </a:t>
            </a:r>
            <a:r>
              <a:rPr lang="cs-CZ" dirty="0" err="1" smtClean="0"/>
              <a:t>develope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culture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Rights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minorities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468874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Status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Privileges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Right</a:t>
            </a:r>
            <a:r>
              <a:rPr lang="cs-CZ" dirty="0" smtClean="0"/>
              <a:t> to </a:t>
            </a:r>
            <a:r>
              <a:rPr lang="cs-CZ" dirty="0" err="1" smtClean="0"/>
              <a:t>vote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Certain</a:t>
            </a:r>
            <a:r>
              <a:rPr lang="cs-CZ" dirty="0" smtClean="0"/>
              <a:t> </a:t>
            </a:r>
            <a:r>
              <a:rPr lang="cs-CZ" dirty="0" err="1" smtClean="0"/>
              <a:t>duties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Duty to serve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Multiple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stateless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400" dirty="0" err="1" smtClean="0"/>
              <a:t>Amend</a:t>
            </a:r>
            <a:endParaRPr lang="cs-CZ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2400" dirty="0" err="1" smtClean="0"/>
              <a:t>Ballot</a:t>
            </a:r>
            <a:endParaRPr lang="cs-CZ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2400" dirty="0" err="1" smtClean="0"/>
              <a:t>Polling</a:t>
            </a:r>
            <a:r>
              <a:rPr lang="cs-CZ" sz="2400" dirty="0" smtClean="0"/>
              <a:t> station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err="1" smtClean="0"/>
              <a:t>Censorship</a:t>
            </a:r>
            <a:endParaRPr lang="cs-CZ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2400" dirty="0" err="1" smtClean="0"/>
              <a:t>Sovereignty</a:t>
            </a:r>
            <a:endParaRPr lang="cs-CZ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Resident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err="1" smtClean="0"/>
              <a:t>Fundamental</a:t>
            </a:r>
            <a:r>
              <a:rPr lang="cs-CZ" sz="2400" dirty="0" smtClean="0"/>
              <a:t> </a:t>
            </a:r>
            <a:r>
              <a:rPr lang="cs-CZ" sz="2400" dirty="0" err="1" smtClean="0"/>
              <a:t>rights</a:t>
            </a:r>
            <a:endParaRPr lang="cs-CZ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2400" dirty="0" err="1" smtClean="0"/>
              <a:t>Franchise</a:t>
            </a:r>
            <a:endParaRPr lang="cs-CZ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2400" dirty="0" err="1" smtClean="0"/>
              <a:t>Corrupt</a:t>
            </a:r>
            <a:r>
              <a:rPr lang="cs-CZ" sz="2400" dirty="0" smtClean="0"/>
              <a:t> </a:t>
            </a:r>
            <a:r>
              <a:rPr lang="cs-CZ" sz="2400" dirty="0" err="1" smtClean="0"/>
              <a:t>practices</a:t>
            </a:r>
            <a:endParaRPr lang="cs-CZ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2400" dirty="0" err="1" smtClean="0"/>
              <a:t>Pre</a:t>
            </a:r>
            <a:r>
              <a:rPr lang="cs-CZ" sz="2400" dirty="0" smtClean="0"/>
              <a:t> </a:t>
            </a:r>
            <a:r>
              <a:rPr lang="cs-CZ" sz="2400" dirty="0" err="1" smtClean="0"/>
              <a:t>election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9024416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en.wikipedia.org/wiki/Suffrage</a:t>
            </a:r>
            <a:endParaRPr lang="cs-CZ" dirty="0" smtClean="0"/>
          </a:p>
          <a:p>
            <a:r>
              <a:rPr lang="cs-CZ" dirty="0">
                <a:hlinkClick r:id="rId3"/>
              </a:rPr>
              <a:t>http://legal-dictionary.thefreedictionary.com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cs-CZ" dirty="0">
                <a:hlinkClick r:id="rId4"/>
              </a:rPr>
              <a:t>http://dictionary.law.com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  <a:p>
            <a:r>
              <a:rPr lang="cs-CZ" dirty="0" err="1" smtClean="0"/>
              <a:t>Presentation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Mr</a:t>
            </a:r>
            <a:r>
              <a:rPr lang="cs-CZ" dirty="0" smtClean="0"/>
              <a:t> Smejkal</a:t>
            </a:r>
          </a:p>
          <a:p>
            <a:r>
              <a:rPr lang="cs-CZ" dirty="0" smtClean="0"/>
              <a:t>SCHELLE.</a:t>
            </a:r>
            <a:r>
              <a:rPr lang="cs-CZ" dirty="0"/>
              <a:t> </a:t>
            </a:r>
            <a:r>
              <a:rPr lang="cs-CZ" i="1" dirty="0"/>
              <a:t>Právní dějiny</a:t>
            </a:r>
            <a:r>
              <a:rPr lang="cs-CZ" dirty="0"/>
              <a:t>. Plzeň: Vydavatelství a nakladatelství Aleš Čeněk, 2007, 1134 s. ISBN </a:t>
            </a:r>
            <a:r>
              <a:rPr lang="cs-CZ" dirty="0" smtClean="0"/>
              <a:t>978-807-3800-437</a:t>
            </a:r>
            <a:endParaRPr lang="cs-CZ" dirty="0"/>
          </a:p>
          <a:p>
            <a:r>
              <a:rPr lang="cs-CZ" dirty="0"/>
              <a:t>http://www.zakonyprolidi.cz/cs/1993-2</a:t>
            </a: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References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10723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000" dirty="0"/>
          </a:p>
          <a:p>
            <a:pPr algn="ctr"/>
            <a:r>
              <a:rPr lang="cs-CZ" sz="4000" dirty="0" err="1" smtClean="0"/>
              <a:t>Thank</a:t>
            </a:r>
            <a:r>
              <a:rPr lang="cs-CZ" sz="4000" dirty="0" smtClean="0"/>
              <a:t> </a:t>
            </a:r>
            <a:r>
              <a:rPr lang="cs-CZ" sz="4000" dirty="0" err="1" smtClean="0"/>
              <a:t>you</a:t>
            </a:r>
            <a:r>
              <a:rPr lang="cs-CZ" sz="4000" dirty="0" smtClean="0"/>
              <a:t> </a:t>
            </a:r>
            <a:endParaRPr lang="cs-CZ" sz="4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011397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Citizen</a:t>
            </a:r>
          </a:p>
          <a:p>
            <a:pPr marL="0" indent="0">
              <a:buNone/>
            </a:pPr>
            <a:r>
              <a:rPr lang="cs-CZ" dirty="0" smtClean="0"/>
              <a:t>A</a:t>
            </a:r>
            <a:r>
              <a:rPr lang="en-US" dirty="0"/>
              <a:t> native or naturalized member of a state or </a:t>
            </a:r>
            <a:endParaRPr lang="cs-CZ" dirty="0" smtClean="0"/>
          </a:p>
          <a:p>
            <a:pPr marL="0" indent="0">
              <a:buNone/>
            </a:pPr>
            <a:r>
              <a:rPr lang="en-US" dirty="0" err="1" smtClean="0"/>
              <a:t>nat</a:t>
            </a:r>
            <a:r>
              <a:rPr lang="cs-CZ" dirty="0" smtClean="0"/>
              <a:t>i</a:t>
            </a:r>
            <a:r>
              <a:rPr lang="en-US" dirty="0" smtClean="0"/>
              <a:t>on</a:t>
            </a:r>
            <a:r>
              <a:rPr lang="en-US" dirty="0"/>
              <a:t> who owes allegiance to its </a:t>
            </a:r>
            <a:r>
              <a:rPr lang="en-US" dirty="0" smtClean="0"/>
              <a:t>government</a:t>
            </a:r>
            <a:r>
              <a:rPr lang="cs-CZ" dirty="0"/>
              <a:t> </a:t>
            </a:r>
            <a:r>
              <a:rPr lang="en-US" dirty="0" smtClean="0"/>
              <a:t>and</a:t>
            </a:r>
            <a:r>
              <a:rPr lang="en-US" dirty="0"/>
              <a:t> </a:t>
            </a:r>
            <a:r>
              <a:rPr lang="en-US" dirty="0" smtClean="0"/>
              <a:t>is</a:t>
            </a:r>
            <a:r>
              <a:rPr lang="cs-CZ" dirty="0" smtClean="0"/>
              <a:t> </a:t>
            </a:r>
            <a:r>
              <a:rPr lang="en-US" dirty="0" smtClean="0"/>
              <a:t>entitled</a:t>
            </a:r>
            <a:r>
              <a:rPr lang="en-US" dirty="0"/>
              <a:t> to its </a:t>
            </a:r>
            <a:r>
              <a:rPr lang="en-US" dirty="0" smtClean="0"/>
              <a:t>protection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Citizenship</a:t>
            </a:r>
            <a:endParaRPr lang="cs-CZ" dirty="0" smtClean="0"/>
          </a:p>
          <a:p>
            <a:pPr marL="0" indent="0">
              <a:buNone/>
            </a:pPr>
            <a:r>
              <a:rPr lang="en-US" dirty="0"/>
              <a:t>The status of a citizen with its attendant duties, </a:t>
            </a:r>
            <a:r>
              <a:rPr lang="en-US" dirty="0" smtClean="0"/>
              <a:t>rights </a:t>
            </a:r>
            <a:r>
              <a:rPr lang="en-US" dirty="0"/>
              <a:t>and privileges.</a:t>
            </a:r>
            <a:r>
              <a:rPr lang="en-US" dirty="0" smtClean="0"/>
              <a:t/>
            </a:r>
            <a:br>
              <a:rPr lang="en-US" dirty="0" smtClean="0"/>
            </a:b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650364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63530"/>
            <a:ext cx="5040560" cy="6408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372475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800" dirty="0" err="1" smtClean="0"/>
              <a:t>Right</a:t>
            </a:r>
            <a:r>
              <a:rPr lang="cs-CZ" sz="2800" dirty="0" smtClean="0"/>
              <a:t> to </a:t>
            </a:r>
            <a:r>
              <a:rPr lang="cs-CZ" sz="2800" dirty="0" err="1" smtClean="0"/>
              <a:t>vote</a:t>
            </a:r>
            <a:endParaRPr lang="cs-CZ" sz="2800" dirty="0" smtClean="0"/>
          </a:p>
          <a:p>
            <a:r>
              <a:rPr lang="cs-CZ" sz="2800" dirty="0"/>
              <a:t>R</a:t>
            </a:r>
            <a:r>
              <a:rPr lang="en-US" sz="2800" dirty="0" err="1"/>
              <a:t>ight</a:t>
            </a:r>
            <a:r>
              <a:rPr lang="en-US" sz="2800" dirty="0"/>
              <a:t> to participate in the administration of public </a:t>
            </a:r>
            <a:r>
              <a:rPr lang="en-US" sz="2800" dirty="0" smtClean="0"/>
              <a:t>affairs</a:t>
            </a:r>
            <a:endParaRPr lang="cs-CZ" sz="2800" dirty="0" smtClean="0"/>
          </a:p>
          <a:p>
            <a:r>
              <a:rPr lang="cs-CZ" sz="2800" dirty="0" err="1" smtClean="0"/>
              <a:t>Right</a:t>
            </a:r>
            <a:r>
              <a:rPr lang="cs-CZ" sz="2800" dirty="0" smtClean="0"/>
              <a:t> to m</a:t>
            </a:r>
            <a:r>
              <a:rPr lang="en-US" sz="2800" dirty="0" err="1" smtClean="0"/>
              <a:t>aterial</a:t>
            </a:r>
            <a:r>
              <a:rPr lang="en-US" sz="2800" dirty="0" smtClean="0"/>
              <a:t> </a:t>
            </a:r>
            <a:r>
              <a:rPr lang="en-US" sz="2800" dirty="0"/>
              <a:t>security </a:t>
            </a:r>
            <a:r>
              <a:rPr lang="en-US" sz="2800" dirty="0" smtClean="0"/>
              <a:t>in</a:t>
            </a:r>
            <a:r>
              <a:rPr lang="cs-CZ" sz="2800" dirty="0"/>
              <a:t> </a:t>
            </a:r>
            <a:r>
              <a:rPr lang="cs-CZ" sz="2800" dirty="0" err="1" smtClean="0"/>
              <a:t>an</a:t>
            </a:r>
            <a:r>
              <a:rPr lang="en-US" sz="2800" dirty="0" smtClean="0"/>
              <a:t> </a:t>
            </a:r>
            <a:r>
              <a:rPr lang="en-US" sz="2800" dirty="0"/>
              <a:t>old age and during incapacitation for work</a:t>
            </a:r>
            <a:endParaRPr lang="cs-CZ" sz="2800" dirty="0" smtClean="0"/>
          </a:p>
          <a:p>
            <a:r>
              <a:rPr lang="cs-CZ" sz="2800" dirty="0" err="1" smtClean="0"/>
              <a:t>Right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free </a:t>
            </a:r>
            <a:r>
              <a:rPr lang="cs-CZ" sz="2800" dirty="0" err="1" smtClean="0"/>
              <a:t>education</a:t>
            </a:r>
            <a:endParaRPr lang="cs-CZ" sz="2800" dirty="0" smtClean="0"/>
          </a:p>
          <a:p>
            <a:r>
              <a:rPr lang="cs-CZ" sz="2800" dirty="0" err="1" smtClean="0"/>
              <a:t>Right</a:t>
            </a:r>
            <a:r>
              <a:rPr lang="cs-CZ" sz="2800" dirty="0" smtClean="0"/>
              <a:t> t</a:t>
            </a:r>
            <a:r>
              <a:rPr lang="en-US" sz="2800" dirty="0" smtClean="0"/>
              <a:t>o </a:t>
            </a:r>
            <a:r>
              <a:rPr lang="en-US" sz="2800" dirty="0"/>
              <a:t>form political </a:t>
            </a:r>
            <a:r>
              <a:rPr lang="en-US" sz="2800" dirty="0" smtClean="0"/>
              <a:t>parties </a:t>
            </a:r>
            <a:r>
              <a:rPr lang="en-US" sz="2800" dirty="0"/>
              <a:t>and political </a:t>
            </a:r>
            <a:r>
              <a:rPr lang="en-US" sz="2800" dirty="0" smtClean="0"/>
              <a:t>movements</a:t>
            </a:r>
            <a:endParaRPr lang="cs-CZ" sz="2800" dirty="0" smtClean="0"/>
          </a:p>
          <a:p>
            <a:r>
              <a:rPr lang="cs-CZ" sz="2800" dirty="0" err="1"/>
              <a:t>Right</a:t>
            </a:r>
            <a:r>
              <a:rPr lang="cs-CZ" sz="2800" dirty="0"/>
              <a:t> to </a:t>
            </a:r>
            <a:r>
              <a:rPr lang="cs-CZ" sz="2800" dirty="0" err="1" smtClean="0"/>
              <a:t>resistance</a:t>
            </a:r>
            <a:endParaRPr lang="cs-CZ" sz="2800" dirty="0" smtClean="0"/>
          </a:p>
          <a:p>
            <a:r>
              <a:rPr lang="cs-CZ" sz="2800" dirty="0" err="1" smtClean="0"/>
              <a:t>Rights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minorities</a:t>
            </a:r>
            <a:endParaRPr lang="cs-CZ" sz="2800" dirty="0" smtClean="0"/>
          </a:p>
          <a:p>
            <a:endParaRPr lang="cs-CZ" sz="28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Rights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Citizens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165252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err="1" smtClean="0"/>
              <a:t>Election</a:t>
            </a:r>
            <a:endParaRPr lang="cs-CZ" dirty="0"/>
          </a:p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/>
              <a:t>formal expression of preference for a candidate for office or for a proposed resolution of an issue</a:t>
            </a:r>
            <a:r>
              <a:rPr lang="en-US" dirty="0" smtClean="0"/>
              <a:t>.</a:t>
            </a:r>
            <a:endParaRPr lang="cs-CZ" dirty="0" smtClean="0"/>
          </a:p>
          <a:p>
            <a:pPr marL="0" indent="0">
              <a:buNone/>
            </a:pPr>
            <a:endParaRPr lang="cs-CZ" dirty="0">
              <a:solidFill>
                <a:srgbClr val="00B050"/>
              </a:solidFill>
            </a:endParaRPr>
          </a:p>
          <a:p>
            <a:r>
              <a:rPr lang="cs-CZ" dirty="0"/>
              <a:t>universal, </a:t>
            </a:r>
            <a:r>
              <a:rPr lang="cs-CZ" dirty="0" err="1"/>
              <a:t>equal</a:t>
            </a:r>
            <a:r>
              <a:rPr lang="cs-CZ" dirty="0"/>
              <a:t>, direct, </a:t>
            </a:r>
            <a:r>
              <a:rPr lang="cs-CZ" dirty="0" err="1"/>
              <a:t>secret</a:t>
            </a:r>
            <a:endParaRPr lang="cs-CZ" dirty="0"/>
          </a:p>
          <a:p>
            <a:endParaRPr lang="cs-CZ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Right</a:t>
            </a:r>
            <a:r>
              <a:rPr lang="cs-CZ" dirty="0" smtClean="0"/>
              <a:t> to </a:t>
            </a:r>
            <a:r>
              <a:rPr lang="cs-CZ" dirty="0" err="1" smtClean="0"/>
              <a:t>vote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506743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 smtClean="0"/>
              <a:t>Austria-Hungary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    </a:t>
            </a:r>
            <a:r>
              <a:rPr lang="cs-CZ" dirty="0" err="1" smtClean="0"/>
              <a:t>Election</a:t>
            </a:r>
            <a:r>
              <a:rPr lang="cs-CZ" dirty="0" smtClean="0"/>
              <a:t> curia</a:t>
            </a:r>
          </a:p>
          <a:p>
            <a:pPr marL="0" indent="0">
              <a:buNone/>
            </a:pPr>
            <a:r>
              <a:rPr lang="cs-CZ" dirty="0" smtClean="0"/>
              <a:t>    4 </a:t>
            </a:r>
            <a:r>
              <a:rPr lang="cs-CZ" dirty="0" err="1" smtClean="0"/>
              <a:t>types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curia, </a:t>
            </a:r>
            <a:r>
              <a:rPr lang="cs-CZ" dirty="0" err="1" smtClean="0"/>
              <a:t>vote</a:t>
            </a:r>
            <a:r>
              <a:rPr lang="cs-CZ" dirty="0" smtClean="0"/>
              <a:t> </a:t>
            </a:r>
            <a:r>
              <a:rPr lang="cs-CZ" dirty="0" err="1" smtClean="0"/>
              <a:t>wasn´t</a:t>
            </a:r>
            <a:r>
              <a:rPr lang="cs-CZ" dirty="0" smtClean="0"/>
              <a:t> </a:t>
            </a:r>
            <a:r>
              <a:rPr lang="cs-CZ" dirty="0" err="1" smtClean="0"/>
              <a:t>equal</a:t>
            </a:r>
            <a:r>
              <a:rPr lang="cs-CZ" dirty="0" smtClean="0"/>
              <a:t> </a:t>
            </a:r>
          </a:p>
          <a:p>
            <a:r>
              <a:rPr lang="cs-CZ" b="1" dirty="0" smtClean="0"/>
              <a:t>1907</a:t>
            </a:r>
          </a:p>
          <a:p>
            <a:pPr marL="0" indent="0">
              <a:buNone/>
            </a:pPr>
            <a:r>
              <a:rPr lang="cs-CZ" dirty="0" smtClean="0"/>
              <a:t>     </a:t>
            </a:r>
            <a:r>
              <a:rPr lang="cs-CZ" dirty="0" err="1" smtClean="0"/>
              <a:t>equal</a:t>
            </a:r>
            <a:r>
              <a:rPr lang="cs-CZ" dirty="0" smtClean="0"/>
              <a:t>, </a:t>
            </a:r>
            <a:r>
              <a:rPr lang="cs-CZ" dirty="0" err="1" smtClean="0"/>
              <a:t>secret</a:t>
            </a:r>
            <a:r>
              <a:rPr lang="cs-CZ" dirty="0" smtClean="0"/>
              <a:t>, universal </a:t>
            </a:r>
            <a:r>
              <a:rPr lang="cs-CZ" dirty="0" err="1" smtClean="0"/>
              <a:t>for</a:t>
            </a:r>
            <a:r>
              <a:rPr lang="cs-CZ" dirty="0" smtClean="0"/>
              <a:t> man (24, 30)</a:t>
            </a:r>
          </a:p>
          <a:p>
            <a:r>
              <a:rPr lang="cs-CZ" b="1" dirty="0" smtClean="0"/>
              <a:t>1920</a:t>
            </a:r>
          </a:p>
          <a:p>
            <a:pPr marL="0" indent="0">
              <a:buNone/>
            </a:pPr>
            <a:r>
              <a:rPr lang="cs-CZ" dirty="0" smtClean="0"/>
              <a:t>     </a:t>
            </a:r>
            <a:r>
              <a:rPr lang="cs-CZ" dirty="0" err="1" smtClean="0"/>
              <a:t>equal</a:t>
            </a:r>
            <a:r>
              <a:rPr lang="cs-CZ" dirty="0" smtClean="0"/>
              <a:t>, direct, </a:t>
            </a:r>
            <a:r>
              <a:rPr lang="cs-CZ" dirty="0" err="1" smtClean="0"/>
              <a:t>secret</a:t>
            </a:r>
            <a:r>
              <a:rPr lang="cs-CZ" dirty="0" smtClean="0"/>
              <a:t>, universal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everybody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(21,30)</a:t>
            </a:r>
            <a:endParaRPr lang="cs-CZ" dirty="0">
              <a:solidFill>
                <a:srgbClr val="00B050"/>
              </a:solidFill>
            </a:endParaRPr>
          </a:p>
          <a:p>
            <a:r>
              <a:rPr lang="cs-CZ" b="1" dirty="0" err="1" smtClean="0"/>
              <a:t>Communism</a:t>
            </a:r>
            <a:endParaRPr lang="cs-CZ" b="1" dirty="0" smtClean="0"/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smtClean="0">
                <a:solidFill>
                  <a:srgbClr val="00B050"/>
                </a:solidFill>
              </a:rPr>
              <a:t>   </a:t>
            </a:r>
            <a:r>
              <a:rPr lang="cs-CZ" dirty="0" err="1" smtClean="0"/>
              <a:t>Right</a:t>
            </a:r>
            <a:r>
              <a:rPr lang="cs-CZ" dirty="0" smtClean="0"/>
              <a:t> to </a:t>
            </a:r>
            <a:r>
              <a:rPr lang="cs-CZ" dirty="0" err="1" smtClean="0"/>
              <a:t>vote</a:t>
            </a:r>
            <a:r>
              <a:rPr lang="cs-CZ" dirty="0" smtClean="0"/>
              <a:t> - but </a:t>
            </a:r>
            <a:r>
              <a:rPr lang="cs-CZ" dirty="0" err="1" smtClean="0"/>
              <a:t>actually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 party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Right</a:t>
            </a:r>
            <a:r>
              <a:rPr lang="cs-CZ" dirty="0" smtClean="0"/>
              <a:t> to </a:t>
            </a:r>
            <a:r>
              <a:rPr lang="cs-CZ" dirty="0" err="1" smtClean="0"/>
              <a:t>vote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988494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Right</a:t>
            </a:r>
            <a:r>
              <a:rPr lang="cs-CZ" dirty="0" smtClean="0"/>
              <a:t> to </a:t>
            </a:r>
            <a:r>
              <a:rPr lang="cs-CZ" dirty="0" err="1" smtClean="0"/>
              <a:t>participate</a:t>
            </a:r>
            <a:r>
              <a:rPr lang="cs-CZ" dirty="0" smtClean="0"/>
              <a:t> in meeting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local</a:t>
            </a:r>
            <a:r>
              <a:rPr lang="cs-CZ" dirty="0"/>
              <a:t> </a:t>
            </a:r>
            <a:r>
              <a:rPr lang="cs-CZ" dirty="0" err="1" smtClean="0"/>
              <a:t>authority</a:t>
            </a:r>
            <a:endParaRPr lang="cs-CZ" dirty="0" smtClean="0"/>
          </a:p>
          <a:p>
            <a:r>
              <a:rPr lang="cs-CZ" dirty="0" err="1" smtClean="0"/>
              <a:t>Chance</a:t>
            </a:r>
            <a:r>
              <a:rPr lang="cs-CZ" dirty="0" smtClean="0"/>
              <a:t> to express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opinion</a:t>
            </a:r>
            <a:r>
              <a:rPr lang="cs-CZ" dirty="0" smtClean="0"/>
              <a:t> </a:t>
            </a:r>
            <a:r>
              <a:rPr lang="cs-CZ" dirty="0" err="1" smtClean="0"/>
              <a:t>there</a:t>
            </a:r>
            <a:endParaRPr lang="cs-CZ" dirty="0" smtClean="0"/>
          </a:p>
          <a:p>
            <a:r>
              <a:rPr lang="cs-CZ" dirty="0" err="1" smtClean="0"/>
              <a:t>Possibility</a:t>
            </a:r>
            <a:r>
              <a:rPr lang="cs-CZ" dirty="0" smtClean="0"/>
              <a:t> to </a:t>
            </a:r>
            <a:r>
              <a:rPr lang="cs-CZ" dirty="0" err="1" smtClean="0"/>
              <a:t>aprove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reject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act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 </a:t>
            </a:r>
            <a:r>
              <a:rPr lang="cs-CZ" dirty="0" err="1" smtClean="0"/>
              <a:t>legislature</a:t>
            </a:r>
            <a:r>
              <a:rPr lang="cs-CZ" dirty="0" smtClean="0"/>
              <a:t> = referendum</a:t>
            </a:r>
          </a:p>
          <a:p>
            <a:r>
              <a:rPr lang="cs-CZ" dirty="0" err="1" smtClean="0"/>
              <a:t>Freely</a:t>
            </a:r>
            <a:r>
              <a:rPr lang="cs-CZ" dirty="0" smtClean="0"/>
              <a:t> </a:t>
            </a:r>
            <a:r>
              <a:rPr lang="cs-CZ" dirty="0" err="1" smtClean="0"/>
              <a:t>choose</a:t>
            </a:r>
            <a:r>
              <a:rPr lang="cs-CZ" dirty="0" smtClean="0"/>
              <a:t> </a:t>
            </a:r>
            <a:r>
              <a:rPr lang="cs-CZ" dirty="0" err="1" smtClean="0"/>
              <a:t>representatives</a:t>
            </a:r>
            <a:r>
              <a:rPr lang="cs-CZ" dirty="0" smtClean="0"/>
              <a:t> by </a:t>
            </a:r>
            <a:r>
              <a:rPr lang="cs-CZ" dirty="0" err="1" smtClean="0"/>
              <a:t>election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/>
              <a:t>R</a:t>
            </a:r>
            <a:r>
              <a:rPr lang="en-US" sz="4000" dirty="0" err="1" smtClean="0"/>
              <a:t>ight</a:t>
            </a:r>
            <a:r>
              <a:rPr lang="en-US" sz="4000" dirty="0" smtClean="0"/>
              <a:t> to participate in the administration of public affairs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9624208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Article 30</a:t>
            </a:r>
            <a:br>
              <a:rPr lang="en-US" dirty="0"/>
            </a:br>
            <a:r>
              <a:rPr lang="en-US" dirty="0"/>
              <a:t>(1) Citizens are entitled to material security in old age and during incapacitation for work, as well as in the case of loss of their provider.</a:t>
            </a:r>
            <a:br>
              <a:rPr lang="en-US" dirty="0"/>
            </a:br>
            <a:r>
              <a:rPr lang="en-US" dirty="0"/>
              <a:t>(2) Everybody who suffers from material need is entitled to such assistance as is essential for securing his or her basic living conditions.</a:t>
            </a:r>
            <a:br>
              <a:rPr lang="en-US" dirty="0"/>
            </a:br>
            <a:r>
              <a:rPr lang="en-US" dirty="0"/>
              <a:t>(3) Detailed provisions in this respect shall be set by law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/>
              <a:t>M</a:t>
            </a:r>
            <a:r>
              <a:rPr lang="en-US" sz="4000" dirty="0" err="1" smtClean="0"/>
              <a:t>aterial</a:t>
            </a:r>
            <a:r>
              <a:rPr lang="en-US" sz="4000" dirty="0" smtClean="0"/>
              <a:t> security in old age and during incapacitation for work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13154832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Education in the </a:t>
            </a:r>
            <a:r>
              <a:rPr lang="cs-CZ" dirty="0" smtClean="0"/>
              <a:t>Czech Republic</a:t>
            </a:r>
            <a:r>
              <a:rPr lang="en-US" dirty="0"/>
              <a:t> is free and compulsory from ages 6 to 15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en-US" dirty="0" smtClean="0"/>
              <a:t>Habsburg </a:t>
            </a:r>
            <a:r>
              <a:rPr lang="en-US" dirty="0"/>
              <a:t>emperor </a:t>
            </a:r>
            <a:r>
              <a:rPr lang="en-US" dirty="0">
                <a:hlinkClick r:id="rId2" tooltip="Maria Theresa of Austria"/>
              </a:rPr>
              <a:t>Maria Theresa of Austria</a:t>
            </a:r>
            <a:r>
              <a:rPr lang="en-US" dirty="0"/>
              <a:t> </a:t>
            </a:r>
            <a:r>
              <a:rPr lang="en-US" dirty="0" smtClean="0"/>
              <a:t>passed </a:t>
            </a:r>
            <a:r>
              <a:rPr lang="en-US" dirty="0"/>
              <a:t>the law that every child between ages 6 – 12 is required to attend </a:t>
            </a:r>
            <a:r>
              <a:rPr lang="en-US" dirty="0" smtClean="0"/>
              <a:t>school.</a:t>
            </a:r>
            <a:endParaRPr lang="cs-CZ" dirty="0" smtClean="0"/>
          </a:p>
          <a:p>
            <a:r>
              <a:rPr lang="cs-CZ" dirty="0" err="1" smtClean="0"/>
              <a:t>Universities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shut</a:t>
            </a:r>
            <a:r>
              <a:rPr lang="cs-CZ" dirty="0" smtClean="0"/>
              <a:t> </a:t>
            </a:r>
            <a:r>
              <a:rPr lang="cs-CZ" dirty="0" err="1" smtClean="0"/>
              <a:t>down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Nazi´s</a:t>
            </a:r>
            <a:r>
              <a:rPr lang="cs-CZ" dirty="0" smtClean="0"/>
              <a:t> </a:t>
            </a:r>
            <a:r>
              <a:rPr lang="cs-CZ" dirty="0" err="1" smtClean="0"/>
              <a:t>occupation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Right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free </a:t>
            </a:r>
            <a:r>
              <a:rPr lang="cs-CZ" dirty="0" err="1" smtClean="0"/>
              <a:t>education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555073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vrdý obal">
  <a:themeElements>
    <a:clrScheme name="Tvrdý obal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Tvrdý obal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vrdý obal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503</TotalTime>
  <Words>353</Words>
  <Application>Microsoft Office PowerPoint</Application>
  <PresentationFormat>Předvádění na obrazovce (4:3)</PresentationFormat>
  <Paragraphs>85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Tvrdý obal</vt:lpstr>
      <vt:lpstr>Rights of citizens</vt:lpstr>
      <vt:lpstr>Prezentace aplikace PowerPoint</vt:lpstr>
      <vt:lpstr>Prezentace aplikace PowerPoint</vt:lpstr>
      <vt:lpstr>Rights of Citizens</vt:lpstr>
      <vt:lpstr>Right to vote</vt:lpstr>
      <vt:lpstr>Right to vote</vt:lpstr>
      <vt:lpstr>Right to participate in the administration of public affairs</vt:lpstr>
      <vt:lpstr>Material security in old age and during incapacitation for work</vt:lpstr>
      <vt:lpstr>Right of free education</vt:lpstr>
      <vt:lpstr>Prezentace aplikace PowerPoint</vt:lpstr>
      <vt:lpstr>Right to form political parties and political movements</vt:lpstr>
      <vt:lpstr>Right to resistance</vt:lpstr>
      <vt:lpstr>Rights of minorities</vt:lpstr>
      <vt:lpstr>Cvičení</vt:lpstr>
      <vt:lpstr>References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Fujitsu</dc:creator>
  <cp:lastModifiedBy>Michal Smejkal</cp:lastModifiedBy>
  <cp:revision>27</cp:revision>
  <dcterms:created xsi:type="dcterms:W3CDTF">2014-03-15T08:20:17Z</dcterms:created>
  <dcterms:modified xsi:type="dcterms:W3CDTF">2014-03-20T11:36:28Z</dcterms:modified>
</cp:coreProperties>
</file>