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0" r:id="rId1"/>
  </p:sldMasterIdLst>
  <p:notesMasterIdLst>
    <p:notesMasterId r:id="rId16"/>
  </p:notesMasterIdLst>
  <p:sldIdLst>
    <p:sldId id="256" r:id="rId2"/>
    <p:sldId id="260" r:id="rId3"/>
    <p:sldId id="266" r:id="rId4"/>
    <p:sldId id="257" r:id="rId5"/>
    <p:sldId id="270" r:id="rId6"/>
    <p:sldId id="268" r:id="rId7"/>
    <p:sldId id="259" r:id="rId8"/>
    <p:sldId id="267" r:id="rId9"/>
    <p:sldId id="269" r:id="rId10"/>
    <p:sldId id="265" r:id="rId11"/>
    <p:sldId id="262" r:id="rId12"/>
    <p:sldId id="263" r:id="rId13"/>
    <p:sldId id="271" r:id="rId14"/>
    <p:sldId id="273"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33"/>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119" autoAdjust="0"/>
  </p:normalViewPr>
  <p:slideViewPr>
    <p:cSldViewPr>
      <p:cViewPr>
        <p:scale>
          <a:sx n="71" d="100"/>
          <a:sy n="71" d="100"/>
        </p:scale>
        <p:origin x="-1134" y="-5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tockChart>
        <c:ser>
          <c:idx val="0"/>
          <c:order val="0"/>
          <c:tx>
            <c:strRef>
              <c:f>Sheet1!$B$1</c:f>
              <c:strCache>
                <c:ptCount val="1"/>
                <c:pt idx="0">
                  <c:v>High</c:v>
                </c:pt>
              </c:strCache>
            </c:strRef>
          </c:tx>
          <c:spPr>
            <a:ln w="28573">
              <a:noFill/>
            </a:ln>
          </c:spPr>
          <c:marker>
            <c:symbol val="none"/>
          </c:marker>
          <c:cat>
            <c:numRef>
              <c:f>Sheet1!$A$2:$A$8</c:f>
              <c:numCache>
                <c:formatCode>Vęeobecný</c:formatCode>
                <c:ptCount val="7"/>
              </c:numCache>
            </c:numRef>
          </c:cat>
          <c:val>
            <c:numRef>
              <c:f>Sheet1!$B$2:$B$8</c:f>
              <c:numCache>
                <c:formatCode>Vęeobecný</c:formatCode>
                <c:ptCount val="7"/>
                <c:pt idx="0">
                  <c:v>90</c:v>
                </c:pt>
              </c:numCache>
            </c:numRef>
          </c:val>
          <c:smooth val="0"/>
        </c:ser>
        <c:ser>
          <c:idx val="1"/>
          <c:order val="1"/>
          <c:tx>
            <c:strRef>
              <c:f>Sheet1!$C$1</c:f>
              <c:strCache>
                <c:ptCount val="1"/>
                <c:pt idx="0">
                  <c:v>Low</c:v>
                </c:pt>
              </c:strCache>
            </c:strRef>
          </c:tx>
          <c:spPr>
            <a:ln w="28573">
              <a:noFill/>
            </a:ln>
          </c:spPr>
          <c:marker>
            <c:symbol val="none"/>
          </c:marker>
          <c:cat>
            <c:numRef>
              <c:f>Sheet1!$A$2:$A$8</c:f>
              <c:numCache>
                <c:formatCode>Vęeobecný</c:formatCode>
                <c:ptCount val="7"/>
              </c:numCache>
            </c:numRef>
          </c:cat>
          <c:val>
            <c:numRef>
              <c:f>Sheet1!$C$2:$C$8</c:f>
              <c:numCache>
                <c:formatCode>Vęeobecný</c:formatCode>
                <c:ptCount val="7"/>
                <c:pt idx="0">
                  <c:v>0</c:v>
                </c:pt>
              </c:numCache>
            </c:numRef>
          </c:val>
          <c:smooth val="0"/>
        </c:ser>
        <c:ser>
          <c:idx val="2"/>
          <c:order val="2"/>
          <c:tx>
            <c:strRef>
              <c:f>Sheet1!$D$1</c:f>
              <c:strCache>
                <c:ptCount val="1"/>
                <c:pt idx="0">
                  <c:v>Close</c:v>
                </c:pt>
              </c:strCache>
            </c:strRef>
          </c:tx>
          <c:spPr>
            <a:ln w="28573">
              <a:noFill/>
            </a:ln>
          </c:spPr>
          <c:marker>
            <c:symbol val="dot"/>
            <c:size val="2"/>
          </c:marker>
          <c:cat>
            <c:numRef>
              <c:f>Sheet1!$A$2:$A$8</c:f>
              <c:numCache>
                <c:formatCode>Vęeobecný</c:formatCode>
                <c:ptCount val="7"/>
              </c:numCache>
            </c:numRef>
          </c:cat>
          <c:val>
            <c:numRef>
              <c:f>Sheet1!$D$2:$D$8</c:f>
              <c:numCache>
                <c:formatCode>Vęeobecný</c:formatCode>
                <c:ptCount val="7"/>
              </c:numCache>
            </c:numRef>
          </c:val>
          <c:smooth val="0"/>
        </c:ser>
        <c:dLbls>
          <c:showLegendKey val="0"/>
          <c:showVal val="0"/>
          <c:showCatName val="0"/>
          <c:showSerName val="0"/>
          <c:showPercent val="0"/>
          <c:showBubbleSize val="0"/>
        </c:dLbls>
        <c:hiLowLines/>
        <c:axId val="145463168"/>
        <c:axId val="145464704"/>
      </c:stockChart>
      <c:catAx>
        <c:axId val="145463168"/>
        <c:scaling>
          <c:orientation val="minMax"/>
        </c:scaling>
        <c:delete val="1"/>
        <c:axPos val="b"/>
        <c:numFmt formatCode="Vęeobecný" sourceLinked="1"/>
        <c:majorTickMark val="out"/>
        <c:minorTickMark val="none"/>
        <c:tickLblPos val="nextTo"/>
        <c:crossAx val="145464704"/>
        <c:crosses val="autoZero"/>
        <c:auto val="1"/>
        <c:lblAlgn val="ctr"/>
        <c:lblOffset val="100"/>
        <c:noMultiLvlLbl val="0"/>
      </c:catAx>
      <c:valAx>
        <c:axId val="145464704"/>
        <c:scaling>
          <c:orientation val="minMax"/>
        </c:scaling>
        <c:delete val="0"/>
        <c:axPos val="l"/>
        <c:majorGridlines/>
        <c:numFmt formatCode="Vęeobecný" sourceLinked="1"/>
        <c:majorTickMark val="out"/>
        <c:minorTickMark val="none"/>
        <c:tickLblPos val="nextTo"/>
        <c:crossAx val="145463168"/>
        <c:crosses val="autoZero"/>
        <c:crossBetween val="between"/>
      </c:valAx>
      <c:spPr>
        <a:noFill/>
        <a:ln w="25398">
          <a:noFill/>
        </a:ln>
      </c:spPr>
    </c:plotArea>
    <c:plotVisOnly val="1"/>
    <c:dispBlanksAs val="gap"/>
    <c:showDLblsOverMax val="0"/>
  </c:chart>
  <c:spPr>
    <a:ln>
      <a:noFill/>
    </a:ln>
  </c:spPr>
  <c:txPr>
    <a:bodyPr/>
    <a:lstStyle/>
    <a:p>
      <a:pPr>
        <a:defRPr sz="1800" b="1" baseline="0"/>
      </a:pPr>
      <a:endParaRPr lang="cs-CZ"/>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1B66F9B2-0624-486D-8022-E2DDE09DC996}" type="datetimeFigureOut">
              <a:rPr lang="en-US"/>
              <a:pPr>
                <a:defRPr/>
              </a:pPr>
              <a:t>4/17/2014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EDE0C92-1D2A-46D1-ADB4-F5CDEA9EF875}" type="slidenum">
              <a:rPr lang="en-US"/>
              <a:pPr>
                <a:defRPr/>
              </a:pPr>
              <a:t>‹#›</a:t>
            </a:fld>
            <a:endParaRPr lang="en-US"/>
          </a:p>
        </p:txBody>
      </p:sp>
    </p:spTree>
    <p:extLst>
      <p:ext uri="{BB962C8B-B14F-4D97-AF65-F5344CB8AC3E}">
        <p14:creationId xmlns:p14="http://schemas.microsoft.com/office/powerpoint/2010/main" val="257468849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cs-CZ" dirty="0" smtClean="0"/>
              <a:t>Each level is a legal standards.  An officer must have the level of knowledge equivalent to the standard to act in certain ways.</a:t>
            </a:r>
          </a:p>
          <a:p>
            <a:pPr>
              <a:spcBef>
                <a:spcPct val="0"/>
              </a:spcBef>
            </a:pPr>
            <a:r>
              <a:rPr lang="en-US" altLang="cs-CZ" dirty="0" smtClean="0"/>
              <a:t>R/S = </a:t>
            </a:r>
            <a:r>
              <a:rPr lang="en-US" altLang="cs-CZ" i="1" dirty="0" smtClean="0"/>
              <a:t>Terry</a:t>
            </a:r>
            <a:r>
              <a:rPr lang="en-US" altLang="cs-CZ" dirty="0" smtClean="0"/>
              <a:t> detention &amp; frisk for weapons</a:t>
            </a:r>
          </a:p>
          <a:p>
            <a:pPr>
              <a:spcBef>
                <a:spcPct val="0"/>
              </a:spcBef>
            </a:pPr>
            <a:r>
              <a:rPr lang="en-US" altLang="cs-CZ" dirty="0" smtClean="0"/>
              <a:t>P/C = Arrest and Search</a:t>
            </a:r>
          </a:p>
          <a:p>
            <a:pPr>
              <a:spcBef>
                <a:spcPct val="0"/>
              </a:spcBef>
            </a:pPr>
            <a:r>
              <a:rPr lang="en-US" altLang="cs-CZ" dirty="0" smtClean="0"/>
              <a:t>BRD = Conviction in Court of Law</a:t>
            </a: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Book Antiqua" pitchFamily="18" charset="0"/>
              </a:defRPr>
            </a:lvl1pPr>
            <a:lvl2pPr marL="742950" indent="-285750">
              <a:defRPr>
                <a:solidFill>
                  <a:schemeClr val="tx1"/>
                </a:solidFill>
                <a:latin typeface="Book Antiqua" pitchFamily="18" charset="0"/>
              </a:defRPr>
            </a:lvl2pPr>
            <a:lvl3pPr marL="1143000" indent="-228600">
              <a:defRPr>
                <a:solidFill>
                  <a:schemeClr val="tx1"/>
                </a:solidFill>
                <a:latin typeface="Book Antiqua" pitchFamily="18" charset="0"/>
              </a:defRPr>
            </a:lvl3pPr>
            <a:lvl4pPr marL="1600200" indent="-228600">
              <a:defRPr>
                <a:solidFill>
                  <a:schemeClr val="tx1"/>
                </a:solidFill>
                <a:latin typeface="Book Antiqua" pitchFamily="18" charset="0"/>
              </a:defRPr>
            </a:lvl4pPr>
            <a:lvl5pPr marL="2057400" indent="-228600">
              <a:defRPr>
                <a:solidFill>
                  <a:schemeClr val="tx1"/>
                </a:solidFill>
                <a:latin typeface="Book Antiqua" pitchFamily="18" charset="0"/>
              </a:defRPr>
            </a:lvl5pPr>
            <a:lvl6pPr marL="2514600" indent="-228600" fontAlgn="base">
              <a:spcBef>
                <a:spcPct val="0"/>
              </a:spcBef>
              <a:spcAft>
                <a:spcPct val="0"/>
              </a:spcAft>
              <a:defRPr>
                <a:solidFill>
                  <a:schemeClr val="tx1"/>
                </a:solidFill>
                <a:latin typeface="Book Antiqua" pitchFamily="18" charset="0"/>
              </a:defRPr>
            </a:lvl6pPr>
            <a:lvl7pPr marL="2971800" indent="-228600" fontAlgn="base">
              <a:spcBef>
                <a:spcPct val="0"/>
              </a:spcBef>
              <a:spcAft>
                <a:spcPct val="0"/>
              </a:spcAft>
              <a:defRPr>
                <a:solidFill>
                  <a:schemeClr val="tx1"/>
                </a:solidFill>
                <a:latin typeface="Book Antiqua" pitchFamily="18" charset="0"/>
              </a:defRPr>
            </a:lvl7pPr>
            <a:lvl8pPr marL="3429000" indent="-228600" fontAlgn="base">
              <a:spcBef>
                <a:spcPct val="0"/>
              </a:spcBef>
              <a:spcAft>
                <a:spcPct val="0"/>
              </a:spcAft>
              <a:defRPr>
                <a:solidFill>
                  <a:schemeClr val="tx1"/>
                </a:solidFill>
                <a:latin typeface="Book Antiqua" pitchFamily="18" charset="0"/>
              </a:defRPr>
            </a:lvl8pPr>
            <a:lvl9pPr marL="3886200" indent="-228600" fontAlgn="base">
              <a:spcBef>
                <a:spcPct val="0"/>
              </a:spcBef>
              <a:spcAft>
                <a:spcPct val="0"/>
              </a:spcAft>
              <a:defRPr>
                <a:solidFill>
                  <a:schemeClr val="tx1"/>
                </a:solidFill>
                <a:latin typeface="Book Antiqua" pitchFamily="18" charset="0"/>
              </a:defRPr>
            </a:lvl9pPr>
          </a:lstStyle>
          <a:p>
            <a:pPr fontAlgn="base">
              <a:spcBef>
                <a:spcPct val="0"/>
              </a:spcBef>
              <a:spcAft>
                <a:spcPct val="0"/>
              </a:spcAft>
            </a:pPr>
            <a:fld id="{B3F561B7-4966-4A7F-A1B1-75E6D6215662}" type="slidenum">
              <a:rPr lang="en-US" altLang="cs-CZ">
                <a:latin typeface="Calibri" pitchFamily="34" charset="0"/>
              </a:rPr>
              <a:pPr fontAlgn="base">
                <a:spcBef>
                  <a:spcPct val="0"/>
                </a:spcBef>
                <a:spcAft>
                  <a:spcPct val="0"/>
                </a:spcAft>
              </a:pPr>
              <a:t>2</a:t>
            </a:fld>
            <a:endParaRPr lang="en-US" altLang="cs-CZ">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cs-CZ" dirty="0" smtClean="0"/>
              <a:t>HYPO: You’re a cop on patrol, its 11pm warm summer night.  You see a man walking wearing a jack and hat, which is odd for weather outside.</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Book Antiqua" pitchFamily="18" charset="0"/>
              </a:defRPr>
            </a:lvl1pPr>
            <a:lvl2pPr marL="742950" indent="-285750">
              <a:defRPr>
                <a:solidFill>
                  <a:schemeClr val="tx1"/>
                </a:solidFill>
                <a:latin typeface="Book Antiqua" pitchFamily="18" charset="0"/>
              </a:defRPr>
            </a:lvl2pPr>
            <a:lvl3pPr marL="1143000" indent="-228600">
              <a:defRPr>
                <a:solidFill>
                  <a:schemeClr val="tx1"/>
                </a:solidFill>
                <a:latin typeface="Book Antiqua" pitchFamily="18" charset="0"/>
              </a:defRPr>
            </a:lvl3pPr>
            <a:lvl4pPr marL="1600200" indent="-228600">
              <a:defRPr>
                <a:solidFill>
                  <a:schemeClr val="tx1"/>
                </a:solidFill>
                <a:latin typeface="Book Antiqua" pitchFamily="18" charset="0"/>
              </a:defRPr>
            </a:lvl4pPr>
            <a:lvl5pPr marL="2057400" indent="-228600">
              <a:defRPr>
                <a:solidFill>
                  <a:schemeClr val="tx1"/>
                </a:solidFill>
                <a:latin typeface="Book Antiqua" pitchFamily="18" charset="0"/>
              </a:defRPr>
            </a:lvl5pPr>
            <a:lvl6pPr marL="2514600" indent="-228600" fontAlgn="base">
              <a:spcBef>
                <a:spcPct val="0"/>
              </a:spcBef>
              <a:spcAft>
                <a:spcPct val="0"/>
              </a:spcAft>
              <a:defRPr>
                <a:solidFill>
                  <a:schemeClr val="tx1"/>
                </a:solidFill>
                <a:latin typeface="Book Antiqua" pitchFamily="18" charset="0"/>
              </a:defRPr>
            </a:lvl6pPr>
            <a:lvl7pPr marL="2971800" indent="-228600" fontAlgn="base">
              <a:spcBef>
                <a:spcPct val="0"/>
              </a:spcBef>
              <a:spcAft>
                <a:spcPct val="0"/>
              </a:spcAft>
              <a:defRPr>
                <a:solidFill>
                  <a:schemeClr val="tx1"/>
                </a:solidFill>
                <a:latin typeface="Book Antiqua" pitchFamily="18" charset="0"/>
              </a:defRPr>
            </a:lvl7pPr>
            <a:lvl8pPr marL="3429000" indent="-228600" fontAlgn="base">
              <a:spcBef>
                <a:spcPct val="0"/>
              </a:spcBef>
              <a:spcAft>
                <a:spcPct val="0"/>
              </a:spcAft>
              <a:defRPr>
                <a:solidFill>
                  <a:schemeClr val="tx1"/>
                </a:solidFill>
                <a:latin typeface="Book Antiqua" pitchFamily="18" charset="0"/>
              </a:defRPr>
            </a:lvl8pPr>
            <a:lvl9pPr marL="3886200" indent="-228600" fontAlgn="base">
              <a:spcBef>
                <a:spcPct val="0"/>
              </a:spcBef>
              <a:spcAft>
                <a:spcPct val="0"/>
              </a:spcAft>
              <a:defRPr>
                <a:solidFill>
                  <a:schemeClr val="tx1"/>
                </a:solidFill>
                <a:latin typeface="Book Antiqua" pitchFamily="18" charset="0"/>
              </a:defRPr>
            </a:lvl9pPr>
          </a:lstStyle>
          <a:p>
            <a:pPr fontAlgn="base">
              <a:spcBef>
                <a:spcPct val="0"/>
              </a:spcBef>
              <a:spcAft>
                <a:spcPct val="0"/>
              </a:spcAft>
            </a:pPr>
            <a:fld id="{1921ED93-D950-4226-884B-F15AC6DC2CB1}" type="slidenum">
              <a:rPr lang="en-US" altLang="cs-CZ">
                <a:latin typeface="Calibri" pitchFamily="34" charset="0"/>
              </a:rPr>
              <a:pPr fontAlgn="base">
                <a:spcBef>
                  <a:spcPct val="0"/>
                </a:spcBef>
                <a:spcAft>
                  <a:spcPct val="0"/>
                </a:spcAft>
              </a:pPr>
              <a:t>3</a:t>
            </a:fld>
            <a:endParaRPr lang="en-US" altLang="cs-CZ">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cs-CZ" dirty="0" smtClean="0"/>
              <a:t>HYPO: It’s a warm summer night and you are cop on patrol.  At 11pm, in a residential neighborhood, you see a man wearing a jacket and hat carrying a 32” flat screen TV.  When he sees you, his eyes get really big and he immediately turns around a starts walking the opposite direction.</a:t>
            </a: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Book Antiqua" pitchFamily="18" charset="0"/>
              </a:defRPr>
            </a:lvl1pPr>
            <a:lvl2pPr marL="742950" indent="-285750">
              <a:defRPr>
                <a:solidFill>
                  <a:schemeClr val="tx1"/>
                </a:solidFill>
                <a:latin typeface="Book Antiqua" pitchFamily="18" charset="0"/>
              </a:defRPr>
            </a:lvl2pPr>
            <a:lvl3pPr marL="1143000" indent="-228600">
              <a:defRPr>
                <a:solidFill>
                  <a:schemeClr val="tx1"/>
                </a:solidFill>
                <a:latin typeface="Book Antiqua" pitchFamily="18" charset="0"/>
              </a:defRPr>
            </a:lvl3pPr>
            <a:lvl4pPr marL="1600200" indent="-228600">
              <a:defRPr>
                <a:solidFill>
                  <a:schemeClr val="tx1"/>
                </a:solidFill>
                <a:latin typeface="Book Antiqua" pitchFamily="18" charset="0"/>
              </a:defRPr>
            </a:lvl4pPr>
            <a:lvl5pPr marL="2057400" indent="-228600">
              <a:defRPr>
                <a:solidFill>
                  <a:schemeClr val="tx1"/>
                </a:solidFill>
                <a:latin typeface="Book Antiqua" pitchFamily="18" charset="0"/>
              </a:defRPr>
            </a:lvl5pPr>
            <a:lvl6pPr marL="2514600" indent="-228600" fontAlgn="base">
              <a:spcBef>
                <a:spcPct val="0"/>
              </a:spcBef>
              <a:spcAft>
                <a:spcPct val="0"/>
              </a:spcAft>
              <a:defRPr>
                <a:solidFill>
                  <a:schemeClr val="tx1"/>
                </a:solidFill>
                <a:latin typeface="Book Antiqua" pitchFamily="18" charset="0"/>
              </a:defRPr>
            </a:lvl6pPr>
            <a:lvl7pPr marL="2971800" indent="-228600" fontAlgn="base">
              <a:spcBef>
                <a:spcPct val="0"/>
              </a:spcBef>
              <a:spcAft>
                <a:spcPct val="0"/>
              </a:spcAft>
              <a:defRPr>
                <a:solidFill>
                  <a:schemeClr val="tx1"/>
                </a:solidFill>
                <a:latin typeface="Book Antiqua" pitchFamily="18" charset="0"/>
              </a:defRPr>
            </a:lvl7pPr>
            <a:lvl8pPr marL="3429000" indent="-228600" fontAlgn="base">
              <a:spcBef>
                <a:spcPct val="0"/>
              </a:spcBef>
              <a:spcAft>
                <a:spcPct val="0"/>
              </a:spcAft>
              <a:defRPr>
                <a:solidFill>
                  <a:schemeClr val="tx1"/>
                </a:solidFill>
                <a:latin typeface="Book Antiqua" pitchFamily="18" charset="0"/>
              </a:defRPr>
            </a:lvl8pPr>
            <a:lvl9pPr marL="3886200" indent="-228600" fontAlgn="base">
              <a:spcBef>
                <a:spcPct val="0"/>
              </a:spcBef>
              <a:spcAft>
                <a:spcPct val="0"/>
              </a:spcAft>
              <a:defRPr>
                <a:solidFill>
                  <a:schemeClr val="tx1"/>
                </a:solidFill>
                <a:latin typeface="Book Antiqua" pitchFamily="18" charset="0"/>
              </a:defRPr>
            </a:lvl9pPr>
          </a:lstStyle>
          <a:p>
            <a:pPr fontAlgn="base">
              <a:spcBef>
                <a:spcPct val="0"/>
              </a:spcBef>
              <a:spcAft>
                <a:spcPct val="0"/>
              </a:spcAft>
            </a:pPr>
            <a:fld id="{66574CF9-71CD-429B-A2E8-A4E6BDB9C42D}" type="slidenum">
              <a:rPr lang="en-US" altLang="cs-CZ">
                <a:latin typeface="Calibri" pitchFamily="34" charset="0"/>
              </a:rPr>
              <a:pPr fontAlgn="base">
                <a:spcBef>
                  <a:spcPct val="0"/>
                </a:spcBef>
                <a:spcAft>
                  <a:spcPct val="0"/>
                </a:spcAft>
              </a:pPr>
              <a:t>4</a:t>
            </a:fld>
            <a:endParaRPr lang="en-US" altLang="cs-CZ">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lnSpcReduction="10000"/>
          </a:bodyPr>
          <a:lstStyle/>
          <a:p>
            <a:pPr fontAlgn="auto">
              <a:spcBef>
                <a:spcPts val="0"/>
              </a:spcBef>
              <a:spcAft>
                <a:spcPts val="0"/>
              </a:spcAft>
              <a:defRPr/>
            </a:pPr>
            <a:r>
              <a:rPr lang="en-US" i="1" u="sng" dirty="0" smtClean="0"/>
              <a:t>Terry v. Ohio</a:t>
            </a:r>
            <a:r>
              <a:rPr lang="en-US" u="sng" dirty="0" smtClean="0"/>
              <a:t> </a:t>
            </a:r>
            <a:r>
              <a:rPr lang="en-US" dirty="0" smtClean="0"/>
              <a:t>– Det. McFadden saw two men, Terry and Chilton, standing on a street corner and acting in a way the officer thought suspicious. He observed the two proceed alternately back and forth along an identical route, pausing to stare in the same store window. Each completion of the route was followed by a conference between the two on a corner. The two men repeated this ritual alternately between five and six times apiece—in all, roughly a dozen trips. After one of these trips, they were joined by a third man (Katz) who left swiftly after a brief conversation. Suspecting the two men of "casing a job, a stick-up", detective McFadden followed them and saw them rejoin the third man a couple of blocks away in front of a store. The officer approached the three, identified himself as a policeman, and asked their names. The men "mumbled something", whereupon McFadden spun Terry around, patted down his outside clothing, and felt a pistol in his overcoat pocket. The officer ordered the three into the store. He removed Terry's overcoat, took out a revolver, and ordered the three to face the wall with their hands raised. He patted down the outer clothing of Chilton and Katz and seized a revolver from Chilton's outside overcoat pocket. </a:t>
            </a:r>
          </a:p>
          <a:p>
            <a:pPr fontAlgn="auto">
              <a:spcBef>
                <a:spcPts val="0"/>
              </a:spcBef>
              <a:spcAft>
                <a:spcPts val="0"/>
              </a:spcAft>
              <a:defRPr/>
            </a:pPr>
            <a:r>
              <a:rPr lang="en-US" dirty="0" smtClean="0"/>
              <a:t>The Supreme Court held: A reasonable person in the detective's position would have thought that Terry was armed and thus presented a threat to his safety while he was investigating the suspicious behavior he was observing. The events he had witnessed made it reasonable for him to believe that either Terry or his cohorts were armed. "The record evidences the tempered act of a policeman who in the course of an investigation had to make a quick decision as to how to protect himself and others from possible danger, and took limited steps to do so."</a:t>
            </a:r>
            <a:endParaRPr 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Book Antiqua" pitchFamily="18" charset="0"/>
              </a:defRPr>
            </a:lvl1pPr>
            <a:lvl2pPr marL="742950" indent="-285750">
              <a:defRPr>
                <a:solidFill>
                  <a:schemeClr val="tx1"/>
                </a:solidFill>
                <a:latin typeface="Book Antiqua" pitchFamily="18" charset="0"/>
              </a:defRPr>
            </a:lvl2pPr>
            <a:lvl3pPr marL="1143000" indent="-228600">
              <a:defRPr>
                <a:solidFill>
                  <a:schemeClr val="tx1"/>
                </a:solidFill>
                <a:latin typeface="Book Antiqua" pitchFamily="18" charset="0"/>
              </a:defRPr>
            </a:lvl3pPr>
            <a:lvl4pPr marL="1600200" indent="-228600">
              <a:defRPr>
                <a:solidFill>
                  <a:schemeClr val="tx1"/>
                </a:solidFill>
                <a:latin typeface="Book Antiqua" pitchFamily="18" charset="0"/>
              </a:defRPr>
            </a:lvl4pPr>
            <a:lvl5pPr marL="2057400" indent="-228600">
              <a:defRPr>
                <a:solidFill>
                  <a:schemeClr val="tx1"/>
                </a:solidFill>
                <a:latin typeface="Book Antiqua" pitchFamily="18" charset="0"/>
              </a:defRPr>
            </a:lvl5pPr>
            <a:lvl6pPr marL="2514600" indent="-228600" fontAlgn="base">
              <a:spcBef>
                <a:spcPct val="0"/>
              </a:spcBef>
              <a:spcAft>
                <a:spcPct val="0"/>
              </a:spcAft>
              <a:defRPr>
                <a:solidFill>
                  <a:schemeClr val="tx1"/>
                </a:solidFill>
                <a:latin typeface="Book Antiqua" pitchFamily="18" charset="0"/>
              </a:defRPr>
            </a:lvl6pPr>
            <a:lvl7pPr marL="2971800" indent="-228600" fontAlgn="base">
              <a:spcBef>
                <a:spcPct val="0"/>
              </a:spcBef>
              <a:spcAft>
                <a:spcPct val="0"/>
              </a:spcAft>
              <a:defRPr>
                <a:solidFill>
                  <a:schemeClr val="tx1"/>
                </a:solidFill>
                <a:latin typeface="Book Antiqua" pitchFamily="18" charset="0"/>
              </a:defRPr>
            </a:lvl7pPr>
            <a:lvl8pPr marL="3429000" indent="-228600" fontAlgn="base">
              <a:spcBef>
                <a:spcPct val="0"/>
              </a:spcBef>
              <a:spcAft>
                <a:spcPct val="0"/>
              </a:spcAft>
              <a:defRPr>
                <a:solidFill>
                  <a:schemeClr val="tx1"/>
                </a:solidFill>
                <a:latin typeface="Book Antiqua" pitchFamily="18" charset="0"/>
              </a:defRPr>
            </a:lvl8pPr>
            <a:lvl9pPr marL="3886200" indent="-228600" fontAlgn="base">
              <a:spcBef>
                <a:spcPct val="0"/>
              </a:spcBef>
              <a:spcAft>
                <a:spcPct val="0"/>
              </a:spcAft>
              <a:defRPr>
                <a:solidFill>
                  <a:schemeClr val="tx1"/>
                </a:solidFill>
                <a:latin typeface="Book Antiqua" pitchFamily="18" charset="0"/>
              </a:defRPr>
            </a:lvl9pPr>
          </a:lstStyle>
          <a:p>
            <a:pPr fontAlgn="base">
              <a:spcBef>
                <a:spcPct val="0"/>
              </a:spcBef>
              <a:spcAft>
                <a:spcPct val="0"/>
              </a:spcAft>
            </a:pPr>
            <a:fld id="{1D01C852-C93D-4D50-80BD-90C65B3CE24D}" type="slidenum">
              <a:rPr lang="en-US" altLang="cs-CZ">
                <a:latin typeface="Calibri" pitchFamily="34" charset="0"/>
              </a:rPr>
              <a:pPr fontAlgn="base">
                <a:spcBef>
                  <a:spcPct val="0"/>
                </a:spcBef>
                <a:spcAft>
                  <a:spcPct val="0"/>
                </a:spcAft>
              </a:pPr>
              <a:t>5</a:t>
            </a:fld>
            <a:endParaRPr lang="en-US" altLang="cs-CZ">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cs-CZ" altLang="cs-CZ"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Book Antiqua" pitchFamily="18" charset="0"/>
              </a:defRPr>
            </a:lvl1pPr>
            <a:lvl2pPr marL="742950" indent="-285750">
              <a:defRPr>
                <a:solidFill>
                  <a:schemeClr val="tx1"/>
                </a:solidFill>
                <a:latin typeface="Book Antiqua" pitchFamily="18" charset="0"/>
              </a:defRPr>
            </a:lvl2pPr>
            <a:lvl3pPr marL="1143000" indent="-228600">
              <a:defRPr>
                <a:solidFill>
                  <a:schemeClr val="tx1"/>
                </a:solidFill>
                <a:latin typeface="Book Antiqua" pitchFamily="18" charset="0"/>
              </a:defRPr>
            </a:lvl3pPr>
            <a:lvl4pPr marL="1600200" indent="-228600">
              <a:defRPr>
                <a:solidFill>
                  <a:schemeClr val="tx1"/>
                </a:solidFill>
                <a:latin typeface="Book Antiqua" pitchFamily="18" charset="0"/>
              </a:defRPr>
            </a:lvl4pPr>
            <a:lvl5pPr marL="2057400" indent="-228600">
              <a:defRPr>
                <a:solidFill>
                  <a:schemeClr val="tx1"/>
                </a:solidFill>
                <a:latin typeface="Book Antiqua" pitchFamily="18" charset="0"/>
              </a:defRPr>
            </a:lvl5pPr>
            <a:lvl6pPr marL="2514600" indent="-228600" fontAlgn="base">
              <a:spcBef>
                <a:spcPct val="0"/>
              </a:spcBef>
              <a:spcAft>
                <a:spcPct val="0"/>
              </a:spcAft>
              <a:defRPr>
                <a:solidFill>
                  <a:schemeClr val="tx1"/>
                </a:solidFill>
                <a:latin typeface="Book Antiqua" pitchFamily="18" charset="0"/>
              </a:defRPr>
            </a:lvl6pPr>
            <a:lvl7pPr marL="2971800" indent="-228600" fontAlgn="base">
              <a:spcBef>
                <a:spcPct val="0"/>
              </a:spcBef>
              <a:spcAft>
                <a:spcPct val="0"/>
              </a:spcAft>
              <a:defRPr>
                <a:solidFill>
                  <a:schemeClr val="tx1"/>
                </a:solidFill>
                <a:latin typeface="Book Antiqua" pitchFamily="18" charset="0"/>
              </a:defRPr>
            </a:lvl7pPr>
            <a:lvl8pPr marL="3429000" indent="-228600" fontAlgn="base">
              <a:spcBef>
                <a:spcPct val="0"/>
              </a:spcBef>
              <a:spcAft>
                <a:spcPct val="0"/>
              </a:spcAft>
              <a:defRPr>
                <a:solidFill>
                  <a:schemeClr val="tx1"/>
                </a:solidFill>
                <a:latin typeface="Book Antiqua" pitchFamily="18" charset="0"/>
              </a:defRPr>
            </a:lvl8pPr>
            <a:lvl9pPr marL="3886200" indent="-228600" fontAlgn="base">
              <a:spcBef>
                <a:spcPct val="0"/>
              </a:spcBef>
              <a:spcAft>
                <a:spcPct val="0"/>
              </a:spcAft>
              <a:defRPr>
                <a:solidFill>
                  <a:schemeClr val="tx1"/>
                </a:solidFill>
                <a:latin typeface="Book Antiqua" pitchFamily="18" charset="0"/>
              </a:defRPr>
            </a:lvl9pPr>
          </a:lstStyle>
          <a:p>
            <a:pPr fontAlgn="base">
              <a:spcBef>
                <a:spcPct val="0"/>
              </a:spcBef>
              <a:spcAft>
                <a:spcPct val="0"/>
              </a:spcAft>
            </a:pPr>
            <a:fld id="{3C1BCC97-520D-4A87-B912-50EF3D2498A6}" type="slidenum">
              <a:rPr lang="en-US" altLang="cs-CZ">
                <a:latin typeface="Calibri" pitchFamily="34" charset="0"/>
              </a:rPr>
              <a:pPr fontAlgn="base">
                <a:spcBef>
                  <a:spcPct val="0"/>
                </a:spcBef>
                <a:spcAft>
                  <a:spcPct val="0"/>
                </a:spcAft>
              </a:pPr>
              <a:t>9</a:t>
            </a:fld>
            <a:endParaRPr lang="en-US" altLang="cs-CZ">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cs-CZ" altLang="cs-CZ"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Book Antiqua" pitchFamily="18" charset="0"/>
              </a:defRPr>
            </a:lvl1pPr>
            <a:lvl2pPr marL="742950" indent="-285750">
              <a:defRPr>
                <a:solidFill>
                  <a:schemeClr val="tx1"/>
                </a:solidFill>
                <a:latin typeface="Book Antiqua" pitchFamily="18" charset="0"/>
              </a:defRPr>
            </a:lvl2pPr>
            <a:lvl3pPr marL="1143000" indent="-228600">
              <a:defRPr>
                <a:solidFill>
                  <a:schemeClr val="tx1"/>
                </a:solidFill>
                <a:latin typeface="Book Antiqua" pitchFamily="18" charset="0"/>
              </a:defRPr>
            </a:lvl3pPr>
            <a:lvl4pPr marL="1600200" indent="-228600">
              <a:defRPr>
                <a:solidFill>
                  <a:schemeClr val="tx1"/>
                </a:solidFill>
                <a:latin typeface="Book Antiqua" pitchFamily="18" charset="0"/>
              </a:defRPr>
            </a:lvl4pPr>
            <a:lvl5pPr marL="2057400" indent="-228600">
              <a:defRPr>
                <a:solidFill>
                  <a:schemeClr val="tx1"/>
                </a:solidFill>
                <a:latin typeface="Book Antiqua" pitchFamily="18" charset="0"/>
              </a:defRPr>
            </a:lvl5pPr>
            <a:lvl6pPr marL="2514600" indent="-228600" fontAlgn="base">
              <a:spcBef>
                <a:spcPct val="0"/>
              </a:spcBef>
              <a:spcAft>
                <a:spcPct val="0"/>
              </a:spcAft>
              <a:defRPr>
                <a:solidFill>
                  <a:schemeClr val="tx1"/>
                </a:solidFill>
                <a:latin typeface="Book Antiqua" pitchFamily="18" charset="0"/>
              </a:defRPr>
            </a:lvl6pPr>
            <a:lvl7pPr marL="2971800" indent="-228600" fontAlgn="base">
              <a:spcBef>
                <a:spcPct val="0"/>
              </a:spcBef>
              <a:spcAft>
                <a:spcPct val="0"/>
              </a:spcAft>
              <a:defRPr>
                <a:solidFill>
                  <a:schemeClr val="tx1"/>
                </a:solidFill>
                <a:latin typeface="Book Antiqua" pitchFamily="18" charset="0"/>
              </a:defRPr>
            </a:lvl7pPr>
            <a:lvl8pPr marL="3429000" indent="-228600" fontAlgn="base">
              <a:spcBef>
                <a:spcPct val="0"/>
              </a:spcBef>
              <a:spcAft>
                <a:spcPct val="0"/>
              </a:spcAft>
              <a:defRPr>
                <a:solidFill>
                  <a:schemeClr val="tx1"/>
                </a:solidFill>
                <a:latin typeface="Book Antiqua" pitchFamily="18" charset="0"/>
              </a:defRPr>
            </a:lvl8pPr>
            <a:lvl9pPr marL="3886200" indent="-228600" fontAlgn="base">
              <a:spcBef>
                <a:spcPct val="0"/>
              </a:spcBef>
              <a:spcAft>
                <a:spcPct val="0"/>
              </a:spcAft>
              <a:defRPr>
                <a:solidFill>
                  <a:schemeClr val="tx1"/>
                </a:solidFill>
                <a:latin typeface="Book Antiqua" pitchFamily="18" charset="0"/>
              </a:defRPr>
            </a:lvl9pPr>
          </a:lstStyle>
          <a:p>
            <a:pPr fontAlgn="base">
              <a:spcBef>
                <a:spcPct val="0"/>
              </a:spcBef>
              <a:spcAft>
                <a:spcPct val="0"/>
              </a:spcAft>
            </a:pPr>
            <a:fld id="{86A1AF40-B071-4B39-86CF-E25B9A2E4DA9}" type="slidenum">
              <a:rPr lang="en-US" altLang="cs-CZ">
                <a:latin typeface="Calibri" pitchFamily="34" charset="0"/>
              </a:rPr>
              <a:pPr fontAlgn="base">
                <a:spcBef>
                  <a:spcPct val="0"/>
                </a:spcBef>
                <a:spcAft>
                  <a:spcPct val="0"/>
                </a:spcAft>
              </a:pPr>
              <a:t>11</a:t>
            </a:fld>
            <a:endParaRPr lang="en-US" altLang="cs-CZ">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cs-CZ" i="1" dirty="0" smtClean="0"/>
              <a:t>Miranda</a:t>
            </a:r>
            <a:r>
              <a:rPr lang="en-US" altLang="cs-CZ" dirty="0" smtClean="0"/>
              <a:t> case: Ernesto Miranda was arrested for robbery, confessed to rape while under interrogation by police. Supreme Court held police interrogation is inherently coercive, therefore, no confessions will be admitted (used in court) unless the person had been advised of their Constitutional Rights (5</a:t>
            </a:r>
            <a:r>
              <a:rPr lang="en-US" altLang="cs-CZ" baseline="30000" dirty="0" smtClean="0"/>
              <a:t>th</a:t>
            </a:r>
            <a:r>
              <a:rPr lang="en-US" altLang="cs-CZ" dirty="0" smtClean="0"/>
              <a:t> Amendment right against self incrimination and 6</a:t>
            </a:r>
            <a:r>
              <a:rPr lang="en-US" altLang="cs-CZ" baseline="30000" dirty="0" smtClean="0"/>
              <a:t>th</a:t>
            </a:r>
            <a:r>
              <a:rPr lang="en-US" altLang="cs-CZ" dirty="0" smtClean="0"/>
              <a:t> </a:t>
            </a:r>
            <a:r>
              <a:rPr lang="en-US" altLang="cs-CZ" dirty="0" err="1" smtClean="0"/>
              <a:t>Amedment</a:t>
            </a:r>
            <a:r>
              <a:rPr lang="en-US" altLang="cs-CZ" dirty="0" smtClean="0"/>
              <a:t> right to counsel)</a:t>
            </a:r>
            <a:endParaRPr lang="en-US" altLang="cs-CZ" i="1" dirty="0"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Book Antiqua" pitchFamily="18" charset="0"/>
              </a:defRPr>
            </a:lvl1pPr>
            <a:lvl2pPr marL="742950" indent="-285750">
              <a:defRPr>
                <a:solidFill>
                  <a:schemeClr val="tx1"/>
                </a:solidFill>
                <a:latin typeface="Book Antiqua" pitchFamily="18" charset="0"/>
              </a:defRPr>
            </a:lvl2pPr>
            <a:lvl3pPr marL="1143000" indent="-228600">
              <a:defRPr>
                <a:solidFill>
                  <a:schemeClr val="tx1"/>
                </a:solidFill>
                <a:latin typeface="Book Antiqua" pitchFamily="18" charset="0"/>
              </a:defRPr>
            </a:lvl3pPr>
            <a:lvl4pPr marL="1600200" indent="-228600">
              <a:defRPr>
                <a:solidFill>
                  <a:schemeClr val="tx1"/>
                </a:solidFill>
                <a:latin typeface="Book Antiqua" pitchFamily="18" charset="0"/>
              </a:defRPr>
            </a:lvl4pPr>
            <a:lvl5pPr marL="2057400" indent="-228600">
              <a:defRPr>
                <a:solidFill>
                  <a:schemeClr val="tx1"/>
                </a:solidFill>
                <a:latin typeface="Book Antiqua" pitchFamily="18" charset="0"/>
              </a:defRPr>
            </a:lvl5pPr>
            <a:lvl6pPr marL="2514600" indent="-228600" fontAlgn="base">
              <a:spcBef>
                <a:spcPct val="0"/>
              </a:spcBef>
              <a:spcAft>
                <a:spcPct val="0"/>
              </a:spcAft>
              <a:defRPr>
                <a:solidFill>
                  <a:schemeClr val="tx1"/>
                </a:solidFill>
                <a:latin typeface="Book Antiqua" pitchFamily="18" charset="0"/>
              </a:defRPr>
            </a:lvl6pPr>
            <a:lvl7pPr marL="2971800" indent="-228600" fontAlgn="base">
              <a:spcBef>
                <a:spcPct val="0"/>
              </a:spcBef>
              <a:spcAft>
                <a:spcPct val="0"/>
              </a:spcAft>
              <a:defRPr>
                <a:solidFill>
                  <a:schemeClr val="tx1"/>
                </a:solidFill>
                <a:latin typeface="Book Antiqua" pitchFamily="18" charset="0"/>
              </a:defRPr>
            </a:lvl7pPr>
            <a:lvl8pPr marL="3429000" indent="-228600" fontAlgn="base">
              <a:spcBef>
                <a:spcPct val="0"/>
              </a:spcBef>
              <a:spcAft>
                <a:spcPct val="0"/>
              </a:spcAft>
              <a:defRPr>
                <a:solidFill>
                  <a:schemeClr val="tx1"/>
                </a:solidFill>
                <a:latin typeface="Book Antiqua" pitchFamily="18" charset="0"/>
              </a:defRPr>
            </a:lvl8pPr>
            <a:lvl9pPr marL="3886200" indent="-228600" fontAlgn="base">
              <a:spcBef>
                <a:spcPct val="0"/>
              </a:spcBef>
              <a:spcAft>
                <a:spcPct val="0"/>
              </a:spcAft>
              <a:defRPr>
                <a:solidFill>
                  <a:schemeClr val="tx1"/>
                </a:solidFill>
                <a:latin typeface="Book Antiqua" pitchFamily="18" charset="0"/>
              </a:defRPr>
            </a:lvl9pPr>
          </a:lstStyle>
          <a:p>
            <a:pPr fontAlgn="base">
              <a:spcBef>
                <a:spcPct val="0"/>
              </a:spcBef>
              <a:spcAft>
                <a:spcPct val="0"/>
              </a:spcAft>
            </a:pPr>
            <a:fld id="{A3B1968B-97BA-43A7-9C1B-B8D4F8791F59}" type="slidenum">
              <a:rPr lang="en-US" altLang="cs-CZ">
                <a:latin typeface="Calibri" pitchFamily="34" charset="0"/>
              </a:rPr>
              <a:pPr fontAlgn="base">
                <a:spcBef>
                  <a:spcPct val="0"/>
                </a:spcBef>
                <a:spcAft>
                  <a:spcPct val="0"/>
                </a:spcAft>
              </a:pPr>
              <a:t>12</a:t>
            </a:fld>
            <a:endParaRPr lang="en-US" altLang="cs-CZ">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cs-CZ" i="1" dirty="0" smtClean="0"/>
              <a:t>Quarles</a:t>
            </a:r>
            <a:r>
              <a:rPr lang="en-US" altLang="cs-CZ" dirty="0" smtClean="0"/>
              <a:t> – Officers observed </a:t>
            </a:r>
            <a:r>
              <a:rPr lang="en-US" altLang="cs-CZ" dirty="0" err="1" smtClean="0"/>
              <a:t>Qualres</a:t>
            </a:r>
            <a:r>
              <a:rPr lang="en-US" altLang="cs-CZ" dirty="0" smtClean="0"/>
              <a:t>, a suspected rapist, in a store and </a:t>
            </a:r>
            <a:r>
              <a:rPr lang="en-US" altLang="cs-CZ" dirty="0" err="1" smtClean="0"/>
              <a:t>attemped</a:t>
            </a:r>
            <a:r>
              <a:rPr lang="en-US" altLang="cs-CZ" dirty="0" smtClean="0"/>
              <a:t> to apprehend him. He ran to the back of store where officers caught him and handcuffed him. When they did, they found an empty shoulder holster.  They immediately asked him “Where’s the gun?”  He replied, “over there” and motioned (with his chin) towards some cartons.  The gun was found in the stack of cartons.  </a:t>
            </a:r>
            <a:endParaRPr lang="en-US" altLang="cs-CZ" i="1" dirty="0" smtClean="0"/>
          </a:p>
          <a:p>
            <a:pPr>
              <a:spcBef>
                <a:spcPct val="0"/>
              </a:spcBef>
            </a:pPr>
            <a:r>
              <a:rPr lang="en-US" altLang="cs-CZ" i="1" dirty="0" smtClean="0"/>
              <a:t>Kuhlman v. Wilson</a:t>
            </a:r>
            <a:r>
              <a:rPr lang="en-US" altLang="cs-CZ" dirty="0" smtClean="0"/>
              <a:t> – three men robbed a taxi cab station and killed the dispatcher.  Wilson turned himself in after three days claiming he was just in the wrong place at wrong time. His cellmate had been instructed by police not to ask questions but just to “listen” to Wilson.  Wilson made incriminating statements that he had conspired with two others to rob the place and kill the dispatcher.  Court held b/c informant did not ASK, but only listened, Wilson’s right to Counsel was not violated.</a:t>
            </a:r>
          </a:p>
          <a:p>
            <a:pPr>
              <a:spcBef>
                <a:spcPct val="0"/>
              </a:spcBef>
            </a:pPr>
            <a:r>
              <a:rPr lang="en-US" altLang="cs-CZ" i="1" dirty="0" smtClean="0"/>
              <a:t>Miranda</a:t>
            </a:r>
            <a:r>
              <a:rPr lang="en-US" altLang="cs-CZ" dirty="0" smtClean="0"/>
              <a:t> is not violated by admissions made voluntarily and NOT in response to police questioning. </a:t>
            </a:r>
            <a:endParaRPr lang="en-US" altLang="cs-CZ" i="1"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Book Antiqua" pitchFamily="18" charset="0"/>
              </a:defRPr>
            </a:lvl1pPr>
            <a:lvl2pPr marL="742950" indent="-285750">
              <a:defRPr>
                <a:solidFill>
                  <a:schemeClr val="tx1"/>
                </a:solidFill>
                <a:latin typeface="Book Antiqua" pitchFamily="18" charset="0"/>
              </a:defRPr>
            </a:lvl2pPr>
            <a:lvl3pPr marL="1143000" indent="-228600">
              <a:defRPr>
                <a:solidFill>
                  <a:schemeClr val="tx1"/>
                </a:solidFill>
                <a:latin typeface="Book Antiqua" pitchFamily="18" charset="0"/>
              </a:defRPr>
            </a:lvl3pPr>
            <a:lvl4pPr marL="1600200" indent="-228600">
              <a:defRPr>
                <a:solidFill>
                  <a:schemeClr val="tx1"/>
                </a:solidFill>
                <a:latin typeface="Book Antiqua" pitchFamily="18" charset="0"/>
              </a:defRPr>
            </a:lvl4pPr>
            <a:lvl5pPr marL="2057400" indent="-228600">
              <a:defRPr>
                <a:solidFill>
                  <a:schemeClr val="tx1"/>
                </a:solidFill>
                <a:latin typeface="Book Antiqua" pitchFamily="18" charset="0"/>
              </a:defRPr>
            </a:lvl5pPr>
            <a:lvl6pPr marL="2514600" indent="-228600" fontAlgn="base">
              <a:spcBef>
                <a:spcPct val="0"/>
              </a:spcBef>
              <a:spcAft>
                <a:spcPct val="0"/>
              </a:spcAft>
              <a:defRPr>
                <a:solidFill>
                  <a:schemeClr val="tx1"/>
                </a:solidFill>
                <a:latin typeface="Book Antiqua" pitchFamily="18" charset="0"/>
              </a:defRPr>
            </a:lvl6pPr>
            <a:lvl7pPr marL="2971800" indent="-228600" fontAlgn="base">
              <a:spcBef>
                <a:spcPct val="0"/>
              </a:spcBef>
              <a:spcAft>
                <a:spcPct val="0"/>
              </a:spcAft>
              <a:defRPr>
                <a:solidFill>
                  <a:schemeClr val="tx1"/>
                </a:solidFill>
                <a:latin typeface="Book Antiqua" pitchFamily="18" charset="0"/>
              </a:defRPr>
            </a:lvl7pPr>
            <a:lvl8pPr marL="3429000" indent="-228600" fontAlgn="base">
              <a:spcBef>
                <a:spcPct val="0"/>
              </a:spcBef>
              <a:spcAft>
                <a:spcPct val="0"/>
              </a:spcAft>
              <a:defRPr>
                <a:solidFill>
                  <a:schemeClr val="tx1"/>
                </a:solidFill>
                <a:latin typeface="Book Antiqua" pitchFamily="18" charset="0"/>
              </a:defRPr>
            </a:lvl8pPr>
            <a:lvl9pPr marL="3886200" indent="-228600" fontAlgn="base">
              <a:spcBef>
                <a:spcPct val="0"/>
              </a:spcBef>
              <a:spcAft>
                <a:spcPct val="0"/>
              </a:spcAft>
              <a:defRPr>
                <a:solidFill>
                  <a:schemeClr val="tx1"/>
                </a:solidFill>
                <a:latin typeface="Book Antiqua" pitchFamily="18" charset="0"/>
              </a:defRPr>
            </a:lvl9pPr>
          </a:lstStyle>
          <a:p>
            <a:pPr fontAlgn="base">
              <a:spcBef>
                <a:spcPct val="0"/>
              </a:spcBef>
              <a:spcAft>
                <a:spcPct val="0"/>
              </a:spcAft>
            </a:pPr>
            <a:fld id="{85494841-0693-46E9-AEE7-AC77436ABD00}" type="slidenum">
              <a:rPr lang="en-US" altLang="cs-CZ">
                <a:latin typeface="Calibri" pitchFamily="34" charset="0"/>
              </a:rPr>
              <a:pPr fontAlgn="base">
                <a:spcBef>
                  <a:spcPct val="0"/>
                </a:spcBef>
                <a:spcAft>
                  <a:spcPct val="0"/>
                </a:spcAft>
              </a:pPr>
              <a:t>13</a:t>
            </a:fld>
            <a:endParaRPr lang="en-US" altLang="cs-CZ">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cs-CZ" altLang="cs-CZ" i="1"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Book Antiqua" pitchFamily="18" charset="0"/>
              </a:defRPr>
            </a:lvl1pPr>
            <a:lvl2pPr marL="742950" indent="-285750">
              <a:defRPr>
                <a:solidFill>
                  <a:schemeClr val="tx1"/>
                </a:solidFill>
                <a:latin typeface="Book Antiqua" pitchFamily="18" charset="0"/>
              </a:defRPr>
            </a:lvl2pPr>
            <a:lvl3pPr marL="1143000" indent="-228600">
              <a:defRPr>
                <a:solidFill>
                  <a:schemeClr val="tx1"/>
                </a:solidFill>
                <a:latin typeface="Book Antiqua" pitchFamily="18" charset="0"/>
              </a:defRPr>
            </a:lvl3pPr>
            <a:lvl4pPr marL="1600200" indent="-228600">
              <a:defRPr>
                <a:solidFill>
                  <a:schemeClr val="tx1"/>
                </a:solidFill>
                <a:latin typeface="Book Antiqua" pitchFamily="18" charset="0"/>
              </a:defRPr>
            </a:lvl4pPr>
            <a:lvl5pPr marL="2057400" indent="-228600">
              <a:defRPr>
                <a:solidFill>
                  <a:schemeClr val="tx1"/>
                </a:solidFill>
                <a:latin typeface="Book Antiqua" pitchFamily="18" charset="0"/>
              </a:defRPr>
            </a:lvl5pPr>
            <a:lvl6pPr marL="2514600" indent="-228600" fontAlgn="base">
              <a:spcBef>
                <a:spcPct val="0"/>
              </a:spcBef>
              <a:spcAft>
                <a:spcPct val="0"/>
              </a:spcAft>
              <a:defRPr>
                <a:solidFill>
                  <a:schemeClr val="tx1"/>
                </a:solidFill>
                <a:latin typeface="Book Antiqua" pitchFamily="18" charset="0"/>
              </a:defRPr>
            </a:lvl6pPr>
            <a:lvl7pPr marL="2971800" indent="-228600" fontAlgn="base">
              <a:spcBef>
                <a:spcPct val="0"/>
              </a:spcBef>
              <a:spcAft>
                <a:spcPct val="0"/>
              </a:spcAft>
              <a:defRPr>
                <a:solidFill>
                  <a:schemeClr val="tx1"/>
                </a:solidFill>
                <a:latin typeface="Book Antiqua" pitchFamily="18" charset="0"/>
              </a:defRPr>
            </a:lvl7pPr>
            <a:lvl8pPr marL="3429000" indent="-228600" fontAlgn="base">
              <a:spcBef>
                <a:spcPct val="0"/>
              </a:spcBef>
              <a:spcAft>
                <a:spcPct val="0"/>
              </a:spcAft>
              <a:defRPr>
                <a:solidFill>
                  <a:schemeClr val="tx1"/>
                </a:solidFill>
                <a:latin typeface="Book Antiqua" pitchFamily="18" charset="0"/>
              </a:defRPr>
            </a:lvl8pPr>
            <a:lvl9pPr marL="3886200" indent="-228600" fontAlgn="base">
              <a:spcBef>
                <a:spcPct val="0"/>
              </a:spcBef>
              <a:spcAft>
                <a:spcPct val="0"/>
              </a:spcAft>
              <a:defRPr>
                <a:solidFill>
                  <a:schemeClr val="tx1"/>
                </a:solidFill>
                <a:latin typeface="Book Antiqua" pitchFamily="18" charset="0"/>
              </a:defRPr>
            </a:lvl9pPr>
          </a:lstStyle>
          <a:p>
            <a:pPr fontAlgn="base">
              <a:spcBef>
                <a:spcPct val="0"/>
              </a:spcBef>
              <a:spcAft>
                <a:spcPct val="0"/>
              </a:spcAft>
            </a:pPr>
            <a:fld id="{AD7E45B4-53BF-4C42-B999-C8E6CE3028EE}" type="slidenum">
              <a:rPr lang="en-US" altLang="cs-CZ">
                <a:latin typeface="Calibri" pitchFamily="34" charset="0"/>
              </a:rPr>
              <a:pPr fontAlgn="base">
                <a:spcBef>
                  <a:spcPct val="0"/>
                </a:spcBef>
                <a:spcAft>
                  <a:spcPct val="0"/>
                </a:spcAft>
              </a:pPr>
              <a:t>14</a:t>
            </a:fld>
            <a:endParaRPr lang="en-US" altLang="cs-CZ">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pPr>
              <a:defRPr/>
            </a:pPr>
            <a:fld id="{8363E411-7682-4B95-886A-E9393F47650A}" type="datetime1">
              <a:rPr lang="en-US" smtClean="0"/>
              <a:pPr>
                <a:defRPr/>
              </a:pPr>
              <a:t>4/17/2014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9060244-7EA2-45D7-A908-37BF8A5C2546}" type="slidenum">
              <a:rPr lang="en-US" smtClean="0"/>
              <a:pPr>
                <a:defRPr/>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cs-CZ" smtClean="0"/>
              <a:t>Kliknutím lze upravit styl.</a:t>
            </a:r>
            <a:endParaRPr lang="en-US"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pPr>
              <a:defRPr/>
            </a:pPr>
            <a:fld id="{8363E411-7682-4B95-886A-E9393F47650A}" type="datetime1">
              <a:rPr lang="en-US" smtClean="0"/>
              <a:pPr>
                <a:defRPr/>
              </a:pPr>
              <a:t>4/17/2014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9060244-7EA2-45D7-A908-37BF8A5C2546}" type="slidenum">
              <a:rPr lang="en-US" smtClean="0"/>
              <a:pPr>
                <a:defRPr/>
              </a:pPr>
              <a:t>‹#›</a:t>
            </a:fld>
            <a:endParaRPr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pPr>
              <a:defRPr/>
            </a:pPr>
            <a:fld id="{8363E411-7682-4B95-886A-E9393F47650A}" type="datetime1">
              <a:rPr lang="en-US" smtClean="0"/>
              <a:pPr>
                <a:defRPr/>
              </a:pPr>
              <a:t>4/17/2014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9060244-7EA2-45D7-A908-37BF8A5C2546}" type="slidenum">
              <a:rPr lang="en-US" smtClean="0"/>
              <a:pPr>
                <a:defRPr/>
              </a:pPr>
              <a:t>‹#›</a:t>
            </a:fld>
            <a:endParaRPr 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cs-CZ" smtClean="0"/>
              <a:t>Kliknutím lze upravit styl.</a:t>
            </a:r>
            <a:endParaRPr lang="en-US" dirty="0"/>
          </a:p>
        </p:txBody>
      </p:sp>
      <p:sp>
        <p:nvSpPr>
          <p:cNvPr id="4" name="Date Placeholder 3"/>
          <p:cNvSpPr>
            <a:spLocks noGrp="1"/>
          </p:cNvSpPr>
          <p:nvPr>
            <p:ph type="dt" sz="half" idx="10"/>
          </p:nvPr>
        </p:nvSpPr>
        <p:spPr/>
        <p:txBody>
          <a:bodyPr/>
          <a:lstStyle/>
          <a:p>
            <a:pPr>
              <a:defRPr/>
            </a:pPr>
            <a:fld id="{8363E411-7682-4B95-886A-E9393F47650A}" type="datetime1">
              <a:rPr lang="en-US" smtClean="0"/>
              <a:pPr>
                <a:defRPr/>
              </a:pPr>
              <a:t>4/17/2014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9060244-7EA2-45D7-A908-37BF8A5C2546}" type="slidenum">
              <a:rPr lang="en-US" smtClean="0"/>
              <a:pPr>
                <a:defRPr/>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cs-CZ" smtClean="0"/>
              <a:t>Kliknutím lze upravit styl.</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pPr>
              <a:defRPr/>
            </a:pPr>
            <a:fld id="{8363E411-7682-4B95-886A-E9393F47650A}" type="datetime1">
              <a:rPr lang="en-US" smtClean="0"/>
              <a:pPr>
                <a:defRPr/>
              </a:pPr>
              <a:t>4/17/2014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9060244-7EA2-45D7-A908-37BF8A5C2546}" type="slidenum">
              <a:rPr lang="en-US" smtClean="0"/>
              <a:pPr>
                <a:defRPr/>
              </a:pPr>
              <a:t>‹#›</a:t>
            </a:fld>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2" name="Title 1"/>
          <p:cNvSpPr>
            <a:spLocks noGrp="1"/>
          </p:cNvSpPr>
          <p:nvPr>
            <p:ph type="title"/>
          </p:nvPr>
        </p:nvSpPr>
        <p:spPr>
          <a:xfrm>
            <a:off x="609600" y="274638"/>
            <a:ext cx="7924800" cy="1143000"/>
          </a:xfrm>
        </p:spPr>
        <p:txBody>
          <a:bodyPr/>
          <a:lstStyle/>
          <a:p>
            <a:r>
              <a:rPr lang="cs-CZ" smtClean="0"/>
              <a:t>Kliknutím lze upravit styl.</a:t>
            </a:r>
            <a:endParaRPr lang="en-US" dirty="0"/>
          </a:p>
        </p:txBody>
      </p:sp>
      <p:sp>
        <p:nvSpPr>
          <p:cNvPr id="5" name="Date Placeholder 4"/>
          <p:cNvSpPr>
            <a:spLocks noGrp="1"/>
          </p:cNvSpPr>
          <p:nvPr>
            <p:ph type="dt" sz="half" idx="10"/>
          </p:nvPr>
        </p:nvSpPr>
        <p:spPr/>
        <p:txBody>
          <a:bodyPr/>
          <a:lstStyle/>
          <a:p>
            <a:pPr>
              <a:defRPr/>
            </a:pPr>
            <a:fld id="{8363E411-7682-4B95-886A-E9393F47650A}" type="datetime1">
              <a:rPr lang="en-US" smtClean="0"/>
              <a:pPr>
                <a:defRPr/>
              </a:pPr>
              <a:t>4/17/2014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9060244-7EA2-45D7-A908-37BF8A5C2546}" type="slidenum">
              <a:rPr lang="en-US" smtClean="0"/>
              <a:pPr>
                <a:defRPr/>
              </a:pPr>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7" name="Date Placeholder 6"/>
          <p:cNvSpPr>
            <a:spLocks noGrp="1"/>
          </p:cNvSpPr>
          <p:nvPr>
            <p:ph type="dt" sz="half" idx="10"/>
          </p:nvPr>
        </p:nvSpPr>
        <p:spPr/>
        <p:txBody>
          <a:bodyPr/>
          <a:lstStyle/>
          <a:p>
            <a:pPr>
              <a:defRPr/>
            </a:pPr>
            <a:fld id="{8363E411-7682-4B95-886A-E9393F47650A}" type="datetime1">
              <a:rPr lang="en-US" smtClean="0"/>
              <a:pPr>
                <a:defRPr/>
              </a:pPr>
              <a:t>4/17/2014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9060244-7EA2-45D7-A908-37BF8A5C2546}" type="slidenum">
              <a:rPr lang="en-US" smtClean="0"/>
              <a:pPr>
                <a:defRPr/>
              </a:pPr>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pPr>
              <a:defRPr/>
            </a:pPr>
            <a:fld id="{8363E411-7682-4B95-886A-E9393F47650A}" type="datetime1">
              <a:rPr lang="en-US" smtClean="0"/>
              <a:pPr>
                <a:defRPr/>
              </a:pPr>
              <a:t>4/17/2014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9060244-7EA2-45D7-A908-37BF8A5C2546}" type="slidenum">
              <a:rPr lang="en-US" smtClean="0"/>
              <a:pPr>
                <a:defRPr/>
              </a:pPr>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8363E411-7682-4B95-886A-E9393F47650A}" type="datetime1">
              <a:rPr lang="en-US" smtClean="0"/>
              <a:pPr>
                <a:defRPr/>
              </a:pPr>
              <a:t>4/17/2014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9060244-7EA2-45D7-A908-37BF8A5C2546}" type="slidenum">
              <a:rPr lang="en-US" smtClean="0"/>
              <a:pPr>
                <a:defRPr/>
              </a:pPr>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cs-CZ" smtClean="0"/>
              <a:t>Kliknutím lze upravit styl.</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pPr>
              <a:defRPr/>
            </a:pPr>
            <a:fld id="{8363E411-7682-4B95-886A-E9393F47650A}" type="datetime1">
              <a:rPr lang="en-US" smtClean="0"/>
              <a:pPr>
                <a:defRPr/>
              </a:pPr>
              <a:t>4/17/2014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9060244-7EA2-45D7-A908-37BF8A5C2546}" type="slidenum">
              <a:rPr lang="en-US" smtClean="0"/>
              <a:pPr>
                <a:defRPr/>
              </a:pPr>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cs-CZ" smtClean="0"/>
              <a:t>Kliknutím lze upravit styl.</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pPr>
              <a:defRPr/>
            </a:pPr>
            <a:fld id="{8363E411-7682-4B95-886A-E9393F47650A}" type="datetime1">
              <a:rPr lang="en-US" smtClean="0"/>
              <a:pPr>
                <a:defRPr/>
              </a:pPr>
              <a:t>4/17/2014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9060244-7EA2-45D7-A908-37BF8A5C2546}" type="slidenum">
              <a:rPr lang="en-US" smtClean="0"/>
              <a:pPr>
                <a:defRPr/>
              </a:pPr>
              <a:t>‹#›</a:t>
            </a:fld>
            <a:endParaRPr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cs-CZ" smtClean="0"/>
              <a:t>Kliknutím lze upravit styl.</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pPr>
              <a:defRPr/>
            </a:pPr>
            <a:fld id="{8363E411-7682-4B95-886A-E9393F47650A}" type="datetime1">
              <a:rPr lang="en-US" smtClean="0"/>
              <a:pPr>
                <a:defRPr/>
              </a:pPr>
              <a:t>4/17/2014</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pPr>
              <a:defRPr/>
            </a:pPr>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pPr>
              <a:defRPr/>
            </a:pPr>
            <a:fld id="{99060244-7EA2-45D7-A908-37BF8A5C2546}"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p:txBody>
          <a:bodyPr>
            <a:normAutofit/>
          </a:bodyPr>
          <a:lstStyle/>
          <a:p>
            <a:endParaRPr lang="en-US" altLang="cs-CZ" b="1" i="1" dirty="0" smtClean="0"/>
          </a:p>
          <a:p>
            <a:r>
              <a:rPr lang="en-US" altLang="cs-CZ" sz="2400" dirty="0" smtClean="0">
                <a:solidFill>
                  <a:srgbClr val="FF0000"/>
                </a:solidFill>
              </a:rPr>
              <a:t>Suspicion – Investigation – Detention &amp; Arrest</a:t>
            </a:r>
          </a:p>
        </p:txBody>
      </p:sp>
      <p:sp>
        <p:nvSpPr>
          <p:cNvPr id="2" name="Title 1"/>
          <p:cNvSpPr>
            <a:spLocks noGrp="1"/>
          </p:cNvSpPr>
          <p:nvPr>
            <p:ph type="ctrTitle"/>
          </p:nvPr>
        </p:nvSpPr>
        <p:spPr>
          <a:xfrm>
            <a:off x="381000" y="685800"/>
            <a:ext cx="8229600" cy="2362200"/>
          </a:xfrm>
        </p:spPr>
        <p:txBody>
          <a:bodyPr>
            <a:noAutofit/>
          </a:bodyPr>
          <a:lstStyle/>
          <a:p>
            <a:pPr fontAlgn="auto">
              <a:spcAft>
                <a:spcPts val="0"/>
              </a:spcAft>
              <a:defRPr/>
            </a:pPr>
            <a:r>
              <a:rPr lang="en-US" sz="6600" dirty="0" smtClean="0"/>
              <a:t>Basic criminal procedure </a:t>
            </a:r>
            <a:endParaRPr lang="en-US" sz="6600" dirty="0"/>
          </a:p>
        </p:txBody>
      </p:sp>
      <p:sp>
        <p:nvSpPr>
          <p:cNvPr id="3076" name="TextBox 3"/>
          <p:cNvSpPr txBox="1">
            <a:spLocks noChangeArrowheads="1"/>
          </p:cNvSpPr>
          <p:nvPr/>
        </p:nvSpPr>
        <p:spPr bwMode="auto">
          <a:xfrm>
            <a:off x="2438400" y="5638800"/>
            <a:ext cx="434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Book Antiqua" pitchFamily="18" charset="0"/>
              </a:defRPr>
            </a:lvl1pPr>
            <a:lvl2pPr marL="742950" indent="-285750">
              <a:defRPr>
                <a:solidFill>
                  <a:schemeClr val="tx1"/>
                </a:solidFill>
                <a:latin typeface="Book Antiqua" pitchFamily="18" charset="0"/>
              </a:defRPr>
            </a:lvl2pPr>
            <a:lvl3pPr marL="1143000" indent="-228600">
              <a:defRPr>
                <a:solidFill>
                  <a:schemeClr val="tx1"/>
                </a:solidFill>
                <a:latin typeface="Book Antiqua" pitchFamily="18" charset="0"/>
              </a:defRPr>
            </a:lvl3pPr>
            <a:lvl4pPr marL="1600200" indent="-228600">
              <a:defRPr>
                <a:solidFill>
                  <a:schemeClr val="tx1"/>
                </a:solidFill>
                <a:latin typeface="Book Antiqua" pitchFamily="18" charset="0"/>
              </a:defRPr>
            </a:lvl4pPr>
            <a:lvl5pPr marL="2057400" indent="-228600">
              <a:defRPr>
                <a:solidFill>
                  <a:schemeClr val="tx1"/>
                </a:solidFill>
                <a:latin typeface="Book Antiqua" pitchFamily="18" charset="0"/>
              </a:defRPr>
            </a:lvl5pPr>
            <a:lvl6pPr marL="2514600" indent="-228600" fontAlgn="base">
              <a:spcBef>
                <a:spcPct val="0"/>
              </a:spcBef>
              <a:spcAft>
                <a:spcPct val="0"/>
              </a:spcAft>
              <a:defRPr>
                <a:solidFill>
                  <a:schemeClr val="tx1"/>
                </a:solidFill>
                <a:latin typeface="Book Antiqua" pitchFamily="18" charset="0"/>
              </a:defRPr>
            </a:lvl6pPr>
            <a:lvl7pPr marL="2971800" indent="-228600" fontAlgn="base">
              <a:spcBef>
                <a:spcPct val="0"/>
              </a:spcBef>
              <a:spcAft>
                <a:spcPct val="0"/>
              </a:spcAft>
              <a:defRPr>
                <a:solidFill>
                  <a:schemeClr val="tx1"/>
                </a:solidFill>
                <a:latin typeface="Book Antiqua" pitchFamily="18" charset="0"/>
              </a:defRPr>
            </a:lvl7pPr>
            <a:lvl8pPr marL="3429000" indent="-228600" fontAlgn="base">
              <a:spcBef>
                <a:spcPct val="0"/>
              </a:spcBef>
              <a:spcAft>
                <a:spcPct val="0"/>
              </a:spcAft>
              <a:defRPr>
                <a:solidFill>
                  <a:schemeClr val="tx1"/>
                </a:solidFill>
                <a:latin typeface="Book Antiqua" pitchFamily="18" charset="0"/>
              </a:defRPr>
            </a:lvl8pPr>
            <a:lvl9pPr marL="3886200" indent="-228600" fontAlgn="base">
              <a:spcBef>
                <a:spcPct val="0"/>
              </a:spcBef>
              <a:spcAft>
                <a:spcPct val="0"/>
              </a:spcAft>
              <a:defRPr>
                <a:solidFill>
                  <a:schemeClr val="tx1"/>
                </a:solidFill>
                <a:latin typeface="Book Antiqua" pitchFamily="18" charset="0"/>
              </a:defRPr>
            </a:lvl9pPr>
          </a:lstStyle>
          <a:p>
            <a:r>
              <a:rPr lang="en-US" altLang="cs-CZ" dirty="0"/>
              <a:t>By:  </a:t>
            </a:r>
            <a:r>
              <a:rPr lang="cs-CZ" altLang="cs-CZ" i="1" dirty="0" smtClean="0"/>
              <a:t>Tomáš “</a:t>
            </a:r>
            <a:r>
              <a:rPr lang="cs-CZ" altLang="cs-CZ" i="1" dirty="0" err="1" smtClean="0"/>
              <a:t>Haluziak</a:t>
            </a:r>
            <a:r>
              <a:rPr lang="cs-CZ" altLang="cs-CZ" i="1" dirty="0" smtClean="0"/>
              <a:t>“ </a:t>
            </a:r>
            <a:r>
              <a:rPr lang="cs-CZ" altLang="cs-CZ" i="1" dirty="0" err="1" smtClean="0"/>
              <a:t>Svrbík</a:t>
            </a:r>
            <a:endParaRPr lang="en-US" alt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sz="6000" dirty="0" smtClean="0"/>
              <a:t>ARREST</a:t>
            </a:r>
            <a:endParaRPr lang="en-US" sz="6000" dirty="0"/>
          </a:p>
        </p:txBody>
      </p:sp>
      <p:sp>
        <p:nvSpPr>
          <p:cNvPr id="5" name="Slide Number Placeholder 4"/>
          <p:cNvSpPr>
            <a:spLocks noGrp="1"/>
          </p:cNvSpPr>
          <p:nvPr>
            <p:ph type="sldNum" sz="quarter" idx="12"/>
          </p:nvPr>
        </p:nvSpPr>
        <p:spPr/>
        <p:txBody>
          <a:bodyPr/>
          <a:lstStyle/>
          <a:p>
            <a:pPr>
              <a:defRPr/>
            </a:pPr>
            <a:fld id="{6920E369-F161-489F-86A2-F6A5E1E0F4F2}" type="slidenum">
              <a:rPr lang="en-US"/>
              <a:pPr>
                <a:defRPr/>
              </a:pPr>
              <a:t>10</a:t>
            </a:fld>
            <a:endParaRPr lang="en-US"/>
          </a:p>
        </p:txBody>
      </p:sp>
      <p:sp>
        <p:nvSpPr>
          <p:cNvPr id="4" name="Content Placeholder 2"/>
          <p:cNvSpPr>
            <a:spLocks noGrp="1"/>
          </p:cNvSpPr>
          <p:nvPr>
            <p:ph sz="quarter" idx="13"/>
          </p:nvPr>
        </p:nvSpPr>
        <p:spPr>
          <a:xfrm>
            <a:off x="609600" y="1295400"/>
            <a:ext cx="7543800" cy="5181600"/>
          </a:xfrm>
        </p:spPr>
        <p:txBody>
          <a:bodyPr>
            <a:normAutofit/>
          </a:bodyPr>
          <a:lstStyle/>
          <a:p>
            <a:pPr algn="ctr">
              <a:buFont typeface="Wingdings 2" pitchFamily="18" charset="2"/>
              <a:buNone/>
            </a:pPr>
            <a:r>
              <a:rPr lang="en-US" altLang="cs-CZ" sz="3200" b="1" u="sng" smtClean="0"/>
              <a:t>4th Amendment of U.S. Constitution</a:t>
            </a:r>
          </a:p>
          <a:p>
            <a:pPr algn="ctr">
              <a:buFont typeface="Wingdings 2" pitchFamily="18" charset="2"/>
              <a:buNone/>
            </a:pPr>
            <a:r>
              <a:rPr lang="en-US" altLang="cs-CZ" sz="3200" b="1" i="1" smtClean="0"/>
              <a:t>Right of the people to be secure in their: persons, houses and personal property against unreasonable searches and seizures shall not be violated and no warrants shall issue but upon probable cause supported by oath and particularly describing the place to be searched and the person or things to be seized.</a:t>
            </a:r>
          </a:p>
        </p:txBody>
      </p:sp>
      <p:sp>
        <p:nvSpPr>
          <p:cNvPr id="6" name="TextBox 5"/>
          <p:cNvSpPr txBox="1"/>
          <p:nvPr/>
        </p:nvSpPr>
        <p:spPr>
          <a:xfrm>
            <a:off x="3505200" y="2819400"/>
            <a:ext cx="4267200" cy="584775"/>
          </a:xfrm>
          <a:prstGeom prst="rect">
            <a:avLst/>
          </a:prstGeom>
          <a:noFill/>
        </p:spPr>
        <p:txBody>
          <a:bodyPr>
            <a:spAutoFit/>
          </a:bodyPr>
          <a:lstStyle/>
          <a:p>
            <a:pPr fontAlgn="auto">
              <a:spcBef>
                <a:spcPts val="0"/>
              </a:spcBef>
              <a:spcAft>
                <a:spcPts val="0"/>
              </a:spcAft>
              <a:defRPr/>
            </a:pPr>
            <a:r>
              <a:rPr lang="en-US" sz="3200" b="1" i="1" dirty="0">
                <a:ln>
                  <a:solidFill>
                    <a:schemeClr val="bg1">
                      <a:lumMod val="75000"/>
                      <a:lumOff val="25000"/>
                      <a:alpha val="48000"/>
                    </a:schemeClr>
                  </a:solidFill>
                </a:ln>
                <a:gradFill>
                  <a:gsLst>
                    <a:gs pos="0">
                      <a:srgbClr val="FFF200"/>
                    </a:gs>
                    <a:gs pos="45000">
                      <a:srgbClr val="FF7A00"/>
                    </a:gs>
                    <a:gs pos="70000">
                      <a:srgbClr val="FF0300"/>
                    </a:gs>
                    <a:gs pos="100000">
                      <a:srgbClr val="4D0808"/>
                    </a:gs>
                  </a:gsLst>
                  <a:lin ang="5400000" scaled="0"/>
                </a:gradFill>
                <a:effectLst>
                  <a:outerShdw blurRad="38100" dist="38100" dir="2700000" algn="tl">
                    <a:srgbClr val="000000">
                      <a:alpha val="43137"/>
                    </a:srgbClr>
                  </a:outerShdw>
                </a:effectLst>
                <a:latin typeface="+mn-lt"/>
                <a:cs typeface="+mn-cs"/>
              </a:rPr>
              <a:t>against unreasonable</a:t>
            </a:r>
            <a:endParaRPr lang="en-US" sz="3200" dirty="0">
              <a:ln>
                <a:solidFill>
                  <a:schemeClr val="bg1">
                    <a:lumMod val="75000"/>
                    <a:lumOff val="25000"/>
                    <a:alpha val="48000"/>
                  </a:schemeClr>
                </a:solidFill>
              </a:ln>
              <a:gradFill>
                <a:gsLst>
                  <a:gs pos="0">
                    <a:srgbClr val="FFF200"/>
                  </a:gs>
                  <a:gs pos="45000">
                    <a:srgbClr val="FF7A00"/>
                  </a:gs>
                  <a:gs pos="70000">
                    <a:srgbClr val="FF0300"/>
                  </a:gs>
                  <a:gs pos="100000">
                    <a:srgbClr val="4D0808"/>
                  </a:gs>
                </a:gsLst>
                <a:lin ang="5400000" scaled="0"/>
              </a:gradFill>
              <a:effectLst>
                <a:outerShdw blurRad="38100" dist="38100" dir="2700000" algn="tl">
                  <a:srgbClr val="000000">
                    <a:alpha val="43137"/>
                  </a:srgbClr>
                </a:outerShdw>
              </a:effectLst>
              <a:latin typeface="+mn-lt"/>
              <a:cs typeface="+mn-cs"/>
            </a:endParaRPr>
          </a:p>
        </p:txBody>
      </p:sp>
      <p:sp>
        <p:nvSpPr>
          <p:cNvPr id="7" name="TextBox 6"/>
          <p:cNvSpPr txBox="1"/>
          <p:nvPr/>
        </p:nvSpPr>
        <p:spPr>
          <a:xfrm>
            <a:off x="3124200" y="4343400"/>
            <a:ext cx="3200400" cy="584775"/>
          </a:xfrm>
          <a:prstGeom prst="rect">
            <a:avLst/>
          </a:prstGeom>
          <a:noFill/>
        </p:spPr>
        <p:txBody>
          <a:bodyPr>
            <a:spAutoFit/>
          </a:bodyPr>
          <a:lstStyle/>
          <a:p>
            <a:pPr fontAlgn="auto">
              <a:spcBef>
                <a:spcPts val="0"/>
              </a:spcBef>
              <a:spcAft>
                <a:spcPts val="0"/>
              </a:spcAft>
              <a:defRPr/>
            </a:pPr>
            <a:r>
              <a:rPr lang="en-US" sz="3200" b="1" i="1" dirty="0">
                <a:ln>
                  <a:solidFill>
                    <a:schemeClr val="bg1">
                      <a:lumMod val="75000"/>
                      <a:lumOff val="25000"/>
                      <a:alpha val="46000"/>
                    </a:schemeClr>
                  </a:solidFill>
                </a:ln>
                <a:gradFill>
                  <a:gsLst>
                    <a:gs pos="0">
                      <a:srgbClr val="FFF200"/>
                    </a:gs>
                    <a:gs pos="45000">
                      <a:srgbClr val="FF7A00"/>
                    </a:gs>
                    <a:gs pos="70000">
                      <a:srgbClr val="FF0300"/>
                    </a:gs>
                    <a:gs pos="100000">
                      <a:srgbClr val="4D0808"/>
                    </a:gs>
                  </a:gsLst>
                  <a:lin ang="5400000" scaled="0"/>
                </a:gradFill>
                <a:effectLst>
                  <a:outerShdw blurRad="38100" dist="38100" dir="2700000" algn="tl">
                    <a:srgbClr val="000000">
                      <a:alpha val="43137"/>
                    </a:srgbClr>
                  </a:outerShdw>
                </a:effectLst>
                <a:latin typeface="+mn-lt"/>
                <a:cs typeface="+mn-cs"/>
              </a:rPr>
              <a:t>probable cause</a:t>
            </a:r>
            <a:endParaRPr lang="en-US" sz="3200" dirty="0">
              <a:ln>
                <a:solidFill>
                  <a:schemeClr val="bg1">
                    <a:lumMod val="75000"/>
                    <a:lumOff val="25000"/>
                    <a:alpha val="46000"/>
                  </a:schemeClr>
                </a:solidFill>
              </a:ln>
              <a:gradFill>
                <a:gsLst>
                  <a:gs pos="0">
                    <a:srgbClr val="FFF200"/>
                  </a:gs>
                  <a:gs pos="45000">
                    <a:srgbClr val="FF7A00"/>
                  </a:gs>
                  <a:gs pos="70000">
                    <a:srgbClr val="FF0300"/>
                  </a:gs>
                  <a:gs pos="100000">
                    <a:srgbClr val="4D0808"/>
                  </a:gs>
                </a:gsLst>
                <a:lin ang="5400000" scaled="0"/>
              </a:gradFill>
              <a:effectLst>
                <a:outerShdw blurRad="38100" dist="38100" dir="2700000" algn="tl">
                  <a:srgbClr val="000000">
                    <a:alpha val="43137"/>
                  </a:srgbClr>
                </a:outerShdw>
              </a:effectLst>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iterate type="wd">
                                    <p:tmAbs val="300"/>
                                  </p:iterate>
                                  <p:childTnLst>
                                    <p:set>
                                      <p:cBhvr>
                                        <p:cTn id="13"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childTnLst>
                                </p:cTn>
                              </p:par>
                            </p:childTnLst>
                          </p:cTn>
                        </p:par>
                        <p:par>
                          <p:cTn id="20" fill="hold" nodeType="afterGroup">
                            <p:stCondLst>
                              <p:cond delay="500"/>
                            </p:stCondLst>
                            <p:childTnLst>
                              <p:par>
                                <p:cTn id="21" presetID="6" presetClass="emph" presetSubtype="0" autoRev="1" fill="hold" nodeType="afterEffect">
                                  <p:stCondLst>
                                    <p:cond delay="0"/>
                                  </p:stCondLst>
                                  <p:childTnLst>
                                    <p:animScale>
                                      <p:cBhvr>
                                        <p:cTn id="22" dur="2000" fill="hold"/>
                                        <p:tgtEl>
                                          <p:spTgt spid="6"/>
                                        </p:tgtEl>
                                      </p:cBhvr>
                                      <p:by x="150000" y="150000"/>
                                    </p:animScale>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fltVal val="0"/>
                                          </p:val>
                                        </p:tav>
                                        <p:tav tm="100000">
                                          <p:val>
                                            <p:strVal val="#ppt_w"/>
                                          </p:val>
                                        </p:tav>
                                      </p:tavLst>
                                    </p:anim>
                                    <p:anim calcmode="lin" valueType="num">
                                      <p:cBhvr>
                                        <p:cTn id="28" dur="500" fill="hold"/>
                                        <p:tgtEl>
                                          <p:spTgt spid="7"/>
                                        </p:tgtEl>
                                        <p:attrNameLst>
                                          <p:attrName>ppt_h</p:attrName>
                                        </p:attrNameLst>
                                      </p:cBhvr>
                                      <p:tavLst>
                                        <p:tav tm="0">
                                          <p:val>
                                            <p:fltVal val="0"/>
                                          </p:val>
                                        </p:tav>
                                        <p:tav tm="100000">
                                          <p:val>
                                            <p:strVal val="#ppt_h"/>
                                          </p:val>
                                        </p:tav>
                                      </p:tavLst>
                                    </p:anim>
                                    <p:animEffect transition="in" filter="fade">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sz="6000" dirty="0" smtClean="0"/>
              <a:t>ARREST</a:t>
            </a:r>
            <a:endParaRPr lang="en-US" sz="6000" dirty="0"/>
          </a:p>
        </p:txBody>
      </p:sp>
      <p:sp>
        <p:nvSpPr>
          <p:cNvPr id="4" name="Slide Number Placeholder 3"/>
          <p:cNvSpPr>
            <a:spLocks noGrp="1"/>
          </p:cNvSpPr>
          <p:nvPr>
            <p:ph type="sldNum" sz="quarter" idx="12"/>
          </p:nvPr>
        </p:nvSpPr>
        <p:spPr/>
        <p:txBody>
          <a:bodyPr/>
          <a:lstStyle/>
          <a:p>
            <a:pPr>
              <a:defRPr/>
            </a:pPr>
            <a:fld id="{540EE8F1-6058-4C3C-8B3F-FD1B76DE0C7F}" type="slidenum">
              <a:rPr lang="en-US"/>
              <a:pPr>
                <a:defRPr/>
              </a:pPr>
              <a:t>11</a:t>
            </a:fld>
            <a:endParaRPr lang="en-US"/>
          </a:p>
        </p:txBody>
      </p:sp>
      <p:sp>
        <p:nvSpPr>
          <p:cNvPr id="3" name="Content Placeholder 2"/>
          <p:cNvSpPr>
            <a:spLocks noGrp="1"/>
          </p:cNvSpPr>
          <p:nvPr>
            <p:ph sz="quarter" idx="13"/>
          </p:nvPr>
        </p:nvSpPr>
        <p:spPr/>
        <p:txBody>
          <a:bodyPr>
            <a:normAutofit/>
          </a:bodyPr>
          <a:lstStyle/>
          <a:p>
            <a:pPr marL="548640" indent="-411480" fontAlgn="auto">
              <a:spcAft>
                <a:spcPts val="0"/>
              </a:spcAft>
              <a:buClr>
                <a:schemeClr val="tx1">
                  <a:shade val="95000"/>
                </a:schemeClr>
              </a:buClr>
              <a:buFont typeface="Wingdings" pitchFamily="2" charset="2"/>
              <a:buChar char="Ø"/>
              <a:defRPr/>
            </a:pPr>
            <a:r>
              <a:rPr lang="en-US" b="1" u="sng" dirty="0" smtClean="0">
                <a:ln>
                  <a:solidFill>
                    <a:schemeClr val="bg1">
                      <a:alpha val="45000"/>
                    </a:schemeClr>
                  </a:solidFill>
                </a:ln>
                <a:gradFill>
                  <a:gsLst>
                    <a:gs pos="0">
                      <a:srgbClr val="FFF200"/>
                    </a:gs>
                    <a:gs pos="45000">
                      <a:srgbClr val="FF7A00"/>
                    </a:gs>
                    <a:gs pos="70000">
                      <a:srgbClr val="FF0300"/>
                    </a:gs>
                    <a:gs pos="100000">
                      <a:srgbClr val="4D0808"/>
                    </a:gs>
                  </a:gsLst>
                  <a:lin ang="5400000" scaled="0"/>
                </a:gradFill>
              </a:rPr>
              <a:t>Probable Cause</a:t>
            </a:r>
            <a:endParaRPr lang="en-US" b="1" dirty="0" smtClean="0"/>
          </a:p>
          <a:p>
            <a:pPr marL="548640" indent="-411480" fontAlgn="auto">
              <a:spcAft>
                <a:spcPts val="0"/>
              </a:spcAft>
              <a:buClr>
                <a:schemeClr val="tx1">
                  <a:shade val="95000"/>
                </a:schemeClr>
              </a:buClr>
              <a:buFont typeface="Wingdings 2"/>
              <a:buNone/>
              <a:defRPr/>
            </a:pPr>
            <a:r>
              <a:rPr lang="en-US" b="1" dirty="0" smtClean="0"/>
              <a:t> 	“</a:t>
            </a:r>
            <a:r>
              <a:rPr lang="en-US" b="1" i="1" dirty="0" smtClean="0"/>
              <a:t>Probable Cause exists when the facts and circumstances known to the officer would warrant a prudent person in believing a crime had been committed and the accused has committed it.”</a:t>
            </a:r>
          </a:p>
          <a:p>
            <a:pPr marL="548640" indent="-411480" fontAlgn="auto">
              <a:spcAft>
                <a:spcPts val="0"/>
              </a:spcAft>
              <a:buClr>
                <a:schemeClr val="tx1">
                  <a:shade val="95000"/>
                </a:schemeClr>
              </a:buClr>
              <a:buFont typeface="Wingdings" pitchFamily="2" charset="2"/>
              <a:buChar char="Ø"/>
              <a:defRPr/>
            </a:pPr>
            <a:r>
              <a:rPr lang="en-US" b="1" u="sng" dirty="0" smtClean="0"/>
              <a:t>NRS 171.104  defines arrest</a:t>
            </a:r>
            <a:r>
              <a:rPr lang="en-US" b="1" dirty="0" smtClean="0"/>
              <a:t>:</a:t>
            </a:r>
          </a:p>
          <a:p>
            <a:pPr marL="548640" indent="-411480" fontAlgn="auto">
              <a:spcAft>
                <a:spcPts val="0"/>
              </a:spcAft>
              <a:buClr>
                <a:schemeClr val="tx1">
                  <a:shade val="95000"/>
                </a:schemeClr>
              </a:buClr>
              <a:buFont typeface="Wingdings 2"/>
              <a:buNone/>
              <a:defRPr/>
            </a:pPr>
            <a:r>
              <a:rPr lang="en-US" b="1" dirty="0" smtClean="0"/>
              <a:t>	</a:t>
            </a:r>
            <a:r>
              <a:rPr lang="en-US" sz="2600" b="1" dirty="0" smtClean="0"/>
              <a:t>“</a:t>
            </a:r>
            <a:r>
              <a:rPr lang="en-US" sz="2600" b="1" i="1" dirty="0" smtClean="0"/>
              <a:t>An arrest is the taking of a person into custody, in a case and in the manner authorized by law.”</a:t>
            </a:r>
          </a:p>
          <a:p>
            <a:pPr marL="548640" indent="-411480" fontAlgn="auto">
              <a:spcAft>
                <a:spcPts val="0"/>
              </a:spcAft>
              <a:buClr>
                <a:schemeClr val="tx1">
                  <a:shade val="95000"/>
                </a:schemeClr>
              </a:buClr>
              <a:buFont typeface="Wingdings 2"/>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iterate type="wd">
                                    <p:tmAbs val="500"/>
                                  </p:iterate>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7" presetClass="entr" presetSubtype="0" fill="hold" nodeType="clickEffect">
                                  <p:stCondLst>
                                    <p:cond delay="0"/>
                                  </p:stCondLst>
                                  <p:iterate type="wd">
                                    <p:tmPct val="30000"/>
                                  </p:iterate>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sz="6000" dirty="0" smtClean="0"/>
              <a:t>ARREST</a:t>
            </a:r>
            <a:endParaRPr lang="en-US" sz="6000" dirty="0"/>
          </a:p>
        </p:txBody>
      </p:sp>
      <p:sp>
        <p:nvSpPr>
          <p:cNvPr id="4" name="Slide Number Placeholder 3"/>
          <p:cNvSpPr>
            <a:spLocks noGrp="1"/>
          </p:cNvSpPr>
          <p:nvPr>
            <p:ph type="sldNum" sz="quarter" idx="12"/>
          </p:nvPr>
        </p:nvSpPr>
        <p:spPr/>
        <p:txBody>
          <a:bodyPr/>
          <a:lstStyle/>
          <a:p>
            <a:pPr>
              <a:defRPr/>
            </a:pPr>
            <a:fld id="{655CDAD7-667C-4EAB-8084-6262DBE7E465}" type="slidenum">
              <a:rPr lang="en-US"/>
              <a:pPr>
                <a:defRPr/>
              </a:pPr>
              <a:t>12</a:t>
            </a:fld>
            <a:endParaRPr lang="en-US"/>
          </a:p>
        </p:txBody>
      </p:sp>
      <p:sp>
        <p:nvSpPr>
          <p:cNvPr id="3" name="Content Placeholder 2"/>
          <p:cNvSpPr>
            <a:spLocks noGrp="1"/>
          </p:cNvSpPr>
          <p:nvPr>
            <p:ph sz="quarter" idx="13"/>
          </p:nvPr>
        </p:nvSpPr>
        <p:spPr>
          <a:xfrm>
            <a:off x="457200" y="1371600"/>
            <a:ext cx="8229600" cy="5105400"/>
          </a:xfrm>
        </p:spPr>
        <p:txBody>
          <a:bodyPr>
            <a:normAutofit/>
          </a:bodyPr>
          <a:lstStyle/>
          <a:p>
            <a:pPr marL="548640" indent="-411480" fontAlgn="auto">
              <a:spcAft>
                <a:spcPts val="0"/>
              </a:spcAft>
              <a:buClr>
                <a:schemeClr val="tx1">
                  <a:shade val="95000"/>
                </a:schemeClr>
              </a:buClr>
              <a:buFont typeface="Wingdings" pitchFamily="2" charset="2"/>
              <a:buChar char="Ø"/>
              <a:defRPr/>
            </a:pPr>
            <a:r>
              <a:rPr lang="en-US" b="1" dirty="0" smtClean="0"/>
              <a:t>Police questioning after arrest (interrogation) usually requires </a:t>
            </a:r>
            <a:r>
              <a:rPr lang="en-US" b="1" i="1" dirty="0" smtClean="0"/>
              <a:t>Miranda </a:t>
            </a:r>
            <a:r>
              <a:rPr lang="en-US" b="1" dirty="0" smtClean="0"/>
              <a:t>warnings.</a:t>
            </a:r>
          </a:p>
          <a:p>
            <a:pPr marL="868680" lvl="1" indent="-283464" fontAlgn="auto">
              <a:spcAft>
                <a:spcPts val="0"/>
              </a:spcAft>
              <a:buFont typeface="Wingdings 2"/>
              <a:buChar char=""/>
              <a:defRPr/>
            </a:pPr>
            <a:r>
              <a:rPr lang="en-US" sz="2800" b="1" i="1" u="sng" dirty="0" smtClean="0">
                <a:ln>
                  <a:solidFill>
                    <a:schemeClr val="bg1">
                      <a:lumMod val="85000"/>
                      <a:lumOff val="15000"/>
                      <a:alpha val="51000"/>
                    </a:schemeClr>
                  </a:solidFill>
                </a:ln>
                <a:gradFill>
                  <a:gsLst>
                    <a:gs pos="0">
                      <a:srgbClr val="FFF200"/>
                    </a:gs>
                    <a:gs pos="45000">
                      <a:srgbClr val="FF7A00"/>
                    </a:gs>
                    <a:gs pos="70000">
                      <a:srgbClr val="FF0300"/>
                    </a:gs>
                    <a:gs pos="100000">
                      <a:srgbClr val="4D0808"/>
                    </a:gs>
                  </a:gsLst>
                  <a:lin ang="5400000" scaled="0"/>
                </a:gradFill>
              </a:rPr>
              <a:t>Miranda v. Arizona (1966)</a:t>
            </a:r>
            <a:endParaRPr lang="en-US" b="1" dirty="0" smtClean="0"/>
          </a:p>
          <a:p>
            <a:pPr marL="1362456" lvl="2" indent="-457200" fontAlgn="auto">
              <a:spcAft>
                <a:spcPts val="0"/>
              </a:spcAft>
              <a:buFont typeface="+mj-lt"/>
              <a:buAutoNum type="arabicPeriod"/>
              <a:defRPr/>
            </a:pPr>
            <a:r>
              <a:rPr lang="en-US" b="1" dirty="0" smtClean="0">
                <a:solidFill>
                  <a:srgbClr val="FFFF00"/>
                </a:solidFill>
              </a:rPr>
              <a:t>Right to remain silent </a:t>
            </a:r>
            <a:r>
              <a:rPr lang="en-US" b="1" dirty="0" smtClean="0"/>
              <a:t>(5</a:t>
            </a:r>
            <a:r>
              <a:rPr lang="en-US" b="1" baseline="30000" dirty="0" smtClean="0"/>
              <a:t>th</a:t>
            </a:r>
            <a:r>
              <a:rPr lang="en-US" b="1" dirty="0" smtClean="0"/>
              <a:t> Am.)</a:t>
            </a:r>
          </a:p>
          <a:p>
            <a:pPr marL="1362456" lvl="2" indent="-457200" fontAlgn="auto">
              <a:spcAft>
                <a:spcPts val="0"/>
              </a:spcAft>
              <a:buFont typeface="+mj-lt"/>
              <a:buAutoNum type="arabicPeriod"/>
              <a:defRPr/>
            </a:pPr>
            <a:r>
              <a:rPr lang="en-US" b="1" dirty="0" smtClean="0">
                <a:solidFill>
                  <a:srgbClr val="FFFF00"/>
                </a:solidFill>
              </a:rPr>
              <a:t>Anything said can &amp; will be used against him/her in court of law </a:t>
            </a:r>
            <a:r>
              <a:rPr lang="en-US" b="1" dirty="0" smtClean="0"/>
              <a:t>(5</a:t>
            </a:r>
            <a:r>
              <a:rPr lang="en-US" b="1" baseline="30000" dirty="0" smtClean="0"/>
              <a:t>th</a:t>
            </a:r>
            <a:r>
              <a:rPr lang="en-US" b="1" dirty="0" smtClean="0"/>
              <a:t> Am.)</a:t>
            </a:r>
          </a:p>
          <a:p>
            <a:pPr marL="1362456" lvl="2" indent="-457200" fontAlgn="auto">
              <a:spcAft>
                <a:spcPts val="0"/>
              </a:spcAft>
              <a:buFont typeface="+mj-lt"/>
              <a:buAutoNum type="arabicPeriod"/>
              <a:defRPr/>
            </a:pPr>
            <a:r>
              <a:rPr lang="en-US" b="1" dirty="0" smtClean="0">
                <a:solidFill>
                  <a:srgbClr val="FFFF00"/>
                </a:solidFill>
              </a:rPr>
              <a:t>Right to have attorney present during questioning </a:t>
            </a:r>
            <a:r>
              <a:rPr lang="en-US" b="1" dirty="0" smtClean="0"/>
              <a:t>(6</a:t>
            </a:r>
            <a:r>
              <a:rPr lang="en-US" b="1" baseline="30000" dirty="0" smtClean="0"/>
              <a:t>th</a:t>
            </a:r>
            <a:r>
              <a:rPr lang="en-US" b="1" dirty="0" smtClean="0"/>
              <a:t> Am.)</a:t>
            </a:r>
          </a:p>
          <a:p>
            <a:pPr marL="1362456" lvl="2" indent="-457200" fontAlgn="auto">
              <a:spcAft>
                <a:spcPts val="0"/>
              </a:spcAft>
              <a:buFont typeface="+mj-lt"/>
              <a:buAutoNum type="arabicPeriod"/>
              <a:defRPr/>
            </a:pPr>
            <a:r>
              <a:rPr lang="en-US" b="1" dirty="0" smtClean="0">
                <a:solidFill>
                  <a:srgbClr val="FFFF00"/>
                </a:solidFill>
              </a:rPr>
              <a:t>Those who cannot afford an attorney will have one appointed by the court. </a:t>
            </a:r>
            <a:r>
              <a:rPr lang="en-US" b="1" dirty="0" smtClean="0"/>
              <a:t>(6</a:t>
            </a:r>
            <a:r>
              <a:rPr lang="en-US" b="1" baseline="30000" dirty="0" smtClean="0"/>
              <a:t>th</a:t>
            </a:r>
            <a:r>
              <a:rPr lang="en-US" b="1" dirty="0" smtClean="0"/>
              <a:t> Am.)</a:t>
            </a:r>
          </a:p>
          <a:p>
            <a:pPr marL="548640" indent="-411480" fontAlgn="auto">
              <a:spcAft>
                <a:spcPts val="0"/>
              </a:spcAft>
              <a:buClr>
                <a:schemeClr val="tx1">
                  <a:shade val="95000"/>
                </a:schemeClr>
              </a:buClr>
              <a:buFont typeface="Wingdings" pitchFamily="2" charset="2"/>
              <a:buChar char="Ø"/>
              <a:defRPr/>
            </a:pPr>
            <a:r>
              <a:rPr lang="en-US" b="1" dirty="0" smtClean="0"/>
              <a:t>Confessions/Admission made in violation of </a:t>
            </a:r>
            <a:r>
              <a:rPr lang="en-US" b="1" i="1" dirty="0" smtClean="0"/>
              <a:t>Miranda</a:t>
            </a:r>
            <a:r>
              <a:rPr lang="en-US" b="1" dirty="0" smtClean="0"/>
              <a:t> will be suppressed.</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2000"/>
                                        <p:tgtEl>
                                          <p:spTgt spid="3">
                                            <p:txEl>
                                              <p:pRg st="2" end="2"/>
                                            </p:txEl>
                                          </p:spTgt>
                                        </p:tgtEl>
                                      </p:cBhvr>
                                    </p:animEffect>
                                    <p:anim calcmode="lin" valueType="num">
                                      <p:cBhvr>
                                        <p:cTn id="21"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8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3" dur="200" accel="100000" fill="hold">
                                          <p:stCondLst>
                                            <p:cond delay="18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24" fill="hold">
                            <p:stCondLst>
                              <p:cond delay="2000"/>
                            </p:stCondLst>
                            <p:childTnLst>
                              <p:par>
                                <p:cTn id="25" presetID="37" presetClass="entr" presetSubtype="0" fill="hold" nodeType="afterEffect">
                                  <p:stCondLst>
                                    <p:cond delay="100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anim calcmode="lin" valueType="num">
                                      <p:cBhvr>
                                        <p:cTn id="28"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8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200" accel="100000" fill="hold">
                                          <p:stCondLst>
                                            <p:cond delay="18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31" fill="hold">
                            <p:stCondLst>
                              <p:cond delay="5000"/>
                            </p:stCondLst>
                            <p:childTnLst>
                              <p:par>
                                <p:cTn id="32" presetID="37" presetClass="entr" presetSubtype="0" fill="hold" nodeType="afterEffect">
                                  <p:stCondLst>
                                    <p:cond delay="100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2000"/>
                                        <p:tgtEl>
                                          <p:spTgt spid="3">
                                            <p:txEl>
                                              <p:pRg st="4" end="4"/>
                                            </p:txEl>
                                          </p:spTgt>
                                        </p:tgtEl>
                                      </p:cBhvr>
                                    </p:animEffect>
                                    <p:anim calcmode="lin" valueType="num">
                                      <p:cBhvr>
                                        <p:cTn id="35"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8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7" dur="200" accel="100000" fill="hold">
                                          <p:stCondLst>
                                            <p:cond delay="18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38" fill="hold">
                            <p:stCondLst>
                              <p:cond delay="8000"/>
                            </p:stCondLst>
                            <p:childTnLst>
                              <p:par>
                                <p:cTn id="39" presetID="37" presetClass="entr" presetSubtype="0" fill="hold" nodeType="afterEffect">
                                  <p:stCondLst>
                                    <p:cond delay="100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2000"/>
                                        <p:tgtEl>
                                          <p:spTgt spid="3">
                                            <p:txEl>
                                              <p:pRg st="5" end="5"/>
                                            </p:txEl>
                                          </p:spTgt>
                                        </p:tgtEl>
                                      </p:cBhvr>
                                    </p:animEffect>
                                    <p:anim calcmode="lin" valueType="num">
                                      <p:cBhvr>
                                        <p:cTn id="42"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8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4" dur="200" accel="100000" fill="hold">
                                          <p:stCondLst>
                                            <p:cond delay="18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sz="6000" dirty="0" smtClean="0"/>
              <a:t>ARREST</a:t>
            </a:r>
            <a:endParaRPr lang="en-US" sz="6000" dirty="0"/>
          </a:p>
        </p:txBody>
      </p:sp>
      <p:sp>
        <p:nvSpPr>
          <p:cNvPr id="4" name="Slide Number Placeholder 3"/>
          <p:cNvSpPr>
            <a:spLocks noGrp="1"/>
          </p:cNvSpPr>
          <p:nvPr>
            <p:ph type="sldNum" sz="quarter" idx="12"/>
          </p:nvPr>
        </p:nvSpPr>
        <p:spPr/>
        <p:txBody>
          <a:bodyPr/>
          <a:lstStyle/>
          <a:p>
            <a:pPr>
              <a:defRPr/>
            </a:pPr>
            <a:fld id="{94655D07-B448-41F9-B350-A1F307D98379}" type="slidenum">
              <a:rPr lang="en-US"/>
              <a:pPr>
                <a:defRPr/>
              </a:pPr>
              <a:t>13</a:t>
            </a:fld>
            <a:endParaRPr lang="en-US"/>
          </a:p>
        </p:txBody>
      </p:sp>
      <p:sp>
        <p:nvSpPr>
          <p:cNvPr id="3" name="Content Placeholder 2"/>
          <p:cNvSpPr>
            <a:spLocks noGrp="1"/>
          </p:cNvSpPr>
          <p:nvPr>
            <p:ph sz="quarter" idx="13"/>
          </p:nvPr>
        </p:nvSpPr>
        <p:spPr>
          <a:xfrm>
            <a:off x="457200" y="1447800"/>
            <a:ext cx="8229600" cy="5029200"/>
          </a:xfrm>
        </p:spPr>
        <p:txBody>
          <a:bodyPr>
            <a:normAutofit/>
          </a:bodyPr>
          <a:lstStyle/>
          <a:p>
            <a:pPr marL="548640" indent="-411480" fontAlgn="auto">
              <a:spcAft>
                <a:spcPts val="0"/>
              </a:spcAft>
              <a:buClr>
                <a:schemeClr val="tx1">
                  <a:shade val="95000"/>
                </a:schemeClr>
              </a:buClr>
              <a:buFont typeface="Wingdings" pitchFamily="2" charset="2"/>
              <a:buChar char="Ø"/>
              <a:defRPr/>
            </a:pPr>
            <a:r>
              <a:rPr lang="en-US" b="1" u="sng" dirty="0" smtClean="0">
                <a:solidFill>
                  <a:srgbClr val="FFFF00"/>
                </a:solidFill>
              </a:rPr>
              <a:t>Exceptions to </a:t>
            </a:r>
            <a:r>
              <a:rPr lang="en-US" b="1" i="1" u="sng" dirty="0" smtClean="0">
                <a:solidFill>
                  <a:srgbClr val="FFFF00"/>
                </a:solidFill>
              </a:rPr>
              <a:t>Miranda</a:t>
            </a:r>
            <a:r>
              <a:rPr lang="en-US" b="1" u="sng" dirty="0" smtClean="0">
                <a:solidFill>
                  <a:srgbClr val="FFFF00"/>
                </a:solidFill>
              </a:rPr>
              <a:t> </a:t>
            </a:r>
          </a:p>
          <a:p>
            <a:pPr marL="868680" lvl="1" indent="-283464" fontAlgn="auto">
              <a:spcAft>
                <a:spcPts val="0"/>
              </a:spcAft>
              <a:buFont typeface="Wingdings 2"/>
              <a:buChar char=""/>
              <a:defRPr/>
            </a:pPr>
            <a:r>
              <a:rPr lang="en-US" b="1" dirty="0" smtClean="0"/>
              <a:t>“</a:t>
            </a:r>
            <a:r>
              <a:rPr lang="en-US" b="1" dirty="0" smtClean="0">
                <a:ln>
                  <a:solidFill>
                    <a:schemeClr val="bg1">
                      <a:lumMod val="75000"/>
                      <a:lumOff val="25000"/>
                      <a:alpha val="47000"/>
                    </a:schemeClr>
                  </a:solidFill>
                </a:ln>
                <a:gradFill>
                  <a:gsLst>
                    <a:gs pos="0">
                      <a:srgbClr val="FFF200"/>
                    </a:gs>
                    <a:gs pos="45000">
                      <a:srgbClr val="FF7A00"/>
                    </a:gs>
                    <a:gs pos="70000">
                      <a:srgbClr val="FF0300"/>
                    </a:gs>
                    <a:gs pos="100000">
                      <a:srgbClr val="4D0808"/>
                    </a:gs>
                  </a:gsLst>
                  <a:lin ang="5400000" scaled="0"/>
                </a:gradFill>
              </a:rPr>
              <a:t>Public Safety</a:t>
            </a:r>
            <a:r>
              <a:rPr lang="en-US" b="1" dirty="0" smtClean="0"/>
              <a:t>” – </a:t>
            </a:r>
            <a:r>
              <a:rPr lang="en-US" b="1" i="1" u="sng" dirty="0" smtClean="0"/>
              <a:t>NY v. Quarles</a:t>
            </a:r>
            <a:r>
              <a:rPr lang="en-US" b="1" u="sng" dirty="0" smtClean="0"/>
              <a:t> (1984) </a:t>
            </a:r>
          </a:p>
          <a:p>
            <a:pPr marL="868680" lvl="1" indent="-283464" fontAlgn="auto">
              <a:spcAft>
                <a:spcPts val="0"/>
              </a:spcAft>
              <a:buFont typeface="Wingdings 2"/>
              <a:buNone/>
              <a:defRPr/>
            </a:pPr>
            <a:r>
              <a:rPr lang="en-US" b="1" dirty="0" smtClean="0"/>
              <a:t>	Supreme Court held: </a:t>
            </a:r>
            <a:r>
              <a:rPr lang="en-US" b="1" i="1" dirty="0" smtClean="0"/>
              <a:t>Miranda</a:t>
            </a:r>
            <a:r>
              <a:rPr lang="en-US" b="1" dirty="0" smtClean="0"/>
              <a:t> does not require officers to refrain from asking questions reasonably prompted by a concern for public safety.</a:t>
            </a:r>
          </a:p>
          <a:p>
            <a:pPr marL="868680" lvl="1" indent="-283464" fontAlgn="auto">
              <a:spcAft>
                <a:spcPts val="0"/>
              </a:spcAft>
              <a:buSzPct val="100000"/>
              <a:buFont typeface="Wingdings" pitchFamily="2" charset="2"/>
              <a:buChar char="§"/>
              <a:defRPr/>
            </a:pPr>
            <a:r>
              <a:rPr lang="en-US" b="1" dirty="0" smtClean="0"/>
              <a:t>Routine Booking questions</a:t>
            </a:r>
          </a:p>
          <a:p>
            <a:pPr marL="868680" lvl="1" indent="-283464" fontAlgn="auto">
              <a:spcAft>
                <a:spcPts val="0"/>
              </a:spcAft>
              <a:buSzPct val="100000"/>
              <a:buFont typeface="Wingdings" pitchFamily="2" charset="2"/>
              <a:buChar char="§"/>
              <a:defRPr/>
            </a:pPr>
            <a:r>
              <a:rPr lang="en-US" b="1" dirty="0" smtClean="0"/>
              <a:t>Jailhouse informant – </a:t>
            </a:r>
            <a:r>
              <a:rPr lang="en-US" b="1" i="1" u="sng" dirty="0" smtClean="0"/>
              <a:t>Kuhlman v. Wilson</a:t>
            </a:r>
            <a:r>
              <a:rPr lang="en-US" b="1" u="sng" dirty="0" smtClean="0"/>
              <a:t> (1986)</a:t>
            </a:r>
          </a:p>
          <a:p>
            <a:pPr marL="1133856" lvl="2" fontAlgn="auto">
              <a:spcAft>
                <a:spcPts val="0"/>
              </a:spcAft>
              <a:buSzPct val="100000"/>
              <a:buFont typeface="Arial" pitchFamily="34" charset="0"/>
              <a:buChar char="•"/>
              <a:defRPr/>
            </a:pPr>
            <a:r>
              <a:rPr lang="en-US" b="1" dirty="0" smtClean="0"/>
              <a:t> “just listening” is okay; “active questioning” is not.</a:t>
            </a:r>
          </a:p>
          <a:p>
            <a:pPr marL="868680" lvl="1" indent="-283464" fontAlgn="auto">
              <a:spcAft>
                <a:spcPts val="0"/>
              </a:spcAft>
              <a:buSzPct val="100000"/>
              <a:buFont typeface="Wingdings" pitchFamily="2" charset="2"/>
              <a:buChar char="§"/>
              <a:defRPr/>
            </a:pPr>
            <a:r>
              <a:rPr lang="en-US" b="1" dirty="0" smtClean="0">
                <a:solidFill>
                  <a:srgbClr val="FFFF00"/>
                </a:solidFill>
              </a:rPr>
              <a:t>Unsolicited statements </a:t>
            </a:r>
            <a:r>
              <a:rPr lang="en-US" b="1" dirty="0" smtClean="0"/>
              <a:t>– suspect voluntary makes incriminating statements without any provocation or solicitation from police.  (</a:t>
            </a:r>
            <a:r>
              <a:rPr lang="en-US" b="1" i="1" dirty="0" smtClean="0"/>
              <a:t>Actually waiver </a:t>
            </a:r>
            <a:r>
              <a:rPr lang="en-US" b="1"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ssolv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1"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2" presetClass="entr" presetSubtype="4"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slide(fromBottom)">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3" presetClass="entr" presetSubtype="16"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p:cTn id="4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5"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sz="6000" dirty="0" smtClean="0"/>
              <a:t>ARREST</a:t>
            </a:r>
            <a:endParaRPr lang="en-US" sz="6000" dirty="0"/>
          </a:p>
        </p:txBody>
      </p:sp>
      <p:sp>
        <p:nvSpPr>
          <p:cNvPr id="4" name="Slide Number Placeholder 3"/>
          <p:cNvSpPr>
            <a:spLocks noGrp="1"/>
          </p:cNvSpPr>
          <p:nvPr>
            <p:ph type="sldNum" sz="quarter" idx="12"/>
          </p:nvPr>
        </p:nvSpPr>
        <p:spPr/>
        <p:txBody>
          <a:bodyPr/>
          <a:lstStyle/>
          <a:p>
            <a:pPr>
              <a:defRPr/>
            </a:pPr>
            <a:fld id="{DD64C714-A5D3-41D7-A240-CE8B2BFFAA6D}" type="slidenum">
              <a:rPr lang="en-US"/>
              <a:pPr>
                <a:defRPr/>
              </a:pPr>
              <a:t>14</a:t>
            </a:fld>
            <a:endParaRPr lang="en-US"/>
          </a:p>
        </p:txBody>
      </p:sp>
      <p:sp>
        <p:nvSpPr>
          <p:cNvPr id="3" name="Content Placeholder 2"/>
          <p:cNvSpPr>
            <a:spLocks noGrp="1"/>
          </p:cNvSpPr>
          <p:nvPr>
            <p:ph sz="quarter" idx="13"/>
          </p:nvPr>
        </p:nvSpPr>
        <p:spPr>
          <a:xfrm>
            <a:off x="457200" y="1447800"/>
            <a:ext cx="8229600" cy="5029200"/>
          </a:xfrm>
        </p:spPr>
        <p:txBody>
          <a:bodyPr/>
          <a:lstStyle/>
          <a:p>
            <a:pPr>
              <a:buFont typeface="Wingdings" pitchFamily="2" charset="2"/>
              <a:buChar char="Ø"/>
            </a:pPr>
            <a:r>
              <a:rPr lang="en-US" altLang="cs-CZ" b="1" smtClean="0"/>
              <a:t>End of the Arrest process is booking into jail.</a:t>
            </a:r>
          </a:p>
          <a:p>
            <a:pPr lvl="1">
              <a:buFont typeface="Wingdings" pitchFamily="2" charset="2"/>
              <a:buChar char="Ø"/>
            </a:pPr>
            <a:endParaRPr lang="en-US" altLang="cs-CZ" b="1" smtClean="0"/>
          </a:p>
          <a:p>
            <a:pPr lvl="1">
              <a:buFont typeface="Wingdings" pitchFamily="2" charset="2"/>
              <a:buChar char="Ø"/>
            </a:pPr>
            <a:endParaRPr lang="en-US" altLang="cs-CZ" b="1" smtClean="0"/>
          </a:p>
          <a:p>
            <a:pPr algn="ctr">
              <a:buFont typeface="Wingdings 2" pitchFamily="18" charset="2"/>
              <a:buNone/>
            </a:pPr>
            <a:r>
              <a:rPr lang="en-US" altLang="cs-CZ" b="1" smtClean="0"/>
              <a:t>After someone is booked into jail (or issued a citation) the second part of the criminal justice system takes over:  </a:t>
            </a:r>
            <a:r>
              <a:rPr lang="en-US" altLang="cs-CZ" b="1" i="1" smtClean="0"/>
              <a:t>The court system.</a:t>
            </a:r>
          </a:p>
          <a:p>
            <a:pPr lvl="1">
              <a:buFont typeface="Wingdings 2" pitchFamily="18" charset="2"/>
              <a:buNone/>
            </a:pPr>
            <a:endParaRPr lang="en-US" altLang="cs-CZ" b="1" i="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16"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fontAlgn="auto">
              <a:spcAft>
                <a:spcPts val="0"/>
              </a:spcAft>
              <a:defRPr/>
            </a:pPr>
            <a:r>
              <a:rPr lang="en-US" sz="6000" dirty="0" smtClean="0"/>
              <a:t>Cup </a:t>
            </a:r>
            <a:r>
              <a:rPr lang="en-US" sz="6000" dirty="0" err="1" smtClean="0"/>
              <a:t>O’Knowledge</a:t>
            </a:r>
            <a:endParaRPr lang="en-US" sz="6000" dirty="0"/>
          </a:p>
        </p:txBody>
      </p:sp>
      <p:sp>
        <p:nvSpPr>
          <p:cNvPr id="18" name="Slide Number Placeholder 17"/>
          <p:cNvSpPr>
            <a:spLocks noGrp="1"/>
          </p:cNvSpPr>
          <p:nvPr>
            <p:ph type="sldNum" sz="quarter" idx="12"/>
          </p:nvPr>
        </p:nvSpPr>
        <p:spPr/>
        <p:txBody>
          <a:bodyPr/>
          <a:lstStyle/>
          <a:p>
            <a:pPr>
              <a:defRPr/>
            </a:pPr>
            <a:fld id="{70D2432D-7439-4BA5-9023-4A971B19AD97}" type="slidenum">
              <a:rPr lang="en-US"/>
              <a:pPr>
                <a:defRPr/>
              </a:pPr>
              <a:t>2</a:t>
            </a:fld>
            <a:endParaRPr lang="en-US"/>
          </a:p>
        </p:txBody>
      </p:sp>
      <p:pic>
        <p:nvPicPr>
          <p:cNvPr id="4099" name="Picture 4" descr="C:\Documents and Settings\emz\Local Settings\Temporary Internet Files\Content.IE5\8N8PM1Q2\MCj04417520000[1].png"/>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a:xfrm>
            <a:off x="1752600" y="609600"/>
            <a:ext cx="4151313" cy="5791200"/>
          </a:xfrm>
        </p:spPr>
      </p:pic>
      <p:graphicFrame>
        <p:nvGraphicFramePr>
          <p:cNvPr id="10" name="Chart 9"/>
          <p:cNvGraphicFramePr>
            <a:graphicFrameLocks/>
          </p:cNvGraphicFramePr>
          <p:nvPr/>
        </p:nvGraphicFramePr>
        <p:xfrm>
          <a:off x="838200" y="1295400"/>
          <a:ext cx="7620000" cy="4749800"/>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a:spLocks noChangeArrowheads="1"/>
          </p:cNvSpPr>
          <p:nvPr/>
        </p:nvSpPr>
        <p:spPr bwMode="auto">
          <a:xfrm>
            <a:off x="5257800" y="1143000"/>
            <a:ext cx="3657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Book Antiqua" pitchFamily="18" charset="0"/>
              </a:defRPr>
            </a:lvl1pPr>
            <a:lvl2pPr marL="742950" indent="-285750">
              <a:defRPr>
                <a:solidFill>
                  <a:schemeClr val="tx1"/>
                </a:solidFill>
                <a:latin typeface="Book Antiqua" pitchFamily="18" charset="0"/>
              </a:defRPr>
            </a:lvl2pPr>
            <a:lvl3pPr marL="1143000" indent="-228600">
              <a:defRPr>
                <a:solidFill>
                  <a:schemeClr val="tx1"/>
                </a:solidFill>
                <a:latin typeface="Book Antiqua" pitchFamily="18" charset="0"/>
              </a:defRPr>
            </a:lvl3pPr>
            <a:lvl4pPr marL="1600200" indent="-228600">
              <a:defRPr>
                <a:solidFill>
                  <a:schemeClr val="tx1"/>
                </a:solidFill>
                <a:latin typeface="Book Antiqua" pitchFamily="18" charset="0"/>
              </a:defRPr>
            </a:lvl4pPr>
            <a:lvl5pPr marL="2057400" indent="-228600">
              <a:defRPr>
                <a:solidFill>
                  <a:schemeClr val="tx1"/>
                </a:solidFill>
                <a:latin typeface="Book Antiqua" pitchFamily="18" charset="0"/>
              </a:defRPr>
            </a:lvl5pPr>
            <a:lvl6pPr marL="2514600" indent="-228600" fontAlgn="base">
              <a:spcBef>
                <a:spcPct val="0"/>
              </a:spcBef>
              <a:spcAft>
                <a:spcPct val="0"/>
              </a:spcAft>
              <a:defRPr>
                <a:solidFill>
                  <a:schemeClr val="tx1"/>
                </a:solidFill>
                <a:latin typeface="Book Antiqua" pitchFamily="18" charset="0"/>
              </a:defRPr>
            </a:lvl6pPr>
            <a:lvl7pPr marL="2971800" indent="-228600" fontAlgn="base">
              <a:spcBef>
                <a:spcPct val="0"/>
              </a:spcBef>
              <a:spcAft>
                <a:spcPct val="0"/>
              </a:spcAft>
              <a:defRPr>
                <a:solidFill>
                  <a:schemeClr val="tx1"/>
                </a:solidFill>
                <a:latin typeface="Book Antiqua" pitchFamily="18" charset="0"/>
              </a:defRPr>
            </a:lvl7pPr>
            <a:lvl8pPr marL="3429000" indent="-228600" fontAlgn="base">
              <a:spcBef>
                <a:spcPct val="0"/>
              </a:spcBef>
              <a:spcAft>
                <a:spcPct val="0"/>
              </a:spcAft>
              <a:defRPr>
                <a:solidFill>
                  <a:schemeClr val="tx1"/>
                </a:solidFill>
                <a:latin typeface="Book Antiqua" pitchFamily="18" charset="0"/>
              </a:defRPr>
            </a:lvl8pPr>
            <a:lvl9pPr marL="3886200" indent="-228600" fontAlgn="base">
              <a:spcBef>
                <a:spcPct val="0"/>
              </a:spcBef>
              <a:spcAft>
                <a:spcPct val="0"/>
              </a:spcAft>
              <a:defRPr>
                <a:solidFill>
                  <a:schemeClr val="tx1"/>
                </a:solidFill>
                <a:latin typeface="Book Antiqua" pitchFamily="18" charset="0"/>
              </a:defRPr>
            </a:lvl9pPr>
          </a:lstStyle>
          <a:p>
            <a:r>
              <a:rPr lang="en-US" altLang="cs-CZ" sz="2400" b="1" dirty="0"/>
              <a:t>NO Doubts whatsoever</a:t>
            </a:r>
            <a:r>
              <a:rPr lang="en-US" altLang="cs-CZ" sz="2400" dirty="0"/>
              <a:t>!</a:t>
            </a:r>
          </a:p>
        </p:txBody>
      </p:sp>
      <p:sp>
        <p:nvSpPr>
          <p:cNvPr id="12" name="TextBox 11"/>
          <p:cNvSpPr txBox="1">
            <a:spLocks noChangeArrowheads="1"/>
          </p:cNvSpPr>
          <p:nvPr/>
        </p:nvSpPr>
        <p:spPr bwMode="auto">
          <a:xfrm>
            <a:off x="5257800" y="4114800"/>
            <a:ext cx="4038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Book Antiqua" pitchFamily="18" charset="0"/>
              </a:defRPr>
            </a:lvl1pPr>
            <a:lvl2pPr marL="742950" indent="-285750">
              <a:defRPr>
                <a:solidFill>
                  <a:schemeClr val="tx1"/>
                </a:solidFill>
                <a:latin typeface="Book Antiqua" pitchFamily="18" charset="0"/>
              </a:defRPr>
            </a:lvl2pPr>
            <a:lvl3pPr marL="1143000" indent="-228600">
              <a:defRPr>
                <a:solidFill>
                  <a:schemeClr val="tx1"/>
                </a:solidFill>
                <a:latin typeface="Book Antiqua" pitchFamily="18" charset="0"/>
              </a:defRPr>
            </a:lvl3pPr>
            <a:lvl4pPr marL="1600200" indent="-228600">
              <a:defRPr>
                <a:solidFill>
                  <a:schemeClr val="tx1"/>
                </a:solidFill>
                <a:latin typeface="Book Antiqua" pitchFamily="18" charset="0"/>
              </a:defRPr>
            </a:lvl4pPr>
            <a:lvl5pPr marL="2057400" indent="-228600">
              <a:defRPr>
                <a:solidFill>
                  <a:schemeClr val="tx1"/>
                </a:solidFill>
                <a:latin typeface="Book Antiqua" pitchFamily="18" charset="0"/>
              </a:defRPr>
            </a:lvl5pPr>
            <a:lvl6pPr marL="2514600" indent="-228600" fontAlgn="base">
              <a:spcBef>
                <a:spcPct val="0"/>
              </a:spcBef>
              <a:spcAft>
                <a:spcPct val="0"/>
              </a:spcAft>
              <a:defRPr>
                <a:solidFill>
                  <a:schemeClr val="tx1"/>
                </a:solidFill>
                <a:latin typeface="Book Antiqua" pitchFamily="18" charset="0"/>
              </a:defRPr>
            </a:lvl6pPr>
            <a:lvl7pPr marL="2971800" indent="-228600" fontAlgn="base">
              <a:spcBef>
                <a:spcPct val="0"/>
              </a:spcBef>
              <a:spcAft>
                <a:spcPct val="0"/>
              </a:spcAft>
              <a:defRPr>
                <a:solidFill>
                  <a:schemeClr val="tx1"/>
                </a:solidFill>
                <a:latin typeface="Book Antiqua" pitchFamily="18" charset="0"/>
              </a:defRPr>
            </a:lvl7pPr>
            <a:lvl8pPr marL="3429000" indent="-228600" fontAlgn="base">
              <a:spcBef>
                <a:spcPct val="0"/>
              </a:spcBef>
              <a:spcAft>
                <a:spcPct val="0"/>
              </a:spcAft>
              <a:defRPr>
                <a:solidFill>
                  <a:schemeClr val="tx1"/>
                </a:solidFill>
                <a:latin typeface="Book Antiqua" pitchFamily="18" charset="0"/>
              </a:defRPr>
            </a:lvl8pPr>
            <a:lvl9pPr marL="3886200" indent="-228600" fontAlgn="base">
              <a:spcBef>
                <a:spcPct val="0"/>
              </a:spcBef>
              <a:spcAft>
                <a:spcPct val="0"/>
              </a:spcAft>
              <a:defRPr>
                <a:solidFill>
                  <a:schemeClr val="tx1"/>
                </a:solidFill>
                <a:latin typeface="Book Antiqua" pitchFamily="18" charset="0"/>
              </a:defRPr>
            </a:lvl9pPr>
          </a:lstStyle>
          <a:p>
            <a:r>
              <a:rPr lang="en-US" altLang="cs-CZ" sz="2400" b="1" dirty="0">
                <a:solidFill>
                  <a:srgbClr val="FFC000"/>
                </a:solidFill>
              </a:rPr>
              <a:t>Reasonable Suspicion</a:t>
            </a:r>
          </a:p>
        </p:txBody>
      </p:sp>
      <p:sp>
        <p:nvSpPr>
          <p:cNvPr id="13" name="TextBox 12"/>
          <p:cNvSpPr txBox="1">
            <a:spLocks noChangeArrowheads="1"/>
          </p:cNvSpPr>
          <p:nvPr/>
        </p:nvSpPr>
        <p:spPr bwMode="auto">
          <a:xfrm>
            <a:off x="5029200" y="5410200"/>
            <a:ext cx="3352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Book Antiqua" pitchFamily="18" charset="0"/>
              </a:defRPr>
            </a:lvl1pPr>
            <a:lvl2pPr marL="742950" indent="-285750">
              <a:defRPr>
                <a:solidFill>
                  <a:schemeClr val="tx1"/>
                </a:solidFill>
                <a:latin typeface="Book Antiqua" pitchFamily="18" charset="0"/>
              </a:defRPr>
            </a:lvl2pPr>
            <a:lvl3pPr marL="1143000" indent="-228600">
              <a:defRPr>
                <a:solidFill>
                  <a:schemeClr val="tx1"/>
                </a:solidFill>
                <a:latin typeface="Book Antiqua" pitchFamily="18" charset="0"/>
              </a:defRPr>
            </a:lvl3pPr>
            <a:lvl4pPr marL="1600200" indent="-228600">
              <a:defRPr>
                <a:solidFill>
                  <a:schemeClr val="tx1"/>
                </a:solidFill>
                <a:latin typeface="Book Antiqua" pitchFamily="18" charset="0"/>
              </a:defRPr>
            </a:lvl4pPr>
            <a:lvl5pPr marL="2057400" indent="-228600">
              <a:defRPr>
                <a:solidFill>
                  <a:schemeClr val="tx1"/>
                </a:solidFill>
                <a:latin typeface="Book Antiqua" pitchFamily="18" charset="0"/>
              </a:defRPr>
            </a:lvl5pPr>
            <a:lvl6pPr marL="2514600" indent="-228600" fontAlgn="base">
              <a:spcBef>
                <a:spcPct val="0"/>
              </a:spcBef>
              <a:spcAft>
                <a:spcPct val="0"/>
              </a:spcAft>
              <a:defRPr>
                <a:solidFill>
                  <a:schemeClr val="tx1"/>
                </a:solidFill>
                <a:latin typeface="Book Antiqua" pitchFamily="18" charset="0"/>
              </a:defRPr>
            </a:lvl6pPr>
            <a:lvl7pPr marL="2971800" indent="-228600" fontAlgn="base">
              <a:spcBef>
                <a:spcPct val="0"/>
              </a:spcBef>
              <a:spcAft>
                <a:spcPct val="0"/>
              </a:spcAft>
              <a:defRPr>
                <a:solidFill>
                  <a:schemeClr val="tx1"/>
                </a:solidFill>
                <a:latin typeface="Book Antiqua" pitchFamily="18" charset="0"/>
              </a:defRPr>
            </a:lvl7pPr>
            <a:lvl8pPr marL="3429000" indent="-228600" fontAlgn="base">
              <a:spcBef>
                <a:spcPct val="0"/>
              </a:spcBef>
              <a:spcAft>
                <a:spcPct val="0"/>
              </a:spcAft>
              <a:defRPr>
                <a:solidFill>
                  <a:schemeClr val="tx1"/>
                </a:solidFill>
                <a:latin typeface="Book Antiqua" pitchFamily="18" charset="0"/>
              </a:defRPr>
            </a:lvl8pPr>
            <a:lvl9pPr marL="3886200" indent="-228600" fontAlgn="base">
              <a:spcBef>
                <a:spcPct val="0"/>
              </a:spcBef>
              <a:spcAft>
                <a:spcPct val="0"/>
              </a:spcAft>
              <a:defRPr>
                <a:solidFill>
                  <a:schemeClr val="tx1"/>
                </a:solidFill>
                <a:latin typeface="Book Antiqua" pitchFamily="18" charset="0"/>
              </a:defRPr>
            </a:lvl9pPr>
          </a:lstStyle>
          <a:p>
            <a:r>
              <a:rPr lang="en-US" altLang="cs-CZ" sz="2400" b="1" dirty="0">
                <a:solidFill>
                  <a:srgbClr val="FF0000"/>
                </a:solidFill>
              </a:rPr>
              <a:t>Don’t know anything!</a:t>
            </a:r>
          </a:p>
        </p:txBody>
      </p:sp>
      <p:sp>
        <p:nvSpPr>
          <p:cNvPr id="14" name="TextBox 13"/>
          <p:cNvSpPr txBox="1">
            <a:spLocks noChangeArrowheads="1"/>
          </p:cNvSpPr>
          <p:nvPr/>
        </p:nvSpPr>
        <p:spPr bwMode="auto">
          <a:xfrm>
            <a:off x="5486400" y="3276600"/>
            <a:ext cx="2743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Book Antiqua" pitchFamily="18" charset="0"/>
              </a:defRPr>
            </a:lvl1pPr>
            <a:lvl2pPr marL="742950" indent="-285750">
              <a:defRPr>
                <a:solidFill>
                  <a:schemeClr val="tx1"/>
                </a:solidFill>
                <a:latin typeface="Book Antiqua" pitchFamily="18" charset="0"/>
              </a:defRPr>
            </a:lvl2pPr>
            <a:lvl3pPr marL="1143000" indent="-228600">
              <a:defRPr>
                <a:solidFill>
                  <a:schemeClr val="tx1"/>
                </a:solidFill>
                <a:latin typeface="Book Antiqua" pitchFamily="18" charset="0"/>
              </a:defRPr>
            </a:lvl3pPr>
            <a:lvl4pPr marL="1600200" indent="-228600">
              <a:defRPr>
                <a:solidFill>
                  <a:schemeClr val="tx1"/>
                </a:solidFill>
                <a:latin typeface="Book Antiqua" pitchFamily="18" charset="0"/>
              </a:defRPr>
            </a:lvl4pPr>
            <a:lvl5pPr marL="2057400" indent="-228600">
              <a:defRPr>
                <a:solidFill>
                  <a:schemeClr val="tx1"/>
                </a:solidFill>
                <a:latin typeface="Book Antiqua" pitchFamily="18" charset="0"/>
              </a:defRPr>
            </a:lvl5pPr>
            <a:lvl6pPr marL="2514600" indent="-228600" fontAlgn="base">
              <a:spcBef>
                <a:spcPct val="0"/>
              </a:spcBef>
              <a:spcAft>
                <a:spcPct val="0"/>
              </a:spcAft>
              <a:defRPr>
                <a:solidFill>
                  <a:schemeClr val="tx1"/>
                </a:solidFill>
                <a:latin typeface="Book Antiqua" pitchFamily="18" charset="0"/>
              </a:defRPr>
            </a:lvl6pPr>
            <a:lvl7pPr marL="2971800" indent="-228600" fontAlgn="base">
              <a:spcBef>
                <a:spcPct val="0"/>
              </a:spcBef>
              <a:spcAft>
                <a:spcPct val="0"/>
              </a:spcAft>
              <a:defRPr>
                <a:solidFill>
                  <a:schemeClr val="tx1"/>
                </a:solidFill>
                <a:latin typeface="Book Antiqua" pitchFamily="18" charset="0"/>
              </a:defRPr>
            </a:lvl7pPr>
            <a:lvl8pPr marL="3429000" indent="-228600" fontAlgn="base">
              <a:spcBef>
                <a:spcPct val="0"/>
              </a:spcBef>
              <a:spcAft>
                <a:spcPct val="0"/>
              </a:spcAft>
              <a:defRPr>
                <a:solidFill>
                  <a:schemeClr val="tx1"/>
                </a:solidFill>
                <a:latin typeface="Book Antiqua" pitchFamily="18" charset="0"/>
              </a:defRPr>
            </a:lvl8pPr>
            <a:lvl9pPr marL="3886200" indent="-228600" fontAlgn="base">
              <a:spcBef>
                <a:spcPct val="0"/>
              </a:spcBef>
              <a:spcAft>
                <a:spcPct val="0"/>
              </a:spcAft>
              <a:defRPr>
                <a:solidFill>
                  <a:schemeClr val="tx1"/>
                </a:solidFill>
                <a:latin typeface="Book Antiqua" pitchFamily="18" charset="0"/>
              </a:defRPr>
            </a:lvl9pPr>
          </a:lstStyle>
          <a:p>
            <a:r>
              <a:rPr lang="en-US" altLang="cs-CZ" sz="2400" b="1" dirty="0">
                <a:solidFill>
                  <a:srgbClr val="92D050"/>
                </a:solidFill>
              </a:rPr>
              <a:t>Probable Cause</a:t>
            </a:r>
          </a:p>
        </p:txBody>
      </p:sp>
      <p:sp>
        <p:nvSpPr>
          <p:cNvPr id="15" name="TextBox 14"/>
          <p:cNvSpPr txBox="1">
            <a:spLocks noChangeArrowheads="1"/>
          </p:cNvSpPr>
          <p:nvPr/>
        </p:nvSpPr>
        <p:spPr bwMode="auto">
          <a:xfrm>
            <a:off x="5181600" y="1524000"/>
            <a:ext cx="3962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Book Antiqua" pitchFamily="18" charset="0"/>
              </a:defRPr>
            </a:lvl1pPr>
            <a:lvl2pPr marL="742950" indent="-285750">
              <a:defRPr>
                <a:solidFill>
                  <a:schemeClr val="tx1"/>
                </a:solidFill>
                <a:latin typeface="Book Antiqua" pitchFamily="18" charset="0"/>
              </a:defRPr>
            </a:lvl2pPr>
            <a:lvl3pPr marL="1143000" indent="-228600">
              <a:defRPr>
                <a:solidFill>
                  <a:schemeClr val="tx1"/>
                </a:solidFill>
                <a:latin typeface="Book Antiqua" pitchFamily="18" charset="0"/>
              </a:defRPr>
            </a:lvl3pPr>
            <a:lvl4pPr marL="1600200" indent="-228600">
              <a:defRPr>
                <a:solidFill>
                  <a:schemeClr val="tx1"/>
                </a:solidFill>
                <a:latin typeface="Book Antiqua" pitchFamily="18" charset="0"/>
              </a:defRPr>
            </a:lvl4pPr>
            <a:lvl5pPr marL="2057400" indent="-228600">
              <a:defRPr>
                <a:solidFill>
                  <a:schemeClr val="tx1"/>
                </a:solidFill>
                <a:latin typeface="Book Antiqua" pitchFamily="18" charset="0"/>
              </a:defRPr>
            </a:lvl5pPr>
            <a:lvl6pPr marL="2514600" indent="-228600" fontAlgn="base">
              <a:spcBef>
                <a:spcPct val="0"/>
              </a:spcBef>
              <a:spcAft>
                <a:spcPct val="0"/>
              </a:spcAft>
              <a:defRPr>
                <a:solidFill>
                  <a:schemeClr val="tx1"/>
                </a:solidFill>
                <a:latin typeface="Book Antiqua" pitchFamily="18" charset="0"/>
              </a:defRPr>
            </a:lvl6pPr>
            <a:lvl7pPr marL="2971800" indent="-228600" fontAlgn="base">
              <a:spcBef>
                <a:spcPct val="0"/>
              </a:spcBef>
              <a:spcAft>
                <a:spcPct val="0"/>
              </a:spcAft>
              <a:defRPr>
                <a:solidFill>
                  <a:schemeClr val="tx1"/>
                </a:solidFill>
                <a:latin typeface="Book Antiqua" pitchFamily="18" charset="0"/>
              </a:defRPr>
            </a:lvl7pPr>
            <a:lvl8pPr marL="3429000" indent="-228600" fontAlgn="base">
              <a:spcBef>
                <a:spcPct val="0"/>
              </a:spcBef>
              <a:spcAft>
                <a:spcPct val="0"/>
              </a:spcAft>
              <a:defRPr>
                <a:solidFill>
                  <a:schemeClr val="tx1"/>
                </a:solidFill>
                <a:latin typeface="Book Antiqua" pitchFamily="18" charset="0"/>
              </a:defRPr>
            </a:lvl8pPr>
            <a:lvl9pPr marL="3886200" indent="-228600" fontAlgn="base">
              <a:spcBef>
                <a:spcPct val="0"/>
              </a:spcBef>
              <a:spcAft>
                <a:spcPct val="0"/>
              </a:spcAft>
              <a:defRPr>
                <a:solidFill>
                  <a:schemeClr val="tx1"/>
                </a:solidFill>
                <a:latin typeface="Book Antiqua" pitchFamily="18" charset="0"/>
              </a:defRPr>
            </a:lvl9pPr>
          </a:lstStyle>
          <a:p>
            <a:r>
              <a:rPr lang="en-US" altLang="cs-CZ" sz="2400" b="1" dirty="0">
                <a:solidFill>
                  <a:srgbClr val="00B050"/>
                </a:solidFill>
              </a:rPr>
              <a:t>Beyond Reasonable Doubt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2" presetClass="entr" presetSubtype="2"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1+#ppt_w/2"/>
                                          </p:val>
                                        </p:tav>
                                        <p:tav tm="100000">
                                          <p:val>
                                            <p:strVal val="#ppt_x"/>
                                          </p:val>
                                        </p:tav>
                                      </p:tavLst>
                                    </p:anim>
                                    <p:anim calcmode="lin" valueType="num">
                                      <p:cBhvr additive="base">
                                        <p:cTn id="13" dur="500" fill="hold"/>
                                        <p:tgtEl>
                                          <p:spTgt spid="13"/>
                                        </p:tgtEl>
                                        <p:attrNameLst>
                                          <p:attrName>ppt_y</p:attrName>
                                        </p:attrNameLst>
                                      </p:cBhvr>
                                      <p:tavLst>
                                        <p:tav tm="0">
                                          <p:val>
                                            <p:strVal val="#ppt_y"/>
                                          </p:val>
                                        </p:tav>
                                        <p:tav tm="100000">
                                          <p:val>
                                            <p:strVal val="#ppt_y"/>
                                          </p:val>
                                        </p:tav>
                                      </p:tavLst>
                                    </p:anim>
                                  </p:childTnLst>
                                </p:cTn>
                              </p:par>
                              <p:par>
                                <p:cTn id="14" presetID="2" presetClass="entr" presetSubtype="2"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fill="hold"/>
                                        <p:tgtEl>
                                          <p:spTgt spid="11"/>
                                        </p:tgtEl>
                                        <p:attrNameLst>
                                          <p:attrName>ppt_x</p:attrName>
                                        </p:attrNameLst>
                                      </p:cBhvr>
                                      <p:tavLst>
                                        <p:tav tm="0">
                                          <p:val>
                                            <p:strVal val="1+#ppt_w/2"/>
                                          </p:val>
                                        </p:tav>
                                        <p:tav tm="100000">
                                          <p:val>
                                            <p:strVal val="#ppt_x"/>
                                          </p:val>
                                        </p:tav>
                                      </p:tavLst>
                                    </p:anim>
                                    <p:anim calcmode="lin" valueType="num">
                                      <p:cBhvr additive="base">
                                        <p:cTn id="17"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3" presetClass="entr" presetSubtype="16"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3" presetClass="entr" presetSubtype="16"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500" fill="hold"/>
                                        <p:tgtEl>
                                          <p:spTgt spid="14"/>
                                        </p:tgtEl>
                                        <p:attrNameLst>
                                          <p:attrName>ppt_w</p:attrName>
                                        </p:attrNameLst>
                                      </p:cBhvr>
                                      <p:tavLst>
                                        <p:tav tm="0">
                                          <p:val>
                                            <p:fltVal val="0"/>
                                          </p:val>
                                        </p:tav>
                                        <p:tav tm="100000">
                                          <p:val>
                                            <p:strVal val="#ppt_w"/>
                                          </p:val>
                                        </p:tav>
                                      </p:tavLst>
                                    </p:anim>
                                    <p:anim calcmode="lin" valueType="num">
                                      <p:cBhvr>
                                        <p:cTn id="29"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3" presetClass="entr" presetSubtype="16"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p:cTn id="34" dur="500" fill="hold"/>
                                        <p:tgtEl>
                                          <p:spTgt spid="15"/>
                                        </p:tgtEl>
                                        <p:attrNameLst>
                                          <p:attrName>ppt_w</p:attrName>
                                        </p:attrNameLst>
                                      </p:cBhvr>
                                      <p:tavLst>
                                        <p:tav tm="0">
                                          <p:val>
                                            <p:fltVal val="0"/>
                                          </p:val>
                                        </p:tav>
                                        <p:tav tm="100000">
                                          <p:val>
                                            <p:strVal val="#ppt_w"/>
                                          </p:val>
                                        </p:tav>
                                      </p:tavLst>
                                    </p:anim>
                                    <p:anim calcmode="lin" valueType="num">
                                      <p:cBhvr>
                                        <p:cTn id="35" dur="500" fill="hold"/>
                                        <p:tgtEl>
                                          <p:spTgt spid="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P spid="11" grpId="0"/>
      <p:bldP spid="12" grpId="0"/>
      <p:bldP spid="13"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sz="6000" dirty="0" smtClean="0"/>
              <a:t>SUSPICION</a:t>
            </a:r>
            <a:endParaRPr lang="en-US" sz="6000" dirty="0"/>
          </a:p>
        </p:txBody>
      </p:sp>
      <p:sp>
        <p:nvSpPr>
          <p:cNvPr id="4" name="Slide Number Placeholder 3"/>
          <p:cNvSpPr>
            <a:spLocks noGrp="1"/>
          </p:cNvSpPr>
          <p:nvPr>
            <p:ph type="sldNum" sz="quarter" idx="12"/>
          </p:nvPr>
        </p:nvSpPr>
        <p:spPr/>
        <p:txBody>
          <a:bodyPr/>
          <a:lstStyle/>
          <a:p>
            <a:pPr>
              <a:defRPr/>
            </a:pPr>
            <a:fld id="{743B563D-78AF-4C91-9BBA-6F1F7DD0463C}" type="slidenum">
              <a:rPr lang="en-US"/>
              <a:pPr>
                <a:defRPr/>
              </a:pPr>
              <a:t>3</a:t>
            </a:fld>
            <a:endParaRPr lang="en-US"/>
          </a:p>
        </p:txBody>
      </p:sp>
      <p:sp>
        <p:nvSpPr>
          <p:cNvPr id="3" name="Content Placeholder 2"/>
          <p:cNvSpPr>
            <a:spLocks noGrp="1"/>
          </p:cNvSpPr>
          <p:nvPr>
            <p:ph sz="quarter" idx="13"/>
          </p:nvPr>
        </p:nvSpPr>
        <p:spPr/>
        <p:txBody>
          <a:bodyPr>
            <a:normAutofit/>
          </a:bodyPr>
          <a:lstStyle/>
          <a:p>
            <a:pPr>
              <a:buFont typeface="Wingdings" pitchFamily="2" charset="2"/>
              <a:buChar char="Ø"/>
            </a:pPr>
            <a:r>
              <a:rPr lang="en-US" altLang="cs-CZ" sz="3200" b="1" u="sng" smtClean="0"/>
              <a:t>Two levels of suspicion</a:t>
            </a:r>
          </a:p>
          <a:p>
            <a:pPr marL="1098550" lvl="1" indent="-514350">
              <a:buFont typeface="Lucida Sans" pitchFamily="34" charset="0"/>
              <a:buAutoNum type="arabicPeriod"/>
            </a:pPr>
            <a:r>
              <a:rPr lang="en-US" altLang="cs-CZ" sz="3200" b="1" smtClean="0"/>
              <a:t>J.D.L.R. (</a:t>
            </a:r>
            <a:r>
              <a:rPr lang="en-US" altLang="cs-CZ" sz="3200" b="1" i="1" smtClean="0"/>
              <a:t>Just Don’t Look Right</a:t>
            </a:r>
            <a:r>
              <a:rPr lang="en-US" altLang="cs-CZ" sz="3200" b="1" smtClean="0"/>
              <a:t>)</a:t>
            </a:r>
          </a:p>
          <a:p>
            <a:pPr lvl="2">
              <a:buFont typeface="Arial" charset="0"/>
              <a:buChar char="•"/>
            </a:pPr>
            <a:r>
              <a:rPr lang="en-US" altLang="cs-CZ" sz="3000" b="1" smtClean="0"/>
              <a:t> Not sufficient to detain someone</a:t>
            </a:r>
          </a:p>
          <a:p>
            <a:pPr lvl="2">
              <a:buFont typeface="Arial" charset="0"/>
              <a:buChar char="•"/>
            </a:pPr>
            <a:r>
              <a:rPr lang="en-US" altLang="cs-CZ" sz="3000" b="1" smtClean="0"/>
              <a:t> Not sufficient to search</a:t>
            </a:r>
          </a:p>
          <a:p>
            <a:pPr lvl="2">
              <a:buFont typeface="Arial" charset="0"/>
              <a:buChar char="•"/>
            </a:pPr>
            <a:r>
              <a:rPr lang="en-US" altLang="cs-CZ" sz="3000" b="1" i="1" smtClean="0"/>
              <a:t> </a:t>
            </a:r>
            <a:r>
              <a:rPr lang="en-US" altLang="cs-CZ" sz="3000" b="1" i="1" u="sng" smtClean="0"/>
              <a:t>IS Sufficient</a:t>
            </a:r>
            <a:r>
              <a:rPr lang="en-US" altLang="cs-CZ" sz="3000" b="1" smtClean="0"/>
              <a:t> to warrant further observation or consensual contact.</a:t>
            </a:r>
            <a:endParaRPr lang="en-US" altLang="cs-CZ" sz="3000" b="1" i="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nodeType="clickEffect">
                                  <p:stCondLst>
                                    <p:cond delay="0"/>
                                  </p:stCondLst>
                                  <p:iterate type="wd">
                                    <p:tmPct val="10000"/>
                                  </p:iterate>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sz="6000" dirty="0" smtClean="0"/>
              <a:t>SUSPICION</a:t>
            </a:r>
            <a:endParaRPr lang="en-US" sz="6000" dirty="0"/>
          </a:p>
        </p:txBody>
      </p:sp>
      <p:sp>
        <p:nvSpPr>
          <p:cNvPr id="4" name="Slide Number Placeholder 3"/>
          <p:cNvSpPr>
            <a:spLocks noGrp="1"/>
          </p:cNvSpPr>
          <p:nvPr>
            <p:ph type="sldNum" sz="quarter" idx="12"/>
          </p:nvPr>
        </p:nvSpPr>
        <p:spPr/>
        <p:txBody>
          <a:bodyPr/>
          <a:lstStyle/>
          <a:p>
            <a:pPr>
              <a:defRPr/>
            </a:pPr>
            <a:fld id="{D792F1AE-CAB6-4E28-9977-450EF2DCCA6E}" type="slidenum">
              <a:rPr lang="en-US"/>
              <a:pPr>
                <a:defRPr/>
              </a:pPr>
              <a:t>4</a:t>
            </a:fld>
            <a:endParaRPr lang="en-US"/>
          </a:p>
        </p:txBody>
      </p:sp>
      <p:sp>
        <p:nvSpPr>
          <p:cNvPr id="3" name="Content Placeholder 2"/>
          <p:cNvSpPr>
            <a:spLocks noGrp="1"/>
          </p:cNvSpPr>
          <p:nvPr>
            <p:ph sz="quarter" idx="13"/>
          </p:nvPr>
        </p:nvSpPr>
        <p:spPr/>
        <p:txBody>
          <a:bodyPr>
            <a:normAutofit fontScale="92500" lnSpcReduction="10000"/>
          </a:bodyPr>
          <a:lstStyle/>
          <a:p>
            <a:pPr>
              <a:buFont typeface="Wingdings" pitchFamily="2" charset="2"/>
              <a:buChar char="Ø"/>
            </a:pPr>
            <a:r>
              <a:rPr lang="en-US" altLang="cs-CZ" sz="3200" b="1" u="sng" smtClean="0"/>
              <a:t>Two levels of suspicion</a:t>
            </a:r>
          </a:p>
          <a:p>
            <a:pPr marL="1098550" lvl="1" indent="-514350">
              <a:buFont typeface="Lucida Sans" pitchFamily="34" charset="0"/>
              <a:buAutoNum type="arabicPeriod" startAt="2"/>
            </a:pPr>
            <a:r>
              <a:rPr lang="en-US" altLang="cs-CZ" sz="3200" b="1" smtClean="0"/>
              <a:t>Reasonable Suspicion</a:t>
            </a:r>
          </a:p>
          <a:p>
            <a:pPr lvl="2">
              <a:buFont typeface="Arial" charset="0"/>
              <a:buChar char="•"/>
            </a:pPr>
            <a:r>
              <a:rPr lang="en-US" altLang="cs-CZ" sz="2800" b="1" i="1" smtClean="0"/>
              <a:t>“Specific, articulable rational facts causing an officer to believe a person’s activity is related to a crime that occurred, is occurring, or is about to occur, and the person is involved in that activity.”</a:t>
            </a:r>
            <a:r>
              <a:rPr lang="en-US" altLang="cs-CZ" sz="2800" b="1" smtClean="0"/>
              <a:t> </a:t>
            </a:r>
          </a:p>
          <a:p>
            <a:pPr lvl="2">
              <a:buFont typeface="Arial" charset="0"/>
              <a:buChar char="•"/>
            </a:pPr>
            <a:r>
              <a:rPr lang="en-US" altLang="cs-CZ" sz="3000" b="1" smtClean="0"/>
              <a:t>Legally sufficient to justify </a:t>
            </a:r>
            <a:r>
              <a:rPr lang="en-US" altLang="cs-CZ" sz="3000" b="1" i="1" smtClean="0"/>
              <a:t>Terry</a:t>
            </a:r>
            <a:r>
              <a:rPr lang="en-US" altLang="cs-CZ" sz="3000" b="1" smtClean="0"/>
              <a:t> stop</a:t>
            </a:r>
          </a:p>
          <a:p>
            <a:pPr lvl="2">
              <a:buFont typeface="Arial" charset="0"/>
              <a:buChar char="•"/>
            </a:pPr>
            <a:r>
              <a:rPr lang="en-US" altLang="cs-CZ" sz="3000" b="1" smtClean="0"/>
              <a:t> Justifies </a:t>
            </a:r>
            <a:r>
              <a:rPr lang="en-US" altLang="cs-CZ" sz="3000" b="1" i="1" smtClean="0"/>
              <a:t>Frisk (pat down)</a:t>
            </a:r>
            <a:r>
              <a:rPr lang="en-US" altLang="cs-CZ" sz="3000" b="1" smtClean="0"/>
              <a:t> for weapons</a:t>
            </a:r>
          </a:p>
          <a:p>
            <a:endParaRPr lang="en-US" altLang="cs-CZ" sz="3200" b="1" u="sng"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5" presetClass="entr" presetSubtype="0" fill="hold" nodeType="clickEffect">
                                  <p:stCondLst>
                                    <p:cond delay="0"/>
                                  </p:stCondLst>
                                  <p:iterate type="wd">
                                    <p:tmPct val="25000"/>
                                  </p:iterate>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7" dur="1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3"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sz="6000" dirty="0" smtClean="0"/>
              <a:t>DETENTION</a:t>
            </a:r>
            <a:endParaRPr lang="en-US" sz="6000" dirty="0"/>
          </a:p>
        </p:txBody>
      </p:sp>
      <p:sp>
        <p:nvSpPr>
          <p:cNvPr id="4" name="Slide Number Placeholder 3"/>
          <p:cNvSpPr>
            <a:spLocks noGrp="1"/>
          </p:cNvSpPr>
          <p:nvPr>
            <p:ph type="sldNum" sz="quarter" idx="12"/>
          </p:nvPr>
        </p:nvSpPr>
        <p:spPr/>
        <p:txBody>
          <a:bodyPr/>
          <a:lstStyle/>
          <a:p>
            <a:pPr>
              <a:defRPr/>
            </a:pPr>
            <a:fld id="{AD7010E6-7677-46ED-AC00-1BC9A5FBBA17}" type="slidenum">
              <a:rPr lang="en-US"/>
              <a:pPr>
                <a:defRPr/>
              </a:pPr>
              <a:t>5</a:t>
            </a:fld>
            <a:endParaRPr lang="en-US"/>
          </a:p>
        </p:txBody>
      </p:sp>
      <p:sp>
        <p:nvSpPr>
          <p:cNvPr id="3" name="Content Placeholder 2"/>
          <p:cNvSpPr>
            <a:spLocks noGrp="1"/>
          </p:cNvSpPr>
          <p:nvPr>
            <p:ph sz="quarter" idx="13"/>
          </p:nvPr>
        </p:nvSpPr>
        <p:spPr>
          <a:xfrm>
            <a:off x="457200" y="1371600"/>
            <a:ext cx="8229600" cy="5181600"/>
          </a:xfrm>
        </p:spPr>
        <p:txBody>
          <a:bodyPr>
            <a:normAutofit/>
          </a:bodyPr>
          <a:lstStyle/>
          <a:p>
            <a:pPr marL="548640" lvl="1" indent="-411480" fontAlgn="auto">
              <a:spcAft>
                <a:spcPts val="0"/>
              </a:spcAft>
              <a:buClr>
                <a:schemeClr val="tx1">
                  <a:shade val="95000"/>
                </a:schemeClr>
              </a:buClr>
              <a:buSzPct val="65000"/>
              <a:buFont typeface="Wingdings" pitchFamily="2" charset="2"/>
              <a:buChar char="Ø"/>
              <a:defRPr/>
            </a:pPr>
            <a:r>
              <a:rPr lang="en-US" sz="2800" b="1" i="1" u="sng" dirty="0" smtClean="0">
                <a:solidFill>
                  <a:srgbClr val="FFFF00"/>
                </a:solidFill>
              </a:rPr>
              <a:t>Terry v. Ohio </a:t>
            </a:r>
            <a:r>
              <a:rPr lang="en-US" sz="2800" b="1" u="sng" dirty="0" smtClean="0">
                <a:solidFill>
                  <a:srgbClr val="FFFF00"/>
                </a:solidFill>
              </a:rPr>
              <a:t>(1968)</a:t>
            </a:r>
            <a:r>
              <a:rPr lang="en-US" sz="2800" b="1" dirty="0" smtClean="0">
                <a:solidFill>
                  <a:srgbClr val="FFFF00"/>
                </a:solidFill>
              </a:rPr>
              <a:t> </a:t>
            </a:r>
          </a:p>
          <a:p>
            <a:pPr marL="813816" lvl="2" indent="-411480" fontAlgn="auto">
              <a:spcAft>
                <a:spcPts val="0"/>
              </a:spcAft>
              <a:buClr>
                <a:schemeClr val="tx1">
                  <a:shade val="95000"/>
                </a:schemeClr>
              </a:buClr>
              <a:buSzPct val="65000"/>
              <a:buFont typeface="Wingdings" pitchFamily="2" charset="2"/>
              <a:buChar char="ü"/>
              <a:defRPr/>
            </a:pPr>
            <a:r>
              <a:rPr lang="en-US" sz="2800" b="1" u="sng" dirty="0" smtClean="0"/>
              <a:t>HELD</a:t>
            </a:r>
            <a:r>
              <a:rPr lang="en-US" sz="2800" b="1" dirty="0" smtClean="0"/>
              <a:t>: </a:t>
            </a:r>
            <a:r>
              <a:rPr lang="en-US" sz="2800" b="1" i="1" dirty="0" smtClean="0"/>
              <a:t>limited detention and frisk for weapons was </a:t>
            </a:r>
            <a:r>
              <a:rPr lang="en-US" sz="2800" b="1" i="1" u="sng" dirty="0" smtClean="0"/>
              <a:t>reasonable</a:t>
            </a:r>
            <a:r>
              <a:rPr lang="en-US" sz="2800" b="1" i="1" dirty="0" smtClean="0"/>
              <a:t> based on </a:t>
            </a:r>
            <a:r>
              <a:rPr lang="en-US" sz="2800" b="1" i="1" u="sng" dirty="0" smtClean="0"/>
              <a:t>suspicious</a:t>
            </a:r>
            <a:r>
              <a:rPr lang="en-US" sz="2800" b="1" i="1" dirty="0" smtClean="0"/>
              <a:t> behavior observed by Det. McFadden</a:t>
            </a:r>
            <a:endParaRPr lang="en-US" sz="2800" b="1" dirty="0" smtClean="0"/>
          </a:p>
          <a:p>
            <a:pPr marL="548640" indent="-411480" fontAlgn="auto">
              <a:spcAft>
                <a:spcPts val="0"/>
              </a:spcAft>
              <a:buClr>
                <a:schemeClr val="tx1">
                  <a:shade val="95000"/>
                </a:schemeClr>
              </a:buClr>
              <a:buFont typeface="Wingdings" pitchFamily="2" charset="2"/>
              <a:buChar char="Ø"/>
              <a:defRPr/>
            </a:pPr>
            <a:r>
              <a:rPr lang="en-US" b="1" dirty="0" smtClean="0">
                <a:solidFill>
                  <a:srgbClr val="FFFF00"/>
                </a:solidFill>
              </a:rPr>
              <a:t>NRS 171.123 </a:t>
            </a:r>
            <a:r>
              <a:rPr lang="en-US" b="1" dirty="0" smtClean="0"/>
              <a:t>Temporary Detention; </a:t>
            </a:r>
            <a:r>
              <a:rPr lang="en-US" b="1" i="1" dirty="0" smtClean="0"/>
              <a:t>Terry</a:t>
            </a:r>
            <a:r>
              <a:rPr lang="en-US" b="1" dirty="0" smtClean="0"/>
              <a:t> stop</a:t>
            </a:r>
          </a:p>
          <a:p>
            <a:pPr marL="548640" indent="-411480" fontAlgn="auto">
              <a:spcAft>
                <a:spcPts val="0"/>
              </a:spcAft>
              <a:buClr>
                <a:schemeClr val="tx1">
                  <a:shade val="95000"/>
                </a:schemeClr>
              </a:buClr>
              <a:buFont typeface="Wingdings 2"/>
              <a:buNone/>
              <a:defRPr/>
            </a:pPr>
            <a:r>
              <a:rPr lang="en-US" b="1" i="1" dirty="0" smtClean="0"/>
              <a:t>	</a:t>
            </a:r>
            <a:r>
              <a:rPr lang="en-US" sz="2400" b="1" i="1" dirty="0" smtClean="0"/>
              <a:t>“A police officer may detain any person whom the officer encounters under circumstances which reasonably indicate that the person has committed, is committing or is about to commit a crime.”</a:t>
            </a:r>
          </a:p>
          <a:p>
            <a:pPr marL="548640" indent="-411480" fontAlgn="auto">
              <a:spcAft>
                <a:spcPts val="0"/>
              </a:spcAft>
              <a:buClr>
                <a:schemeClr val="tx1">
                  <a:shade val="95000"/>
                </a:schemeClr>
              </a:buClr>
              <a:buFont typeface="Wingdings" pitchFamily="2" charset="2"/>
              <a:buChar char="Ø"/>
              <a:defRPr/>
            </a:pPr>
            <a:r>
              <a:rPr lang="en-US" sz="3200" b="1" dirty="0" smtClean="0">
                <a:ln>
                  <a:solidFill>
                    <a:schemeClr val="bg1">
                      <a:alpha val="50000"/>
                    </a:schemeClr>
                  </a:solidFill>
                </a:ln>
                <a:gradFill flip="none" rotWithShape="1">
                  <a:gsLst>
                    <a:gs pos="0">
                      <a:srgbClr val="FFF200"/>
                    </a:gs>
                    <a:gs pos="45000">
                      <a:srgbClr val="FF7A00"/>
                    </a:gs>
                    <a:gs pos="70000">
                      <a:srgbClr val="FF0300"/>
                    </a:gs>
                    <a:gs pos="100000">
                      <a:srgbClr val="4D0808"/>
                    </a:gs>
                  </a:gsLst>
                  <a:lin ang="5400000" scaled="0"/>
                  <a:tileRect/>
                </a:gradFill>
              </a:rPr>
              <a:t>Reasonable Suspicion </a:t>
            </a:r>
            <a:r>
              <a:rPr lang="en-US" b="1" dirty="0" smtClean="0"/>
              <a:t>criminal activity is afoot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nodeType="clickEffect">
                                  <p:stCondLst>
                                    <p:cond delay="0"/>
                                  </p:stCondLst>
                                  <p:iterate type="wd">
                                    <p:tmPct val="25000"/>
                                  </p:iterate>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sz="6000" dirty="0" smtClean="0"/>
              <a:t>INVESTIGATION</a:t>
            </a:r>
            <a:endParaRPr lang="en-US" sz="6000" dirty="0"/>
          </a:p>
        </p:txBody>
      </p:sp>
      <p:sp>
        <p:nvSpPr>
          <p:cNvPr id="4" name="Slide Number Placeholder 3"/>
          <p:cNvSpPr>
            <a:spLocks noGrp="1"/>
          </p:cNvSpPr>
          <p:nvPr>
            <p:ph type="sldNum" sz="quarter" idx="12"/>
          </p:nvPr>
        </p:nvSpPr>
        <p:spPr/>
        <p:txBody>
          <a:bodyPr/>
          <a:lstStyle/>
          <a:p>
            <a:pPr>
              <a:defRPr/>
            </a:pPr>
            <a:fld id="{E4D26C78-11BC-47A4-B085-D3972D350159}" type="slidenum">
              <a:rPr lang="en-US"/>
              <a:pPr>
                <a:defRPr/>
              </a:pPr>
              <a:t>6</a:t>
            </a:fld>
            <a:endParaRPr lang="en-US"/>
          </a:p>
        </p:txBody>
      </p:sp>
      <p:sp>
        <p:nvSpPr>
          <p:cNvPr id="3" name="Content Placeholder 2"/>
          <p:cNvSpPr>
            <a:spLocks noGrp="1"/>
          </p:cNvSpPr>
          <p:nvPr>
            <p:ph sz="quarter" idx="13"/>
          </p:nvPr>
        </p:nvSpPr>
        <p:spPr>
          <a:xfrm>
            <a:off x="457200" y="1295400"/>
            <a:ext cx="8229600" cy="5334000"/>
          </a:xfrm>
        </p:spPr>
        <p:txBody>
          <a:bodyPr>
            <a:normAutofit/>
          </a:bodyPr>
          <a:lstStyle/>
          <a:p>
            <a:pPr>
              <a:buFont typeface="Wingdings" pitchFamily="2" charset="2"/>
              <a:buChar char="Ø"/>
            </a:pPr>
            <a:r>
              <a:rPr lang="en-US" altLang="cs-CZ" b="1" smtClean="0"/>
              <a:t>Investigation is the process police use to gather information to determine:</a:t>
            </a:r>
          </a:p>
          <a:p>
            <a:pPr lvl="1"/>
            <a:r>
              <a:rPr lang="en-US" altLang="cs-CZ" b="1" smtClean="0"/>
              <a:t>Did a crime occurred? </a:t>
            </a:r>
          </a:p>
          <a:p>
            <a:pPr lvl="2">
              <a:buFont typeface="Arial" charset="0"/>
              <a:buChar char="•"/>
            </a:pPr>
            <a:r>
              <a:rPr lang="en-US" altLang="cs-CZ" sz="2400" b="1" i="1" smtClean="0"/>
              <a:t>What is a crime?</a:t>
            </a:r>
          </a:p>
          <a:p>
            <a:pPr lvl="2">
              <a:buFont typeface="Arial" charset="0"/>
              <a:buChar char="•"/>
            </a:pPr>
            <a:r>
              <a:rPr lang="en-US" altLang="cs-CZ" sz="2400" b="1" i="1" smtClean="0"/>
              <a:t>“A crime is an act or omission forbidden by law, punishable upon conviction by death, imprisonment, fine or other penal discipline.”</a:t>
            </a:r>
          </a:p>
          <a:p>
            <a:pPr lvl="2">
              <a:buFont typeface="Arial" charset="0"/>
              <a:buChar char="•"/>
            </a:pPr>
            <a:r>
              <a:rPr lang="en-US" altLang="cs-CZ" sz="2400" b="1" smtClean="0"/>
              <a:t>Codified in:  </a:t>
            </a:r>
            <a:r>
              <a:rPr lang="en-US" altLang="cs-CZ" sz="2400" b="1" i="1" smtClean="0"/>
              <a:t>Statutes (NRS) &amp; Case law</a:t>
            </a:r>
          </a:p>
          <a:p>
            <a:pPr lvl="2">
              <a:buFont typeface="Arial" charset="0"/>
              <a:buChar char="•"/>
            </a:pPr>
            <a:r>
              <a:rPr lang="en-US" altLang="cs-CZ" sz="2400" b="1" i="1" smtClean="0"/>
              <a:t>Elements of a Crime: “In every crime or public offense, there must exist a union or joint operation of act and intention or criminal negligence.”</a:t>
            </a:r>
          </a:p>
          <a:p>
            <a:pPr lvl="2"/>
            <a:endParaRPr lang="en-US" altLang="cs-CZ" b="1" smtClean="0"/>
          </a:p>
          <a:p>
            <a:pPr lvl="1">
              <a:buFont typeface="Wingdings 2" pitchFamily="18" charset="2"/>
              <a:buNone/>
            </a:pPr>
            <a:endParaRPr lang="en-US" altLang="cs-CZ" smtClean="0"/>
          </a:p>
          <a:p>
            <a:pPr lvl="1"/>
            <a:endParaRPr lang="en-US"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3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3" presetClass="entr" presetSubtype="16" fill="hold" nodeType="clickEffect">
                                  <p:stCondLst>
                                    <p:cond delay="0"/>
                                  </p:stCondLst>
                                  <p:iterate type="wd">
                                    <p:tmPct val="25000"/>
                                  </p:iterate>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50" presetClass="entr" presetSubtype="0" decel="10000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iterate type="wd">
                                    <p:tmPct val="25000"/>
                                  </p:iterate>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sz="6000" dirty="0" smtClean="0"/>
              <a:t>INVESTIGATION</a:t>
            </a:r>
            <a:endParaRPr lang="en-US" sz="6000" dirty="0"/>
          </a:p>
        </p:txBody>
      </p:sp>
      <p:sp>
        <p:nvSpPr>
          <p:cNvPr id="4" name="Slide Number Placeholder 3"/>
          <p:cNvSpPr>
            <a:spLocks noGrp="1"/>
          </p:cNvSpPr>
          <p:nvPr>
            <p:ph type="sldNum" sz="quarter" idx="12"/>
          </p:nvPr>
        </p:nvSpPr>
        <p:spPr/>
        <p:txBody>
          <a:bodyPr/>
          <a:lstStyle/>
          <a:p>
            <a:pPr>
              <a:defRPr/>
            </a:pPr>
            <a:fld id="{FAC98594-888A-453E-BF85-206F60BF78CD}" type="slidenum">
              <a:rPr lang="en-US"/>
              <a:pPr>
                <a:defRPr/>
              </a:pPr>
              <a:t>7</a:t>
            </a:fld>
            <a:endParaRPr lang="en-US"/>
          </a:p>
        </p:txBody>
      </p:sp>
      <p:sp>
        <p:nvSpPr>
          <p:cNvPr id="3" name="Content Placeholder 2"/>
          <p:cNvSpPr>
            <a:spLocks noGrp="1"/>
          </p:cNvSpPr>
          <p:nvPr>
            <p:ph sz="quarter" idx="13"/>
          </p:nvPr>
        </p:nvSpPr>
        <p:spPr>
          <a:xfrm>
            <a:off x="457200" y="1295400"/>
            <a:ext cx="8229600" cy="5334000"/>
          </a:xfrm>
        </p:spPr>
        <p:txBody>
          <a:bodyPr>
            <a:normAutofit/>
          </a:bodyPr>
          <a:lstStyle/>
          <a:p>
            <a:pPr>
              <a:buFont typeface="Wingdings" pitchFamily="2" charset="2"/>
              <a:buChar char="Ø"/>
            </a:pPr>
            <a:r>
              <a:rPr lang="en-US" altLang="cs-CZ" b="1" dirty="0" smtClean="0"/>
              <a:t>Investigation is the process police use to gather information to determine:</a:t>
            </a:r>
          </a:p>
          <a:p>
            <a:pPr lvl="1"/>
            <a:r>
              <a:rPr lang="en-US" altLang="cs-CZ" b="1" dirty="0" smtClean="0"/>
              <a:t>Who is involved:</a:t>
            </a:r>
          </a:p>
          <a:p>
            <a:pPr lvl="2">
              <a:buFont typeface="Arial" charset="0"/>
              <a:buChar char="•"/>
            </a:pPr>
            <a:r>
              <a:rPr lang="en-US" altLang="cs-CZ" sz="2300" b="1" dirty="0" smtClean="0"/>
              <a:t>Victim(s)  - </a:t>
            </a:r>
            <a:r>
              <a:rPr lang="en-US" altLang="cs-CZ" sz="2300" b="1" i="1" dirty="0" smtClean="0"/>
              <a:t>who suffered harm/damages?</a:t>
            </a:r>
            <a:endParaRPr lang="en-US" altLang="cs-CZ" sz="2300" b="1" dirty="0" smtClean="0"/>
          </a:p>
          <a:p>
            <a:pPr lvl="2">
              <a:buFont typeface="Arial" charset="0"/>
              <a:buChar char="•"/>
            </a:pPr>
            <a:r>
              <a:rPr lang="en-US" altLang="cs-CZ" sz="2300" b="1" dirty="0" smtClean="0"/>
              <a:t>Suspect(s)  - </a:t>
            </a:r>
            <a:r>
              <a:rPr lang="en-US" altLang="cs-CZ" sz="2300" b="1" i="1" dirty="0" smtClean="0"/>
              <a:t>who perpetrated harm/damages?</a:t>
            </a:r>
            <a:endParaRPr lang="en-US" altLang="cs-CZ" sz="2300" b="1" dirty="0" smtClean="0"/>
          </a:p>
          <a:p>
            <a:pPr lvl="3"/>
            <a:r>
              <a:rPr lang="en-US" altLang="cs-CZ" sz="2300" b="1" dirty="0" smtClean="0"/>
              <a:t>Motive ?</a:t>
            </a:r>
          </a:p>
          <a:p>
            <a:pPr lvl="3"/>
            <a:r>
              <a:rPr lang="en-US" altLang="cs-CZ" sz="2300" b="1" dirty="0" smtClean="0"/>
              <a:t>Opportunity ?</a:t>
            </a:r>
          </a:p>
          <a:p>
            <a:pPr lvl="3"/>
            <a:r>
              <a:rPr lang="en-US" altLang="cs-CZ" sz="2300" b="1" dirty="0" smtClean="0"/>
              <a:t>Alibi ?</a:t>
            </a:r>
          </a:p>
          <a:p>
            <a:pPr lvl="2">
              <a:buFont typeface="Arial" charset="0"/>
              <a:buChar char="•"/>
            </a:pPr>
            <a:r>
              <a:rPr lang="en-US" altLang="cs-CZ" sz="2300" b="1" dirty="0" smtClean="0"/>
              <a:t>Witness(</a:t>
            </a:r>
            <a:r>
              <a:rPr lang="en-US" altLang="cs-CZ" sz="2300" b="1" dirty="0" err="1" smtClean="0"/>
              <a:t>es</a:t>
            </a:r>
            <a:r>
              <a:rPr lang="en-US" altLang="cs-CZ" sz="2300" b="1" dirty="0" smtClean="0"/>
              <a:t>) – </a:t>
            </a:r>
            <a:r>
              <a:rPr lang="en-US" altLang="cs-CZ" sz="2300" b="1" i="1" dirty="0" smtClean="0"/>
              <a:t>who observed the incident?</a:t>
            </a:r>
            <a:endParaRPr lang="en-US" altLang="cs-CZ" sz="2300" b="1" dirty="0" smtClean="0"/>
          </a:p>
          <a:p>
            <a:pPr lvl="3"/>
            <a:r>
              <a:rPr lang="en-US" altLang="cs-CZ" sz="2300" b="1" dirty="0" smtClean="0"/>
              <a:t>Location – vantage/view point</a:t>
            </a:r>
          </a:p>
          <a:p>
            <a:pPr lvl="3"/>
            <a:r>
              <a:rPr lang="en-US" altLang="cs-CZ" sz="2300" b="1" dirty="0" smtClean="0"/>
              <a:t>Biases – </a:t>
            </a:r>
            <a:r>
              <a:rPr lang="en-US" altLang="cs-CZ" sz="2300" b="1" i="1" dirty="0" smtClean="0"/>
              <a:t>impartial?</a:t>
            </a:r>
            <a:r>
              <a:rPr lang="en-US" altLang="cs-CZ" sz="2300" b="1" dirty="0" smtClean="0"/>
              <a:t> </a:t>
            </a:r>
          </a:p>
          <a:p>
            <a:pPr lvl="1">
              <a:buFont typeface="Wingdings 2" pitchFamily="18" charset="2"/>
              <a:buNone/>
            </a:pPr>
            <a:endParaRPr lang="en-US" altLang="cs-CZ" dirty="0" smtClean="0"/>
          </a:p>
          <a:p>
            <a:pPr lvl="1"/>
            <a:endParaRPr lang="en-US" alt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iterate type="wd">
                                    <p:tmPct val="35000"/>
                                  </p:iterate>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nodeType="clickEffect">
                                  <p:stCondLst>
                                    <p:cond delay="0"/>
                                  </p:stCondLst>
                                  <p:iterate type="wd">
                                    <p:tmPct val="35000"/>
                                  </p:iterate>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1" fill="hold" nodeType="afterGroup">
                            <p:stCondLst>
                              <p:cond delay="1550"/>
                            </p:stCondLst>
                            <p:childTnLst>
                              <p:par>
                                <p:cTn id="22" presetID="42" presetClass="entr" presetSubtype="0" fill="hold" nodeType="afterEffect">
                                  <p:stCondLst>
                                    <p:cond delay="200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4550"/>
                            </p:stCondLst>
                            <p:childTnLst>
                              <p:par>
                                <p:cTn id="28" presetID="42" presetClass="entr" presetSubtype="0" fill="hold" nodeType="afterEffect">
                                  <p:stCondLst>
                                    <p:cond delay="150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1000"/>
                                        <p:tgtEl>
                                          <p:spTgt spid="3">
                                            <p:txEl>
                                              <p:pRg st="5" end="5"/>
                                            </p:txEl>
                                          </p:spTgt>
                                        </p:tgtEl>
                                      </p:cBhvr>
                                    </p:animEffect>
                                    <p:anim calcmode="lin" valueType="num">
                                      <p:cBhvr>
                                        <p:cTn id="3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3" fill="hold" nodeType="afterGroup">
                            <p:stCondLst>
                              <p:cond delay="7050"/>
                            </p:stCondLst>
                            <p:childTnLst>
                              <p:par>
                                <p:cTn id="34" presetID="42" presetClass="entr" presetSubtype="0" fill="hold" nodeType="afterEffect">
                                  <p:stCondLst>
                                    <p:cond delay="150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1000"/>
                                        <p:tgtEl>
                                          <p:spTgt spid="3">
                                            <p:txEl>
                                              <p:pRg st="6" end="6"/>
                                            </p:txEl>
                                          </p:spTgt>
                                        </p:tgtEl>
                                      </p:cBhvr>
                                    </p:animEffect>
                                    <p:anim calcmode="lin" valueType="num">
                                      <p:cBhvr>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nodeType="clickEffect">
                                  <p:stCondLst>
                                    <p:cond delay="0"/>
                                  </p:stCondLst>
                                  <p:iterate type="wd">
                                    <p:tmPct val="35000"/>
                                  </p:iterate>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p:cTn id="43"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par>
                          <p:cTn id="45" fill="hold" nodeType="afterGroup">
                            <p:stCondLst>
                              <p:cond delay="1725"/>
                            </p:stCondLst>
                            <p:childTnLst>
                              <p:par>
                                <p:cTn id="46" presetID="42" presetClass="entr" presetSubtype="0" fill="hold" nodeType="afterEffect">
                                  <p:stCondLst>
                                    <p:cond delay="100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1000"/>
                                        <p:tgtEl>
                                          <p:spTgt spid="3">
                                            <p:txEl>
                                              <p:pRg st="8" end="8"/>
                                            </p:txEl>
                                          </p:spTgt>
                                        </p:tgtEl>
                                      </p:cBhvr>
                                    </p:animEffect>
                                    <p:anim calcmode="lin" valueType="num">
                                      <p:cBhvr>
                                        <p:cTn id="4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1" fill="hold" nodeType="afterGroup">
                            <p:stCondLst>
                              <p:cond delay="3725"/>
                            </p:stCondLst>
                            <p:childTnLst>
                              <p:par>
                                <p:cTn id="52" presetID="42" presetClass="entr" presetSubtype="0" fill="hold" nodeType="afterEffect">
                                  <p:stCondLst>
                                    <p:cond delay="1500"/>
                                  </p:stCondLst>
                                  <p:childTnLst>
                                    <p:set>
                                      <p:cBhvr>
                                        <p:cTn id="53" dur="1" fill="hold">
                                          <p:stCondLst>
                                            <p:cond delay="0"/>
                                          </p:stCondLst>
                                        </p:cTn>
                                        <p:tgtEl>
                                          <p:spTgt spid="3">
                                            <p:txEl>
                                              <p:pRg st="9" end="9"/>
                                            </p:txEl>
                                          </p:spTgt>
                                        </p:tgtEl>
                                        <p:attrNameLst>
                                          <p:attrName>style.visibility</p:attrName>
                                        </p:attrNameLst>
                                      </p:cBhvr>
                                      <p:to>
                                        <p:strVal val="visible"/>
                                      </p:to>
                                    </p:set>
                                    <p:animEffect transition="in" filter="fade">
                                      <p:cBhvr>
                                        <p:cTn id="54" dur="1000"/>
                                        <p:tgtEl>
                                          <p:spTgt spid="3">
                                            <p:txEl>
                                              <p:pRg st="9" end="9"/>
                                            </p:txEl>
                                          </p:spTgt>
                                        </p:tgtEl>
                                      </p:cBhvr>
                                    </p:animEffect>
                                    <p:anim calcmode="lin" valueType="num">
                                      <p:cBhvr>
                                        <p:cTn id="5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sz="6000" dirty="0" smtClean="0"/>
              <a:t>INVESTIGATION</a:t>
            </a:r>
            <a:endParaRPr lang="en-US" sz="6000" dirty="0"/>
          </a:p>
        </p:txBody>
      </p:sp>
      <p:sp>
        <p:nvSpPr>
          <p:cNvPr id="4" name="Slide Number Placeholder 3"/>
          <p:cNvSpPr>
            <a:spLocks noGrp="1"/>
          </p:cNvSpPr>
          <p:nvPr>
            <p:ph type="sldNum" sz="quarter" idx="12"/>
          </p:nvPr>
        </p:nvSpPr>
        <p:spPr/>
        <p:txBody>
          <a:bodyPr/>
          <a:lstStyle/>
          <a:p>
            <a:pPr>
              <a:defRPr/>
            </a:pPr>
            <a:fld id="{D4D4200E-A44B-4F82-B86A-DD9C01495438}" type="slidenum">
              <a:rPr lang="en-US"/>
              <a:pPr>
                <a:defRPr/>
              </a:pPr>
              <a:t>8</a:t>
            </a:fld>
            <a:endParaRPr lang="en-US"/>
          </a:p>
        </p:txBody>
      </p:sp>
      <p:sp>
        <p:nvSpPr>
          <p:cNvPr id="3" name="Content Placeholder 2"/>
          <p:cNvSpPr>
            <a:spLocks noGrp="1"/>
          </p:cNvSpPr>
          <p:nvPr>
            <p:ph sz="quarter" idx="13"/>
          </p:nvPr>
        </p:nvSpPr>
        <p:spPr>
          <a:xfrm>
            <a:off x="457200" y="1295400"/>
            <a:ext cx="8229600" cy="5334000"/>
          </a:xfrm>
        </p:spPr>
        <p:txBody>
          <a:bodyPr/>
          <a:lstStyle/>
          <a:p>
            <a:pPr>
              <a:buFont typeface="Wingdings" pitchFamily="2" charset="2"/>
              <a:buChar char="Ø"/>
            </a:pPr>
            <a:r>
              <a:rPr lang="en-US" altLang="cs-CZ" b="1" smtClean="0"/>
              <a:t>Investigation is the process police use to gather information to determine:</a:t>
            </a:r>
          </a:p>
          <a:p>
            <a:pPr lvl="1"/>
            <a:r>
              <a:rPr lang="en-US" altLang="cs-CZ" sz="2800" b="1" smtClean="0"/>
              <a:t>Piece together the Truth (What happened? How did the crime occur?)</a:t>
            </a:r>
          </a:p>
          <a:p>
            <a:pPr lvl="1"/>
            <a:r>
              <a:rPr lang="en-US" altLang="cs-CZ" sz="2800" b="1" smtClean="0"/>
              <a:t>Testimony (interviews, interrogations, statements) </a:t>
            </a:r>
            <a:r>
              <a:rPr lang="en-US" altLang="cs-CZ" sz="2800" b="1" i="1" u="sng" smtClean="0"/>
              <a:t>PLUS</a:t>
            </a:r>
            <a:r>
              <a:rPr lang="en-US" altLang="cs-CZ" sz="2800" b="1" smtClean="0"/>
              <a:t>  </a:t>
            </a:r>
          </a:p>
          <a:p>
            <a:pPr lvl="1"/>
            <a:r>
              <a:rPr lang="en-US" altLang="cs-CZ" sz="2800" b="1" smtClean="0"/>
              <a:t>Physical evidence (bloody shirt, finger prints, photos of injuries, weapons, etc.)</a:t>
            </a:r>
          </a:p>
          <a:p>
            <a:pPr lvl="2">
              <a:buFont typeface="Arial" charset="0"/>
              <a:buChar char="•"/>
            </a:pPr>
            <a:r>
              <a:rPr lang="en-US" altLang="cs-CZ" sz="2400" b="1" smtClean="0"/>
              <a:t>Study crime scene</a:t>
            </a:r>
          </a:p>
          <a:p>
            <a:pPr lvl="1">
              <a:buFont typeface="Wingdings 2" pitchFamily="18" charset="2"/>
              <a:buNone/>
            </a:pPr>
            <a:endParaRPr lang="en-US" altLang="cs-CZ" smtClean="0"/>
          </a:p>
          <a:p>
            <a:pPr lvl="1"/>
            <a:endParaRPr lang="en-US" alt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3" fill="hold" nodeType="afterGroup">
                            <p:stCondLst>
                              <p:cond delay="1000"/>
                            </p:stCondLst>
                            <p:childTnLst>
                              <p:par>
                                <p:cTn id="24" presetID="55" presetClass="entr" presetSubtype="0" fill="hold" nodeType="afterEffect">
                                  <p:stCondLst>
                                    <p:cond delay="100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sz="6000" dirty="0" smtClean="0"/>
              <a:t>INVESTIGATION</a:t>
            </a:r>
            <a:endParaRPr lang="en-US" sz="6000" dirty="0"/>
          </a:p>
        </p:txBody>
      </p:sp>
      <p:sp>
        <p:nvSpPr>
          <p:cNvPr id="4" name="Slide Number Placeholder 3"/>
          <p:cNvSpPr>
            <a:spLocks noGrp="1"/>
          </p:cNvSpPr>
          <p:nvPr>
            <p:ph type="sldNum" sz="quarter" idx="12"/>
          </p:nvPr>
        </p:nvSpPr>
        <p:spPr/>
        <p:txBody>
          <a:bodyPr/>
          <a:lstStyle/>
          <a:p>
            <a:pPr>
              <a:defRPr/>
            </a:pPr>
            <a:fld id="{B7284824-B6C6-4D81-8DFD-FBD922309D1A}" type="slidenum">
              <a:rPr lang="en-US"/>
              <a:pPr>
                <a:defRPr/>
              </a:pPr>
              <a:t>9</a:t>
            </a:fld>
            <a:endParaRPr lang="en-US"/>
          </a:p>
        </p:txBody>
      </p:sp>
      <p:sp>
        <p:nvSpPr>
          <p:cNvPr id="3" name="Content Placeholder 2"/>
          <p:cNvSpPr>
            <a:spLocks noGrp="1"/>
          </p:cNvSpPr>
          <p:nvPr>
            <p:ph sz="quarter" idx="13"/>
          </p:nvPr>
        </p:nvSpPr>
        <p:spPr>
          <a:xfrm>
            <a:off x="457200" y="1295400"/>
            <a:ext cx="8229600" cy="5334000"/>
          </a:xfrm>
        </p:spPr>
        <p:txBody>
          <a:bodyPr>
            <a:normAutofit/>
          </a:bodyPr>
          <a:lstStyle/>
          <a:p>
            <a:pPr marL="548640" indent="-411480" fontAlgn="auto">
              <a:spcAft>
                <a:spcPts val="0"/>
              </a:spcAft>
              <a:buClr>
                <a:schemeClr val="tx1">
                  <a:shade val="95000"/>
                </a:schemeClr>
              </a:buClr>
              <a:buFont typeface="Wingdings" pitchFamily="2" charset="2"/>
              <a:buChar char="Ø"/>
              <a:defRPr/>
            </a:pPr>
            <a:r>
              <a:rPr lang="en-US" b="1" dirty="0" smtClean="0"/>
              <a:t>Investigation is the process police use to gather information to determine:</a:t>
            </a:r>
          </a:p>
          <a:p>
            <a:pPr marL="868680" lvl="1" indent="-283464" fontAlgn="auto">
              <a:spcAft>
                <a:spcPts val="0"/>
              </a:spcAft>
              <a:buFont typeface="Wingdings 2"/>
              <a:buChar char=""/>
              <a:defRPr/>
            </a:pPr>
            <a:r>
              <a:rPr lang="en-US" sz="2800" b="1" u="sng" dirty="0" smtClean="0"/>
              <a:t>Interview vs. Interrogation</a:t>
            </a:r>
          </a:p>
          <a:p>
            <a:pPr marL="1133856" lvl="2" fontAlgn="auto">
              <a:spcAft>
                <a:spcPts val="0"/>
              </a:spcAft>
              <a:buFont typeface="Wingdings"/>
              <a:buChar char=""/>
              <a:defRPr/>
            </a:pPr>
            <a:r>
              <a:rPr lang="en-US" sz="2800" b="1" dirty="0" smtClean="0"/>
              <a:t>Interview: questions asked to persons </a:t>
            </a:r>
            <a:r>
              <a:rPr lang="en-US" sz="2800" b="1" i="1" u="sng" dirty="0" smtClean="0"/>
              <a:t>NOT</a:t>
            </a:r>
            <a:r>
              <a:rPr lang="en-US" sz="2800" b="1" dirty="0" smtClean="0"/>
              <a:t> in police custody</a:t>
            </a:r>
          </a:p>
          <a:p>
            <a:pPr marL="1133856" lvl="2" fontAlgn="auto">
              <a:spcAft>
                <a:spcPts val="0"/>
              </a:spcAft>
              <a:buFont typeface="Wingdings"/>
              <a:buChar char=""/>
              <a:defRPr/>
            </a:pPr>
            <a:r>
              <a:rPr lang="en-US" sz="2800" b="1" dirty="0" smtClean="0"/>
              <a:t>Interrogation: questions asked to a person under arrest/ in police custody.  </a:t>
            </a:r>
          </a:p>
          <a:p>
            <a:pPr marL="1353312" lvl="3" indent="-182880" fontAlgn="auto">
              <a:spcAft>
                <a:spcPts val="0"/>
              </a:spcAft>
              <a:buFont typeface="Wingdings 3"/>
              <a:buChar char=""/>
              <a:defRPr/>
            </a:pPr>
            <a:r>
              <a:rPr lang="en-US" sz="2600" b="1" dirty="0" smtClean="0"/>
              <a:t>Requires: </a:t>
            </a:r>
            <a:r>
              <a:rPr lang="en-US" sz="2800" b="1" i="1" u="sng" dirty="0" smtClean="0">
                <a:ln>
                  <a:solidFill>
                    <a:schemeClr val="bg1">
                      <a:alpha val="49000"/>
                    </a:schemeClr>
                  </a:solidFill>
                </a:ln>
                <a:gradFill>
                  <a:gsLst>
                    <a:gs pos="0">
                      <a:srgbClr val="FFF200"/>
                    </a:gs>
                    <a:gs pos="45000">
                      <a:srgbClr val="FF7A00"/>
                    </a:gs>
                    <a:gs pos="70000">
                      <a:srgbClr val="FF0300"/>
                    </a:gs>
                    <a:gs pos="100000">
                      <a:srgbClr val="4D0808"/>
                    </a:gs>
                  </a:gsLst>
                  <a:lin ang="5400000" scaled="0"/>
                </a:gradFill>
              </a:rPr>
              <a:t>Miranda</a:t>
            </a:r>
            <a:r>
              <a:rPr lang="en-US" sz="2600" b="1" dirty="0" smtClean="0"/>
              <a:t> warnings</a:t>
            </a:r>
          </a:p>
          <a:p>
            <a:pPr marL="548640" indent="-411480" algn="ctr" fontAlgn="auto">
              <a:spcAft>
                <a:spcPts val="0"/>
              </a:spcAft>
              <a:buClr>
                <a:schemeClr val="tx1">
                  <a:shade val="95000"/>
                </a:schemeClr>
              </a:buClr>
              <a:buFont typeface="Wingdings 2"/>
              <a:buNone/>
              <a:defRPr/>
            </a:pPr>
            <a:r>
              <a:rPr lang="en-US" b="1" dirty="0" smtClean="0">
                <a:solidFill>
                  <a:srgbClr val="FFFF00"/>
                </a:solidFill>
              </a:rPr>
              <a:t>*During or as a result of an investigation, if an officer develops</a:t>
            </a:r>
            <a:r>
              <a:rPr lang="en-US" b="1" dirty="0" smtClean="0"/>
              <a:t> </a:t>
            </a:r>
            <a:r>
              <a:rPr lang="en-US" b="1" dirty="0" smtClean="0">
                <a:ln>
                  <a:solidFill>
                    <a:schemeClr val="bg1">
                      <a:alpha val="51000"/>
                    </a:schemeClr>
                  </a:solidFill>
                </a:ln>
                <a:gradFill>
                  <a:gsLst>
                    <a:gs pos="0">
                      <a:srgbClr val="FFF200"/>
                    </a:gs>
                    <a:gs pos="45000">
                      <a:srgbClr val="FF7A00"/>
                    </a:gs>
                    <a:gs pos="70000">
                      <a:srgbClr val="FF0300"/>
                    </a:gs>
                    <a:gs pos="100000">
                      <a:srgbClr val="4D0808"/>
                    </a:gs>
                  </a:gsLst>
                  <a:lin ang="5400000" scaled="0"/>
                </a:gradFill>
              </a:rPr>
              <a:t>Probable Cause</a:t>
            </a:r>
            <a:r>
              <a:rPr lang="en-US" b="1" dirty="0" smtClean="0"/>
              <a:t> </a:t>
            </a:r>
            <a:r>
              <a:rPr lang="en-US" b="1" dirty="0" smtClean="0">
                <a:solidFill>
                  <a:srgbClr val="FFFF00"/>
                </a:solidFill>
              </a:rPr>
              <a:t>he can usually make an arrest</a:t>
            </a:r>
          </a:p>
          <a:p>
            <a:pPr marL="868680" lvl="1" indent="-283464" fontAlgn="auto">
              <a:spcAft>
                <a:spcPts val="0"/>
              </a:spcAft>
              <a:buFont typeface="Wingdings 2"/>
              <a:buNone/>
              <a:defRPr/>
            </a:pPr>
            <a:endParaRPr lang="en-US" dirty="0" smtClean="0"/>
          </a:p>
          <a:p>
            <a:pPr marL="868680" lvl="1" indent="-283464" fontAlgn="auto">
              <a:spcAft>
                <a:spcPts val="0"/>
              </a:spcAft>
              <a:buFont typeface="Wingdings 2"/>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orizont">
  <a:themeElements>
    <a:clrScheme name="Horizont">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t">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t">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3255</TotalTime>
  <Words>1402</Words>
  <Application>Microsoft Office PowerPoint</Application>
  <PresentationFormat>Předvádění na obrazovce (4:3)</PresentationFormat>
  <Paragraphs>125</Paragraphs>
  <Slides>14</Slides>
  <Notes>9</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Horizont</vt:lpstr>
      <vt:lpstr>Basic criminal procedure </vt:lpstr>
      <vt:lpstr>Cup O’Knowledge</vt:lpstr>
      <vt:lpstr>SUSPICION</vt:lpstr>
      <vt:lpstr>SUSPICION</vt:lpstr>
      <vt:lpstr>DETENTION</vt:lpstr>
      <vt:lpstr>INVESTIGATION</vt:lpstr>
      <vt:lpstr>INVESTIGATION</vt:lpstr>
      <vt:lpstr>INVESTIGATION</vt:lpstr>
      <vt:lpstr>INVESTIGATION</vt:lpstr>
      <vt:lpstr>ARREST</vt:lpstr>
      <vt:lpstr>ARREST</vt:lpstr>
      <vt:lpstr>ARREST</vt:lpstr>
      <vt:lpstr>ARREST</vt:lpstr>
      <vt:lpstr>ARREST</vt:lpstr>
    </vt:vector>
  </TitlesOfParts>
  <Company>City of Henderson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emz</dc:creator>
  <cp:lastModifiedBy>Michal Smejkal</cp:lastModifiedBy>
  <cp:revision>211</cp:revision>
  <dcterms:created xsi:type="dcterms:W3CDTF">2010-02-28T00:05:37Z</dcterms:created>
  <dcterms:modified xsi:type="dcterms:W3CDTF">2014-04-17T04:23:52Z</dcterms:modified>
</cp:coreProperties>
</file>