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193" r:id="rId2"/>
  </p:sldMasterIdLst>
  <p:notesMasterIdLst>
    <p:notesMasterId r:id="rId44"/>
  </p:notesMasterIdLst>
  <p:handoutMasterIdLst>
    <p:handoutMasterId r:id="rId45"/>
  </p:handoutMasterIdLst>
  <p:sldIdLst>
    <p:sldId id="390" r:id="rId3"/>
    <p:sldId id="391" r:id="rId4"/>
    <p:sldId id="392" r:id="rId5"/>
    <p:sldId id="414" r:id="rId6"/>
    <p:sldId id="408" r:id="rId7"/>
    <p:sldId id="393" r:id="rId8"/>
    <p:sldId id="394" r:id="rId9"/>
    <p:sldId id="417" r:id="rId10"/>
    <p:sldId id="395" r:id="rId11"/>
    <p:sldId id="419" r:id="rId12"/>
    <p:sldId id="420" r:id="rId13"/>
    <p:sldId id="396" r:id="rId14"/>
    <p:sldId id="418" r:id="rId15"/>
    <p:sldId id="424" r:id="rId16"/>
    <p:sldId id="430" r:id="rId17"/>
    <p:sldId id="444" r:id="rId18"/>
    <p:sldId id="445" r:id="rId19"/>
    <p:sldId id="428" r:id="rId20"/>
    <p:sldId id="429" r:id="rId21"/>
    <p:sldId id="432" r:id="rId22"/>
    <p:sldId id="397" r:id="rId23"/>
    <p:sldId id="401" r:id="rId24"/>
    <p:sldId id="402" r:id="rId25"/>
    <p:sldId id="403" r:id="rId26"/>
    <p:sldId id="416" r:id="rId27"/>
    <p:sldId id="404" r:id="rId28"/>
    <p:sldId id="405" r:id="rId29"/>
    <p:sldId id="431" r:id="rId30"/>
    <p:sldId id="426" r:id="rId31"/>
    <p:sldId id="435" r:id="rId32"/>
    <p:sldId id="434" r:id="rId33"/>
    <p:sldId id="443" r:id="rId34"/>
    <p:sldId id="442" r:id="rId35"/>
    <p:sldId id="436" r:id="rId36"/>
    <p:sldId id="441" r:id="rId37"/>
    <p:sldId id="437" r:id="rId38"/>
    <p:sldId id="446" r:id="rId39"/>
    <p:sldId id="449" r:id="rId40"/>
    <p:sldId id="447" r:id="rId41"/>
    <p:sldId id="448" r:id="rId42"/>
    <p:sldId id="450" r:id="rId43"/>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26E"/>
    <a:srgbClr val="DD6909"/>
    <a:srgbClr val="909094"/>
    <a:srgbClr val="DCDFE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58" autoAdjust="0"/>
  </p:normalViewPr>
  <p:slideViewPr>
    <p:cSldViewPr>
      <p:cViewPr varScale="1">
        <p:scale>
          <a:sx n="74" d="100"/>
          <a:sy n="74" d="100"/>
        </p:scale>
        <p:origin x="-1068" y="-102"/>
      </p:cViewPr>
      <p:guideLst>
        <p:guide orient="horz" pos="2160"/>
        <p:guide pos="2880"/>
      </p:guideLst>
    </p:cSldViewPr>
  </p:slideViewPr>
  <p:outlineViewPr>
    <p:cViewPr>
      <p:scale>
        <a:sx n="33" d="100"/>
        <a:sy n="33" d="100"/>
      </p:scale>
      <p:origin x="0" y="36378"/>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smtClean="0"/>
              <a:t>Klepnutím lze upravit styly předlohy textu.</a:t>
            </a:r>
          </a:p>
          <a:p>
            <a:pPr lvl="1"/>
            <a:r>
              <a:rPr lang="en-GB" noProof="0" smtClean="0"/>
              <a:t>Druhá úroveň</a:t>
            </a:r>
          </a:p>
          <a:p>
            <a:pPr lvl="2"/>
            <a:r>
              <a:rPr lang="en-GB" noProof="0" smtClean="0"/>
              <a:t>Třetí úroveň</a:t>
            </a:r>
          </a:p>
          <a:p>
            <a:pPr lvl="3"/>
            <a:r>
              <a:rPr lang="en-GB" noProof="0" smtClean="0"/>
              <a:t>Čtvrtá úroveň</a:t>
            </a:r>
          </a:p>
          <a:p>
            <a:pPr lvl="4"/>
            <a:r>
              <a:rPr lang="en-GB" noProof="0" smtClean="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266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smtClean="0"/>
          </a:p>
        </p:txBody>
      </p:sp>
      <p:sp>
        <p:nvSpPr>
          <p:cNvPr id="266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7A10DA-79A9-4D5A-BD32-A64E8F8D8580}" type="slidenum">
              <a:rPr lang="cs-CZ"/>
              <a:pPr fontAlgn="base">
                <a:spcBef>
                  <a:spcPct val="0"/>
                </a:spcBef>
                <a:spcAft>
                  <a:spcPct val="0"/>
                </a:spcAft>
              </a:pPr>
              <a:t>11</a:t>
            </a:fld>
            <a:endParaRPr lang="cs-CZ"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12</a:t>
            </a:fld>
            <a:endParaRPr lang="cs-C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13</a:t>
            </a:fld>
            <a:endParaRPr lang="cs-CZ"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14</a:t>
            </a:fld>
            <a:endParaRPr lang="cs-CZ"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21</a:t>
            </a:fld>
            <a:endParaRPr lang="cs-CZ"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22</a:t>
            </a:fld>
            <a:endParaRPr lang="cs-CZ"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23</a:t>
            </a:fld>
            <a:endParaRPr lang="cs-CZ"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24</a:t>
            </a:fld>
            <a:endParaRPr lang="cs-CZ"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25</a:t>
            </a:fld>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a:t>
            </a:fld>
            <a:endParaRPr lang="cs-CZ"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26</a:t>
            </a:fld>
            <a:endParaRPr lang="cs-CZ"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27</a:t>
            </a:fld>
            <a:endParaRPr lang="cs-C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3</a:t>
            </a:fld>
            <a:endParaRPr lang="cs-C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4</a:t>
            </a:fld>
            <a:endParaRPr lang="cs-C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5</a:t>
            </a:fld>
            <a:endParaRPr 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6</a:t>
            </a:fld>
            <a:endParaRPr lang="cs-C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7</a:t>
            </a:fld>
            <a:endParaRPr lang="cs-CZ"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8</a:t>
            </a:fld>
            <a:endParaRPr lang="cs-CZ"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9</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smtClean="0"/>
              <a:t>Click to edit Master title style</a:t>
            </a:r>
            <a:endParaRPr lang="cs-CZ" dirty="0"/>
          </a:p>
        </p:txBody>
      </p:sp>
    </p:spTree>
    <p:extLst>
      <p:ext uri="{BB962C8B-B14F-4D97-AF65-F5344CB8AC3E}">
        <p14:creationId xmlns="" xmlns:p14="http://schemas.microsoft.com/office/powerpoint/2010/main" val="2908039291"/>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 xmlns:p14="http://schemas.microsoft.com/office/powerpoint/2010/main" val="320507951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smtClean="0"/>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 xmlns:p14="http://schemas.microsoft.com/office/powerpoint/2010/main" val="255087272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smtClean="0"/>
              <a:t>Klepnutím lze upravit styl předlohy nadpisů.</a:t>
            </a:r>
            <a:endParaRPr lang="cs-CZ" dirty="0"/>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927268E4-A006-4C81-A6BE-C9900A3331BD}" type="datetimeFigureOut">
              <a:rPr lang="cs-CZ" smtClean="0"/>
              <a:t>6.5.2014</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7268E4-A006-4C81-A6BE-C9900A3331BD}" type="datetimeFigureOut">
              <a:rPr lang="cs-CZ" smtClean="0"/>
              <a:t>6.5.2014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A40A8A4-3630-4F1C-9D8B-DA7594E1901A}" type="slidenum">
              <a:rPr lang="cs-CZ" smtClean="0"/>
              <a:t>‹#›</a:t>
            </a:fld>
            <a:endParaRPr lang="cs-CZ"/>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927268E4-A006-4C81-A6BE-C9900A3331BD}" type="datetimeFigureOut">
              <a:rPr lang="cs-CZ" smtClean="0"/>
              <a:t>6.5.2014</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27268E4-A006-4C81-A6BE-C9900A3331BD}" type="datetimeFigureOut">
              <a:rPr lang="cs-CZ" smtClean="0"/>
              <a:t>6.5.2014</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 xmlns:p14="http://schemas.microsoft.com/office/powerpoint/2010/main" val="2203454017"/>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27268E4-A006-4C81-A6BE-C9900A3331BD}" type="datetimeFigureOut">
              <a:rPr lang="cs-CZ" smtClean="0"/>
              <a:t>6.5.2014</a:t>
            </a:fld>
            <a:endParaRPr lang="cs-CZ"/>
          </a:p>
        </p:txBody>
      </p:sp>
      <p:sp>
        <p:nvSpPr>
          <p:cNvPr id="8" name="Zástupný symbol pro zápatí 7"/>
          <p:cNvSpPr>
            <a:spLocks noGrp="1"/>
          </p:cNvSpPr>
          <p:nvPr>
            <p:ph type="ftr" sz="quarter" idx="11"/>
          </p:nvPr>
        </p:nvSpPr>
        <p:spPr/>
        <p:txBody>
          <a:bodyPr/>
          <a:lstStyle/>
          <a:p>
            <a:pPr>
              <a:defRPr/>
            </a:pPr>
            <a:r>
              <a:rPr lang="cs-CZ" smtClean="0"/>
              <a:t>www.prkpartners.com</a:t>
            </a:r>
            <a:endParaRPr lang="cs-CZ"/>
          </a:p>
        </p:txBody>
      </p:sp>
      <p:sp>
        <p:nvSpPr>
          <p:cNvPr id="9" name="Zástupný symbol pro číslo snímku 8"/>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927268E4-A006-4C81-A6BE-C9900A3331BD}" type="datetimeFigureOut">
              <a:rPr lang="cs-CZ" smtClean="0"/>
              <a:t>6.5.2014</a:t>
            </a:fld>
            <a:endParaRPr lang="cs-CZ"/>
          </a:p>
        </p:txBody>
      </p:sp>
      <p:sp>
        <p:nvSpPr>
          <p:cNvPr id="4" name="Zástupný symbol pro zápatí 3"/>
          <p:cNvSpPr>
            <a:spLocks noGrp="1"/>
          </p:cNvSpPr>
          <p:nvPr>
            <p:ph type="ftr" sz="quarter" idx="11"/>
          </p:nvPr>
        </p:nvSpPr>
        <p:spPr/>
        <p:txBody>
          <a:bodyPr/>
          <a:lstStyle/>
          <a:p>
            <a:pPr>
              <a:defRPr/>
            </a:pPr>
            <a:r>
              <a:rPr lang="cs-CZ" smtClean="0"/>
              <a:t>www.prkpartners.com</a:t>
            </a:r>
            <a:endParaRPr lang="cs-CZ"/>
          </a:p>
        </p:txBody>
      </p:sp>
      <p:sp>
        <p:nvSpPr>
          <p:cNvPr id="5" name="Zástupný symbol pro číslo snímku 4"/>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27268E4-A006-4C81-A6BE-C9900A3331BD}" type="datetimeFigureOut">
              <a:rPr lang="cs-CZ" smtClean="0"/>
              <a:t>6.5.2014</a:t>
            </a:fld>
            <a:endParaRPr lang="cs-CZ"/>
          </a:p>
        </p:txBody>
      </p:sp>
      <p:sp>
        <p:nvSpPr>
          <p:cNvPr id="3" name="Zástupný symbol pro zápatí 2"/>
          <p:cNvSpPr>
            <a:spLocks noGrp="1"/>
          </p:cNvSpPr>
          <p:nvPr>
            <p:ph type="ftr" sz="quarter" idx="11"/>
          </p:nvPr>
        </p:nvSpPr>
        <p:spPr/>
        <p:txBody>
          <a:bodyPr/>
          <a:lstStyle/>
          <a:p>
            <a:pPr>
              <a:defRPr/>
            </a:pPr>
            <a:r>
              <a:rPr lang="cs-CZ" smtClean="0"/>
              <a:t>www.prkpartners.com</a:t>
            </a:r>
            <a:endParaRPr lang="cs-CZ"/>
          </a:p>
        </p:txBody>
      </p:sp>
      <p:sp>
        <p:nvSpPr>
          <p:cNvPr id="4" name="Zástupný symbol pro číslo snímku 3"/>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27268E4-A006-4C81-A6BE-C9900A3331BD}" type="datetimeFigureOut">
              <a:rPr lang="cs-CZ" smtClean="0"/>
              <a:t>6.5.2014</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927268E4-A006-4C81-A6BE-C9900A3331BD}" type="datetimeFigureOut">
              <a:rPr lang="cs-CZ" smtClean="0"/>
              <a:t>6.5.2014</a:t>
            </a:fld>
            <a:endParaRPr lang="cs-CZ"/>
          </a:p>
        </p:txBody>
      </p:sp>
      <p:sp>
        <p:nvSpPr>
          <p:cNvPr id="6" name="Zástupný symbol pro zápatí 5"/>
          <p:cNvSpPr>
            <a:spLocks noGrp="1"/>
          </p:cNvSpPr>
          <p:nvPr>
            <p:ph type="ftr" sz="quarter" idx="11"/>
          </p:nvPr>
        </p:nvSpPr>
        <p:spPr/>
        <p:txBody>
          <a:bodyPr/>
          <a:lstStyle/>
          <a:p>
            <a:pPr>
              <a:defRPr/>
            </a:pPr>
            <a:r>
              <a:rPr lang="cs-CZ" smtClean="0"/>
              <a:t>www.prkpartners.com</a:t>
            </a:r>
            <a:endParaRPr lang="cs-CZ"/>
          </a:p>
        </p:txBody>
      </p:sp>
      <p:sp>
        <p:nvSpPr>
          <p:cNvPr id="7" name="Zástupný symbol pro číslo snímku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7268E4-A006-4C81-A6BE-C9900A3331BD}" type="datetimeFigureOut">
              <a:rPr lang="cs-CZ" smtClean="0"/>
              <a:t>6.5.2014</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27268E4-A006-4C81-A6BE-C9900A3331BD}" type="datetimeFigureOut">
              <a:rPr lang="cs-CZ" smtClean="0"/>
              <a:t>6.5.2014</a:t>
            </a:fld>
            <a:endParaRPr lang="cs-CZ"/>
          </a:p>
        </p:txBody>
      </p:sp>
      <p:sp>
        <p:nvSpPr>
          <p:cNvPr id="5" name="Zástupný symbol pro zápatí 4"/>
          <p:cNvSpPr>
            <a:spLocks noGrp="1"/>
          </p:cNvSpPr>
          <p:nvPr>
            <p:ph type="ftr" sz="quarter" idx="11"/>
          </p:nvPr>
        </p:nvSpPr>
        <p:spPr/>
        <p:txBody>
          <a:bodyPr/>
          <a:lstStyle/>
          <a:p>
            <a:pPr>
              <a:defRPr/>
            </a:pPr>
            <a:r>
              <a:rPr lang="cs-CZ" smtClean="0"/>
              <a:t>www.prkpartners.com</a:t>
            </a:r>
            <a:endParaRPr lang="cs-CZ"/>
          </a:p>
        </p:txBody>
      </p:sp>
      <p:sp>
        <p:nvSpPr>
          <p:cNvPr id="6" name="Zástupný symbol pro číslo snímku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 xmlns:p14="http://schemas.microsoft.com/office/powerpoint/2010/main" val="135581707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cs-CZ"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cs-CZ" smtClean="0"/>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7" cstate="print">
            <a:extLst>
              <a:ext uri="{28A0092B-C50C-407E-A947-70E740481C1C}">
                <a14:useLocalDpi xmlns=""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7268E4-A006-4C81-A6BE-C9900A3331BD}" type="datetimeFigureOut">
              <a:rPr lang="cs-CZ" smtClean="0"/>
              <a:t>6.5.2014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cs-CZ" smtClean="0"/>
              <a:t>www.prkpartners.com</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00C104D-0F08-4397-BBE6-BDED8D746D1A}"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5194" r:id="rId1"/>
    <p:sldLayoutId id="2147485195" r:id="rId2"/>
    <p:sldLayoutId id="2147485196" r:id="rId3"/>
    <p:sldLayoutId id="2147485197" r:id="rId4"/>
    <p:sldLayoutId id="2147485198" r:id="rId5"/>
    <p:sldLayoutId id="2147485199" r:id="rId6"/>
    <p:sldLayoutId id="2147485200" r:id="rId7"/>
    <p:sldLayoutId id="2147485201" r:id="rId8"/>
    <p:sldLayoutId id="2147485202" r:id="rId9"/>
    <p:sldLayoutId id="2147485203" r:id="rId10"/>
    <p:sldLayoutId id="2147485204" r:id="rId11"/>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cs-CZ" sz="4400" dirty="0" smtClean="0"/>
              <a:t>Právnické osoby soukromého práva, korporace, fundace, ústav</a:t>
            </a:r>
            <a:r>
              <a:rPr lang="cs-CZ" sz="4400" dirty="0" smtClean="0"/>
              <a:t/>
            </a:r>
            <a:br>
              <a:rPr lang="cs-CZ" sz="4400" dirty="0" smtClean="0"/>
            </a:br>
            <a:endParaRPr lang="en-US" sz="4400" dirty="0"/>
          </a:p>
        </p:txBody>
      </p:sp>
      <p:sp>
        <p:nvSpPr>
          <p:cNvPr id="4" name="Subtitle 3"/>
          <p:cNvSpPr>
            <a:spLocks noGrp="1"/>
          </p:cNvSpPr>
          <p:nvPr>
            <p:ph type="subTitle" idx="1"/>
          </p:nvPr>
        </p:nvSpPr>
        <p:spPr/>
        <p:txBody>
          <a:bodyPr>
            <a:normAutofit/>
          </a:bodyPr>
          <a:lstStyle/>
          <a:p>
            <a:r>
              <a:rPr lang="cs-CZ" dirty="0" smtClean="0"/>
              <a:t>Doc. JUDr. Kateřina </a:t>
            </a:r>
            <a:r>
              <a:rPr lang="cs-CZ" dirty="0" err="1" smtClean="0"/>
              <a:t>Ronovská</a:t>
            </a:r>
            <a:r>
              <a:rPr lang="cs-CZ" dirty="0" smtClean="0"/>
              <a:t>, </a:t>
            </a:r>
            <a:r>
              <a:rPr lang="cs-CZ" dirty="0" err="1" smtClean="0"/>
              <a:t>Ph.D</a:t>
            </a:r>
            <a:r>
              <a:rPr lang="cs-CZ" dirty="0" smtClean="0"/>
              <a:t>.</a:t>
            </a:r>
          </a:p>
          <a:p>
            <a:r>
              <a:rPr lang="cs-CZ" dirty="0" err="1" smtClean="0"/>
              <a:t>PrF</a:t>
            </a:r>
            <a:r>
              <a:rPr lang="cs-CZ" dirty="0" smtClean="0"/>
              <a:t> MU, Brno</a:t>
            </a:r>
            <a:endParaRPr lang="en-US"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557824"/>
          </a:xfrm>
        </p:spPr>
        <p:txBody>
          <a:bodyPr>
            <a:normAutofit fontScale="90000"/>
          </a:bodyPr>
          <a:lstStyle/>
          <a:p>
            <a:r>
              <a:rPr lang="cs-CZ" dirty="0" smtClean="0"/>
              <a:t>Zastoupení statutárním orgánem</a:t>
            </a:r>
            <a:endParaRPr lang="cs-CZ" dirty="0"/>
          </a:p>
        </p:txBody>
      </p:sp>
      <p:sp>
        <p:nvSpPr>
          <p:cNvPr id="2" name="Zástupný symbol pro obsah 1"/>
          <p:cNvSpPr>
            <a:spLocks noGrp="1"/>
          </p:cNvSpPr>
          <p:nvPr>
            <p:ph idx="1"/>
          </p:nvPr>
        </p:nvSpPr>
        <p:spPr>
          <a:xfrm>
            <a:off x="428596" y="1916832"/>
            <a:ext cx="8285168" cy="4680520"/>
          </a:xfrm>
        </p:spPr>
        <p:txBody>
          <a:bodyPr>
            <a:normAutofit fontScale="70000" lnSpcReduction="20000"/>
          </a:bodyPr>
          <a:lstStyle/>
          <a:p>
            <a:pPr>
              <a:buClr>
                <a:srgbClr val="DD6909"/>
              </a:buClr>
              <a:buFont typeface="Arial" pitchFamily="34" charset="0"/>
              <a:buChar char="∕"/>
            </a:pPr>
            <a:r>
              <a:rPr lang="cs-CZ" dirty="0" smtClean="0">
                <a:solidFill>
                  <a:srgbClr val="0B3162"/>
                </a:solidFill>
              </a:rPr>
              <a:t>opuštěno dělení na jednání „za“ právnickou osobu a jednání „jménem“ právnické osoby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a:solidFill>
                  <a:srgbClr val="0B3162"/>
                </a:solidFill>
              </a:rPr>
              <a:t>§ 162 – důraz na způsob jednání zapsaný ve veřejném rejstříku</a:t>
            </a:r>
          </a:p>
          <a:p>
            <a:pPr lvl="1">
              <a:buClr>
                <a:srgbClr val="DD6909"/>
              </a:buClr>
            </a:pPr>
            <a:r>
              <a:rPr lang="cs-CZ" dirty="0">
                <a:solidFill>
                  <a:srgbClr val="0B3162"/>
                </a:solidFill>
              </a:rPr>
              <a:t>schvalovací procesy jsou věcí právnické osoby (co se děje v hlavě, není důležité)</a:t>
            </a:r>
          </a:p>
          <a:p>
            <a:pPr lvl="1">
              <a:buClr>
                <a:srgbClr val="DD6909"/>
              </a:buClr>
            </a:pPr>
            <a:r>
              <a:rPr lang="cs-CZ" dirty="0">
                <a:solidFill>
                  <a:srgbClr val="0B3162"/>
                </a:solidFill>
              </a:rPr>
              <a:t>odchylky od § 162 v § 48 ZOK</a:t>
            </a:r>
          </a:p>
          <a:p>
            <a:pPr>
              <a:buClr>
                <a:srgbClr val="DD6909"/>
              </a:buClr>
              <a:buFont typeface="Arial" pitchFamily="34" charset="0"/>
              <a:buChar char="∕"/>
            </a:pPr>
            <a:endParaRPr lang="cs-CZ" dirty="0" smtClean="0">
              <a:solidFill>
                <a:srgbClr val="0B3162"/>
              </a:solidFill>
            </a:endParaRPr>
          </a:p>
          <a:p>
            <a:pPr>
              <a:buClr>
                <a:srgbClr val="DD6909"/>
              </a:buClr>
              <a:buFont typeface="Arial" pitchFamily="34" charset="0"/>
              <a:buChar char="∕"/>
            </a:pPr>
            <a:r>
              <a:rPr lang="cs-CZ" dirty="0" smtClean="0">
                <a:solidFill>
                  <a:srgbClr val="0B3162"/>
                </a:solidFill>
              </a:rPr>
              <a:t>§ 164 – obecná působnost statutárního orgánu jednat za právnickou osobu</a:t>
            </a:r>
          </a:p>
          <a:p>
            <a:pPr lvl="1">
              <a:buClr>
                <a:srgbClr val="DD6909"/>
              </a:buClr>
            </a:pPr>
            <a:r>
              <a:rPr lang="cs-CZ" dirty="0" smtClean="0">
                <a:solidFill>
                  <a:srgbClr val="0B3162"/>
                </a:solidFill>
              </a:rPr>
              <a:t>odstavec 2 – možnost člena kolektivního statutárního orgánu jednat za právnickou osobu na základě plné moci</a:t>
            </a:r>
          </a:p>
          <a:p>
            <a:pPr lvl="1">
              <a:buClr>
                <a:srgbClr val="DD6909"/>
              </a:buClr>
            </a:pPr>
            <a:r>
              <a:rPr lang="cs-CZ" dirty="0" smtClean="0">
                <a:solidFill>
                  <a:srgbClr val="0B3162"/>
                </a:solidFill>
              </a:rPr>
              <a:t>odstavec 3 – kdo jedná vůči zaměstnancům</a:t>
            </a:r>
          </a:p>
          <a:p>
            <a:pPr>
              <a:buClr>
                <a:srgbClr val="DD6909"/>
              </a:buClr>
              <a:buFont typeface="Arial" pitchFamily="34" charset="0"/>
              <a:buChar char="∕"/>
            </a:pPr>
            <a:endParaRPr lang="cs-CZ" dirty="0" smtClean="0">
              <a:solidFill>
                <a:srgbClr val="0B3162"/>
              </a:solidFill>
            </a:endParaRPr>
          </a:p>
        </p:txBody>
      </p:sp>
    </p:spTree>
    <p:extLst>
      <p:ext uri="{BB962C8B-B14F-4D97-AF65-F5344CB8AC3E}">
        <p14:creationId xmlns="" xmlns:p14="http://schemas.microsoft.com/office/powerpoint/2010/main" val="221511527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noAutofit/>
          </a:bodyPr>
          <a:lstStyle/>
          <a:p>
            <a:pPr fontAlgn="auto">
              <a:spcAft>
                <a:spcPts val="0"/>
              </a:spcAft>
              <a:defRPr/>
            </a:pPr>
            <a:r>
              <a:rPr lang="cs-CZ" sz="3600" dirty="0" smtClean="0"/>
              <a:t>Opatrovnictví právnické osoby (§ 486 </a:t>
            </a:r>
            <a:r>
              <a:rPr lang="cs-CZ" sz="3600" dirty="0" err="1" smtClean="0"/>
              <a:t>an</a:t>
            </a:r>
            <a:r>
              <a:rPr lang="cs-CZ" sz="3600" dirty="0" smtClean="0"/>
              <a:t>.)</a:t>
            </a:r>
            <a:endParaRPr lang="cs-CZ" sz="3600" dirty="0"/>
          </a:p>
        </p:txBody>
      </p:sp>
      <p:sp>
        <p:nvSpPr>
          <p:cNvPr id="2" name="Zástupný symbol pro obsah 1"/>
          <p:cNvSpPr>
            <a:spLocks noGrp="1"/>
          </p:cNvSpPr>
          <p:nvPr>
            <p:ph idx="1"/>
          </p:nvPr>
        </p:nvSpPr>
        <p:spPr>
          <a:xfrm>
            <a:off x="428596" y="1988840"/>
            <a:ext cx="8285168" cy="4464496"/>
          </a:xfrm>
        </p:spPr>
        <p:txBody>
          <a:bodyPr>
            <a:normAutofit fontScale="70000" lnSpcReduction="20000"/>
          </a:bodyPr>
          <a:lstStyle/>
          <a:p>
            <a:pPr marL="365760" indent="-256032" fontAlgn="auto">
              <a:spcAft>
                <a:spcPts val="0"/>
              </a:spcAft>
              <a:buClr>
                <a:srgbClr val="DD6909"/>
              </a:buClr>
              <a:buFont typeface="Arial" pitchFamily="34" charset="0"/>
              <a:buChar char="∕"/>
              <a:defRPr/>
            </a:pPr>
            <a:r>
              <a:rPr lang="cs-CZ" dirty="0" smtClean="0"/>
              <a:t>důvody</a:t>
            </a:r>
          </a:p>
          <a:p>
            <a:pPr marL="765810" lvl="1" indent="-256032" fontAlgn="auto">
              <a:spcAft>
                <a:spcPts val="0"/>
              </a:spcAft>
              <a:buClr>
                <a:srgbClr val="DD6909"/>
              </a:buClr>
              <a:defRPr/>
            </a:pPr>
            <a:r>
              <a:rPr lang="cs-CZ" dirty="0" smtClean="0"/>
              <a:t>potřebuje-li to, aby mohly být spravovány její záležitosti</a:t>
            </a:r>
          </a:p>
          <a:p>
            <a:pPr marL="765810" lvl="1" indent="-256032" fontAlgn="auto">
              <a:spcAft>
                <a:spcPts val="0"/>
              </a:spcAft>
              <a:buClr>
                <a:srgbClr val="DD6909"/>
              </a:buClr>
              <a:defRPr/>
            </a:pPr>
            <a:r>
              <a:rPr lang="cs-CZ" dirty="0" smtClean="0"/>
              <a:t>potřebuje-li to, aby mohla být hájena její práva</a:t>
            </a:r>
          </a:p>
          <a:p>
            <a:pPr marL="365760" indent="-256032" fontAlgn="auto">
              <a:spcAft>
                <a:spcPts val="0"/>
              </a:spcAft>
              <a:buClr>
                <a:srgbClr val="DD6909"/>
              </a:buClr>
              <a:buFont typeface="Arial" pitchFamily="34" charset="0"/>
              <a:buChar char="∕"/>
              <a:defRPr/>
            </a:pPr>
            <a:endParaRPr lang="cs-CZ" dirty="0" smtClean="0"/>
          </a:p>
          <a:p>
            <a:pPr marL="765810" lvl="1" indent="-256032" fontAlgn="auto">
              <a:spcAft>
                <a:spcPts val="0"/>
              </a:spcAft>
              <a:buClr>
                <a:srgbClr val="DD6909"/>
              </a:buClr>
              <a:defRPr/>
            </a:pPr>
            <a:r>
              <a:rPr lang="cs-CZ" dirty="0" smtClean="0"/>
              <a:t>při konfliktu zájmů  (§ 165 odst. 2 + konflikt zájmů dle ZOK)</a:t>
            </a:r>
          </a:p>
          <a:p>
            <a:pPr marL="365760" indent="-256032" fontAlgn="auto">
              <a:spcAft>
                <a:spcPts val="0"/>
              </a:spcAft>
              <a:buClr>
                <a:srgbClr val="DD6909"/>
              </a:buClr>
              <a:buFont typeface="Arial" pitchFamily="34" charset="0"/>
              <a:buChar char="∕"/>
              <a:defRPr/>
            </a:pPr>
            <a:endParaRPr lang="cs-CZ" dirty="0" smtClean="0"/>
          </a:p>
          <a:p>
            <a:pPr marL="365760" indent="-256032" fontAlgn="auto">
              <a:spcAft>
                <a:spcPts val="0"/>
              </a:spcAft>
              <a:buClr>
                <a:srgbClr val="DD6909"/>
              </a:buClr>
              <a:buFont typeface="Arial" pitchFamily="34" charset="0"/>
              <a:buChar char="∕"/>
              <a:defRPr/>
            </a:pPr>
            <a:r>
              <a:rPr lang="cs-CZ" dirty="0" smtClean="0"/>
              <a:t>opatrovníka jmenuje soud </a:t>
            </a:r>
          </a:p>
          <a:p>
            <a:pPr marL="765810" lvl="1" indent="-256032" fontAlgn="auto">
              <a:spcAft>
                <a:spcPts val="0"/>
              </a:spcAft>
              <a:buClr>
                <a:srgbClr val="DD6909"/>
              </a:buClr>
              <a:defRPr/>
            </a:pPr>
            <a:r>
              <a:rPr lang="cs-CZ" dirty="0" smtClean="0"/>
              <a:t>je vázán zakladatelským právním jednáním (§ 488)</a:t>
            </a:r>
          </a:p>
          <a:p>
            <a:pPr marL="365760" indent="-256032" fontAlgn="auto">
              <a:spcAft>
                <a:spcPts val="0"/>
              </a:spcAft>
              <a:buClr>
                <a:srgbClr val="DD6909"/>
              </a:buClr>
              <a:buFont typeface="Arial" pitchFamily="34" charset="0"/>
              <a:buChar char="∕"/>
              <a:defRPr/>
            </a:pPr>
            <a:endParaRPr lang="cs-CZ" dirty="0" smtClean="0"/>
          </a:p>
          <a:p>
            <a:pPr marL="365760" indent="-256032" fontAlgn="auto">
              <a:spcAft>
                <a:spcPts val="0"/>
              </a:spcAft>
              <a:buClr>
                <a:srgbClr val="DD6909"/>
              </a:buClr>
              <a:buFont typeface="Arial" pitchFamily="34" charset="0"/>
              <a:buChar char="∕"/>
              <a:defRPr/>
            </a:pPr>
            <a:r>
              <a:rPr lang="cs-CZ" dirty="0" smtClean="0"/>
              <a:t>opatrovník</a:t>
            </a:r>
          </a:p>
          <a:p>
            <a:pPr marL="765810" lvl="1" indent="-256032" fontAlgn="auto">
              <a:spcAft>
                <a:spcPts val="0"/>
              </a:spcAft>
              <a:buClr>
                <a:srgbClr val="DD6909"/>
              </a:buClr>
              <a:defRPr/>
            </a:pPr>
            <a:r>
              <a:rPr lang="cs-CZ" dirty="0" smtClean="0"/>
              <a:t>musí splňovat stejné požadavky jako člen statutárního orgánu (§ 486 odst. 2)</a:t>
            </a:r>
          </a:p>
          <a:p>
            <a:pPr marL="765810" lvl="1" indent="-256032" fontAlgn="auto">
              <a:spcAft>
                <a:spcPts val="0"/>
              </a:spcAft>
              <a:buClr>
                <a:srgbClr val="DD6909"/>
              </a:buClr>
              <a:defRPr/>
            </a:pPr>
            <a:r>
              <a:rPr lang="cs-CZ" dirty="0" smtClean="0"/>
              <a:t>má působnost statutárního orgánu (§ 487 odst. 1)</a:t>
            </a:r>
          </a:p>
          <a:p>
            <a:pPr marL="765810" lvl="1" indent="-256032" fontAlgn="auto">
              <a:spcAft>
                <a:spcPts val="0"/>
              </a:spcAft>
              <a:buClr>
                <a:srgbClr val="DD6909"/>
              </a:buClr>
              <a:defRPr/>
            </a:pPr>
            <a:r>
              <a:rPr lang="cs-CZ" dirty="0" smtClean="0"/>
              <a:t>usiluje o obnovení činnosti statutárního orgánu (§ 487 odst. 2)</a:t>
            </a:r>
          </a:p>
        </p:txBody>
      </p:sp>
    </p:spTree>
    <p:extLst>
      <p:ext uri="{BB962C8B-B14F-4D97-AF65-F5344CB8AC3E}">
        <p14:creationId xmlns="" xmlns:p14="http://schemas.microsoft.com/office/powerpoint/2010/main" val="1909566722"/>
      </p:ext>
    </p:extLst>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28596" y="1142984"/>
            <a:ext cx="8501122" cy="629832"/>
          </a:xfrm>
        </p:spPr>
        <p:txBody>
          <a:bodyPr>
            <a:normAutofit fontScale="90000"/>
          </a:bodyPr>
          <a:lstStyle/>
          <a:p>
            <a:r>
              <a:rPr lang="cs-CZ" dirty="0" smtClean="0"/>
              <a:t>Likvidace právnické osoby I.</a:t>
            </a:r>
            <a:endParaRPr lang="cs-CZ" dirty="0"/>
          </a:p>
        </p:txBody>
      </p:sp>
      <p:sp>
        <p:nvSpPr>
          <p:cNvPr id="2" name="Zástupný symbol pro obsah 1"/>
          <p:cNvSpPr>
            <a:spLocks noGrp="1"/>
          </p:cNvSpPr>
          <p:nvPr>
            <p:ph idx="1"/>
          </p:nvPr>
        </p:nvSpPr>
        <p:spPr>
          <a:xfrm>
            <a:off x="428596" y="1916832"/>
            <a:ext cx="8285168" cy="4226812"/>
          </a:xfrm>
        </p:spPr>
        <p:txBody>
          <a:bodyPr>
            <a:normAutofit fontScale="85000" lnSpcReduction="20000"/>
          </a:bodyPr>
          <a:lstStyle/>
          <a:p>
            <a:pPr>
              <a:buClr>
                <a:srgbClr val="DD6909"/>
              </a:buClr>
              <a:buFont typeface="Arial" pitchFamily="34" charset="0"/>
              <a:buChar char="∕"/>
            </a:pPr>
            <a:r>
              <a:rPr lang="cs-CZ" dirty="0" smtClean="0"/>
              <a:t>obecná pravidla, která doposud chybí</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inspirace dosavadním obchodním zákoníkem</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pravidla zajišťující, aby vždy existoval likvidátor, nebo alespoň osoba, která by vykonává jeho působnost</a:t>
            </a:r>
          </a:p>
          <a:p>
            <a:pPr lvl="1">
              <a:buClr>
                <a:srgbClr val="DD6909"/>
              </a:buClr>
            </a:pPr>
            <a:r>
              <a:rPr lang="cs-CZ" dirty="0" smtClean="0"/>
              <a:t>povinností příslušného orgánu povolat likvidátora (sama PO nebo soud)</a:t>
            </a:r>
          </a:p>
          <a:p>
            <a:pPr lvl="1">
              <a:buClr>
                <a:srgbClr val="DD6909"/>
              </a:buClr>
            </a:pPr>
            <a:r>
              <a:rPr lang="cs-CZ" dirty="0" smtClean="0"/>
              <a:t>nesplní-li PO tuto povinnost – jmenuje soud (může jmenovat i aktuálního člena statutárního orgánu)</a:t>
            </a:r>
          </a:p>
          <a:p>
            <a:pPr lvl="1">
              <a:buClr>
                <a:srgbClr val="DD6909"/>
              </a:buClr>
            </a:pPr>
            <a:r>
              <a:rPr lang="cs-CZ" dirty="0" smtClean="0"/>
              <a:t>není-li funkce likvidátora obsazena - § 189 odst. 2</a:t>
            </a:r>
          </a:p>
        </p:txBody>
      </p:sp>
    </p:spTree>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467544" y="692696"/>
            <a:ext cx="8462174" cy="864096"/>
          </a:xfrm>
        </p:spPr>
        <p:txBody>
          <a:bodyPr>
            <a:normAutofit/>
          </a:bodyPr>
          <a:lstStyle/>
          <a:p>
            <a:r>
              <a:rPr lang="cs-CZ" dirty="0" smtClean="0"/>
              <a:t>Likvidace právnické osoby II.</a:t>
            </a:r>
            <a:endParaRPr lang="cs-CZ" dirty="0"/>
          </a:p>
        </p:txBody>
      </p:sp>
      <p:sp>
        <p:nvSpPr>
          <p:cNvPr id="2" name="Zástupný symbol pro obsah 1"/>
          <p:cNvSpPr>
            <a:spLocks noGrp="1"/>
          </p:cNvSpPr>
          <p:nvPr>
            <p:ph idx="1"/>
          </p:nvPr>
        </p:nvSpPr>
        <p:spPr/>
        <p:txBody>
          <a:bodyPr>
            <a:normAutofit fontScale="70000" lnSpcReduction="20000"/>
          </a:bodyPr>
          <a:lstStyle/>
          <a:p>
            <a:pPr>
              <a:buClr>
                <a:srgbClr val="DD6909"/>
              </a:buClr>
              <a:buFont typeface="Arial" pitchFamily="34" charset="0"/>
              <a:buChar char="∕"/>
            </a:pPr>
            <a:r>
              <a:rPr lang="cs-CZ" dirty="0" smtClean="0"/>
              <a:t>zavedení pojmu likvidační podstata (§ 187) – majetek zrušené PO</a:t>
            </a:r>
          </a:p>
          <a:p>
            <a:pPr lvl="1">
              <a:buClr>
                <a:srgbClr val="DD6909"/>
              </a:buClr>
            </a:pPr>
            <a:r>
              <a:rPr lang="cs-CZ" dirty="0" smtClean="0"/>
              <a:t>přesnější regulace pro přenechání likvidační podstaty věřitelům, nedaří-li se ji zpeněžit (§ 202 – § 204)</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novinka – osud neuspokojených pohledávek věřitelů</a:t>
            </a:r>
          </a:p>
          <a:p>
            <a:pPr lvl="1">
              <a:buClr>
                <a:srgbClr val="DD6909"/>
              </a:buClr>
            </a:pPr>
            <a:r>
              <a:rPr lang="cs-CZ" dirty="0" smtClean="0"/>
              <a:t>zánik – § 203</a:t>
            </a:r>
          </a:p>
          <a:p>
            <a:pPr lvl="1">
              <a:buClr>
                <a:srgbClr val="DD6909"/>
              </a:buClr>
            </a:pPr>
            <a:r>
              <a:rPr lang="cs-CZ" dirty="0" smtClean="0"/>
              <a:t>obnovení – § 209 =&gt; navazující právní úprava promlčení (§ 643 odst. 2)</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novinka v postavení zaměstnance</a:t>
            </a:r>
          </a:p>
          <a:p>
            <a:pPr lvl="1">
              <a:buClr>
                <a:srgbClr val="DD6909"/>
              </a:buClr>
            </a:pPr>
            <a:r>
              <a:rPr lang="cs-CZ" dirty="0" smtClean="0"/>
              <a:t>dnes – mají právo na přednostní uspokojení mzdových nároků (§ 74 odst. 2 </a:t>
            </a:r>
            <a:r>
              <a:rPr lang="cs-CZ" dirty="0" err="1" smtClean="0"/>
              <a:t>ObchZ</a:t>
            </a:r>
            <a:r>
              <a:rPr lang="cs-CZ" dirty="0" smtClean="0"/>
              <a:t>)</a:t>
            </a:r>
          </a:p>
          <a:p>
            <a:pPr lvl="1">
              <a:buClr>
                <a:srgbClr val="DD6909"/>
              </a:buClr>
            </a:pPr>
            <a:r>
              <a:rPr lang="cs-CZ" dirty="0" smtClean="0"/>
              <a:t>nově – mají právo na přednostní uspokojení všech svých pohledávek vůči zaměstnavateli (§ 202)</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Členění právnických osob soukromého </a:t>
            </a:r>
            <a:r>
              <a:rPr lang="cs-CZ" dirty="0" smtClean="0"/>
              <a:t>práva (systematika)</a:t>
            </a:r>
            <a:endParaRPr lang="cs-CZ" dirty="0"/>
          </a:p>
        </p:txBody>
      </p:sp>
      <p:sp>
        <p:nvSpPr>
          <p:cNvPr id="2" name="Zástupný symbol pro obsah 1"/>
          <p:cNvSpPr>
            <a:spLocks noGrp="1"/>
          </p:cNvSpPr>
          <p:nvPr>
            <p:ph idx="1"/>
          </p:nvPr>
        </p:nvSpPr>
        <p:spPr/>
        <p:txBody>
          <a:bodyPr>
            <a:normAutofit fontScale="85000" lnSpcReduction="20000"/>
          </a:bodyPr>
          <a:lstStyle/>
          <a:p>
            <a:pPr>
              <a:buClr>
                <a:srgbClr val="DD6909"/>
              </a:buClr>
            </a:pPr>
            <a:r>
              <a:rPr lang="cs-CZ" dirty="0" smtClean="0"/>
              <a:t>podle jejich substrátu (osoby vs. majetek) :</a:t>
            </a:r>
          </a:p>
          <a:p>
            <a:pPr>
              <a:buClr>
                <a:srgbClr val="DD6909"/>
              </a:buClr>
              <a:buNone/>
            </a:pPr>
            <a:endParaRPr lang="cs-CZ" dirty="0" smtClean="0"/>
          </a:p>
          <a:p>
            <a:pPr>
              <a:buClr>
                <a:srgbClr val="DD6909"/>
              </a:buClr>
              <a:buFont typeface="Arial" pitchFamily="34" charset="0"/>
              <a:buChar char="∕"/>
            </a:pPr>
            <a:r>
              <a:rPr lang="cs-CZ" dirty="0" smtClean="0"/>
              <a:t>Korporace</a:t>
            </a:r>
          </a:p>
          <a:p>
            <a:pPr>
              <a:buClr>
                <a:srgbClr val="DD6909"/>
              </a:buClr>
              <a:buFont typeface="Arial" pitchFamily="34" charset="0"/>
              <a:buChar char="∕"/>
            </a:pPr>
            <a:r>
              <a:rPr lang="cs-CZ" dirty="0" smtClean="0"/>
              <a:t>Fundace (a dále též ústav – hybridní, formálně fundace)</a:t>
            </a:r>
          </a:p>
          <a:p>
            <a:pPr>
              <a:buClr>
                <a:srgbClr val="DD6909"/>
              </a:buClr>
              <a:buNone/>
            </a:pPr>
            <a:endParaRPr lang="cs-CZ" dirty="0" smtClean="0"/>
          </a:p>
          <a:p>
            <a:pPr>
              <a:buClr>
                <a:srgbClr val="DD6909"/>
              </a:buClr>
              <a:buNone/>
            </a:pPr>
            <a:endParaRPr lang="cs-CZ" dirty="0" smtClean="0"/>
          </a:p>
          <a:p>
            <a:pPr>
              <a:buClr>
                <a:srgbClr val="DD6909"/>
              </a:buClr>
            </a:pPr>
            <a:r>
              <a:rPr lang="cs-CZ" dirty="0" smtClean="0"/>
              <a:t>podle účelu</a:t>
            </a:r>
          </a:p>
          <a:p>
            <a:pPr>
              <a:buClr>
                <a:srgbClr val="DD6909"/>
              </a:buClr>
              <a:buNone/>
            </a:pPr>
            <a:endParaRPr lang="cs-CZ" dirty="0" smtClean="0"/>
          </a:p>
          <a:p>
            <a:pPr>
              <a:buClr>
                <a:srgbClr val="DD6909"/>
              </a:buClr>
              <a:buFont typeface="Arial" pitchFamily="34" charset="0"/>
              <a:buChar char="∕"/>
            </a:pPr>
            <a:r>
              <a:rPr lang="cs-CZ" dirty="0" smtClean="0"/>
              <a:t>za účelem výdělečným (za účelem podnikání)</a:t>
            </a:r>
          </a:p>
          <a:p>
            <a:pPr>
              <a:buClr>
                <a:srgbClr val="DD6909"/>
              </a:buClr>
              <a:buFont typeface="Arial" pitchFamily="34" charset="0"/>
              <a:buChar char="∕"/>
            </a:pPr>
            <a:r>
              <a:rPr lang="cs-CZ" dirty="0" smtClean="0"/>
              <a:t>za účelem nevýdělečným (jiným než podnikání)</a:t>
            </a:r>
          </a:p>
          <a:p>
            <a:pPr>
              <a:buClr>
                <a:srgbClr val="DD6909"/>
              </a:buClr>
              <a:buNone/>
            </a:pPr>
            <a:endParaRPr lang="cs-CZ" dirty="0" smtClean="0"/>
          </a:p>
        </p:txBody>
      </p:sp>
    </p:spTree>
    <p:extLst>
      <p:ext uri="{BB962C8B-B14F-4D97-AF65-F5344CB8AC3E}">
        <p14:creationId xmlns="" xmlns:p14="http://schemas.microsoft.com/office/powerpoint/2010/main" val="2421021048"/>
      </p:ext>
    </p:extLst>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Korporace – s nevýdělečným účelem (za jiným účelem než podnikáním)</a:t>
            </a:r>
            <a:endParaRPr lang="en-US" dirty="0"/>
          </a:p>
        </p:txBody>
      </p:sp>
      <p:sp>
        <p:nvSpPr>
          <p:cNvPr id="5" name="Content Placeholder 4"/>
          <p:cNvSpPr>
            <a:spLocks noGrp="1"/>
          </p:cNvSpPr>
          <p:nvPr>
            <p:ph idx="1"/>
          </p:nvPr>
        </p:nvSpPr>
        <p:spPr/>
        <p:txBody>
          <a:bodyPr>
            <a:normAutofit fontScale="77500" lnSpcReduction="20000"/>
          </a:bodyPr>
          <a:lstStyle/>
          <a:p>
            <a:pPr>
              <a:buNone/>
            </a:pPr>
            <a:r>
              <a:rPr lang="cs-CZ" dirty="0" smtClean="0"/>
              <a:t>V NOZ:</a:t>
            </a:r>
          </a:p>
          <a:p>
            <a:r>
              <a:rPr lang="cs-CZ" dirty="0" smtClean="0"/>
              <a:t>Spolek (pobočný spolek)</a:t>
            </a:r>
          </a:p>
          <a:p>
            <a:r>
              <a:rPr lang="cs-CZ" dirty="0" smtClean="0"/>
              <a:t>Odborová organizace (§ 3025)</a:t>
            </a:r>
          </a:p>
          <a:p>
            <a:r>
              <a:rPr lang="cs-CZ" dirty="0" smtClean="0"/>
              <a:t>Organizace zaměstnavatelů (§ 3025)</a:t>
            </a:r>
          </a:p>
          <a:p>
            <a:r>
              <a:rPr lang="cs-CZ" dirty="0" smtClean="0"/>
              <a:t>Společenství vlastníků jednotek (§ 1204 a </a:t>
            </a:r>
            <a:r>
              <a:rPr lang="cs-CZ" dirty="0" err="1" smtClean="0"/>
              <a:t>násl</a:t>
            </a:r>
            <a:r>
              <a:rPr lang="cs-CZ" dirty="0" smtClean="0"/>
              <a:t>.)</a:t>
            </a:r>
          </a:p>
          <a:p>
            <a:pPr>
              <a:buNone/>
            </a:pPr>
            <a:r>
              <a:rPr lang="cs-CZ" dirty="0" smtClean="0"/>
              <a:t>V ZOK:</a:t>
            </a:r>
          </a:p>
          <a:p>
            <a:r>
              <a:rPr lang="cs-CZ" dirty="0" smtClean="0"/>
              <a:t>Společnost s ručením omezeným (§ 132 a </a:t>
            </a:r>
            <a:r>
              <a:rPr lang="cs-CZ" dirty="0" err="1" smtClean="0"/>
              <a:t>násl</a:t>
            </a:r>
            <a:r>
              <a:rPr lang="cs-CZ" dirty="0" smtClean="0"/>
              <a:t>.)</a:t>
            </a:r>
          </a:p>
          <a:p>
            <a:r>
              <a:rPr lang="cs-CZ" dirty="0" smtClean="0"/>
              <a:t>Akciová společnost (§ 256 a </a:t>
            </a:r>
            <a:r>
              <a:rPr lang="cs-CZ" dirty="0" err="1" smtClean="0"/>
              <a:t>násl</a:t>
            </a:r>
            <a:r>
              <a:rPr lang="cs-CZ" dirty="0" smtClean="0"/>
              <a:t>.)</a:t>
            </a:r>
          </a:p>
          <a:p>
            <a:r>
              <a:rPr lang="cs-CZ" dirty="0" smtClean="0"/>
              <a:t>Družstvo (§ 552 a </a:t>
            </a:r>
            <a:r>
              <a:rPr lang="cs-CZ" dirty="0" err="1" smtClean="0"/>
              <a:t>násl</a:t>
            </a:r>
            <a:r>
              <a:rPr lang="cs-CZ" dirty="0" smtClean="0"/>
              <a:t>.)</a:t>
            </a:r>
          </a:p>
          <a:p>
            <a:r>
              <a:rPr lang="cs-CZ" dirty="0" smtClean="0"/>
              <a:t>Družstvo bytové (727 a </a:t>
            </a:r>
            <a:r>
              <a:rPr lang="cs-CZ" dirty="0" err="1" smtClean="0"/>
              <a:t>násl</a:t>
            </a:r>
            <a:r>
              <a:rPr lang="cs-CZ" dirty="0" smtClean="0"/>
              <a:t>.)</a:t>
            </a:r>
          </a:p>
          <a:p>
            <a:r>
              <a:rPr lang="cs-CZ" dirty="0" smtClean="0"/>
              <a:t>Družstvo sociální (758 a </a:t>
            </a:r>
            <a:r>
              <a:rPr lang="cs-CZ" dirty="0" err="1" smtClean="0"/>
              <a:t>násl</a:t>
            </a:r>
            <a:r>
              <a:rPr lang="cs-CZ" dirty="0" smtClean="0"/>
              <a:t>.)</a:t>
            </a:r>
          </a:p>
          <a:p>
            <a:endParaRPr lang="en-US" dirty="0"/>
          </a:p>
        </p:txBody>
      </p:sp>
    </p:spTree>
    <p:extLst>
      <p:ext uri="{BB962C8B-B14F-4D97-AF65-F5344CB8AC3E}">
        <p14:creationId xmlns="" xmlns:p14="http://schemas.microsoft.com/office/powerpoint/2010/main" val="328452433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Korporace – za jiným účelem než podnikáním</a:t>
            </a:r>
            <a:endParaRPr lang="en-US" dirty="0"/>
          </a:p>
        </p:txBody>
      </p:sp>
      <p:sp>
        <p:nvSpPr>
          <p:cNvPr id="5" name="Content Placeholder 4"/>
          <p:cNvSpPr>
            <a:spLocks noGrp="1"/>
          </p:cNvSpPr>
          <p:nvPr>
            <p:ph idx="1"/>
          </p:nvPr>
        </p:nvSpPr>
        <p:spPr/>
        <p:txBody>
          <a:bodyPr>
            <a:normAutofit fontScale="70000" lnSpcReduction="20000"/>
          </a:bodyPr>
          <a:lstStyle/>
          <a:p>
            <a:pPr>
              <a:buNone/>
            </a:pPr>
            <a:r>
              <a:rPr lang="cs-CZ" dirty="0" smtClean="0"/>
              <a:t>V dalších zákonech:</a:t>
            </a:r>
          </a:p>
          <a:p>
            <a:pPr>
              <a:buNone/>
            </a:pPr>
            <a:r>
              <a:rPr lang="cs-CZ" dirty="0"/>
              <a:t> </a:t>
            </a:r>
            <a:r>
              <a:rPr lang="cs-CZ" dirty="0" smtClean="0"/>
              <a:t>z. č. 3/2002 Sb., o církvích a náboženských společnostech</a:t>
            </a:r>
          </a:p>
          <a:p>
            <a:r>
              <a:rPr lang="cs-CZ" dirty="0" smtClean="0"/>
              <a:t>Církve</a:t>
            </a:r>
          </a:p>
          <a:p>
            <a:r>
              <a:rPr lang="cs-CZ" dirty="0" smtClean="0"/>
              <a:t>Náboženské společnosti</a:t>
            </a:r>
          </a:p>
          <a:p>
            <a:r>
              <a:rPr lang="cs-CZ" dirty="0" smtClean="0"/>
              <a:t>Církevní právnické osoby (evidované)</a:t>
            </a:r>
          </a:p>
          <a:p>
            <a:pPr>
              <a:buNone/>
            </a:pPr>
            <a:r>
              <a:rPr lang="cs-CZ" dirty="0" smtClean="0"/>
              <a:t>z.č. 424/1991 Sb., o politických stranách a politických hnutích</a:t>
            </a:r>
          </a:p>
          <a:p>
            <a:r>
              <a:rPr lang="cs-CZ" dirty="0" smtClean="0"/>
              <a:t>Politické strany</a:t>
            </a:r>
          </a:p>
          <a:p>
            <a:r>
              <a:rPr lang="cs-CZ" dirty="0" smtClean="0"/>
              <a:t>Politická hnutí</a:t>
            </a:r>
          </a:p>
          <a:p>
            <a:pPr>
              <a:buNone/>
            </a:pPr>
            <a:r>
              <a:rPr lang="cs-CZ" dirty="0" smtClean="0"/>
              <a:t>z.č. 449/2001 Sb., o myslivosti</a:t>
            </a:r>
          </a:p>
          <a:p>
            <a:r>
              <a:rPr lang="cs-CZ" dirty="0" smtClean="0"/>
              <a:t>Honební společenstva</a:t>
            </a:r>
          </a:p>
          <a:p>
            <a:pPr>
              <a:buNone/>
            </a:pPr>
            <a:r>
              <a:rPr lang="cs-CZ" dirty="0" smtClean="0"/>
              <a:t>Zrušený § 20f a </a:t>
            </a:r>
            <a:r>
              <a:rPr lang="cs-CZ" dirty="0" err="1" smtClean="0"/>
              <a:t>násl</a:t>
            </a:r>
            <a:r>
              <a:rPr lang="cs-CZ" dirty="0" smtClean="0"/>
              <a:t>. ObčZ1964:</a:t>
            </a:r>
          </a:p>
          <a:p>
            <a:r>
              <a:rPr lang="cs-CZ" dirty="0" smtClean="0"/>
              <a:t>Zájmové sdružení právnických osob (§ 3051)</a:t>
            </a:r>
          </a:p>
        </p:txBody>
      </p:sp>
    </p:spTree>
    <p:extLst>
      <p:ext uri="{BB962C8B-B14F-4D97-AF65-F5344CB8AC3E}">
        <p14:creationId xmlns="" xmlns:p14="http://schemas.microsoft.com/office/powerpoint/2010/main" val="3284524335"/>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Fundace</a:t>
            </a:r>
            <a:endParaRPr lang="en-US" dirty="0"/>
          </a:p>
        </p:txBody>
      </p:sp>
      <p:sp>
        <p:nvSpPr>
          <p:cNvPr id="5" name="Content Placeholder 4"/>
          <p:cNvSpPr>
            <a:spLocks noGrp="1"/>
          </p:cNvSpPr>
          <p:nvPr>
            <p:ph idx="1"/>
          </p:nvPr>
        </p:nvSpPr>
        <p:spPr/>
        <p:txBody>
          <a:bodyPr>
            <a:normAutofit fontScale="77500" lnSpcReduction="20000"/>
          </a:bodyPr>
          <a:lstStyle/>
          <a:p>
            <a:pPr>
              <a:buNone/>
            </a:pPr>
            <a:r>
              <a:rPr lang="cs-CZ" dirty="0" smtClean="0"/>
              <a:t>NOZ:</a:t>
            </a:r>
          </a:p>
          <a:p>
            <a:r>
              <a:rPr lang="cs-CZ" dirty="0" smtClean="0"/>
              <a:t>Nadace (§ 306 a </a:t>
            </a:r>
            <a:r>
              <a:rPr lang="cs-CZ" dirty="0" err="1" smtClean="0"/>
              <a:t>násl</a:t>
            </a:r>
            <a:r>
              <a:rPr lang="cs-CZ" dirty="0" smtClean="0"/>
              <a:t>.)</a:t>
            </a:r>
          </a:p>
          <a:p>
            <a:r>
              <a:rPr lang="cs-CZ" dirty="0" smtClean="0"/>
              <a:t>Nadační fond (§ 396 a </a:t>
            </a:r>
            <a:r>
              <a:rPr lang="cs-CZ" dirty="0" err="1" smtClean="0"/>
              <a:t>násl</a:t>
            </a:r>
            <a:r>
              <a:rPr lang="cs-CZ" dirty="0" smtClean="0"/>
              <a:t>.)</a:t>
            </a:r>
          </a:p>
          <a:p>
            <a:pPr>
              <a:buNone/>
            </a:pPr>
            <a:r>
              <a:rPr lang="cs-CZ" dirty="0" smtClean="0"/>
              <a:t>-----------------------------------------------------------</a:t>
            </a:r>
          </a:p>
          <a:p>
            <a:endParaRPr lang="cs-CZ" dirty="0" smtClean="0"/>
          </a:p>
          <a:p>
            <a:r>
              <a:rPr lang="cs-CZ" dirty="0" smtClean="0"/>
              <a:t>Ústav (§ 402 a </a:t>
            </a:r>
            <a:r>
              <a:rPr lang="cs-CZ" dirty="0" err="1" smtClean="0"/>
              <a:t>násl</a:t>
            </a:r>
            <a:r>
              <a:rPr lang="cs-CZ" dirty="0" smtClean="0"/>
              <a:t>.)</a:t>
            </a:r>
          </a:p>
          <a:p>
            <a:pPr>
              <a:buNone/>
            </a:pPr>
            <a:endParaRPr lang="cs-CZ" dirty="0" smtClean="0"/>
          </a:p>
          <a:p>
            <a:pPr>
              <a:buNone/>
            </a:pPr>
            <a:r>
              <a:rPr lang="cs-CZ" dirty="0" smtClean="0"/>
              <a:t>Zrušený z.č. 248/1995 Sb., o obecně prospěšných společnostech</a:t>
            </a:r>
          </a:p>
          <a:p>
            <a:pPr>
              <a:buNone/>
            </a:pPr>
            <a:endParaRPr lang="cs-CZ" dirty="0" smtClean="0"/>
          </a:p>
          <a:p>
            <a:r>
              <a:rPr lang="cs-CZ" dirty="0" smtClean="0"/>
              <a:t>Obecně prospěšná společnost (§ 3050)</a:t>
            </a:r>
          </a:p>
          <a:p>
            <a:pPr>
              <a:buNone/>
            </a:pPr>
            <a:r>
              <a:rPr lang="cs-CZ" dirty="0" smtClean="0"/>
              <a:t> </a:t>
            </a:r>
          </a:p>
          <a:p>
            <a:endParaRPr lang="en-US" dirty="0"/>
          </a:p>
        </p:txBody>
      </p:sp>
    </p:spTree>
    <p:extLst>
      <p:ext uri="{BB962C8B-B14F-4D97-AF65-F5344CB8AC3E}">
        <p14:creationId xmlns="" xmlns:p14="http://schemas.microsoft.com/office/powerpoint/2010/main" val="3284524335"/>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5575" y="1124744"/>
            <a:ext cx="7739137" cy="4644231"/>
          </a:xfrm>
        </p:spPr>
        <p:txBody>
          <a:bodyPr/>
          <a:lstStyle/>
          <a:p>
            <a:r>
              <a:rPr lang="en-US" dirty="0" err="1" smtClean="0"/>
              <a:t>Veřejné</a:t>
            </a:r>
            <a:r>
              <a:rPr lang="en-US" dirty="0" smtClean="0"/>
              <a:t> </a:t>
            </a:r>
            <a:r>
              <a:rPr lang="en-US" dirty="0" err="1" smtClean="0"/>
              <a:t>Rejstříky</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318677275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Spolková</a:t>
            </a:r>
            <a:r>
              <a:rPr lang="en-US" dirty="0" smtClean="0"/>
              <a:t> </a:t>
            </a:r>
            <a:r>
              <a:rPr lang="en-US" dirty="0" err="1" smtClean="0"/>
              <a:t>regulace</a:t>
            </a:r>
            <a:endParaRPr lang="en-US" dirty="0"/>
          </a:p>
        </p:txBody>
      </p:sp>
      <p:sp>
        <p:nvSpPr>
          <p:cNvPr id="5" name="Content Placeholder 4"/>
          <p:cNvSpPr>
            <a:spLocks noGrp="1"/>
          </p:cNvSpPr>
          <p:nvPr>
            <p:ph idx="1"/>
          </p:nvPr>
        </p:nvSpPr>
        <p:spPr/>
        <p:txBody>
          <a:bodyPr>
            <a:normAutofit fontScale="85000" lnSpcReduction="20000"/>
          </a:bodyPr>
          <a:lstStyle/>
          <a:p>
            <a:r>
              <a:rPr lang="en-US" dirty="0" err="1" smtClean="0"/>
              <a:t>Spolkový</a:t>
            </a:r>
            <a:r>
              <a:rPr lang="en-US" dirty="0" smtClean="0"/>
              <a:t> </a:t>
            </a:r>
            <a:r>
              <a:rPr lang="en-US" dirty="0" err="1" smtClean="0"/>
              <a:t>rejstřík</a:t>
            </a:r>
            <a:r>
              <a:rPr lang="en-US" dirty="0" smtClean="0"/>
              <a:t> je </a:t>
            </a:r>
            <a:r>
              <a:rPr lang="en-US" dirty="0" err="1" smtClean="0"/>
              <a:t>veřejný</a:t>
            </a:r>
            <a:r>
              <a:rPr lang="en-US" dirty="0" smtClean="0"/>
              <a:t> </a:t>
            </a:r>
            <a:r>
              <a:rPr lang="en-US" dirty="0" err="1" smtClean="0"/>
              <a:t>rejstřík</a:t>
            </a:r>
            <a:endParaRPr lang="en-US" dirty="0" smtClean="0"/>
          </a:p>
          <a:p>
            <a:r>
              <a:rPr lang="en-US" dirty="0" err="1" smtClean="0"/>
              <a:t>Překlápí</a:t>
            </a:r>
            <a:r>
              <a:rPr lang="en-US" dirty="0" smtClean="0"/>
              <a:t> se data (§ 126)</a:t>
            </a:r>
          </a:p>
          <a:p>
            <a:r>
              <a:rPr lang="en-US" dirty="0" err="1" smtClean="0"/>
              <a:t>Zájmová</a:t>
            </a:r>
            <a:r>
              <a:rPr lang="en-US" dirty="0" smtClean="0"/>
              <a:t> </a:t>
            </a:r>
            <a:r>
              <a:rPr lang="en-US" dirty="0" err="1" smtClean="0"/>
              <a:t>sdružení</a:t>
            </a:r>
            <a:r>
              <a:rPr lang="en-US" dirty="0" smtClean="0"/>
              <a:t> </a:t>
            </a:r>
            <a:r>
              <a:rPr lang="en-US" dirty="0" err="1" smtClean="0"/>
              <a:t>právnických</a:t>
            </a:r>
            <a:r>
              <a:rPr lang="en-US" dirty="0" smtClean="0"/>
              <a:t> </a:t>
            </a:r>
            <a:r>
              <a:rPr lang="en-US" dirty="0" err="1" smtClean="0"/>
              <a:t>osob</a:t>
            </a:r>
            <a:r>
              <a:rPr lang="en-US" dirty="0" smtClean="0"/>
              <a:t> se </a:t>
            </a:r>
            <a:r>
              <a:rPr lang="en-US" dirty="0" err="1" smtClean="0"/>
              <a:t>vkládají</a:t>
            </a:r>
            <a:r>
              <a:rPr lang="en-US" dirty="0" smtClean="0"/>
              <a:t> do </a:t>
            </a:r>
            <a:r>
              <a:rPr lang="en-US" dirty="0" err="1" smtClean="0"/>
              <a:t>spolkového</a:t>
            </a:r>
            <a:r>
              <a:rPr lang="en-US" dirty="0" smtClean="0"/>
              <a:t> </a:t>
            </a:r>
            <a:r>
              <a:rPr lang="en-US" dirty="0" err="1" smtClean="0"/>
              <a:t>rejstříku</a:t>
            </a:r>
            <a:r>
              <a:rPr lang="cs-CZ" dirty="0" smtClean="0"/>
              <a:t> </a:t>
            </a:r>
            <a:endParaRPr lang="en-US" dirty="0"/>
          </a:p>
          <a:p>
            <a:r>
              <a:rPr lang="en-US" dirty="0" err="1" smtClean="0"/>
              <a:t>Princip</a:t>
            </a:r>
            <a:r>
              <a:rPr lang="en-US" dirty="0" smtClean="0"/>
              <a:t> publicity</a:t>
            </a:r>
          </a:p>
          <a:p>
            <a:r>
              <a:rPr lang="en-US" dirty="0" err="1" smtClean="0"/>
              <a:t>Notářský</a:t>
            </a:r>
            <a:r>
              <a:rPr lang="en-US" dirty="0" smtClean="0"/>
              <a:t> </a:t>
            </a:r>
            <a:r>
              <a:rPr lang="en-US" dirty="0" err="1" smtClean="0"/>
              <a:t>zápis</a:t>
            </a:r>
            <a:r>
              <a:rPr lang="en-US" dirty="0" smtClean="0"/>
              <a:t> a </a:t>
            </a:r>
            <a:r>
              <a:rPr lang="en-US" dirty="0" err="1" smtClean="0"/>
              <a:t>notářský</a:t>
            </a:r>
            <a:r>
              <a:rPr lang="en-US" dirty="0" smtClean="0"/>
              <a:t> </a:t>
            </a:r>
            <a:r>
              <a:rPr lang="en-US" dirty="0" err="1" smtClean="0"/>
              <a:t>vklad</a:t>
            </a:r>
            <a:endParaRPr lang="en-US" dirty="0" smtClean="0"/>
          </a:p>
          <a:p>
            <a:endParaRPr lang="en-US" dirty="0"/>
          </a:p>
          <a:p>
            <a:r>
              <a:rPr lang="en-US" dirty="0" err="1" smtClean="0"/>
              <a:t>Zapisují</a:t>
            </a:r>
            <a:r>
              <a:rPr lang="en-US" dirty="0" smtClean="0"/>
              <a:t> se (</a:t>
            </a:r>
            <a:r>
              <a:rPr lang="en-US" dirty="0" err="1" smtClean="0"/>
              <a:t>spolky</a:t>
            </a:r>
            <a:r>
              <a:rPr lang="en-US" dirty="0" smtClean="0"/>
              <a:t>, </a:t>
            </a:r>
            <a:r>
              <a:rPr lang="en-US" dirty="0" err="1" smtClean="0"/>
              <a:t>pobočné</a:t>
            </a:r>
            <a:r>
              <a:rPr lang="en-US" dirty="0" smtClean="0"/>
              <a:t> a </a:t>
            </a:r>
            <a:r>
              <a:rPr lang="en-US" dirty="0" err="1" smtClean="0"/>
              <a:t>zahraniční</a:t>
            </a:r>
            <a:r>
              <a:rPr lang="en-US" dirty="0" smtClean="0"/>
              <a:t> </a:t>
            </a:r>
            <a:r>
              <a:rPr lang="en-US" dirty="0" err="1" smtClean="0"/>
              <a:t>spolky</a:t>
            </a:r>
            <a:r>
              <a:rPr lang="en-US" dirty="0" smtClean="0"/>
              <a:t>)</a:t>
            </a:r>
          </a:p>
          <a:p>
            <a:pPr lvl="1"/>
            <a:r>
              <a:rPr lang="en-US" dirty="0" err="1" smtClean="0"/>
              <a:t>Činnost</a:t>
            </a:r>
            <a:r>
              <a:rPr lang="en-US" dirty="0" smtClean="0"/>
              <a:t>, </a:t>
            </a:r>
            <a:r>
              <a:rPr lang="en-US" dirty="0" err="1" smtClean="0"/>
              <a:t>statutární</a:t>
            </a:r>
            <a:r>
              <a:rPr lang="en-US" dirty="0" smtClean="0"/>
              <a:t> </a:t>
            </a:r>
            <a:r>
              <a:rPr lang="en-US" dirty="0" err="1" smtClean="0"/>
              <a:t>orgán</a:t>
            </a:r>
            <a:r>
              <a:rPr lang="en-US" dirty="0" smtClean="0"/>
              <a:t>, </a:t>
            </a:r>
            <a:r>
              <a:rPr lang="en-US" dirty="0" err="1" smtClean="0"/>
              <a:t>název</a:t>
            </a:r>
            <a:r>
              <a:rPr lang="en-US" dirty="0" smtClean="0"/>
              <a:t>, </a:t>
            </a:r>
          </a:p>
          <a:p>
            <a:pPr lvl="1"/>
            <a:r>
              <a:rPr lang="en-US" dirty="0" err="1" smtClean="0"/>
              <a:t>Vedlejší</a:t>
            </a:r>
            <a:r>
              <a:rPr lang="en-US" dirty="0" smtClean="0"/>
              <a:t> </a:t>
            </a:r>
            <a:r>
              <a:rPr lang="en-US" dirty="0" err="1" smtClean="0"/>
              <a:t>činnost</a:t>
            </a:r>
            <a:r>
              <a:rPr lang="en-US" dirty="0" smtClean="0"/>
              <a:t>, </a:t>
            </a:r>
            <a:r>
              <a:rPr lang="en-US" dirty="0" err="1" smtClean="0"/>
              <a:t>označení</a:t>
            </a:r>
            <a:r>
              <a:rPr lang="en-US" dirty="0" smtClean="0"/>
              <a:t> </a:t>
            </a:r>
            <a:r>
              <a:rPr lang="en-US" dirty="0" err="1" smtClean="0"/>
              <a:t>nejvyššího</a:t>
            </a:r>
            <a:r>
              <a:rPr lang="en-US" dirty="0" smtClean="0"/>
              <a:t> </a:t>
            </a:r>
            <a:r>
              <a:rPr lang="en-US" dirty="0" err="1" smtClean="0"/>
              <a:t>orgánu</a:t>
            </a:r>
            <a:r>
              <a:rPr lang="en-US" dirty="0" smtClean="0"/>
              <a:t>, </a:t>
            </a:r>
            <a:r>
              <a:rPr lang="en-US" dirty="0" err="1" smtClean="0"/>
              <a:t>rozhodčí</a:t>
            </a:r>
            <a:r>
              <a:rPr lang="en-US" dirty="0" smtClean="0"/>
              <a:t> </a:t>
            </a:r>
            <a:r>
              <a:rPr lang="en-US" dirty="0" err="1" smtClean="0"/>
              <a:t>komise</a:t>
            </a:r>
            <a:r>
              <a:rPr lang="en-US" dirty="0" smtClean="0"/>
              <a:t>, </a:t>
            </a:r>
            <a:r>
              <a:rPr lang="en-US" dirty="0" err="1" smtClean="0"/>
              <a:t>pobočný</a:t>
            </a:r>
            <a:r>
              <a:rPr lang="en-US" dirty="0" smtClean="0"/>
              <a:t> </a:t>
            </a:r>
            <a:r>
              <a:rPr lang="en-US" dirty="0" err="1" smtClean="0"/>
              <a:t>spolek</a:t>
            </a:r>
            <a:r>
              <a:rPr lang="en-US" dirty="0" smtClean="0"/>
              <a:t>)</a:t>
            </a:r>
            <a:endParaRPr lang="en-US" dirty="0"/>
          </a:p>
        </p:txBody>
      </p:sp>
    </p:spTree>
    <p:extLst>
      <p:ext uri="{BB962C8B-B14F-4D97-AF65-F5344CB8AC3E}">
        <p14:creationId xmlns="" xmlns:p14="http://schemas.microsoft.com/office/powerpoint/2010/main" val="322236185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Pojetí právnické osoby</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stát některým entitám přiznává právní osobnost</a:t>
            </a:r>
          </a:p>
          <a:p>
            <a:pPr lvl="1">
              <a:buClr>
                <a:srgbClr val="DD6909"/>
              </a:buClr>
            </a:pPr>
            <a:r>
              <a:rPr lang="cs-CZ" dirty="0" smtClean="0"/>
              <a:t>organizované útvary, o kterých zákon stanoví, že mají právní osobnost, nebo jejichž právní osobnost zákon uzná (§ 20)</a:t>
            </a:r>
          </a:p>
          <a:p>
            <a:pPr lvl="1">
              <a:buClr>
                <a:srgbClr val="DD6909"/>
              </a:buClr>
            </a:pPr>
            <a:r>
              <a:rPr lang="cs-CZ" dirty="0" smtClean="0"/>
              <a:t>NOZ právnické osoby nijak nevymezuje, pouze s nimi počítá</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 118 až 418 (301 paragrafů)</a:t>
            </a:r>
          </a:p>
          <a:p>
            <a:pPr lvl="1">
              <a:buClr>
                <a:srgbClr val="DD6909"/>
              </a:buClr>
            </a:pPr>
            <a:r>
              <a:rPr lang="cs-CZ" dirty="0" smtClean="0"/>
              <a:t>vliv integrace</a:t>
            </a:r>
          </a:p>
          <a:p>
            <a:pPr lvl="1">
              <a:buClr>
                <a:srgbClr val="DD6909"/>
              </a:buClr>
            </a:pPr>
            <a:r>
              <a:rPr lang="cs-CZ" dirty="0" smtClean="0"/>
              <a:t>regulace je nově kompletní</a:t>
            </a:r>
          </a:p>
          <a:p>
            <a:pPr lvl="2">
              <a:buClr>
                <a:srgbClr val="DD6909"/>
              </a:buClr>
            </a:pPr>
            <a:r>
              <a:rPr lang="cs-CZ" dirty="0" smtClean="0"/>
              <a:t>NOZ obsahuje obecnou regulaci celého „života“ právnické osoby</a:t>
            </a:r>
          </a:p>
          <a:p>
            <a:pPr lvl="3">
              <a:buClr>
                <a:srgbClr val="DD6909"/>
              </a:buClr>
            </a:pPr>
            <a:r>
              <a:rPr lang="cs-CZ" dirty="0" smtClean="0"/>
              <a:t>od jejího ustavení, přes vznik až po zánik, včetně problematiky přeměn a likvidace</a:t>
            </a:r>
          </a:p>
          <a:p>
            <a:pPr lvl="3">
              <a:buClr>
                <a:srgbClr val="DD6909"/>
              </a:buClr>
            </a:pPr>
            <a:r>
              <a:rPr lang="cs-CZ" dirty="0" smtClean="0"/>
              <a:t>to dosavadní občanský zákoník nenabízel</a:t>
            </a:r>
          </a:p>
        </p:txBody>
      </p:sp>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Fundační</a:t>
            </a:r>
            <a:r>
              <a:rPr lang="en-US" dirty="0" smtClean="0"/>
              <a:t> </a:t>
            </a:r>
            <a:r>
              <a:rPr lang="en-US" dirty="0" err="1" smtClean="0"/>
              <a:t>regulace</a:t>
            </a:r>
            <a:endParaRPr lang="en-US" dirty="0"/>
          </a:p>
        </p:txBody>
      </p:sp>
      <p:sp>
        <p:nvSpPr>
          <p:cNvPr id="5" name="Content Placeholder 4"/>
          <p:cNvSpPr>
            <a:spLocks noGrp="1"/>
          </p:cNvSpPr>
          <p:nvPr>
            <p:ph idx="1"/>
          </p:nvPr>
        </p:nvSpPr>
        <p:spPr/>
        <p:txBody>
          <a:bodyPr>
            <a:normAutofit fontScale="77500" lnSpcReduction="20000"/>
          </a:bodyPr>
          <a:lstStyle/>
          <a:p>
            <a:r>
              <a:rPr lang="en-US" dirty="0" err="1" smtClean="0"/>
              <a:t>Obecně</a:t>
            </a:r>
            <a:r>
              <a:rPr lang="en-US" dirty="0" smtClean="0"/>
              <a:t> </a:t>
            </a:r>
            <a:r>
              <a:rPr lang="en-US" dirty="0" err="1" smtClean="0"/>
              <a:t>shodná</a:t>
            </a:r>
            <a:r>
              <a:rPr lang="en-US" dirty="0" smtClean="0"/>
              <a:t> se </a:t>
            </a:r>
            <a:r>
              <a:rPr lang="en-US" dirty="0" err="1" smtClean="0"/>
              <a:t>spolkem</a:t>
            </a:r>
            <a:r>
              <a:rPr lang="en-US" dirty="0" smtClean="0"/>
              <a:t> – </a:t>
            </a:r>
            <a:r>
              <a:rPr lang="en-US" dirty="0" err="1" smtClean="0"/>
              <a:t>nadační</a:t>
            </a:r>
            <a:r>
              <a:rPr lang="en-US" dirty="0" smtClean="0"/>
              <a:t> </a:t>
            </a:r>
            <a:r>
              <a:rPr lang="en-US" dirty="0" err="1" smtClean="0"/>
              <a:t>rejstřík</a:t>
            </a:r>
            <a:r>
              <a:rPr lang="en-US" dirty="0" smtClean="0"/>
              <a:t> </a:t>
            </a:r>
            <a:r>
              <a:rPr lang="en-US" dirty="0" err="1" smtClean="0"/>
              <a:t>zachován</a:t>
            </a:r>
            <a:r>
              <a:rPr lang="en-US" dirty="0" smtClean="0"/>
              <a:t>, s </a:t>
            </a:r>
            <a:r>
              <a:rPr lang="en-US" dirty="0" err="1" smtClean="0"/>
              <a:t>vlastností</a:t>
            </a:r>
            <a:r>
              <a:rPr lang="en-US" dirty="0" smtClean="0"/>
              <a:t> </a:t>
            </a:r>
            <a:r>
              <a:rPr lang="en-US" dirty="0" err="1" smtClean="0"/>
              <a:t>veřejného</a:t>
            </a:r>
            <a:r>
              <a:rPr lang="en-US" dirty="0" smtClean="0"/>
              <a:t> </a:t>
            </a:r>
            <a:r>
              <a:rPr lang="en-US" dirty="0" err="1" smtClean="0"/>
              <a:t>rejstříku</a:t>
            </a:r>
            <a:endParaRPr lang="cs-CZ" dirty="0" smtClean="0"/>
          </a:p>
          <a:p>
            <a:r>
              <a:rPr lang="en-US" dirty="0" err="1" smtClean="0"/>
              <a:t>Zapisují</a:t>
            </a:r>
            <a:r>
              <a:rPr lang="en-US" dirty="0" smtClean="0"/>
              <a:t> se:</a:t>
            </a:r>
            <a:r>
              <a:rPr lang="cs-CZ" dirty="0" smtClean="0"/>
              <a:t> </a:t>
            </a:r>
          </a:p>
          <a:p>
            <a:pPr>
              <a:buNone/>
            </a:pPr>
            <a:r>
              <a:rPr lang="cs-CZ" dirty="0" smtClean="0"/>
              <a:t>		- nadace</a:t>
            </a:r>
          </a:p>
          <a:p>
            <a:pPr>
              <a:buNone/>
            </a:pPr>
            <a:r>
              <a:rPr lang="cs-CZ" dirty="0" smtClean="0"/>
              <a:t>		- nadační fondy</a:t>
            </a:r>
          </a:p>
          <a:p>
            <a:r>
              <a:rPr lang="cs-CZ" dirty="0" smtClean="0"/>
              <a:t>Co se zapisuje:</a:t>
            </a:r>
            <a:endParaRPr lang="en-US" dirty="0" smtClean="0"/>
          </a:p>
          <a:p>
            <a:pPr lvl="1"/>
            <a:r>
              <a:rPr lang="en-US" dirty="0" err="1" smtClean="0"/>
              <a:t>Nadační</a:t>
            </a:r>
            <a:r>
              <a:rPr lang="en-US" dirty="0" smtClean="0"/>
              <a:t> </a:t>
            </a:r>
            <a:r>
              <a:rPr lang="en-US" dirty="0" err="1" smtClean="0"/>
              <a:t>kapitál</a:t>
            </a:r>
            <a:endParaRPr lang="en-US" dirty="0" smtClean="0"/>
          </a:p>
          <a:p>
            <a:pPr lvl="1"/>
            <a:r>
              <a:rPr lang="en-US" dirty="0" err="1" smtClean="0"/>
              <a:t>Vklad</a:t>
            </a:r>
            <a:r>
              <a:rPr lang="en-US" dirty="0" smtClean="0"/>
              <a:t> </a:t>
            </a:r>
            <a:r>
              <a:rPr lang="en-US" dirty="0" err="1" smtClean="0"/>
              <a:t>zakladatele</a:t>
            </a:r>
            <a:r>
              <a:rPr lang="en-US" dirty="0" smtClean="0"/>
              <a:t>, je-li </a:t>
            </a:r>
            <a:r>
              <a:rPr lang="en-US" dirty="0" err="1" smtClean="0"/>
              <a:t>vyžadován</a:t>
            </a:r>
            <a:r>
              <a:rPr lang="en-US" dirty="0" smtClean="0"/>
              <a:t> </a:t>
            </a:r>
            <a:r>
              <a:rPr lang="en-US" dirty="0" err="1" smtClean="0"/>
              <a:t>zápis</a:t>
            </a:r>
            <a:r>
              <a:rPr lang="en-US" dirty="0" smtClean="0"/>
              <a:t> </a:t>
            </a:r>
            <a:r>
              <a:rPr lang="en-US" dirty="0" err="1" smtClean="0"/>
              <a:t>zakladatele</a:t>
            </a:r>
            <a:r>
              <a:rPr lang="en-US" dirty="0" smtClean="0"/>
              <a:t>, </a:t>
            </a:r>
            <a:r>
              <a:rPr lang="en-US" dirty="0" err="1" smtClean="0"/>
              <a:t>splacení</a:t>
            </a:r>
            <a:endParaRPr lang="en-US" dirty="0" smtClean="0"/>
          </a:p>
          <a:p>
            <a:pPr lvl="1"/>
            <a:r>
              <a:rPr lang="en-US" dirty="0" err="1" smtClean="0"/>
              <a:t>Omezení</a:t>
            </a:r>
            <a:r>
              <a:rPr lang="en-US" dirty="0" smtClean="0"/>
              <a:t> pro </a:t>
            </a:r>
            <a:r>
              <a:rPr lang="en-US" dirty="0" err="1" smtClean="0"/>
              <a:t>dar</a:t>
            </a:r>
            <a:endParaRPr lang="en-US" dirty="0" smtClean="0"/>
          </a:p>
          <a:p>
            <a:pPr lvl="1"/>
            <a:r>
              <a:rPr lang="en-US" dirty="0" smtClean="0"/>
              <a:t>Evidence </a:t>
            </a:r>
            <a:r>
              <a:rPr lang="en-US" dirty="0" err="1" smtClean="0"/>
              <a:t>zakladatele</a:t>
            </a:r>
            <a:endParaRPr lang="en-US" dirty="0" smtClean="0"/>
          </a:p>
          <a:p>
            <a:pPr lvl="1"/>
            <a:r>
              <a:rPr lang="en-US" dirty="0" err="1" smtClean="0"/>
              <a:t>Ident</a:t>
            </a:r>
            <a:r>
              <a:rPr lang="cs-CZ" dirty="0" smtClean="0"/>
              <a:t>i</a:t>
            </a:r>
            <a:r>
              <a:rPr lang="en-US" dirty="0" err="1" smtClean="0"/>
              <a:t>fikace</a:t>
            </a:r>
            <a:r>
              <a:rPr lang="en-US" dirty="0" smtClean="0"/>
              <a:t> </a:t>
            </a:r>
            <a:r>
              <a:rPr lang="en-US" dirty="0" err="1" smtClean="0"/>
              <a:t>převodu</a:t>
            </a:r>
            <a:r>
              <a:rPr lang="en-US" dirty="0" smtClean="0"/>
              <a:t>/</a:t>
            </a:r>
            <a:r>
              <a:rPr lang="en-US" dirty="0" err="1" smtClean="0"/>
              <a:t>přechodu</a:t>
            </a:r>
            <a:r>
              <a:rPr lang="en-US" dirty="0" smtClean="0"/>
              <a:t> </a:t>
            </a:r>
            <a:r>
              <a:rPr lang="en-US" dirty="0" err="1" smtClean="0"/>
              <a:t>závodů</a:t>
            </a:r>
            <a:endParaRPr lang="en-US" dirty="0" smtClean="0"/>
          </a:p>
          <a:p>
            <a:pPr lvl="1"/>
            <a:r>
              <a:rPr lang="en-US" dirty="0" err="1" smtClean="0"/>
              <a:t>Správní</a:t>
            </a:r>
            <a:r>
              <a:rPr lang="en-US" dirty="0" smtClean="0"/>
              <a:t> </a:t>
            </a:r>
            <a:r>
              <a:rPr lang="en-US" dirty="0" err="1" smtClean="0"/>
              <a:t>rada</a:t>
            </a:r>
            <a:r>
              <a:rPr lang="en-US" dirty="0" smtClean="0"/>
              <a:t> </a:t>
            </a:r>
            <a:r>
              <a:rPr lang="cs-CZ" dirty="0" smtClean="0"/>
              <a:t>nadace (členové)</a:t>
            </a:r>
            <a:endParaRPr lang="en-US" dirty="0"/>
          </a:p>
        </p:txBody>
      </p:sp>
    </p:spTree>
    <p:extLst>
      <p:ext uri="{BB962C8B-B14F-4D97-AF65-F5344CB8AC3E}">
        <p14:creationId xmlns="" xmlns:p14="http://schemas.microsoft.com/office/powerpoint/2010/main" val="484520693"/>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Korporace</a:t>
            </a:r>
            <a:endParaRPr lang="cs-CZ" dirty="0"/>
          </a:p>
        </p:txBody>
      </p:sp>
      <p:sp>
        <p:nvSpPr>
          <p:cNvPr id="2" name="Zástupný symbol pro obsah 1"/>
          <p:cNvSpPr>
            <a:spLocks noGrp="1"/>
          </p:cNvSpPr>
          <p:nvPr>
            <p:ph idx="1"/>
          </p:nvPr>
        </p:nvSpPr>
        <p:spPr/>
        <p:txBody>
          <a:bodyPr>
            <a:normAutofit fontScale="92500" lnSpcReduction="10000"/>
          </a:bodyPr>
          <a:lstStyle/>
          <a:p>
            <a:pPr>
              <a:buClr>
                <a:srgbClr val="DD6909"/>
              </a:buClr>
              <a:buFont typeface="Arial" pitchFamily="34" charset="0"/>
              <a:buChar char="∕"/>
            </a:pPr>
            <a:r>
              <a:rPr lang="cs-CZ" dirty="0" smtClean="0"/>
              <a:t>korporaci vytváří společenství osob (§ 210)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může mít však i jen jednoho člena, připouští-li to zákon</a:t>
            </a:r>
          </a:p>
          <a:p>
            <a:pPr lvl="1">
              <a:buClr>
                <a:srgbClr val="DD6909"/>
              </a:buClr>
            </a:pPr>
            <a:r>
              <a:rPr lang="cs-CZ" dirty="0" smtClean="0"/>
              <a:t>např. u s.r.o.</a:t>
            </a:r>
          </a:p>
          <a:p>
            <a:pPr lvl="2">
              <a:buClr>
                <a:srgbClr val="DD6909"/>
              </a:buClr>
            </a:pPr>
            <a:r>
              <a:rPr lang="cs-CZ" dirty="0" smtClean="0"/>
              <a:t>u s.r.o. se dokonce ruší zákaz, aby jednočlenná s.r.o. nemohla založit jinou s.r.o.</a:t>
            </a:r>
          </a:p>
          <a:p>
            <a:pPr lvl="2">
              <a:buClr>
                <a:srgbClr val="DD6909"/>
              </a:buClr>
            </a:pPr>
            <a:r>
              <a:rPr lang="cs-CZ" dirty="0" smtClean="0"/>
              <a:t>již se ani neomezuje, aby byl člověk jediným společníkem jen ve 3 s.r.o.</a:t>
            </a:r>
          </a:p>
          <a:p>
            <a:pPr lvl="2">
              <a:buClr>
                <a:srgbClr val="DD6909"/>
              </a:buClr>
            </a:pPr>
            <a:r>
              <a:rPr lang="cs-CZ" dirty="0" smtClean="0"/>
              <a:t>ochrana věřitelů je dána jinými nástroji – test úpadku, pravidla ovlivnění apod.</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Korporační loajalita</a:t>
            </a:r>
            <a:endParaRPr lang="cs-CZ" dirty="0"/>
          </a:p>
        </p:txBody>
      </p:sp>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smtClean="0"/>
              <a:t>nové pravidlo (§ 212)</a:t>
            </a:r>
          </a:p>
          <a:p>
            <a:pPr lvl="1">
              <a:buClr>
                <a:srgbClr val="DD6909"/>
              </a:buClr>
            </a:pPr>
            <a:r>
              <a:rPr lang="cs-CZ" dirty="0" smtClean="0"/>
              <a:t>člen korporace musí být vůči ní loajální, tzn. chovat se čestně a zachovávat její vnitřní řád</a:t>
            </a:r>
          </a:p>
          <a:p>
            <a:pPr lvl="1">
              <a:buClr>
                <a:srgbClr val="DD6909"/>
              </a:buClr>
            </a:pPr>
            <a:r>
              <a:rPr lang="cs-CZ" dirty="0" smtClean="0"/>
              <a:t>musí se podřídit společnému zájmu</a:t>
            </a:r>
          </a:p>
          <a:p>
            <a:pPr lvl="1">
              <a:buClr>
                <a:srgbClr val="DD6909"/>
              </a:buClr>
            </a:pPr>
            <a:r>
              <a:rPr lang="cs-CZ" dirty="0" smtClean="0"/>
              <a:t>i korporace musí ke všem svým členům přistupovat stejně</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sankce za zneužití hlasovacího práva člena korporace k újmě celku</a:t>
            </a:r>
          </a:p>
          <a:p>
            <a:pPr lvl="1">
              <a:buClr>
                <a:srgbClr val="DD6909"/>
              </a:buClr>
            </a:pPr>
            <a:r>
              <a:rPr lang="cs-CZ" dirty="0" smtClean="0"/>
              <a:t>soud rozhodne, že se k hlasu člena v daném případě nepřihlíží</a:t>
            </a:r>
          </a:p>
          <a:p>
            <a:pPr lvl="1">
              <a:buClr>
                <a:srgbClr val="DD6909"/>
              </a:buClr>
            </a:pPr>
            <a:r>
              <a:rPr lang="cs-CZ" dirty="0" smtClean="0"/>
              <a:t>tzn., že v daném případě vůbec neexistuje, nepřihlíží se k němu ani při určování potřebného kvora apod.</a:t>
            </a:r>
          </a:p>
        </p:txBody>
      </p:sp>
    </p:spTree>
  </p:cSld>
  <p:clrMapOvr>
    <a:masterClrMapping/>
  </p:clrMapOvr>
  <p:transition>
    <p:randomBa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Reflexní škoda (§ 213)</a:t>
            </a:r>
            <a:endParaRPr lang="cs-CZ" dirty="0"/>
          </a:p>
        </p:txBody>
      </p:sp>
      <p:sp>
        <p:nvSpPr>
          <p:cNvPr id="2" name="Zástupný symbol pro obsah 1"/>
          <p:cNvSpPr>
            <a:spLocks noGrp="1"/>
          </p:cNvSpPr>
          <p:nvPr>
            <p:ph idx="1"/>
          </p:nvPr>
        </p:nvSpPr>
        <p:spPr/>
        <p:txBody>
          <a:bodyPr>
            <a:normAutofit fontScale="62500" lnSpcReduction="20000"/>
          </a:bodyPr>
          <a:lstStyle/>
          <a:p>
            <a:pPr>
              <a:buClr>
                <a:srgbClr val="DD6909"/>
              </a:buClr>
              <a:buFont typeface="Arial" pitchFamily="34" charset="0"/>
              <a:buChar char="∕"/>
            </a:pPr>
            <a:r>
              <a:rPr lang="cs-CZ" dirty="0" smtClean="0"/>
              <a:t>škoda, která vzniká na účasti (podílu) člena korporace v důsledku škody, kterou korporaci způsobil její člen nebo člen jejího orgánu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dnes neupraveno, judikatura je odmítavá</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primárně se má zkoumat, zda tuto škodu nelze napravit tím, že se nahradí škoda korporaci</a:t>
            </a:r>
          </a:p>
          <a:p>
            <a:pPr lvl="1">
              <a:buClr>
                <a:srgbClr val="DD6909"/>
              </a:buClr>
            </a:pPr>
            <a:r>
              <a:rPr lang="cs-CZ" dirty="0" smtClean="0"/>
              <a:t>=&gt; reflexní škoda se nehradí vždy</a:t>
            </a:r>
          </a:p>
          <a:p>
            <a:pPr lvl="1">
              <a:buClr>
                <a:srgbClr val="DD6909"/>
              </a:buClr>
            </a:pPr>
            <a:r>
              <a:rPr lang="cs-CZ" dirty="0" smtClean="0"/>
              <a:t>člen korporace tak sice může podat žalobu na náhradu škody, kterou utrpěl na svém podílu, ale výsledkem může být, že soud zaváže škůdce k náhradě škody korporaci (a to i bez návrhu)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využití i v těch případech, kdy sama korporace nemá prostředky na vedení soudního sporu o náhradu škody (nebo je to jejím orgánem znemožněno)</a:t>
            </a:r>
          </a:p>
        </p:txBody>
      </p:sp>
    </p:spTree>
  </p:cSld>
  <p:clrMapOvr>
    <a:masterClrMapping/>
  </p:clrMapOvr>
  <p:transition>
    <p:randomBa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Spolek</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spolek nahrazuje občanské sdružení podle zákona č. 83/1990 Sb., o sdružování občanů (tento zákon je zrušen)</a:t>
            </a:r>
          </a:p>
          <a:p>
            <a:pPr lvl="1">
              <a:buClr>
                <a:srgbClr val="DD6909"/>
              </a:buClr>
            </a:pPr>
            <a:r>
              <a:rPr lang="cs-CZ" dirty="0" smtClean="0"/>
              <a:t>sdružení se považují za spolky podle nového občanského zákoníku</a:t>
            </a:r>
          </a:p>
          <a:p>
            <a:pPr lvl="1">
              <a:buClr>
                <a:srgbClr val="DD6909"/>
              </a:buClr>
            </a:pPr>
            <a:r>
              <a:rPr lang="cs-CZ" dirty="0" smtClean="0"/>
              <a:t>sdružení má právo změnit svoji právní formu na ústav nebo sociální družstvo podle zákona o obchodních korporacích (§ 3045)</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regulace musí vyhovovat jak malým „vesnickým“ spolkům (např. dobrovolní hasiči), tak spolkům se složitou vnitřní organizací a širokou členskou základnou (např. Junák)</a:t>
            </a:r>
          </a:p>
          <a:p>
            <a:pPr lvl="1">
              <a:buClr>
                <a:srgbClr val="DD6909"/>
              </a:buClr>
            </a:pPr>
            <a:r>
              <a:rPr lang="cs-CZ" dirty="0" smtClean="0"/>
              <a:t>dispozitivní právní úprava =&gt; často užívaná formulace „neurčí-li stanovy jinak“</a:t>
            </a:r>
          </a:p>
          <a:p>
            <a:pPr lvl="1">
              <a:buClr>
                <a:srgbClr val="DD6909"/>
              </a:buClr>
              <a:buNone/>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Pobočný spolek (§ 219)</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dnes – organizační jednotky, které jednají svým jménem</a:t>
            </a:r>
          </a:p>
          <a:p>
            <a:pPr lvl="1">
              <a:buClr>
                <a:srgbClr val="DD6909"/>
              </a:buClr>
            </a:pPr>
            <a:r>
              <a:rPr lang="cs-CZ" dirty="0" smtClean="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odvozená subjektivita (právní osobnost) od hlavního spolku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lze vytvářet i organizační jednotky bez subjektivity – tomu NOZ nebrání</a:t>
            </a:r>
          </a:p>
          <a:p>
            <a:pPr>
              <a:buClr>
                <a:srgbClr val="DD6909"/>
              </a:buClr>
              <a:buFont typeface="Arial" pitchFamily="34" charset="0"/>
              <a:buChar char="∕"/>
            </a:pPr>
            <a:r>
              <a:rPr lang="cs-CZ" dirty="0" smtClean="0"/>
              <a:t>existenčně závislý na hlavním spolku</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Vznik spolku (§ 226)</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spolek vzniká dnem zápisu do veřejného rejstříku</a:t>
            </a:r>
          </a:p>
          <a:p>
            <a:pPr lvl="1">
              <a:buClr>
                <a:srgbClr val="DD6909"/>
              </a:buClr>
            </a:pPr>
            <a:r>
              <a:rPr lang="cs-CZ" dirty="0" smtClean="0"/>
              <a:t>novinka, doposud veřejný rejstřík občanských sdružení neexistoval, vznikala registrací u Ministerstva vnitra</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nebylo-li do 30 dnů od podání návrhu na zápis rozhodnuto, považuje se spolek zapsaný 30. dnem od podání návrhu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odborové organizace a organizace zaměstnavatelů (§ 3025)</a:t>
            </a:r>
          </a:p>
          <a:p>
            <a:pPr lvl="1">
              <a:buClr>
                <a:srgbClr val="DD6909"/>
              </a:buClr>
            </a:pPr>
            <a:r>
              <a:rPr lang="cs-CZ" dirty="0" smtClean="0"/>
              <a:t>k jejich vzniku postačuje pouze shoda na stanovách a doručení oznámení o založení příslušnému orgánu veřejné moci (evidenční princip)</a:t>
            </a:r>
          </a:p>
        </p:txBody>
      </p:sp>
    </p:spTree>
  </p:cSld>
  <p:clrMapOvr>
    <a:masterClrMapping/>
  </p:clrMapOvr>
  <p:transition>
    <p:randomBa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Žaloba člena spolku (§ 258)</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právo člena spolku napadnout rozhodnutí orgánu spolku</a:t>
            </a:r>
          </a:p>
          <a:p>
            <a:pPr lvl="1">
              <a:buClr>
                <a:srgbClr val="DD6909"/>
              </a:buClr>
            </a:pPr>
            <a:r>
              <a:rPr lang="cs-CZ" dirty="0" smtClean="0"/>
              <a:t>podrobnější regulace než doposud</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prodlužují se lhůty, které je nutno dodržet</a:t>
            </a:r>
          </a:p>
          <a:p>
            <a:pPr lvl="1">
              <a:buClr>
                <a:srgbClr val="DD6909"/>
              </a:buClr>
            </a:pPr>
            <a:r>
              <a:rPr lang="cs-CZ" dirty="0" smtClean="0"/>
              <a:t>subjektivní ze 30 dnů na 3 měsíce</a:t>
            </a:r>
          </a:p>
          <a:p>
            <a:pPr lvl="1">
              <a:buClr>
                <a:srgbClr val="DD6909"/>
              </a:buClr>
            </a:pPr>
            <a:r>
              <a:rPr lang="cs-CZ" dirty="0" smtClean="0"/>
              <a:t>objektivní z 6 měsíců na 1 rok</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soudu se zakládá pro určité případy pravomoc nevyhovět žalobě, byť by rozhodnutí orgánu spolku bylo v rozporu se zákonem nebo se stanovami (§ 260)</a:t>
            </a:r>
          </a:p>
          <a:p>
            <a:pPr lvl="1">
              <a:buClr>
                <a:srgbClr val="DD6909"/>
              </a:buClr>
            </a:pPr>
            <a:r>
              <a:rPr lang="cs-CZ" dirty="0" smtClean="0"/>
              <a:t>konflikt individuálního zájmu člena spolku a zájmu korporace, nebo zájmu na ochraně práv třetích osob nabytých v dobré víře </a:t>
            </a:r>
          </a:p>
          <a:p>
            <a:pPr lvl="1">
              <a:buClr>
                <a:srgbClr val="DD6909"/>
              </a:buClr>
            </a:pPr>
            <a:r>
              <a:rPr lang="cs-CZ" dirty="0" smtClean="0"/>
              <a:t>přiměřeného zadostiučinění</a:t>
            </a:r>
          </a:p>
        </p:txBody>
      </p:sp>
    </p:spTree>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err="1" smtClean="0"/>
              <a:t>Sociální</a:t>
            </a:r>
            <a:r>
              <a:rPr lang="en-US" dirty="0" smtClean="0"/>
              <a:t> </a:t>
            </a:r>
            <a:r>
              <a:rPr lang="en-US" dirty="0" err="1" smtClean="0"/>
              <a:t>družstvo</a:t>
            </a:r>
            <a:endParaRPr lang="en-US" dirty="0"/>
          </a:p>
        </p:txBody>
      </p:sp>
      <p:sp>
        <p:nvSpPr>
          <p:cNvPr id="7" name="Content Placeholder 6"/>
          <p:cNvSpPr>
            <a:spLocks noGrp="1"/>
          </p:cNvSpPr>
          <p:nvPr>
            <p:ph idx="1"/>
          </p:nvPr>
        </p:nvSpPr>
        <p:spPr/>
        <p:txBody>
          <a:bodyPr>
            <a:normAutofit fontScale="77500" lnSpcReduction="20000"/>
          </a:bodyPr>
          <a:lstStyle/>
          <a:p>
            <a:r>
              <a:rPr lang="en-US" dirty="0" err="1" smtClean="0"/>
              <a:t>Návrat</a:t>
            </a:r>
            <a:r>
              <a:rPr lang="en-US" dirty="0" smtClean="0"/>
              <a:t> </a:t>
            </a:r>
            <a:r>
              <a:rPr lang="en-US" dirty="0" err="1" smtClean="0"/>
              <a:t>ke</a:t>
            </a:r>
            <a:r>
              <a:rPr lang="en-US" dirty="0" smtClean="0"/>
              <a:t> </a:t>
            </a:r>
            <a:r>
              <a:rPr lang="en-US" dirty="0" err="1" smtClean="0"/>
              <a:t>kořenům</a:t>
            </a:r>
            <a:r>
              <a:rPr lang="en-US" dirty="0" smtClean="0"/>
              <a:t> </a:t>
            </a:r>
            <a:r>
              <a:rPr lang="en-US" dirty="0" err="1" smtClean="0"/>
              <a:t>idei</a:t>
            </a:r>
            <a:r>
              <a:rPr lang="en-US" dirty="0" smtClean="0"/>
              <a:t> </a:t>
            </a:r>
            <a:r>
              <a:rPr lang="en-US" dirty="0" err="1" smtClean="0"/>
              <a:t>družstevnictví</a:t>
            </a:r>
            <a:endParaRPr lang="en-US" dirty="0" smtClean="0"/>
          </a:p>
          <a:p>
            <a:r>
              <a:rPr lang="en-US" dirty="0" smtClean="0"/>
              <a:t>§ 758 ZOK</a:t>
            </a:r>
          </a:p>
          <a:p>
            <a:pPr lvl="1"/>
            <a:r>
              <a:rPr lang="en-US" dirty="0" err="1" smtClean="0"/>
              <a:t>Obecně</a:t>
            </a:r>
            <a:r>
              <a:rPr lang="en-US" dirty="0" smtClean="0"/>
              <a:t> </a:t>
            </a:r>
            <a:r>
              <a:rPr lang="en-US" dirty="0" err="1" smtClean="0"/>
              <a:t>prospěšná</a:t>
            </a:r>
            <a:r>
              <a:rPr lang="en-US" dirty="0" smtClean="0"/>
              <a:t> </a:t>
            </a:r>
            <a:r>
              <a:rPr lang="en-US" dirty="0" err="1" smtClean="0"/>
              <a:t>činnost</a:t>
            </a:r>
            <a:endParaRPr lang="en-US" dirty="0" smtClean="0"/>
          </a:p>
          <a:p>
            <a:pPr lvl="1"/>
            <a:r>
              <a:rPr lang="en-US" dirty="0" err="1" smtClean="0"/>
              <a:t>Za</a:t>
            </a:r>
            <a:r>
              <a:rPr lang="en-US" dirty="0" smtClean="0"/>
              <a:t> </a:t>
            </a:r>
            <a:r>
              <a:rPr lang="en-US" dirty="0" err="1" smtClean="0"/>
              <a:t>účelem</a:t>
            </a:r>
            <a:r>
              <a:rPr lang="en-US" dirty="0" smtClean="0"/>
              <a:t> </a:t>
            </a:r>
            <a:r>
              <a:rPr lang="en-US" dirty="0" err="1" smtClean="0"/>
              <a:t>integrace</a:t>
            </a:r>
            <a:r>
              <a:rPr lang="en-US" dirty="0" smtClean="0"/>
              <a:t> </a:t>
            </a:r>
            <a:r>
              <a:rPr lang="en-US" dirty="0" err="1" smtClean="0"/>
              <a:t>znevýhodněných</a:t>
            </a:r>
            <a:r>
              <a:rPr lang="en-US" dirty="0" smtClean="0"/>
              <a:t> </a:t>
            </a:r>
          </a:p>
          <a:p>
            <a:pPr lvl="1"/>
            <a:endParaRPr lang="en-US" dirty="0"/>
          </a:p>
          <a:p>
            <a:r>
              <a:rPr lang="en-US" dirty="0" err="1" smtClean="0"/>
              <a:t>Propojení</a:t>
            </a:r>
            <a:r>
              <a:rPr lang="en-US" dirty="0" smtClean="0"/>
              <a:t> </a:t>
            </a:r>
            <a:r>
              <a:rPr lang="en-US" dirty="0" err="1" smtClean="0"/>
              <a:t>členů</a:t>
            </a:r>
            <a:r>
              <a:rPr lang="en-US" dirty="0" smtClean="0"/>
              <a:t> </a:t>
            </a:r>
            <a:r>
              <a:rPr lang="en-US" dirty="0" err="1" smtClean="0"/>
              <a:t>družstva</a:t>
            </a:r>
            <a:r>
              <a:rPr lang="en-US" dirty="0" smtClean="0"/>
              <a:t> s </a:t>
            </a:r>
            <a:r>
              <a:rPr lang="en-US" dirty="0" err="1" smtClean="0"/>
              <a:t>prací</a:t>
            </a:r>
            <a:r>
              <a:rPr lang="en-US" dirty="0" smtClean="0"/>
              <a:t> pro </a:t>
            </a:r>
            <a:r>
              <a:rPr lang="en-US" dirty="0" err="1" smtClean="0"/>
              <a:t>družstvo</a:t>
            </a:r>
            <a:endParaRPr lang="en-US" dirty="0" smtClean="0"/>
          </a:p>
          <a:p>
            <a:r>
              <a:rPr lang="en-US" dirty="0" err="1" smtClean="0"/>
              <a:t>Družstevní</a:t>
            </a:r>
            <a:r>
              <a:rPr lang="en-US" dirty="0" smtClean="0"/>
              <a:t> </a:t>
            </a:r>
            <a:r>
              <a:rPr lang="en-US" dirty="0" err="1" smtClean="0"/>
              <a:t>demokracie</a:t>
            </a:r>
            <a:endParaRPr lang="en-US" dirty="0" smtClean="0"/>
          </a:p>
          <a:p>
            <a:r>
              <a:rPr lang="en-US" dirty="0" err="1" smtClean="0"/>
              <a:t>Omezení</a:t>
            </a:r>
            <a:r>
              <a:rPr lang="en-US" dirty="0" smtClean="0"/>
              <a:t> </a:t>
            </a:r>
            <a:r>
              <a:rPr lang="en-US" dirty="0" err="1" smtClean="0"/>
              <a:t>hospodaření</a:t>
            </a:r>
            <a:endParaRPr lang="cs-CZ" dirty="0" smtClean="0"/>
          </a:p>
          <a:p>
            <a:r>
              <a:rPr lang="cs-CZ" dirty="0" smtClean="0"/>
              <a:t>Omezená možnost osob, které mohou být členem</a:t>
            </a:r>
          </a:p>
          <a:p>
            <a:r>
              <a:rPr lang="cs-CZ" dirty="0" smtClean="0"/>
              <a:t>Zákaz převodu družstevního podílu</a:t>
            </a:r>
          </a:p>
          <a:p>
            <a:r>
              <a:rPr lang="en-US" dirty="0" err="1" smtClean="0"/>
              <a:t>Sdružení</a:t>
            </a:r>
            <a:r>
              <a:rPr lang="en-US" dirty="0" smtClean="0"/>
              <a:t> (</a:t>
            </a:r>
            <a:r>
              <a:rPr lang="en-US" dirty="0" err="1" smtClean="0"/>
              <a:t>spolek</a:t>
            </a:r>
            <a:r>
              <a:rPr lang="en-US" dirty="0" smtClean="0"/>
              <a:t>) se </a:t>
            </a:r>
            <a:r>
              <a:rPr lang="en-US" dirty="0" err="1" smtClean="0"/>
              <a:t>může</a:t>
            </a:r>
            <a:r>
              <a:rPr lang="en-US" dirty="0" smtClean="0"/>
              <a:t> </a:t>
            </a:r>
            <a:r>
              <a:rPr lang="en-US" dirty="0" err="1" smtClean="0"/>
              <a:t>na</a:t>
            </a:r>
            <a:r>
              <a:rPr lang="en-US" dirty="0" smtClean="0"/>
              <a:t> </a:t>
            </a:r>
            <a:r>
              <a:rPr lang="en-US" dirty="0" err="1" smtClean="0"/>
              <a:t>sociální</a:t>
            </a:r>
            <a:r>
              <a:rPr lang="en-US" dirty="0" smtClean="0"/>
              <a:t> </a:t>
            </a:r>
            <a:r>
              <a:rPr lang="en-US" dirty="0" err="1" smtClean="0"/>
              <a:t>družstvo</a:t>
            </a:r>
            <a:r>
              <a:rPr lang="en-US" dirty="0" smtClean="0"/>
              <a:t> </a:t>
            </a:r>
            <a:r>
              <a:rPr lang="cs-CZ" dirty="0" smtClean="0"/>
              <a:t>pře</a:t>
            </a:r>
            <a:r>
              <a:rPr lang="en-US" dirty="0" err="1" smtClean="0"/>
              <a:t>měnit</a:t>
            </a:r>
            <a:r>
              <a:rPr lang="cs-CZ" dirty="0" smtClean="0"/>
              <a:t> (§ 3045/1)</a:t>
            </a:r>
            <a:endParaRPr lang="en-US" dirty="0" smtClean="0"/>
          </a:p>
          <a:p>
            <a:pPr>
              <a:buNone/>
            </a:pPr>
            <a:endParaRPr lang="en-US" dirty="0" smtClean="0"/>
          </a:p>
        </p:txBody>
      </p:sp>
    </p:spTree>
    <p:extLst>
      <p:ext uri="{BB962C8B-B14F-4D97-AF65-F5344CB8AC3E}">
        <p14:creationId xmlns="" xmlns:p14="http://schemas.microsoft.com/office/powerpoint/2010/main" val="2572885954"/>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Fundace  - změna koncepčního uchopení</a:t>
            </a:r>
            <a:endParaRPr lang="en-US" dirty="0"/>
          </a:p>
        </p:txBody>
      </p:sp>
      <p:sp>
        <p:nvSpPr>
          <p:cNvPr id="5" name="Content Placeholder 4"/>
          <p:cNvSpPr>
            <a:spLocks noGrp="1"/>
          </p:cNvSpPr>
          <p:nvPr>
            <p:ph idx="1"/>
          </p:nvPr>
        </p:nvSpPr>
        <p:spPr/>
        <p:txBody>
          <a:bodyPr>
            <a:normAutofit fontScale="77500" lnSpcReduction="20000"/>
          </a:bodyPr>
          <a:lstStyle/>
          <a:p>
            <a:r>
              <a:rPr lang="cs-CZ" dirty="0" smtClean="0"/>
              <a:t>Začlenění přímo do NOZ –  posun do soukromoprávní sféry</a:t>
            </a:r>
          </a:p>
          <a:p>
            <a:endParaRPr lang="cs-CZ" dirty="0" smtClean="0"/>
          </a:p>
          <a:p>
            <a:r>
              <a:rPr lang="cs-CZ" dirty="0" smtClean="0"/>
              <a:t>Kontinuita existence dosavadních nadací a nadačních fondů (zrušení zákona č. 227/1997 Sb.)</a:t>
            </a:r>
          </a:p>
          <a:p>
            <a:pPr>
              <a:buNone/>
            </a:pPr>
            <a:endParaRPr lang="cs-CZ" dirty="0" smtClean="0"/>
          </a:p>
          <a:p>
            <a:r>
              <a:rPr lang="cs-CZ" dirty="0" smtClean="0"/>
              <a:t>Posílení postavení zakladatele - vyšší respekt jeho vůli</a:t>
            </a:r>
          </a:p>
          <a:p>
            <a:pPr>
              <a:buNone/>
            </a:pPr>
            <a:endParaRPr lang="cs-CZ" dirty="0" smtClean="0"/>
          </a:p>
          <a:p>
            <a:r>
              <a:rPr lang="cs-CZ" dirty="0" smtClean="0"/>
              <a:t>Liberalizace (zejména nadačního účelu) - rozšíření možností využití</a:t>
            </a:r>
          </a:p>
          <a:p>
            <a:endParaRPr lang="cs-CZ" dirty="0" smtClean="0"/>
          </a:p>
          <a:p>
            <a:r>
              <a:rPr lang="cs-CZ" dirty="0" smtClean="0"/>
              <a:t>Změna systematiky  - oddělení úpravy nadací a nadačních fondů</a:t>
            </a:r>
          </a:p>
          <a:p>
            <a:endParaRPr lang="cs-CZ" dirty="0" smtClean="0"/>
          </a:p>
          <a:p>
            <a:endParaRPr lang="cs-CZ" dirty="0" smtClean="0"/>
          </a:p>
          <a:p>
            <a:endParaRPr lang="cs-CZ" dirty="0" smtClean="0"/>
          </a:p>
          <a:p>
            <a:pPr>
              <a:buNone/>
            </a:pPr>
            <a:endParaRPr lang="cs-CZ" dirty="0" smtClean="0"/>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Zvláštní zákony týkající se právnických osob</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zákon o obchodních korporacích (č. 90/2012 Sb.)</a:t>
            </a:r>
          </a:p>
          <a:p>
            <a:pPr lvl="1">
              <a:buClr>
                <a:srgbClr val="DD6909"/>
              </a:buClr>
            </a:pPr>
            <a:r>
              <a:rPr lang="cs-CZ" dirty="0" smtClean="0"/>
              <a:t>obsahuje regulaci týkající se obchodních společností a družstev</a:t>
            </a:r>
          </a:p>
          <a:p>
            <a:pPr lvl="1">
              <a:buClr>
                <a:srgbClr val="DD6909"/>
              </a:buClr>
            </a:pPr>
            <a:r>
              <a:rPr lang="cs-CZ" dirty="0" smtClean="0"/>
              <a:t>obecná ustanovení o právnických osobách a o korporacích</a:t>
            </a:r>
          </a:p>
          <a:p>
            <a:pPr lvl="2">
              <a:buClr>
                <a:srgbClr val="DD6909"/>
              </a:buClr>
            </a:pPr>
            <a:r>
              <a:rPr lang="cs-CZ" dirty="0" smtClean="0"/>
              <a:t>subsidiární použití</a:t>
            </a:r>
          </a:p>
          <a:p>
            <a:pPr lvl="1">
              <a:buClr>
                <a:srgbClr val="DD6909"/>
              </a:buClr>
            </a:pPr>
            <a:r>
              <a:rPr lang="cs-CZ" dirty="0" smtClean="0"/>
              <a:t>pravidla týkající se spolků</a:t>
            </a:r>
          </a:p>
          <a:p>
            <a:pPr lvl="2">
              <a:buClr>
                <a:srgbClr val="DD6909"/>
              </a:buClr>
            </a:pPr>
            <a:r>
              <a:rPr lang="cs-CZ" dirty="0" smtClean="0"/>
              <a:t>použijí se, když na ně zákon o korporacích přímo odkáže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veřejných rejstřících (č. 304/2013 Sb</a:t>
            </a:r>
            <a:r>
              <a:rPr lang="cs-CZ" dirty="0"/>
              <a:t>.</a:t>
            </a:r>
            <a:r>
              <a:rPr lang="cs-CZ" dirty="0" smtClean="0"/>
              <a:t>)</a:t>
            </a:r>
          </a:p>
          <a:p>
            <a:pPr lvl="1">
              <a:buClr>
                <a:srgbClr val="DD6909"/>
              </a:buClr>
            </a:pPr>
            <a:r>
              <a:rPr lang="cs-CZ" dirty="0" smtClean="0"/>
              <a:t>obchodní společnosti, družstva, nadace, nadační fondy, spolky, společenství vlastníků jednotek,…</a:t>
            </a:r>
          </a:p>
          <a:p>
            <a:pPr lvl="1">
              <a:buClr>
                <a:srgbClr val="DD6909"/>
              </a:buClr>
            </a:pPr>
            <a:r>
              <a:rPr lang="cs-CZ" dirty="0" smtClean="0"/>
              <a:t>přímé zápisy prováděné notáři</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přeměnách obchodních společností</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Fundace  - systematika členění</a:t>
            </a:r>
            <a:endParaRPr lang="en-US" dirty="0"/>
          </a:p>
        </p:txBody>
      </p:sp>
      <p:sp>
        <p:nvSpPr>
          <p:cNvPr id="5" name="Content Placeholder 4"/>
          <p:cNvSpPr>
            <a:spLocks noGrp="1"/>
          </p:cNvSpPr>
          <p:nvPr>
            <p:ph idx="1"/>
          </p:nvPr>
        </p:nvSpPr>
        <p:spPr/>
        <p:txBody>
          <a:bodyPr>
            <a:normAutofit fontScale="70000" lnSpcReduction="20000"/>
          </a:bodyPr>
          <a:lstStyle/>
          <a:p>
            <a:r>
              <a:rPr lang="cs-CZ" dirty="0" smtClean="0"/>
              <a:t>Část I., Hlava II. Osoby, Díl 3 Právnické osoby, Oddíl 3: Fundace: </a:t>
            </a:r>
          </a:p>
          <a:p>
            <a:pPr>
              <a:buNone/>
            </a:pPr>
            <a:endParaRPr lang="cs-CZ" dirty="0" smtClean="0"/>
          </a:p>
          <a:p>
            <a:r>
              <a:rPr lang="cs-CZ" dirty="0" smtClean="0"/>
              <a:t>Obecně o fundacích ( § 303 – § 305):</a:t>
            </a:r>
          </a:p>
          <a:p>
            <a:pPr>
              <a:buNone/>
            </a:pPr>
            <a:r>
              <a:rPr lang="cs-CZ" dirty="0" smtClean="0"/>
              <a:t> </a:t>
            </a:r>
            <a:r>
              <a:rPr lang="cs-CZ" i="1" dirty="0" smtClean="0"/>
              <a:t>„ právnická osoba vytvořená majetkem vyčleněným k určitému účelu. Její činnost se váže na účel, k němuž byla zřízena.“</a:t>
            </a:r>
          </a:p>
          <a:p>
            <a:endParaRPr lang="cs-CZ" dirty="0" smtClean="0"/>
          </a:p>
          <a:p>
            <a:r>
              <a:rPr lang="cs-CZ" dirty="0" smtClean="0"/>
              <a:t>Nadace (§ 306 – § 393) – 87 ustanovení</a:t>
            </a:r>
          </a:p>
          <a:p>
            <a:r>
              <a:rPr lang="cs-CZ" dirty="0" smtClean="0"/>
              <a:t>Nadační fond (§ 394 - § 401) – 8 ustanovení </a:t>
            </a:r>
          </a:p>
          <a:p>
            <a:pPr>
              <a:buNone/>
            </a:pPr>
            <a:r>
              <a:rPr lang="cs-CZ" dirty="0" smtClean="0"/>
              <a:t>----------------------------------------------------------------------------</a:t>
            </a:r>
          </a:p>
          <a:p>
            <a:r>
              <a:rPr lang="cs-CZ" dirty="0" smtClean="0"/>
              <a:t>Ústav – fundační forma – upravená v samostatném Oddílu 4 (§ 402 – § 418), „obdobně“ úprava nadací</a:t>
            </a:r>
          </a:p>
          <a:p>
            <a:pPr>
              <a:buNone/>
            </a:pPr>
            <a:endParaRPr lang="cs-CZ" dirty="0" smtClean="0"/>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Nadace – základní charakteristika I.</a:t>
            </a:r>
            <a:endParaRPr lang="en-US" dirty="0"/>
          </a:p>
        </p:txBody>
      </p:sp>
      <p:sp>
        <p:nvSpPr>
          <p:cNvPr id="5" name="Content Placeholder 4"/>
          <p:cNvSpPr>
            <a:spLocks noGrp="1"/>
          </p:cNvSpPr>
          <p:nvPr>
            <p:ph idx="1"/>
          </p:nvPr>
        </p:nvSpPr>
        <p:spPr/>
        <p:txBody>
          <a:bodyPr>
            <a:normAutofit fontScale="77500" lnSpcReduction="20000"/>
          </a:bodyPr>
          <a:lstStyle/>
          <a:p>
            <a:r>
              <a:rPr lang="cs-CZ" dirty="0" smtClean="0"/>
              <a:t>Trvalá služba účelu společensky nebo hospodářsky užitečnému</a:t>
            </a:r>
          </a:p>
          <a:p>
            <a:endParaRPr lang="cs-CZ" dirty="0" smtClean="0"/>
          </a:p>
          <a:p>
            <a:r>
              <a:rPr lang="cs-CZ" dirty="0" smtClean="0"/>
              <a:t>Účel: veřejně prospěšný, dobročinný (i soukromě prospěšný)</a:t>
            </a:r>
          </a:p>
          <a:p>
            <a:endParaRPr lang="cs-CZ" dirty="0" smtClean="0"/>
          </a:p>
          <a:p>
            <a:r>
              <a:rPr lang="cs-CZ" dirty="0" smtClean="0"/>
              <a:t>Podnikání nadací jako vedlejší činnost – přímé i „nepřímé“</a:t>
            </a:r>
          </a:p>
          <a:p>
            <a:endParaRPr lang="cs-CZ" dirty="0" smtClean="0"/>
          </a:p>
          <a:p>
            <a:r>
              <a:rPr lang="cs-CZ" dirty="0" smtClean="0"/>
              <a:t>Změna nadační listiny, změna nadačního účelu</a:t>
            </a:r>
          </a:p>
          <a:p>
            <a:endParaRPr lang="cs-CZ" dirty="0" smtClean="0"/>
          </a:p>
          <a:p>
            <a:r>
              <a:rPr lang="cs-CZ" dirty="0" smtClean="0"/>
              <a:t>Nové pojmy: nadační kapitál, nadační jistina (zvláštní režim)</a:t>
            </a:r>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Nadace – základní charakteristika II.</a:t>
            </a:r>
            <a:endParaRPr lang="en-US" dirty="0"/>
          </a:p>
        </p:txBody>
      </p:sp>
      <p:sp>
        <p:nvSpPr>
          <p:cNvPr id="5" name="Content Placeholder 4"/>
          <p:cNvSpPr>
            <a:spLocks noGrp="1"/>
          </p:cNvSpPr>
          <p:nvPr>
            <p:ph idx="1"/>
          </p:nvPr>
        </p:nvSpPr>
        <p:spPr/>
        <p:txBody>
          <a:bodyPr>
            <a:normAutofit fontScale="85000" lnSpcReduction="20000"/>
          </a:bodyPr>
          <a:lstStyle/>
          <a:p>
            <a:r>
              <a:rPr lang="cs-CZ" dirty="0" smtClean="0"/>
              <a:t>Dispozitivní úprava vnitřních poměrů (zákon požaduje i nadále existenci statutárního a kontrolního orgánu)</a:t>
            </a:r>
          </a:p>
          <a:p>
            <a:endParaRPr lang="cs-CZ" dirty="0" smtClean="0"/>
          </a:p>
          <a:p>
            <a:r>
              <a:rPr lang="cs-CZ" dirty="0" smtClean="0"/>
              <a:t>Odstranění některých detailních regulací, např. investování majetku, pravidla o omezení nákladů, ALE!  </a:t>
            </a:r>
          </a:p>
          <a:p>
            <a:endParaRPr lang="cs-CZ" dirty="0" smtClean="0"/>
          </a:p>
          <a:p>
            <a:r>
              <a:rPr lang="cs-CZ" dirty="0" smtClean="0"/>
              <a:t>Jiná  detailní úprava včleněna: vklady do nadace, nadační kapitál (snižování a zvyšování nadačního kapitálu, přeměny fundací, zrušení nadace)</a:t>
            </a:r>
          </a:p>
          <a:p>
            <a:endParaRPr lang="cs-CZ" dirty="0" smtClean="0"/>
          </a:p>
          <a:p>
            <a:r>
              <a:rPr lang="cs-CZ" dirty="0" smtClean="0"/>
              <a:t>Možná přeměna nadace na nadační fond a naopak </a:t>
            </a:r>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Přidružený fond (§ 349 a </a:t>
            </a:r>
            <a:r>
              <a:rPr lang="cs-CZ" dirty="0" err="1" smtClean="0"/>
              <a:t>násl</a:t>
            </a:r>
            <a:r>
              <a:rPr lang="cs-CZ" dirty="0" smtClean="0"/>
              <a:t>.)</a:t>
            </a:r>
            <a:endParaRPr lang="en-US" dirty="0"/>
          </a:p>
        </p:txBody>
      </p:sp>
      <p:sp>
        <p:nvSpPr>
          <p:cNvPr id="5" name="Content Placeholder 4"/>
          <p:cNvSpPr>
            <a:spLocks noGrp="1"/>
          </p:cNvSpPr>
          <p:nvPr>
            <p:ph idx="1"/>
          </p:nvPr>
        </p:nvSpPr>
        <p:spPr/>
        <p:txBody>
          <a:bodyPr>
            <a:normAutofit fontScale="77500" lnSpcReduction="20000"/>
          </a:bodyPr>
          <a:lstStyle/>
          <a:p>
            <a:r>
              <a:rPr lang="cs-CZ" dirty="0" smtClean="0"/>
              <a:t>Koncepce tzv. "nesamostatné nadace“ , účel fondu musí souviset s posláním nadace</a:t>
            </a:r>
          </a:p>
          <a:p>
            <a:r>
              <a:rPr lang="cs-CZ" dirty="0" smtClean="0"/>
              <a:t>Je tvořen souborem majetku, který je způsobilý být předmětem vkladu do nadace (předpoklad trvalého výnosu)</a:t>
            </a:r>
          </a:p>
          <a:p>
            <a:r>
              <a:rPr lang="cs-CZ" dirty="0" smtClean="0"/>
              <a:t>Majetek je svěřen pod správu nadace na základě  písemné smlouvy </a:t>
            </a:r>
          </a:p>
          <a:p>
            <a:r>
              <a:rPr lang="cs-CZ" dirty="0" smtClean="0"/>
              <a:t>Vlastníkem majetku zůstává zakladatel/dárce</a:t>
            </a:r>
          </a:p>
          <a:p>
            <a:r>
              <a:rPr lang="cs-CZ" dirty="0" smtClean="0"/>
              <a:t>Nadace s majetkem fondu hospodaří odděleně, práva a povinnosti při hospodaření s přidruženým fondem vznikají jen spravující nadaci</a:t>
            </a:r>
          </a:p>
          <a:p>
            <a:r>
              <a:rPr lang="cs-CZ" dirty="0" smtClean="0"/>
              <a:t>Dohodnout i další parametry: úplatnost, rozsah správy, zvláštní označení atd.</a:t>
            </a:r>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Nadační fond – základní charakteristika I.</a:t>
            </a:r>
            <a:endParaRPr lang="en-US" dirty="0"/>
          </a:p>
        </p:txBody>
      </p:sp>
      <p:sp>
        <p:nvSpPr>
          <p:cNvPr id="5" name="Content Placeholder 4"/>
          <p:cNvSpPr>
            <a:spLocks noGrp="1"/>
          </p:cNvSpPr>
          <p:nvPr>
            <p:ph idx="1"/>
          </p:nvPr>
        </p:nvSpPr>
        <p:spPr/>
        <p:txBody>
          <a:bodyPr>
            <a:normAutofit fontScale="92500" lnSpcReduction="20000"/>
          </a:bodyPr>
          <a:lstStyle/>
          <a:p>
            <a:pPr>
              <a:lnSpc>
                <a:spcPct val="80000"/>
              </a:lnSpc>
            </a:pPr>
            <a:r>
              <a:rPr lang="cs-CZ" dirty="0" smtClean="0"/>
              <a:t>8 ustanovení – řeší pouze základní </a:t>
            </a:r>
            <a:r>
              <a:rPr lang="cs-CZ" dirty="0" err="1" smtClean="0"/>
              <a:t>statusové</a:t>
            </a:r>
            <a:r>
              <a:rPr lang="cs-CZ" dirty="0" smtClean="0"/>
              <a:t> otázky </a:t>
            </a:r>
          </a:p>
          <a:p>
            <a:pPr>
              <a:lnSpc>
                <a:spcPct val="80000"/>
              </a:lnSpc>
            </a:pPr>
            <a:endParaRPr lang="cs-CZ" dirty="0" smtClean="0"/>
          </a:p>
          <a:p>
            <a:pPr>
              <a:lnSpc>
                <a:spcPct val="80000"/>
              </a:lnSpc>
            </a:pPr>
            <a:r>
              <a:rPr lang="cs-CZ" dirty="0" smtClean="0"/>
              <a:t>Účel: společensky nebo hospodářsky užitečný (v zásadě nezměnitelný)</a:t>
            </a:r>
          </a:p>
          <a:p>
            <a:pPr>
              <a:lnSpc>
                <a:spcPct val="80000"/>
              </a:lnSpc>
            </a:pPr>
            <a:endParaRPr lang="cs-CZ" dirty="0" smtClean="0"/>
          </a:p>
          <a:p>
            <a:pPr>
              <a:lnSpc>
                <a:spcPct val="80000"/>
              </a:lnSpc>
            </a:pPr>
            <a:r>
              <a:rPr lang="cs-CZ" dirty="0" smtClean="0"/>
              <a:t>Nemusí (může) mít trvalý charakter</a:t>
            </a:r>
          </a:p>
          <a:p>
            <a:pPr>
              <a:lnSpc>
                <a:spcPct val="80000"/>
              </a:lnSpc>
            </a:pPr>
            <a:endParaRPr lang="cs-CZ" dirty="0" smtClean="0"/>
          </a:p>
          <a:p>
            <a:pPr>
              <a:lnSpc>
                <a:spcPct val="80000"/>
              </a:lnSpc>
            </a:pPr>
            <a:r>
              <a:rPr lang="cs-CZ" dirty="0" smtClean="0"/>
              <a:t>Ponechán značný prostor zakladateli (vnitřní organizační struktura a kontrolní mechanismy)</a:t>
            </a:r>
          </a:p>
          <a:p>
            <a:pPr>
              <a:lnSpc>
                <a:spcPct val="80000"/>
              </a:lnSpc>
            </a:pPr>
            <a:endParaRPr lang="cs-CZ" dirty="0" smtClean="0"/>
          </a:p>
          <a:p>
            <a:pPr>
              <a:lnSpc>
                <a:spcPct val="80000"/>
              </a:lnSpc>
            </a:pPr>
            <a:r>
              <a:rPr lang="cs-CZ" dirty="0" smtClean="0"/>
              <a:t>Vyšší flexibilita a variabilita využití</a:t>
            </a:r>
          </a:p>
          <a:p>
            <a:pPr>
              <a:lnSpc>
                <a:spcPct val="80000"/>
              </a:lnSpc>
              <a:buNone/>
            </a:pPr>
            <a:endParaRPr lang="cs-CZ" dirty="0" smtClean="0"/>
          </a:p>
          <a:p>
            <a:pPr>
              <a:lnSpc>
                <a:spcPct val="80000"/>
              </a:lnSpc>
            </a:pPr>
            <a:endParaRPr lang="cs-CZ" dirty="0" smtClean="0"/>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Nadační fond – základní charakteristika II.</a:t>
            </a:r>
            <a:endParaRPr lang="en-US" dirty="0"/>
          </a:p>
        </p:txBody>
      </p:sp>
      <p:sp>
        <p:nvSpPr>
          <p:cNvPr id="5" name="Content Placeholder 4"/>
          <p:cNvSpPr>
            <a:spLocks noGrp="1"/>
          </p:cNvSpPr>
          <p:nvPr>
            <p:ph idx="1"/>
          </p:nvPr>
        </p:nvSpPr>
        <p:spPr/>
        <p:txBody>
          <a:bodyPr>
            <a:normAutofit fontScale="85000" lnSpcReduction="10000"/>
          </a:bodyPr>
          <a:lstStyle/>
          <a:p>
            <a:pPr>
              <a:lnSpc>
                <a:spcPct val="80000"/>
              </a:lnSpc>
            </a:pPr>
            <a:endParaRPr lang="cs-CZ" dirty="0" smtClean="0"/>
          </a:p>
          <a:p>
            <a:pPr>
              <a:lnSpc>
                <a:spcPct val="80000"/>
              </a:lnSpc>
            </a:pPr>
            <a:r>
              <a:rPr lang="cs-CZ" dirty="0" smtClean="0"/>
              <a:t>Podnikání i nakládání s majetkem – méně omezení</a:t>
            </a:r>
          </a:p>
          <a:p>
            <a:pPr>
              <a:lnSpc>
                <a:spcPct val="80000"/>
              </a:lnSpc>
            </a:pPr>
            <a:endParaRPr lang="cs-CZ" dirty="0" smtClean="0"/>
          </a:p>
          <a:p>
            <a:pPr>
              <a:lnSpc>
                <a:spcPct val="80000"/>
              </a:lnSpc>
            </a:pPr>
            <a:r>
              <a:rPr lang="cs-CZ" dirty="0" smtClean="0"/>
              <a:t>Základ tvoří soubor majetku vzniklý v vkladů, které nemusí ( ale mohou) splňovat požadavek trvalého výnosu a darů</a:t>
            </a:r>
          </a:p>
          <a:p>
            <a:pPr>
              <a:lnSpc>
                <a:spcPct val="80000"/>
              </a:lnSpc>
            </a:pPr>
            <a:endParaRPr lang="cs-CZ" dirty="0" smtClean="0"/>
          </a:p>
          <a:p>
            <a:pPr>
              <a:lnSpc>
                <a:spcPct val="80000"/>
              </a:lnSpc>
            </a:pPr>
            <a:r>
              <a:rPr lang="cs-CZ" dirty="0" smtClean="0"/>
              <a:t>Nevytváří nadační jistinu ani nadační kapitál</a:t>
            </a:r>
          </a:p>
          <a:p>
            <a:pPr>
              <a:lnSpc>
                <a:spcPct val="80000"/>
              </a:lnSpc>
            </a:pPr>
            <a:endParaRPr lang="cs-CZ" dirty="0" smtClean="0"/>
          </a:p>
          <a:p>
            <a:pPr>
              <a:lnSpc>
                <a:spcPct val="80000"/>
              </a:lnSpc>
            </a:pPr>
            <a:r>
              <a:rPr lang="cs-CZ" dirty="0" smtClean="0"/>
              <a:t>Změna právní formy na nadaci </a:t>
            </a:r>
          </a:p>
          <a:p>
            <a:pPr>
              <a:lnSpc>
                <a:spcPct val="80000"/>
              </a:lnSpc>
            </a:pPr>
            <a:endParaRPr lang="cs-CZ" dirty="0" smtClean="0"/>
          </a:p>
          <a:p>
            <a:pPr>
              <a:lnSpc>
                <a:spcPct val="80000"/>
              </a:lnSpc>
            </a:pPr>
            <a:r>
              <a:rPr lang="cs-CZ" dirty="0" smtClean="0"/>
              <a:t>nemá obecně reportní povinnost ani povinnost auditu</a:t>
            </a:r>
          </a:p>
          <a:p>
            <a:pPr>
              <a:buNone/>
            </a:pPr>
            <a:endParaRPr lang="cs-CZ" dirty="0" smtClean="0"/>
          </a:p>
          <a:p>
            <a:endParaRPr lang="cs-CZ" dirty="0" smtClean="0"/>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980728"/>
            <a:ext cx="8229600" cy="1143000"/>
          </a:xfrm>
        </p:spPr>
        <p:txBody>
          <a:bodyPr>
            <a:normAutofit fontScale="90000"/>
          </a:bodyPr>
          <a:lstStyle/>
          <a:p>
            <a:r>
              <a:rPr lang="cs-CZ" dirty="0" smtClean="0"/>
              <a:t>Přechodná ustanovení – pro dosavadní nadace</a:t>
            </a:r>
            <a:br>
              <a:rPr lang="cs-CZ" dirty="0" smtClean="0"/>
            </a:br>
            <a:r>
              <a:rPr lang="cs-CZ" dirty="0" smtClean="0"/>
              <a:t/>
            </a:r>
            <a:br>
              <a:rPr lang="cs-CZ" dirty="0" smtClean="0"/>
            </a:br>
            <a:endParaRPr lang="en-US" dirty="0"/>
          </a:p>
        </p:txBody>
      </p:sp>
      <p:sp>
        <p:nvSpPr>
          <p:cNvPr id="5" name="Content Placeholder 4"/>
          <p:cNvSpPr>
            <a:spLocks noGrp="1"/>
          </p:cNvSpPr>
          <p:nvPr>
            <p:ph idx="1"/>
          </p:nvPr>
        </p:nvSpPr>
        <p:spPr/>
        <p:txBody>
          <a:bodyPr>
            <a:normAutofit fontScale="77500" lnSpcReduction="20000"/>
          </a:bodyPr>
          <a:lstStyle/>
          <a:p>
            <a:r>
              <a:rPr lang="cs-CZ" dirty="0" smtClean="0"/>
              <a:t>§ 3049 odst. 1: nadace vzniklé podle dosavadních předpisů se považují za nadace vzniklé dle NOZ</a:t>
            </a:r>
          </a:p>
          <a:p>
            <a:r>
              <a:rPr lang="cs-CZ" dirty="0" smtClean="0"/>
              <a:t>u nadací založených statutem (do 1.1. 1998) – zvláštní režim - úprava statutu</a:t>
            </a:r>
          </a:p>
          <a:p>
            <a:r>
              <a:rPr lang="cs-CZ" dirty="0" smtClean="0"/>
              <a:t>Zvláštní právo zakladatele ve lhůtě 2 let změnit nadační listinu </a:t>
            </a:r>
          </a:p>
          <a:p>
            <a:r>
              <a:rPr lang="cs-CZ" dirty="0" smtClean="0"/>
              <a:t>Zvláštní právo soudu změnit nadační listinu, není-li zakladatel (zemřel, zanikl)</a:t>
            </a:r>
          </a:p>
          <a:p>
            <a:r>
              <a:rPr lang="cs-CZ" dirty="0" smtClean="0"/>
              <a:t>§ 3041:  do 3 let uvést do souladu s požadavky NOZ</a:t>
            </a:r>
          </a:p>
          <a:p>
            <a:pPr>
              <a:buNone/>
            </a:pPr>
            <a:r>
              <a:rPr lang="cs-CZ" dirty="0" smtClean="0"/>
              <a:t>---------------------------------------------------</a:t>
            </a:r>
          </a:p>
          <a:p>
            <a:pPr>
              <a:buNone/>
            </a:pPr>
            <a:endParaRPr lang="cs-CZ" dirty="0" smtClean="0"/>
          </a:p>
          <a:p>
            <a:pPr>
              <a:buNone/>
            </a:pPr>
            <a:r>
              <a:rPr lang="cs-CZ" dirty="0" smtClean="0"/>
              <a:t>„obdobně“ pro nadační fondy (§ 3049 odst. 2)</a:t>
            </a:r>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Ústav</a:t>
            </a:r>
            <a:endParaRPr lang="en-US" dirty="0"/>
          </a:p>
        </p:txBody>
      </p:sp>
      <p:sp>
        <p:nvSpPr>
          <p:cNvPr id="5" name="Content Placeholder 4"/>
          <p:cNvSpPr>
            <a:spLocks noGrp="1"/>
          </p:cNvSpPr>
          <p:nvPr>
            <p:ph idx="1"/>
          </p:nvPr>
        </p:nvSpPr>
        <p:spPr/>
        <p:txBody>
          <a:bodyPr>
            <a:normAutofit fontScale="85000" lnSpcReduction="20000"/>
          </a:bodyPr>
          <a:lstStyle/>
          <a:p>
            <a:r>
              <a:rPr lang="cs-CZ" dirty="0" smtClean="0"/>
              <a:t>Fundační (majetkový substrát, povinný vklad)</a:t>
            </a:r>
          </a:p>
          <a:p>
            <a:endParaRPr lang="cs-CZ" dirty="0" smtClean="0"/>
          </a:p>
          <a:p>
            <a:r>
              <a:rPr lang="cs-CZ" dirty="0" smtClean="0"/>
              <a:t>Účel: provozování činnost užitečné společensky nebo hospodářky s využitím své osobní a majetkové složky.</a:t>
            </a:r>
          </a:p>
          <a:p>
            <a:endParaRPr lang="cs-CZ" dirty="0" smtClean="0"/>
          </a:p>
          <a:p>
            <a:r>
              <a:rPr lang="cs-CZ" dirty="0" smtClean="0"/>
              <a:t>Činnost, jejíž výsledky jsou každému rovnocenně dostupné za podmínek předem stanovených</a:t>
            </a:r>
          </a:p>
          <a:p>
            <a:endParaRPr lang="cs-CZ" dirty="0" smtClean="0"/>
          </a:p>
          <a:p>
            <a:r>
              <a:rPr lang="cs-CZ" dirty="0" smtClean="0"/>
              <a:t>Provozuje-li závod nebo jinou vedlejší činnost, nesmí být provoz na újmu jakosti, rozsahu a dostupnosti služeb poskytovaných v rámci hlavní činnosti</a:t>
            </a:r>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Obecně prospěšná společnost</a:t>
            </a:r>
            <a:endParaRPr lang="en-US" dirty="0"/>
          </a:p>
        </p:txBody>
      </p:sp>
      <p:sp>
        <p:nvSpPr>
          <p:cNvPr id="5" name="Content Placeholder 4"/>
          <p:cNvSpPr>
            <a:spLocks noGrp="1"/>
          </p:cNvSpPr>
          <p:nvPr>
            <p:ph idx="1"/>
          </p:nvPr>
        </p:nvSpPr>
        <p:spPr>
          <a:xfrm>
            <a:off x="428596" y="2000240"/>
            <a:ext cx="8285168" cy="4000528"/>
          </a:xfrm>
        </p:spPr>
        <p:txBody>
          <a:bodyPr>
            <a:normAutofit fontScale="70000" lnSpcReduction="20000"/>
          </a:bodyPr>
          <a:lstStyle/>
          <a:p>
            <a:r>
              <a:rPr lang="cs-CZ" dirty="0" smtClean="0"/>
              <a:t>Zachována plná právní kontinuita existujících OPS – nadále se řídí dosavadními předpisy</a:t>
            </a:r>
          </a:p>
          <a:p>
            <a:endParaRPr lang="cs-CZ" dirty="0" smtClean="0"/>
          </a:p>
          <a:p>
            <a:r>
              <a:rPr lang="cs-CZ" dirty="0" smtClean="0"/>
              <a:t>Zrušen zákon č. 248/1995 Sb., o obecně prospěšných společnostech (již nebude možno novelizovat)</a:t>
            </a:r>
          </a:p>
          <a:p>
            <a:endParaRPr lang="cs-CZ" dirty="0" smtClean="0"/>
          </a:p>
          <a:p>
            <a:r>
              <a:rPr lang="cs-CZ" dirty="0" smtClean="0"/>
              <a:t>Nové nebude možno zakládat, existující „dožijí“</a:t>
            </a:r>
          </a:p>
          <a:p>
            <a:endParaRPr lang="cs-CZ" dirty="0" smtClean="0"/>
          </a:p>
          <a:p>
            <a:r>
              <a:rPr lang="cs-CZ" dirty="0" smtClean="0"/>
              <a:t>§ 3050: možnost přeměny na ústav, nadaci, nadační fond</a:t>
            </a:r>
          </a:p>
          <a:p>
            <a:endParaRPr lang="cs-CZ" dirty="0" smtClean="0"/>
          </a:p>
          <a:p>
            <a:r>
              <a:rPr lang="cs-CZ" dirty="0" smtClean="0"/>
              <a:t>Ustanovení o přeměně právnických osob NOZ se použijí „obdobně pro přeměnu OPS na ZÚ, N, NF</a:t>
            </a:r>
          </a:p>
          <a:p>
            <a:endParaRPr lang="cs-CZ" dirty="0" smtClean="0"/>
          </a:p>
          <a:p>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Ústav vs. obecně prospěšná společnost?</a:t>
            </a:r>
            <a:endParaRPr lang="en-US" dirty="0"/>
          </a:p>
        </p:txBody>
      </p:sp>
      <p:sp>
        <p:nvSpPr>
          <p:cNvPr id="5" name="Content Placeholder 4"/>
          <p:cNvSpPr>
            <a:spLocks noGrp="1"/>
          </p:cNvSpPr>
          <p:nvPr>
            <p:ph idx="1"/>
          </p:nvPr>
        </p:nvSpPr>
        <p:spPr>
          <a:xfrm>
            <a:off x="428596" y="2000240"/>
            <a:ext cx="8285168" cy="4000528"/>
          </a:xfrm>
        </p:spPr>
        <p:txBody>
          <a:bodyPr>
            <a:normAutofit fontScale="77500" lnSpcReduction="20000"/>
          </a:bodyPr>
          <a:lstStyle/>
          <a:p>
            <a:pPr>
              <a:buNone/>
            </a:pPr>
            <a:r>
              <a:rPr lang="cs-CZ" dirty="0" smtClean="0"/>
              <a:t>VÝHODY:</a:t>
            </a:r>
          </a:p>
          <a:p>
            <a:pPr>
              <a:buNone/>
            </a:pPr>
            <a:r>
              <a:rPr lang="cs-CZ" dirty="0" smtClean="0"/>
              <a:t>+/-Fundační základ(vždy nutný majetkový vklad)</a:t>
            </a:r>
          </a:p>
          <a:p>
            <a:pPr>
              <a:buNone/>
            </a:pPr>
            <a:r>
              <a:rPr lang="cs-CZ" dirty="0" smtClean="0"/>
              <a:t>+ Jednodušší pravidla pro fungování</a:t>
            </a:r>
          </a:p>
          <a:p>
            <a:pPr>
              <a:buNone/>
            </a:pPr>
            <a:r>
              <a:rPr lang="cs-CZ" dirty="0" smtClean="0"/>
              <a:t>+ Širší účel: provozování činnost užitečné společensky nebo hospodářsky</a:t>
            </a:r>
          </a:p>
          <a:p>
            <a:pPr>
              <a:buNone/>
            </a:pPr>
            <a:r>
              <a:rPr lang="cs-CZ" dirty="0" smtClean="0"/>
              <a:t>+/- Silné postavení zakladatele i za trvání existence ústavu(odlišuje ústav od ostatních fundací) </a:t>
            </a:r>
          </a:p>
          <a:p>
            <a:pPr>
              <a:buNone/>
            </a:pPr>
            <a:r>
              <a:rPr lang="cs-CZ" dirty="0" smtClean="0"/>
              <a:t>+ Není povinnost mít dozorčí radu</a:t>
            </a:r>
          </a:p>
          <a:p>
            <a:pPr>
              <a:buNone/>
            </a:pPr>
            <a:r>
              <a:rPr lang="cs-CZ" dirty="0" smtClean="0"/>
              <a:t>+ Podnikání přímé i „nepřímé“ (zejména formou majetkové účasti na podnikání jiných osob)</a:t>
            </a:r>
          </a:p>
          <a:p>
            <a:pPr>
              <a:buNone/>
            </a:pPr>
            <a:r>
              <a:rPr lang="cs-CZ" dirty="0" smtClean="0"/>
              <a:t>+ Možnost budoucí změny úpravy, pokud se ukáže, že nutno</a:t>
            </a:r>
          </a:p>
          <a:p>
            <a:pPr>
              <a:buNone/>
            </a:pPr>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r>
              <a:rPr lang="cs-CZ" dirty="0" smtClean="0"/>
              <a:t>Přechodná ustanovení k právnickým osobám</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nová zákonná úprava osobního statusu právnických osob dopadá ode dne účinnosti nového zákona i na právní poměry dosud trvající</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nutnost přizpůsobit společenskou smlouvu či statut (§ 3041 odst. 2)</a:t>
            </a:r>
          </a:p>
          <a:p>
            <a:pPr lvl="1">
              <a:buClr>
                <a:srgbClr val="DD6909"/>
              </a:buClr>
            </a:pPr>
            <a:r>
              <a:rPr lang="cs-CZ" dirty="0" smtClean="0"/>
              <a:t>rozpor s kogentním pravidlem – pozbývá závaznost účinností</a:t>
            </a:r>
          </a:p>
          <a:p>
            <a:pPr lvl="1">
              <a:buClr>
                <a:srgbClr val="DD6909"/>
              </a:buClr>
            </a:pPr>
            <a:r>
              <a:rPr lang="cs-CZ" dirty="0" smtClean="0"/>
              <a:t>lhůta 3 roky k nápravě</a:t>
            </a:r>
          </a:p>
          <a:p>
            <a:pPr lvl="2">
              <a:buClr>
                <a:srgbClr val="DD6909"/>
              </a:buClr>
            </a:pPr>
            <a:r>
              <a:rPr lang="cs-CZ" dirty="0" smtClean="0"/>
              <a:t>neučiní-li to – může dojít až ke zrušení PO</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zákon o obchodních korporacích</a:t>
            </a:r>
          </a:p>
          <a:p>
            <a:pPr lvl="1">
              <a:buClr>
                <a:srgbClr val="DD6909"/>
              </a:buClr>
            </a:pPr>
            <a:r>
              <a:rPr lang="cs-CZ" dirty="0" smtClean="0"/>
              <a:t>lhůta 6 měsíců k nápravě (§ 777 ZOK)</a:t>
            </a:r>
          </a:p>
        </p:txBody>
      </p:sp>
    </p:spTree>
  </p:cSld>
  <p:clrMapOvr>
    <a:masterClrMapping/>
  </p:clrMapOvr>
  <p:transition>
    <p:randomBa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cs-CZ" dirty="0" smtClean="0"/>
              <a:t>Ústav vs. obecně prospěšná společnost?</a:t>
            </a:r>
            <a:endParaRPr lang="en-US" dirty="0"/>
          </a:p>
        </p:txBody>
      </p:sp>
      <p:sp>
        <p:nvSpPr>
          <p:cNvPr id="5" name="Content Placeholder 4"/>
          <p:cNvSpPr>
            <a:spLocks noGrp="1"/>
          </p:cNvSpPr>
          <p:nvPr>
            <p:ph idx="1"/>
          </p:nvPr>
        </p:nvSpPr>
        <p:spPr>
          <a:xfrm>
            <a:off x="428596" y="2000240"/>
            <a:ext cx="8285168" cy="4000528"/>
          </a:xfrm>
        </p:spPr>
        <p:txBody>
          <a:bodyPr>
            <a:normAutofit fontScale="77500" lnSpcReduction="20000"/>
          </a:bodyPr>
          <a:lstStyle/>
          <a:p>
            <a:pPr>
              <a:buNone/>
            </a:pPr>
            <a:r>
              <a:rPr lang="cs-CZ" dirty="0" smtClean="0"/>
              <a:t>NEVÝHODY:</a:t>
            </a:r>
          </a:p>
          <a:p>
            <a:pPr>
              <a:buNone/>
            </a:pPr>
            <a:endParaRPr lang="cs-CZ" dirty="0" smtClean="0"/>
          </a:p>
          <a:p>
            <a:pPr>
              <a:buFontTx/>
              <a:buChar char="-"/>
            </a:pPr>
            <a:r>
              <a:rPr lang="cs-CZ" dirty="0" smtClean="0"/>
              <a:t>„ústav“ (spíše psychologický prvek)</a:t>
            </a:r>
          </a:p>
          <a:p>
            <a:pPr>
              <a:buFontTx/>
              <a:buChar char="-"/>
            </a:pPr>
            <a:endParaRPr lang="cs-CZ" dirty="0" smtClean="0"/>
          </a:p>
          <a:p>
            <a:pPr>
              <a:buFontTx/>
              <a:buChar char="-"/>
            </a:pPr>
            <a:r>
              <a:rPr lang="cs-CZ" dirty="0" smtClean="0"/>
              <a:t>Administrativní náročnost transformace (transakční náklady)</a:t>
            </a:r>
          </a:p>
          <a:p>
            <a:pPr>
              <a:buNone/>
            </a:pPr>
            <a:endParaRPr lang="cs-CZ" dirty="0" smtClean="0"/>
          </a:p>
          <a:p>
            <a:pPr>
              <a:buFontTx/>
              <a:buChar char="-"/>
            </a:pPr>
            <a:r>
              <a:rPr lang="cs-CZ" dirty="0" smtClean="0"/>
              <a:t>Nový, neznámý, nevyzkoušený</a:t>
            </a:r>
          </a:p>
          <a:p>
            <a:pPr>
              <a:buFontTx/>
              <a:buChar char="-"/>
            </a:pPr>
            <a:endParaRPr lang="cs-CZ" dirty="0" smtClean="0"/>
          </a:p>
          <a:p>
            <a:pPr>
              <a:buFontTx/>
              <a:buChar char="-"/>
            </a:pPr>
            <a:r>
              <a:rPr lang="cs-CZ" dirty="0" smtClean="0"/>
              <a:t>Nejasnost rozsahu využití  „obdobně“  úpravy nadací</a:t>
            </a:r>
          </a:p>
          <a:p>
            <a:pPr>
              <a:buFontTx/>
              <a:buChar char="-"/>
            </a:pPr>
            <a:endParaRPr lang="cs-CZ" dirty="0" smtClean="0"/>
          </a:p>
          <a:p>
            <a:endParaRPr lang="cs-CZ" dirty="0" smtClean="0"/>
          </a:p>
          <a:p>
            <a:endParaRPr lang="en-US" dirty="0"/>
          </a:p>
        </p:txBody>
      </p:sp>
    </p:spTree>
    <p:extLst>
      <p:ext uri="{BB962C8B-B14F-4D97-AF65-F5344CB8AC3E}">
        <p14:creationId xmlns="" xmlns:p14="http://schemas.microsoft.com/office/powerpoint/2010/main" val="1888727006"/>
      </p:ext>
    </p:extLst>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buNone/>
            </a:pPr>
            <a:endParaRPr lang="cs-CZ" dirty="0" smtClean="0"/>
          </a:p>
          <a:p>
            <a:pPr>
              <a:buNone/>
            </a:pPr>
            <a:endParaRPr lang="cs-CZ" dirty="0"/>
          </a:p>
          <a:p>
            <a:pPr>
              <a:buNone/>
            </a:pPr>
            <a:endParaRPr lang="cs-CZ" dirty="0" smtClean="0"/>
          </a:p>
          <a:p>
            <a:pPr algn="ctr">
              <a:buNone/>
            </a:pPr>
            <a:r>
              <a:rPr lang="cs-CZ" dirty="0" smtClean="0"/>
              <a:t>…a to je vše… hezký </a:t>
            </a:r>
            <a:r>
              <a:rPr lang="cs-CZ" dirty="0" err="1" smtClean="0"/>
              <a:t>den</a:t>
            </a:r>
            <a:r>
              <a:rPr lang="cs-CZ" dirty="0" smtClean="0">
                <a:sym typeface="Wingdings" pitchFamily="2" charset="2"/>
              </a:rPr>
              <a:t></a:t>
            </a:r>
          </a:p>
          <a:p>
            <a:pPr algn="ctr">
              <a:buNone/>
            </a:pPr>
            <a:endParaRPr lang="cs-CZ" dirty="0">
              <a:sym typeface="Wingdings" pitchFamily="2" charset="2"/>
            </a:endParaRPr>
          </a:p>
          <a:p>
            <a:pPr algn="ctr">
              <a:buNone/>
            </a:pPr>
            <a:r>
              <a:rPr lang="cs-CZ" smtClean="0">
                <a:sym typeface="Wingdings" pitchFamily="2" charset="2"/>
              </a:rPr>
              <a:t>							</a:t>
            </a:r>
            <a:endParaRPr lang="cs-CZ" dirty="0" smtClean="0">
              <a:sym typeface="Wingdings" pitchFamily="2" charset="2"/>
            </a:endParaRPr>
          </a:p>
          <a:p>
            <a:pPr>
              <a:buNone/>
            </a:pPr>
            <a:endParaRPr lang="cs-CZ" dirty="0" smtClean="0"/>
          </a:p>
          <a:p>
            <a:endParaRPr lang="cs-CZ" dirty="0"/>
          </a:p>
          <a:p>
            <a:pPr>
              <a:buNone/>
            </a:pPr>
            <a:endParaRPr lang="cs-CZ" dirty="0" smtClean="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Neplatnost právnické osoby</a:t>
            </a:r>
            <a:endParaRPr lang="cs-CZ" dirty="0"/>
          </a:p>
        </p:txBody>
      </p:sp>
      <p:sp>
        <p:nvSpPr>
          <p:cNvPr id="2" name="Zástupný symbol pro obsah 1"/>
          <p:cNvSpPr>
            <a:spLocks noGrp="1"/>
          </p:cNvSpPr>
          <p:nvPr>
            <p:ph idx="1"/>
          </p:nvPr>
        </p:nvSpPr>
        <p:spPr/>
        <p:txBody>
          <a:bodyPr>
            <a:normAutofit fontScale="70000" lnSpcReduction="20000"/>
          </a:bodyPr>
          <a:lstStyle/>
          <a:p>
            <a:pPr>
              <a:buClr>
                <a:srgbClr val="DD6909"/>
              </a:buClr>
              <a:buFont typeface="Arial" pitchFamily="34" charset="0"/>
              <a:buChar char="∕"/>
            </a:pPr>
            <a:r>
              <a:rPr lang="cs-CZ" dirty="0" smtClean="0"/>
              <a:t>obecná úprava dnes chybí</a:t>
            </a:r>
          </a:p>
          <a:p>
            <a:pPr lvl="1">
              <a:buClr>
                <a:srgbClr val="DD6909"/>
              </a:buClr>
            </a:pPr>
            <a:r>
              <a:rPr lang="cs-CZ" dirty="0" smtClean="0"/>
              <a:t>vychází se ze speciální úpravy v dosavadním obchodním zákoníku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je-li zjištěn nedostatek – poskytnout čas k nápravě (§ 130)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ochrana třetích osob</a:t>
            </a:r>
          </a:p>
          <a:p>
            <a:pPr lvl="1">
              <a:buClr>
                <a:srgbClr val="DD6909"/>
              </a:buClr>
            </a:pPr>
            <a:r>
              <a:rPr lang="cs-CZ" dirty="0" smtClean="0"/>
              <a:t>prohlášení neplatnosti nemá vliv na práva a povinnosti, jichž PO nabyla (§ 131)</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institut co do důsledků hodně blízký institutu zrušení právnické osoby soudem (§ 172)</a:t>
            </a:r>
          </a:p>
          <a:p>
            <a:pPr lvl="1">
              <a:buClr>
                <a:srgbClr val="DD6909"/>
              </a:buClr>
            </a:pPr>
            <a:r>
              <a:rPr lang="cs-CZ" dirty="0" smtClean="0"/>
              <a:t>v obou případech nutno provést likvidaci</a:t>
            </a:r>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Název a sídlo právnické osoby</a:t>
            </a:r>
            <a:endParaRPr lang="cs-CZ" dirty="0"/>
          </a:p>
        </p:txBody>
      </p:sp>
      <p:sp>
        <p:nvSpPr>
          <p:cNvPr id="2" name="Zástupný symbol pro obsah 1"/>
          <p:cNvSpPr>
            <a:spLocks noGrp="1"/>
          </p:cNvSpPr>
          <p:nvPr>
            <p:ph idx="1"/>
          </p:nvPr>
        </p:nvSpPr>
        <p:spPr>
          <a:xfrm>
            <a:off x="428596" y="1916832"/>
            <a:ext cx="8285168" cy="4226812"/>
          </a:xfrm>
        </p:spPr>
        <p:txBody>
          <a:bodyPr>
            <a:normAutofit fontScale="55000" lnSpcReduction="20000"/>
          </a:bodyPr>
          <a:lstStyle/>
          <a:p>
            <a:pPr>
              <a:buClr>
                <a:srgbClr val="DD6909"/>
              </a:buClr>
              <a:buFont typeface="Arial" pitchFamily="34" charset="0"/>
              <a:buChar char="∕"/>
            </a:pPr>
            <a:r>
              <a:rPr lang="cs-CZ" dirty="0" smtClean="0"/>
              <a:t>žádné dramatické změny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pozornost si zaslouží § 135</a:t>
            </a:r>
          </a:p>
          <a:p>
            <a:pPr lvl="1">
              <a:buClr>
                <a:srgbClr val="DD6909"/>
              </a:buClr>
            </a:pPr>
            <a:r>
              <a:rPr lang="cs-CZ" dirty="0" smtClean="0"/>
              <a:t>klasická ochrana, ale již bez možnosti žádat přiměřené zadostiučinění nemajetkové újmy v penězích</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odporuje-li název pravidlům nového zákoníku – musí se přizpůsobit do dvou let (§ 3042)</a:t>
            </a:r>
          </a:p>
          <a:p>
            <a:pPr lvl="1">
              <a:buClr>
                <a:srgbClr val="DD6909"/>
              </a:buClr>
            </a:pPr>
            <a:r>
              <a:rPr lang="cs-CZ" dirty="0" smtClean="0"/>
              <a:t>např. název spolku musí obsahovat slova „spolek“ nebo „zapsaný spolek“ či zkratku „z.s.“ (§ 216)</a:t>
            </a:r>
          </a:p>
          <a:p>
            <a:pPr lvl="1">
              <a:buClr>
                <a:srgbClr val="DD6909"/>
              </a:buClr>
            </a:pPr>
            <a:r>
              <a:rPr lang="cs-CZ" dirty="0" smtClean="0"/>
              <a:t>výjimka pro příznačné názvy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sídlo – mění se pravidla, kdy může být v bytě</a:t>
            </a:r>
          </a:p>
          <a:p>
            <a:pPr lvl="1">
              <a:buClr>
                <a:srgbClr val="DD6909"/>
              </a:buClr>
            </a:pPr>
            <a:r>
              <a:rPr lang="cs-CZ" dirty="0" smtClean="0"/>
              <a:t>dnes – není-li to slučitelné s jejím účelem nebo to neodpovídá její povaze či rozsahu činnosti</a:t>
            </a:r>
          </a:p>
          <a:p>
            <a:pPr lvl="1">
              <a:buClr>
                <a:srgbClr val="DD6909"/>
              </a:buClr>
            </a:pPr>
            <a:r>
              <a:rPr lang="cs-CZ" dirty="0" smtClean="0"/>
              <a:t>nově – nenarušuje-li to klid a pořádek v domě (§ 136)</a:t>
            </a:r>
          </a:p>
          <a:p>
            <a:pPr lvl="2">
              <a:buClr>
                <a:srgbClr val="DD6909"/>
              </a:buClr>
            </a:pPr>
            <a:r>
              <a:rPr lang="cs-CZ" dirty="0" smtClean="0"/>
              <a:t>=&gt; sídlo je pouze formálním místem, ze kterého sice právnická osoba komunikuje s veřejností, ale svojí činnost může vyvíjet jinde</a:t>
            </a:r>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Veřejná prospěšnost (§ 146)</a:t>
            </a:r>
            <a:endParaRPr lang="cs-CZ" dirty="0"/>
          </a:p>
        </p:txBody>
      </p:sp>
      <p:sp>
        <p:nvSpPr>
          <p:cNvPr id="2" name="Zástupný symbol pro obsah 1"/>
          <p:cNvSpPr>
            <a:spLocks noGrp="1"/>
          </p:cNvSpPr>
          <p:nvPr>
            <p:ph idx="1"/>
          </p:nvPr>
        </p:nvSpPr>
        <p:spPr/>
        <p:txBody>
          <a:bodyPr>
            <a:normAutofit fontScale="92500" lnSpcReduction="20000"/>
          </a:bodyPr>
          <a:lstStyle/>
          <a:p>
            <a:pPr>
              <a:buClr>
                <a:srgbClr val="DD6909"/>
              </a:buClr>
              <a:buFont typeface="Arial" pitchFamily="34" charset="0"/>
              <a:buChar char="∕"/>
            </a:pPr>
            <a:r>
              <a:rPr lang="cs-CZ" dirty="0" smtClean="0"/>
              <a:t>nový pojem, vlastnost právnické osoby</a:t>
            </a:r>
          </a:p>
          <a:p>
            <a:pPr lvl="1">
              <a:buClr>
                <a:srgbClr val="DD6909"/>
              </a:buClr>
            </a:pPr>
            <a:r>
              <a:rPr lang="cs-CZ" dirty="0" smtClean="0"/>
              <a:t>faktická otázka, neváže se na formu právnické osoby</a:t>
            </a:r>
          </a:p>
          <a:p>
            <a:pPr lvl="1">
              <a:buClr>
                <a:srgbClr val="DD6909"/>
              </a:buClr>
            </a:pPr>
            <a:r>
              <a:rPr lang="cs-CZ" dirty="0" smtClean="0"/>
              <a:t>tento status může mít jak nadace či spolek, tak i akciová společnost apod.</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právnická osoba svojí činností přispívá k obecnému blahu, a proto má možnost ucházet se o podporu z veřejných zdrojů a požívat určité výhody</a:t>
            </a:r>
          </a:p>
          <a:p>
            <a:pPr lvl="1">
              <a:buClr>
                <a:srgbClr val="DD6909"/>
              </a:buClr>
            </a:pPr>
            <a:r>
              <a:rPr lang="cs-CZ" dirty="0" smtClean="0"/>
              <a:t>např. daňové úlevy</a:t>
            </a:r>
          </a:p>
          <a:p>
            <a:pPr lvl="1">
              <a:buClr>
                <a:srgbClr val="DD6909"/>
              </a:buClr>
            </a:pPr>
            <a:r>
              <a:rPr lang="cs-CZ" dirty="0" smtClean="0"/>
              <a:t>bude řešeno zvláštním zákonem</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Orgány právnické osoby</a:t>
            </a:r>
            <a:endParaRPr lang="cs-CZ" dirty="0"/>
          </a:p>
        </p:txBody>
      </p:sp>
      <p:sp>
        <p:nvSpPr>
          <p:cNvPr id="2" name="Zástupný symbol pro obsah 1"/>
          <p:cNvSpPr>
            <a:spLocks noGrp="1"/>
          </p:cNvSpPr>
          <p:nvPr>
            <p:ph idx="1"/>
          </p:nvPr>
        </p:nvSpPr>
        <p:spPr/>
        <p:txBody>
          <a:bodyPr>
            <a:normAutofit fontScale="77500" lnSpcReduction="20000"/>
          </a:bodyPr>
          <a:lstStyle/>
          <a:p>
            <a:pPr>
              <a:buClr>
                <a:srgbClr val="DD6909"/>
              </a:buClr>
              <a:buFont typeface="Arial" pitchFamily="34" charset="0"/>
              <a:buChar char="∕"/>
            </a:pPr>
            <a:r>
              <a:rPr lang="cs-CZ" dirty="0" smtClean="0"/>
              <a:t>v některých případech může být členem orgánu nezletilá osoba nebo osoba s omezenou svéprávností (§ 152 odst. 3)</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osoba, jejíž úpadek byl osvědčen jako člen orgánu (§ 153)</a:t>
            </a:r>
          </a:p>
          <a:p>
            <a:pPr lvl="1">
              <a:buClr>
                <a:srgbClr val="DD6909"/>
              </a:buClr>
            </a:pPr>
            <a:r>
              <a:rPr lang="cs-CZ" dirty="0" smtClean="0"/>
              <a:t>musí to oznámit (indikovat) – když od skončení insolvenčního řízení uplynuly méně než tři roky</a:t>
            </a:r>
          </a:p>
          <a:p>
            <a:pPr lvl="1">
              <a:buClr>
                <a:srgbClr val="DD6909"/>
              </a:buClr>
            </a:pPr>
            <a:r>
              <a:rPr lang="cs-CZ" dirty="0" smtClean="0"/>
              <a:t>nejsou ostrakizováni, je na rozhodnutí toho, kdo ho tam chce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členem orgánu může být právnická osoba (§ 154)</a:t>
            </a:r>
          </a:p>
          <a:p>
            <a:pPr lvl="1">
              <a:buClr>
                <a:srgbClr val="DD6909"/>
              </a:buClr>
            </a:pPr>
            <a:r>
              <a:rPr lang="cs-CZ" dirty="0" smtClean="0"/>
              <a:t>zmocní fyzickou osobu, aby ji zastupovala</a:t>
            </a:r>
          </a:p>
          <a:p>
            <a:pPr lvl="1">
              <a:buClr>
                <a:srgbClr val="DD6909"/>
              </a:buClr>
            </a:pPr>
            <a:r>
              <a:rPr lang="cs-CZ" dirty="0" smtClean="0"/>
              <a:t>využití – členem bude Česká republika, zmocní, koho bude chtít; nebo pro zahraniční právnické osoby – u jejich dcer</a:t>
            </a:r>
          </a:p>
          <a:p>
            <a:pPr>
              <a:buClr>
                <a:srgbClr val="DD6909"/>
              </a:buClr>
              <a:buFont typeface="Arial" pitchFamily="34" charset="0"/>
              <a:buChar char="∕"/>
            </a:pPr>
            <a:endParaRPr lang="cs-CZ" dirty="0" smtClean="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Péče řádného hospodáře (§ 159)</a:t>
            </a:r>
            <a:endParaRPr lang="cs-CZ" dirty="0"/>
          </a:p>
        </p:txBody>
      </p:sp>
      <p:sp>
        <p:nvSpPr>
          <p:cNvPr id="2" name="Zástupný symbol pro obsah 1"/>
          <p:cNvSpPr>
            <a:spLocks noGrp="1"/>
          </p:cNvSpPr>
          <p:nvPr>
            <p:ph idx="1"/>
          </p:nvPr>
        </p:nvSpPr>
        <p:spPr>
          <a:xfrm>
            <a:off x="428596" y="1916832"/>
            <a:ext cx="8285168" cy="4226812"/>
          </a:xfrm>
        </p:spPr>
        <p:txBody>
          <a:bodyPr>
            <a:normAutofit fontScale="55000" lnSpcReduction="20000"/>
          </a:bodyPr>
          <a:lstStyle/>
          <a:p>
            <a:pPr>
              <a:buClr>
                <a:srgbClr val="DD6909"/>
              </a:buClr>
              <a:buFont typeface="Arial" pitchFamily="34" charset="0"/>
              <a:buChar char="∕"/>
            </a:pPr>
            <a:r>
              <a:rPr lang="cs-CZ" dirty="0" smtClean="0"/>
              <a:t>vztahuje se na všechny volené členy orgánu právnické osoby</a:t>
            </a:r>
          </a:p>
          <a:p>
            <a:pPr lvl="1">
              <a:buClr>
                <a:srgbClr val="DD6909"/>
              </a:buClr>
            </a:pPr>
            <a:r>
              <a:rPr lang="cs-CZ" dirty="0" smtClean="0"/>
              <a:t>+ na další osoby, např. na prokuristu (§ 454)</a:t>
            </a:r>
          </a:p>
          <a:p>
            <a:pPr lvl="1">
              <a:buClr>
                <a:srgbClr val="DD6909"/>
              </a:buClr>
            </a:pPr>
            <a:r>
              <a:rPr lang="cs-CZ" dirty="0" smtClean="0"/>
              <a:t>zahrnuje povinnost loajality a povinnost péče</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výkon vědomé rozhodovací činnosti</a:t>
            </a:r>
          </a:p>
          <a:p>
            <a:pPr lvl="1">
              <a:buClr>
                <a:srgbClr val="DD6909"/>
              </a:buClr>
            </a:pPr>
            <a:r>
              <a:rPr lang="cs-CZ" dirty="0" smtClean="0"/>
              <a:t>na základě dostatečných informací,</a:t>
            </a:r>
          </a:p>
          <a:p>
            <a:pPr lvl="1">
              <a:buClr>
                <a:srgbClr val="DD6909"/>
              </a:buClr>
            </a:pPr>
            <a:r>
              <a:rPr lang="cs-CZ" dirty="0" smtClean="0"/>
              <a:t>konaný v dobré víře ve prospěch společnosti bez preferování vlastních soukromých zájmů,</a:t>
            </a:r>
          </a:p>
          <a:p>
            <a:pPr lvl="1">
              <a:buClr>
                <a:srgbClr val="DD6909"/>
              </a:buClr>
            </a:pPr>
            <a:r>
              <a:rPr lang="cs-CZ" dirty="0" smtClean="0"/>
              <a:t>opírající se o racionální základy,</a:t>
            </a:r>
          </a:p>
          <a:p>
            <a:pPr lvl="1">
              <a:buClr>
                <a:srgbClr val="DD6909"/>
              </a:buClr>
            </a:pPr>
            <a:r>
              <a:rPr lang="cs-CZ" dirty="0" smtClean="0"/>
              <a:t>po všech stránkách odborný a profesionální</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ZOK – pravidlo podnikatelského úsudku (§ 51 ZOK)</a:t>
            </a:r>
          </a:p>
          <a:p>
            <a:pPr lvl="1">
              <a:buClr>
                <a:srgbClr val="DD6909"/>
              </a:buClr>
            </a:pPr>
            <a:r>
              <a:rPr lang="cs-CZ" dirty="0" smtClean="0"/>
              <a:t>pečlivě a s potřebnými znalostmi jedná ten, kdo mohl při podnikatelském rozhodování v dobré víře rozumně předpokládat, že jedná </a:t>
            </a:r>
            <a:r>
              <a:rPr lang="cs-CZ" dirty="0" err="1" smtClean="0"/>
              <a:t>informovaně</a:t>
            </a:r>
            <a:r>
              <a:rPr lang="cs-CZ" dirty="0" smtClean="0"/>
              <a:t> a v obhajitelném zájmu obchodní korporace; to neplatí, pokud takovéto rozhodování nebylo učiněno s nezbytnou loajalitou</a:t>
            </a:r>
          </a:p>
        </p:txBody>
      </p:sp>
    </p:spTree>
  </p:cSld>
  <p:clrMapOvr>
    <a:masterClrMapping/>
  </p:clrMapOvr>
  <p:transition>
    <p:randomBar/>
  </p:transition>
  <p:timing>
    <p:tnLst>
      <p:par>
        <p:cTn id="1" dur="indefinite" restart="never" nodeType="tmRoot"/>
      </p:par>
    </p:tnLst>
  </p:timing>
</p:sld>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PRKPartners_prezentace_template_FINAL</Template>
  <TotalTime>3014</TotalTime>
  <Words>2489</Words>
  <Application>Microsoft Office PowerPoint</Application>
  <PresentationFormat>Předvádění na obrazovce (4:3)</PresentationFormat>
  <Paragraphs>461</Paragraphs>
  <Slides>41</Slides>
  <Notes>21</Notes>
  <HiddenSlides>0</HiddenSlides>
  <MMClips>0</MMClips>
  <ScaleCrop>false</ScaleCrop>
  <HeadingPairs>
    <vt:vector size="4" baseType="variant">
      <vt:variant>
        <vt:lpstr>Motiv</vt:lpstr>
      </vt:variant>
      <vt:variant>
        <vt:i4>2</vt:i4>
      </vt:variant>
      <vt:variant>
        <vt:lpstr>Nadpisy snímků</vt:lpstr>
      </vt:variant>
      <vt:variant>
        <vt:i4>41</vt:i4>
      </vt:variant>
    </vt:vector>
  </HeadingPairs>
  <TitlesOfParts>
    <vt:vector size="43" baseType="lpstr">
      <vt:lpstr>PRKPartners_prezentace_template_FINAL</vt:lpstr>
      <vt:lpstr>Motiv sady Office</vt:lpstr>
      <vt:lpstr>Právnické osoby soukromého práva, korporace, fundace, ústav </vt:lpstr>
      <vt:lpstr>Pojetí právnické osoby</vt:lpstr>
      <vt:lpstr>Zvláštní zákony týkající se právnických osob</vt:lpstr>
      <vt:lpstr>Přechodná ustanovení k právnickým osobám</vt:lpstr>
      <vt:lpstr>Neplatnost právnické osoby</vt:lpstr>
      <vt:lpstr>Název a sídlo právnické osoby</vt:lpstr>
      <vt:lpstr>Veřejná prospěšnost (§ 146)</vt:lpstr>
      <vt:lpstr>Orgány právnické osoby</vt:lpstr>
      <vt:lpstr>Péče řádného hospodáře (§ 159)</vt:lpstr>
      <vt:lpstr>Zastoupení statutárním orgánem</vt:lpstr>
      <vt:lpstr>Opatrovnictví právnické osoby (§ 486 an.)</vt:lpstr>
      <vt:lpstr>Likvidace právnické osoby I.</vt:lpstr>
      <vt:lpstr>Likvidace právnické osoby II.</vt:lpstr>
      <vt:lpstr>Členění právnických osob soukromého práva (systematika)</vt:lpstr>
      <vt:lpstr>Korporace – s nevýdělečným účelem (za jiným účelem než podnikáním)</vt:lpstr>
      <vt:lpstr>Korporace – za jiným účelem než podnikáním</vt:lpstr>
      <vt:lpstr>Fundace</vt:lpstr>
      <vt:lpstr>Veřejné Rejstříky</vt:lpstr>
      <vt:lpstr>Spolková regulace</vt:lpstr>
      <vt:lpstr>Fundační regulace</vt:lpstr>
      <vt:lpstr>Korporace</vt:lpstr>
      <vt:lpstr>Korporační loajalita</vt:lpstr>
      <vt:lpstr>Reflexní škoda (§ 213)</vt:lpstr>
      <vt:lpstr>Spolek</vt:lpstr>
      <vt:lpstr>Pobočný spolek (§ 219)</vt:lpstr>
      <vt:lpstr>Vznik spolku (§ 226)</vt:lpstr>
      <vt:lpstr>Žaloba člena spolku (§ 258)</vt:lpstr>
      <vt:lpstr>Sociální družstvo</vt:lpstr>
      <vt:lpstr>Fundace  - změna koncepčního uchopení</vt:lpstr>
      <vt:lpstr>Fundace  - systematika členění</vt:lpstr>
      <vt:lpstr>Nadace – základní charakteristika I.</vt:lpstr>
      <vt:lpstr>Nadace – základní charakteristika II.</vt:lpstr>
      <vt:lpstr>Přidružený fond (§ 349 a násl.)</vt:lpstr>
      <vt:lpstr>Nadační fond – základní charakteristika I.</vt:lpstr>
      <vt:lpstr>Nadační fond – základní charakteristika II.</vt:lpstr>
      <vt:lpstr>Přechodná ustanovení – pro dosavadní nadace  </vt:lpstr>
      <vt:lpstr>Ústav</vt:lpstr>
      <vt:lpstr>Obecně prospěšná společnost</vt:lpstr>
      <vt:lpstr>Ústav vs. obecně prospěšná společnost?</vt:lpstr>
      <vt:lpstr>Ústav vs. obecně prospěšná společnost?</vt:lpstr>
      <vt:lpstr>Snímek 41</vt:lpstr>
    </vt:vector>
  </TitlesOfParts>
  <Company>PRK partners s r. 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Lenovo User</cp:lastModifiedBy>
  <cp:revision>113</cp:revision>
  <dcterms:created xsi:type="dcterms:W3CDTF">2012-02-07T14:56:34Z</dcterms:created>
  <dcterms:modified xsi:type="dcterms:W3CDTF">2014-05-06T07:32:58Z</dcterms:modified>
</cp:coreProperties>
</file>