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5193" r:id="rId2"/>
  </p:sldMasterIdLst>
  <p:notesMasterIdLst>
    <p:notesMasterId r:id="rId44"/>
  </p:notesMasterIdLst>
  <p:handoutMasterIdLst>
    <p:handoutMasterId r:id="rId45"/>
  </p:handoutMasterIdLst>
  <p:sldIdLst>
    <p:sldId id="390" r:id="rId3"/>
    <p:sldId id="391" r:id="rId4"/>
    <p:sldId id="392" r:id="rId5"/>
    <p:sldId id="414" r:id="rId6"/>
    <p:sldId id="408" r:id="rId7"/>
    <p:sldId id="393" r:id="rId8"/>
    <p:sldId id="394" r:id="rId9"/>
    <p:sldId id="417" r:id="rId10"/>
    <p:sldId id="395" r:id="rId11"/>
    <p:sldId id="419" r:id="rId12"/>
    <p:sldId id="420" r:id="rId13"/>
    <p:sldId id="396" r:id="rId14"/>
    <p:sldId id="418" r:id="rId15"/>
    <p:sldId id="424" r:id="rId16"/>
    <p:sldId id="430" r:id="rId17"/>
    <p:sldId id="444" r:id="rId18"/>
    <p:sldId id="445" r:id="rId19"/>
    <p:sldId id="428" r:id="rId20"/>
    <p:sldId id="429" r:id="rId21"/>
    <p:sldId id="432" r:id="rId22"/>
    <p:sldId id="397" r:id="rId23"/>
    <p:sldId id="401" r:id="rId24"/>
    <p:sldId id="402" r:id="rId25"/>
    <p:sldId id="403" r:id="rId26"/>
    <p:sldId id="416" r:id="rId27"/>
    <p:sldId id="404" r:id="rId28"/>
    <p:sldId id="405" r:id="rId29"/>
    <p:sldId id="431" r:id="rId30"/>
    <p:sldId id="426" r:id="rId31"/>
    <p:sldId id="435" r:id="rId32"/>
    <p:sldId id="434" r:id="rId33"/>
    <p:sldId id="443" r:id="rId34"/>
    <p:sldId id="442" r:id="rId35"/>
    <p:sldId id="436" r:id="rId36"/>
    <p:sldId id="441" r:id="rId37"/>
    <p:sldId id="437" r:id="rId38"/>
    <p:sldId id="446" r:id="rId39"/>
    <p:sldId id="449" r:id="rId40"/>
    <p:sldId id="447" r:id="rId41"/>
    <p:sldId id="448" r:id="rId42"/>
    <p:sldId id="450" r:id="rId43"/>
  </p:sldIdLst>
  <p:sldSz cx="9144000" cy="6858000" type="screen4x3"/>
  <p:notesSz cx="7099300" cy="10234613"/>
  <p:defaultTextStyle>
    <a:defPPr>
      <a:defRPr lang="cs-CZ"/>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26E"/>
    <a:srgbClr val="DD6909"/>
    <a:srgbClr val="909094"/>
    <a:srgbClr val="DCDFE1"/>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2" autoAdjust="0"/>
    <p:restoredTop sz="94658" autoAdjust="0"/>
  </p:normalViewPr>
  <p:slideViewPr>
    <p:cSldViewPr>
      <p:cViewPr varScale="1">
        <p:scale>
          <a:sx n="74" d="100"/>
          <a:sy n="74" d="100"/>
        </p:scale>
        <p:origin x="-1068" y="-102"/>
      </p:cViewPr>
      <p:guideLst>
        <p:guide orient="horz" pos="2160"/>
        <p:guide pos="2880"/>
      </p:guideLst>
    </p:cSldViewPr>
  </p:slideViewPr>
  <p:outlineViewPr>
    <p:cViewPr>
      <p:scale>
        <a:sx n="33" d="100"/>
        <a:sy n="33" d="100"/>
      </p:scale>
      <p:origin x="0" y="36378"/>
    </p:cViewPr>
  </p:outlineViewPr>
  <p:notesTextViewPr>
    <p:cViewPr>
      <p:scale>
        <a:sx n="100" d="100"/>
        <a:sy n="100" d="100"/>
      </p:scale>
      <p:origin x="0" y="0"/>
    </p:cViewPr>
  </p:notesTextViewPr>
  <p:notesViewPr>
    <p:cSldViewPr>
      <p:cViewPr varScale="1">
        <p:scale>
          <a:sx n="63" d="100"/>
          <a:sy n="63" d="100"/>
        </p:scale>
        <p:origin x="-1614" y="-114"/>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heme" Target="theme/theme1.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100276" tIns="50138" rIns="100276" bIns="50138" numCol="1" anchor="t" anchorCtr="0" compatLnSpc="1">
            <a:prstTxWarp prst="textNoShape">
              <a:avLst/>
            </a:prstTxWarp>
          </a:bodyPr>
          <a:lstStyle>
            <a:lvl1pPr>
              <a:defRPr sz="1400"/>
            </a:lvl1pPr>
          </a:lstStyle>
          <a:p>
            <a:pPr>
              <a:defRPr/>
            </a:pPr>
            <a:endParaRPr lang="en-GB"/>
          </a:p>
        </p:txBody>
      </p:sp>
      <p:sp>
        <p:nvSpPr>
          <p:cNvPr id="8195" name="Rectangle 3"/>
          <p:cNvSpPr>
            <a:spLocks noGrp="1" noChangeArrowheads="1"/>
          </p:cNvSpPr>
          <p:nvPr>
            <p:ph type="dt" sz="quarter" idx="1"/>
          </p:nvPr>
        </p:nvSpPr>
        <p:spPr bwMode="auto">
          <a:xfrm>
            <a:off x="4021138" y="0"/>
            <a:ext cx="3076575" cy="511175"/>
          </a:xfrm>
          <a:prstGeom prst="rect">
            <a:avLst/>
          </a:prstGeom>
          <a:noFill/>
          <a:ln w="9525">
            <a:noFill/>
            <a:miter lim="800000"/>
            <a:headEnd/>
            <a:tailEnd/>
          </a:ln>
          <a:effectLst/>
        </p:spPr>
        <p:txBody>
          <a:bodyPr vert="horz" wrap="square" lIns="100276" tIns="50138" rIns="100276" bIns="50138" numCol="1" anchor="t" anchorCtr="0" compatLnSpc="1">
            <a:prstTxWarp prst="textNoShape">
              <a:avLst/>
            </a:prstTxWarp>
          </a:bodyPr>
          <a:lstStyle>
            <a:lvl1pPr algn="r">
              <a:defRPr sz="1400"/>
            </a:lvl1pPr>
          </a:lstStyle>
          <a:p>
            <a:pPr>
              <a:defRPr/>
            </a:pPr>
            <a:endParaRPr lang="en-GB"/>
          </a:p>
        </p:txBody>
      </p:sp>
      <p:sp>
        <p:nvSpPr>
          <p:cNvPr id="8196" name="Rectangle 4"/>
          <p:cNvSpPr>
            <a:spLocks noGrp="1" noChangeArrowheads="1"/>
          </p:cNvSpPr>
          <p:nvPr>
            <p:ph type="ftr" sz="quarter" idx="2"/>
          </p:nvPr>
        </p:nvSpPr>
        <p:spPr bwMode="auto">
          <a:xfrm>
            <a:off x="0" y="9721850"/>
            <a:ext cx="3076575" cy="511175"/>
          </a:xfrm>
          <a:prstGeom prst="rect">
            <a:avLst/>
          </a:prstGeom>
          <a:noFill/>
          <a:ln w="9525">
            <a:noFill/>
            <a:miter lim="800000"/>
            <a:headEnd/>
            <a:tailEnd/>
          </a:ln>
          <a:effectLst/>
        </p:spPr>
        <p:txBody>
          <a:bodyPr vert="horz" wrap="square" lIns="100276" tIns="50138" rIns="100276" bIns="50138" numCol="1" anchor="b" anchorCtr="0" compatLnSpc="1">
            <a:prstTxWarp prst="textNoShape">
              <a:avLst/>
            </a:prstTxWarp>
          </a:bodyPr>
          <a:lstStyle>
            <a:lvl1pPr>
              <a:defRPr sz="1400"/>
            </a:lvl1pPr>
          </a:lstStyle>
          <a:p>
            <a:pPr>
              <a:defRPr/>
            </a:pPr>
            <a:endParaRPr lang="en-GB"/>
          </a:p>
        </p:txBody>
      </p:sp>
      <p:sp>
        <p:nvSpPr>
          <p:cNvPr id="8197" name="Rectangle 5"/>
          <p:cNvSpPr>
            <a:spLocks noGrp="1" noChangeArrowheads="1"/>
          </p:cNvSpPr>
          <p:nvPr>
            <p:ph type="sldNum" sz="quarter" idx="3"/>
          </p:nvPr>
        </p:nvSpPr>
        <p:spPr bwMode="auto">
          <a:xfrm>
            <a:off x="4021138" y="9721850"/>
            <a:ext cx="3076575" cy="511175"/>
          </a:xfrm>
          <a:prstGeom prst="rect">
            <a:avLst/>
          </a:prstGeom>
          <a:noFill/>
          <a:ln w="9525">
            <a:noFill/>
            <a:miter lim="800000"/>
            <a:headEnd/>
            <a:tailEnd/>
          </a:ln>
          <a:effectLst/>
        </p:spPr>
        <p:txBody>
          <a:bodyPr vert="horz" wrap="square" lIns="100276" tIns="50138" rIns="100276" bIns="50138" numCol="1" anchor="b" anchorCtr="0" compatLnSpc="1">
            <a:prstTxWarp prst="textNoShape">
              <a:avLst/>
            </a:prstTxWarp>
          </a:bodyPr>
          <a:lstStyle>
            <a:lvl1pPr algn="r">
              <a:defRPr sz="1400"/>
            </a:lvl1pPr>
          </a:lstStyle>
          <a:p>
            <a:pPr>
              <a:defRPr/>
            </a:pPr>
            <a:fld id="{EB204D9C-300F-4694-90CC-99FAFE992C2D}" type="slidenum">
              <a:rPr lang="en-GB"/>
              <a:pPr>
                <a:defRPr/>
              </a:pPr>
              <a:t>‹#›</a:t>
            </a:fld>
            <a:endParaRPr lang="en-GB" dirty="0"/>
          </a:p>
        </p:txBody>
      </p:sp>
    </p:spTree>
    <p:extLst>
      <p:ext uri="{BB962C8B-B14F-4D97-AF65-F5344CB8AC3E}">
        <p14:creationId xmlns="" xmlns:p14="http://schemas.microsoft.com/office/powerpoint/2010/main" val="36434299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100276" tIns="50138" rIns="100276" bIns="50138" numCol="1" anchor="t" anchorCtr="0" compatLnSpc="1">
            <a:prstTxWarp prst="textNoShape">
              <a:avLst/>
            </a:prstTxWarp>
          </a:bodyPr>
          <a:lstStyle>
            <a:lvl1pPr>
              <a:defRPr sz="1400"/>
            </a:lvl1pPr>
          </a:lstStyle>
          <a:p>
            <a:pPr>
              <a:defRPr/>
            </a:pPr>
            <a:endParaRPr lang="en-GB"/>
          </a:p>
        </p:txBody>
      </p:sp>
      <p:sp>
        <p:nvSpPr>
          <p:cNvPr id="9219" name="Rectangle 3"/>
          <p:cNvSpPr>
            <a:spLocks noGrp="1" noChangeArrowheads="1"/>
          </p:cNvSpPr>
          <p:nvPr>
            <p:ph type="dt" idx="1"/>
          </p:nvPr>
        </p:nvSpPr>
        <p:spPr bwMode="auto">
          <a:xfrm>
            <a:off x="4021138" y="0"/>
            <a:ext cx="3076575" cy="511175"/>
          </a:xfrm>
          <a:prstGeom prst="rect">
            <a:avLst/>
          </a:prstGeom>
          <a:noFill/>
          <a:ln w="9525">
            <a:noFill/>
            <a:miter lim="800000"/>
            <a:headEnd/>
            <a:tailEnd/>
          </a:ln>
          <a:effectLst/>
        </p:spPr>
        <p:txBody>
          <a:bodyPr vert="horz" wrap="square" lIns="100276" tIns="50138" rIns="100276" bIns="50138" numCol="1" anchor="t" anchorCtr="0" compatLnSpc="1">
            <a:prstTxWarp prst="textNoShape">
              <a:avLst/>
            </a:prstTxWarp>
          </a:bodyPr>
          <a:lstStyle>
            <a:lvl1pPr algn="r">
              <a:defRPr sz="1400"/>
            </a:lvl1pPr>
          </a:lstStyle>
          <a:p>
            <a:pPr>
              <a:defRPr/>
            </a:pPr>
            <a:endParaRPr lang="en-GB"/>
          </a:p>
        </p:txBody>
      </p:sp>
      <p:sp>
        <p:nvSpPr>
          <p:cNvPr id="30724"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9221" name="Rectangle 5"/>
          <p:cNvSpPr>
            <a:spLocks noGrp="1" noChangeArrowheads="1"/>
          </p:cNvSpPr>
          <p:nvPr>
            <p:ph type="body" sz="quarter" idx="3"/>
          </p:nvPr>
        </p:nvSpPr>
        <p:spPr bwMode="auto">
          <a:xfrm>
            <a:off x="709613" y="4860925"/>
            <a:ext cx="5680075" cy="4605338"/>
          </a:xfrm>
          <a:prstGeom prst="rect">
            <a:avLst/>
          </a:prstGeom>
          <a:noFill/>
          <a:ln w="9525">
            <a:noFill/>
            <a:miter lim="800000"/>
            <a:headEnd/>
            <a:tailEnd/>
          </a:ln>
          <a:effectLst/>
        </p:spPr>
        <p:txBody>
          <a:bodyPr vert="horz" wrap="square" lIns="100276" tIns="50138" rIns="100276" bIns="50138" numCol="1" anchor="t" anchorCtr="0" compatLnSpc="1">
            <a:prstTxWarp prst="textNoShape">
              <a:avLst/>
            </a:prstTxWarp>
          </a:bodyPr>
          <a:lstStyle/>
          <a:p>
            <a:pPr lvl="0"/>
            <a:r>
              <a:rPr lang="en-GB" noProof="0" smtClean="0"/>
              <a:t>Klepnutím lze upravit styly předlohy textu.</a:t>
            </a:r>
          </a:p>
          <a:p>
            <a:pPr lvl="1"/>
            <a:r>
              <a:rPr lang="en-GB" noProof="0" smtClean="0"/>
              <a:t>Druhá úroveň</a:t>
            </a:r>
          </a:p>
          <a:p>
            <a:pPr lvl="2"/>
            <a:r>
              <a:rPr lang="en-GB" noProof="0" smtClean="0"/>
              <a:t>Třetí úroveň</a:t>
            </a:r>
          </a:p>
          <a:p>
            <a:pPr lvl="3"/>
            <a:r>
              <a:rPr lang="en-GB" noProof="0" smtClean="0"/>
              <a:t>Čtvrtá úroveň</a:t>
            </a:r>
          </a:p>
          <a:p>
            <a:pPr lvl="4"/>
            <a:r>
              <a:rPr lang="en-GB" noProof="0" smtClean="0"/>
              <a:t>Pátá úroveň</a:t>
            </a:r>
          </a:p>
        </p:txBody>
      </p:sp>
      <p:sp>
        <p:nvSpPr>
          <p:cNvPr id="9222" name="Rectangle 6"/>
          <p:cNvSpPr>
            <a:spLocks noGrp="1" noChangeArrowheads="1"/>
          </p:cNvSpPr>
          <p:nvPr>
            <p:ph type="ftr" sz="quarter" idx="4"/>
          </p:nvPr>
        </p:nvSpPr>
        <p:spPr bwMode="auto">
          <a:xfrm>
            <a:off x="0" y="9721850"/>
            <a:ext cx="3076575" cy="511175"/>
          </a:xfrm>
          <a:prstGeom prst="rect">
            <a:avLst/>
          </a:prstGeom>
          <a:noFill/>
          <a:ln w="9525">
            <a:noFill/>
            <a:miter lim="800000"/>
            <a:headEnd/>
            <a:tailEnd/>
          </a:ln>
          <a:effectLst/>
        </p:spPr>
        <p:txBody>
          <a:bodyPr vert="horz" wrap="square" lIns="100276" tIns="50138" rIns="100276" bIns="50138" numCol="1" anchor="b" anchorCtr="0" compatLnSpc="1">
            <a:prstTxWarp prst="textNoShape">
              <a:avLst/>
            </a:prstTxWarp>
          </a:bodyPr>
          <a:lstStyle>
            <a:lvl1pPr>
              <a:defRPr sz="1400"/>
            </a:lvl1pPr>
          </a:lstStyle>
          <a:p>
            <a:pPr>
              <a:defRPr/>
            </a:pPr>
            <a:endParaRPr lang="en-GB"/>
          </a:p>
        </p:txBody>
      </p:sp>
      <p:sp>
        <p:nvSpPr>
          <p:cNvPr id="9223" name="Rectangle 7"/>
          <p:cNvSpPr>
            <a:spLocks noGrp="1" noChangeArrowheads="1"/>
          </p:cNvSpPr>
          <p:nvPr>
            <p:ph type="sldNum" sz="quarter" idx="5"/>
          </p:nvPr>
        </p:nvSpPr>
        <p:spPr bwMode="auto">
          <a:xfrm>
            <a:off x="4021138" y="9721850"/>
            <a:ext cx="3076575" cy="511175"/>
          </a:xfrm>
          <a:prstGeom prst="rect">
            <a:avLst/>
          </a:prstGeom>
          <a:noFill/>
          <a:ln w="9525">
            <a:noFill/>
            <a:miter lim="800000"/>
            <a:headEnd/>
            <a:tailEnd/>
          </a:ln>
          <a:effectLst/>
        </p:spPr>
        <p:txBody>
          <a:bodyPr vert="horz" wrap="square" lIns="100276" tIns="50138" rIns="100276" bIns="50138" numCol="1" anchor="b" anchorCtr="0" compatLnSpc="1">
            <a:prstTxWarp prst="textNoShape">
              <a:avLst/>
            </a:prstTxWarp>
          </a:bodyPr>
          <a:lstStyle>
            <a:lvl1pPr algn="r">
              <a:defRPr sz="1400"/>
            </a:lvl1pPr>
          </a:lstStyle>
          <a:p>
            <a:pPr>
              <a:defRPr/>
            </a:pPr>
            <a:fld id="{1D4E2D1E-81FE-485A-96D1-EFFFF609C896}" type="slidenum">
              <a:rPr lang="en-GB"/>
              <a:pPr>
                <a:defRPr/>
              </a:pPr>
              <a:t>‹#›</a:t>
            </a:fld>
            <a:endParaRPr lang="en-GB" dirty="0"/>
          </a:p>
        </p:txBody>
      </p:sp>
    </p:spTree>
    <p:extLst>
      <p:ext uri="{BB962C8B-B14F-4D97-AF65-F5344CB8AC3E}">
        <p14:creationId xmlns="" xmlns:p14="http://schemas.microsoft.com/office/powerpoint/2010/main" val="36936881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pPr>
              <a:defRPr/>
            </a:pPr>
            <a:fld id="{1D4E2D1E-81FE-485A-96D1-EFFFF609C896}" type="slidenum">
              <a:rPr lang="en-GB" smtClean="0"/>
              <a:pPr>
                <a:defRPr/>
              </a:pPr>
              <a:t>1</a:t>
            </a:fld>
            <a:endParaRPr lang="en-GB"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1D4E2D1E-81FE-485A-96D1-EFFFF609C896}" type="slidenum">
              <a:rPr lang="en-GB" smtClean="0"/>
              <a:pPr>
                <a:defRPr/>
              </a:pPr>
              <a:t>10</a:t>
            </a:fld>
            <a:endParaRPr lang="en-GB"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26627"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cs-CZ" dirty="0" smtClean="0"/>
          </a:p>
        </p:txBody>
      </p:sp>
      <p:sp>
        <p:nvSpPr>
          <p:cNvPr id="26628"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F7A10DA-79A9-4D5A-BD32-A64E8F8D8580}" type="slidenum">
              <a:rPr lang="cs-CZ"/>
              <a:pPr fontAlgn="base">
                <a:spcBef>
                  <a:spcPct val="0"/>
                </a:spcBef>
                <a:spcAft>
                  <a:spcPct val="0"/>
                </a:spcAft>
              </a:pPr>
              <a:t>11</a:t>
            </a:fld>
            <a:endParaRPr lang="cs-CZ"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AC743FDB-95E7-4663-A4D9-D68D55896168}" type="slidenum">
              <a:rPr lang="cs-CZ" smtClean="0"/>
              <a:pPr>
                <a:defRPr/>
              </a:pPr>
              <a:t>12</a:t>
            </a:fld>
            <a:endParaRPr lang="cs-CZ"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AC743FDB-95E7-4663-A4D9-D68D55896168}" type="slidenum">
              <a:rPr lang="cs-CZ" smtClean="0"/>
              <a:pPr>
                <a:defRPr/>
              </a:pPr>
              <a:t>13</a:t>
            </a:fld>
            <a:endParaRPr lang="cs-CZ"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AC743FDB-95E7-4663-A4D9-D68D55896168}" type="slidenum">
              <a:rPr lang="cs-CZ" smtClean="0"/>
              <a:pPr>
                <a:defRPr/>
              </a:pPr>
              <a:t>14</a:t>
            </a:fld>
            <a:endParaRPr lang="cs-CZ"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AC743FDB-95E7-4663-A4D9-D68D55896168}" type="slidenum">
              <a:rPr lang="cs-CZ" smtClean="0"/>
              <a:pPr>
                <a:defRPr/>
              </a:pPr>
              <a:t>21</a:t>
            </a:fld>
            <a:endParaRPr lang="cs-CZ"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AC743FDB-95E7-4663-A4D9-D68D55896168}" type="slidenum">
              <a:rPr lang="cs-CZ" smtClean="0"/>
              <a:pPr>
                <a:defRPr/>
              </a:pPr>
              <a:t>22</a:t>
            </a:fld>
            <a:endParaRPr lang="cs-CZ"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AC743FDB-95E7-4663-A4D9-D68D55896168}" type="slidenum">
              <a:rPr lang="cs-CZ" smtClean="0"/>
              <a:pPr>
                <a:defRPr/>
              </a:pPr>
              <a:t>23</a:t>
            </a:fld>
            <a:endParaRPr lang="cs-CZ"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AC743FDB-95E7-4663-A4D9-D68D55896168}" type="slidenum">
              <a:rPr lang="cs-CZ" smtClean="0"/>
              <a:pPr>
                <a:defRPr/>
              </a:pPr>
              <a:t>24</a:t>
            </a:fld>
            <a:endParaRPr lang="cs-CZ"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AC743FDB-95E7-4663-A4D9-D68D55896168}" type="slidenum">
              <a:rPr lang="cs-CZ" smtClean="0"/>
              <a:pPr>
                <a:defRPr/>
              </a:pPr>
              <a:t>25</a:t>
            </a:fld>
            <a:endParaRPr lang="cs-CZ"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AC743FDB-95E7-4663-A4D9-D68D55896168}" type="slidenum">
              <a:rPr lang="cs-CZ" smtClean="0"/>
              <a:pPr>
                <a:defRPr/>
              </a:pPr>
              <a:t>2</a:t>
            </a:fld>
            <a:endParaRPr lang="cs-CZ"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AC743FDB-95E7-4663-A4D9-D68D55896168}" type="slidenum">
              <a:rPr lang="cs-CZ" smtClean="0"/>
              <a:pPr>
                <a:defRPr/>
              </a:pPr>
              <a:t>26</a:t>
            </a:fld>
            <a:endParaRPr lang="cs-CZ"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AC743FDB-95E7-4663-A4D9-D68D55896168}" type="slidenum">
              <a:rPr lang="cs-CZ" smtClean="0"/>
              <a:pPr>
                <a:defRPr/>
              </a:pPr>
              <a:t>27</a:t>
            </a:fld>
            <a:endParaRPr lang="cs-CZ"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AC743FDB-95E7-4663-A4D9-D68D55896168}" type="slidenum">
              <a:rPr lang="cs-CZ" smtClean="0"/>
              <a:pPr>
                <a:defRPr/>
              </a:pPr>
              <a:t>3</a:t>
            </a:fld>
            <a:endParaRPr lang="cs-CZ"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AC743FDB-95E7-4663-A4D9-D68D55896168}" type="slidenum">
              <a:rPr lang="cs-CZ" smtClean="0"/>
              <a:pPr>
                <a:defRPr/>
              </a:pPr>
              <a:t>4</a:t>
            </a:fld>
            <a:endParaRPr lang="cs-CZ"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AC743FDB-95E7-4663-A4D9-D68D55896168}" type="slidenum">
              <a:rPr lang="cs-CZ" smtClean="0"/>
              <a:pPr>
                <a:defRPr/>
              </a:pPr>
              <a:t>5</a:t>
            </a:fld>
            <a:endParaRPr lang="cs-CZ"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AC743FDB-95E7-4663-A4D9-D68D55896168}" type="slidenum">
              <a:rPr lang="cs-CZ" smtClean="0"/>
              <a:pPr>
                <a:defRPr/>
              </a:pPr>
              <a:t>6</a:t>
            </a:fld>
            <a:endParaRPr lang="cs-CZ"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AC743FDB-95E7-4663-A4D9-D68D55896168}" type="slidenum">
              <a:rPr lang="cs-CZ" smtClean="0"/>
              <a:pPr>
                <a:defRPr/>
              </a:pPr>
              <a:t>7</a:t>
            </a:fld>
            <a:endParaRPr lang="cs-CZ"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AC743FDB-95E7-4663-A4D9-D68D55896168}" type="slidenum">
              <a:rPr lang="cs-CZ" smtClean="0"/>
              <a:pPr>
                <a:defRPr/>
              </a:pPr>
              <a:t>8</a:t>
            </a:fld>
            <a:endParaRPr lang="cs-CZ"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AC743FDB-95E7-4663-A4D9-D68D55896168}" type="slidenum">
              <a:rPr lang="cs-CZ" smtClean="0"/>
              <a:pPr>
                <a:defRPr/>
              </a:pPr>
              <a:t>9</a:t>
            </a:fld>
            <a:endParaRPr lang="cs-CZ"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28596" y="2143116"/>
            <a:ext cx="8285168" cy="4000528"/>
          </a:xfrm>
          <a:prstGeom prst="rect">
            <a:avLst/>
          </a:prstGeom>
        </p:spPr>
        <p:txBody>
          <a:bodyPr/>
          <a:lstStyle>
            <a:lvl1pPr>
              <a:defRPr sz="2000" b="0">
                <a:latin typeface="Arial" pitchFamily="34" charset="0"/>
                <a:cs typeface="Arial" pitchFamily="34" charset="0"/>
              </a:defRPr>
            </a:lvl1pPr>
            <a:lvl2pPr>
              <a:defRPr sz="1800" b="0">
                <a:latin typeface="Arial" pitchFamily="34" charset="0"/>
                <a:cs typeface="Arial" pitchFamily="34" charset="0"/>
              </a:defRPr>
            </a:lvl2pPr>
            <a:lvl3pPr>
              <a:defRPr sz="1800" b="0">
                <a:latin typeface="Arial" pitchFamily="34" charset="0"/>
                <a:cs typeface="Arial" pitchFamily="34" charset="0"/>
              </a:defRPr>
            </a:lvl3pPr>
            <a:lvl4pPr>
              <a:defRPr b="0">
                <a:latin typeface="Arial" pitchFamily="34" charset="0"/>
                <a:cs typeface="Arial" pitchFamily="34" charset="0"/>
              </a:defRPr>
            </a:lvl4pPr>
            <a:lvl5pPr>
              <a:defRPr b="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dirty="0"/>
          </a:p>
        </p:txBody>
      </p:sp>
      <p:sp>
        <p:nvSpPr>
          <p:cNvPr id="4" name="Nadpis 1"/>
          <p:cNvSpPr>
            <a:spLocks noGrp="1"/>
          </p:cNvSpPr>
          <p:nvPr>
            <p:ph type="title"/>
          </p:nvPr>
        </p:nvSpPr>
        <p:spPr>
          <a:xfrm>
            <a:off x="428596" y="1142984"/>
            <a:ext cx="8501122" cy="857256"/>
          </a:xfrm>
          <a:prstGeom prst="rect">
            <a:avLst/>
          </a:prstGeom>
        </p:spPr>
        <p:txBody>
          <a:bodyPr/>
          <a:lstStyle>
            <a:lvl1pPr>
              <a:defRPr sz="2800">
                <a:solidFill>
                  <a:srgbClr val="00426E"/>
                </a:solidFill>
              </a:defRPr>
            </a:lvl1pPr>
          </a:lstStyle>
          <a:p>
            <a:r>
              <a:rPr lang="en-US" smtClean="0"/>
              <a:t>Click to edit Master title style</a:t>
            </a:r>
            <a:endParaRPr lang="cs-CZ" dirty="0"/>
          </a:p>
        </p:txBody>
      </p:sp>
    </p:spTree>
    <p:extLst>
      <p:ext uri="{BB962C8B-B14F-4D97-AF65-F5344CB8AC3E}">
        <p14:creationId xmlns="" xmlns:p14="http://schemas.microsoft.com/office/powerpoint/2010/main" val="2870596591"/>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Footer Placeholder 4"/>
          <p:cNvSpPr>
            <a:spLocks noGrp="1"/>
          </p:cNvSpPr>
          <p:nvPr>
            <p:ph type="ftr" sz="quarter" idx="10"/>
          </p:nvPr>
        </p:nvSpPr>
        <p:spPr/>
        <p:txBody>
          <a:bodyPr/>
          <a:lstStyle>
            <a:lvl1pPr>
              <a:defRPr/>
            </a:lvl1pPr>
          </a:lstStyle>
          <a:p>
            <a:pPr>
              <a:defRPr/>
            </a:pPr>
            <a:endParaRPr lang="cs-CZ"/>
          </a:p>
        </p:txBody>
      </p:sp>
      <p:sp>
        <p:nvSpPr>
          <p:cNvPr id="5" name="Slide Number Placeholder 5"/>
          <p:cNvSpPr>
            <a:spLocks noGrp="1"/>
          </p:cNvSpPr>
          <p:nvPr>
            <p:ph type="sldNum" sz="quarter" idx="11"/>
          </p:nvPr>
        </p:nvSpPr>
        <p:spPr/>
        <p:txBody>
          <a:bodyPr/>
          <a:lstStyle>
            <a:lvl1pPr>
              <a:defRPr/>
            </a:lvl1pPr>
          </a:lstStyle>
          <a:p>
            <a:pPr>
              <a:defRPr/>
            </a:pPr>
            <a:fld id="{DA61E798-5368-46D0-8CEC-404899828D22}" type="slidenum">
              <a:rPr lang="cs-CZ"/>
              <a:pPr>
                <a:defRPr/>
              </a:pPr>
              <a:t>‹#›</a:t>
            </a:fld>
            <a:endParaRPr lang="cs-CZ"/>
          </a:p>
        </p:txBody>
      </p:sp>
    </p:spTree>
    <p:extLst>
      <p:ext uri="{BB962C8B-B14F-4D97-AF65-F5344CB8AC3E}">
        <p14:creationId xmlns="" xmlns:p14="http://schemas.microsoft.com/office/powerpoint/2010/main" val="1912401222"/>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cs-CZ"/>
          </a:p>
        </p:txBody>
      </p:sp>
      <p:sp>
        <p:nvSpPr>
          <p:cNvPr id="3" name="Vertical Text Placeholder 2"/>
          <p:cNvSpPr>
            <a:spLocks noGrp="1"/>
          </p:cNvSpPr>
          <p:nvPr>
            <p:ph type="body" orient="vert" idx="1"/>
          </p:nvPr>
        </p:nvSpPr>
        <p:spPr>
          <a:xfrm>
            <a:off x="457200" y="857232"/>
            <a:ext cx="6019800" cy="526893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Footer Placeholder 4"/>
          <p:cNvSpPr>
            <a:spLocks noGrp="1"/>
          </p:cNvSpPr>
          <p:nvPr>
            <p:ph type="ftr" sz="quarter" idx="10"/>
          </p:nvPr>
        </p:nvSpPr>
        <p:spPr/>
        <p:txBody>
          <a:bodyPr/>
          <a:lstStyle>
            <a:lvl1pPr>
              <a:defRPr/>
            </a:lvl1pPr>
          </a:lstStyle>
          <a:p>
            <a:pPr>
              <a:defRPr/>
            </a:pPr>
            <a:endParaRPr lang="cs-CZ"/>
          </a:p>
        </p:txBody>
      </p:sp>
      <p:sp>
        <p:nvSpPr>
          <p:cNvPr id="5" name="Slide Number Placeholder 5"/>
          <p:cNvSpPr>
            <a:spLocks noGrp="1"/>
          </p:cNvSpPr>
          <p:nvPr>
            <p:ph type="sldNum" sz="quarter" idx="11"/>
          </p:nvPr>
        </p:nvSpPr>
        <p:spPr/>
        <p:txBody>
          <a:bodyPr/>
          <a:lstStyle>
            <a:lvl1pPr>
              <a:defRPr/>
            </a:lvl1pPr>
          </a:lstStyle>
          <a:p>
            <a:pPr>
              <a:defRPr/>
            </a:pPr>
            <a:fld id="{5E047BD2-5AA8-47F3-B683-C82FD500320A}" type="slidenum">
              <a:rPr lang="cs-CZ"/>
              <a:pPr>
                <a:defRPr/>
              </a:pPr>
              <a:t>‹#›</a:t>
            </a:fld>
            <a:endParaRPr lang="cs-CZ"/>
          </a:p>
        </p:txBody>
      </p:sp>
    </p:spTree>
    <p:extLst>
      <p:ext uri="{BB962C8B-B14F-4D97-AF65-F5344CB8AC3E}">
        <p14:creationId xmlns="" xmlns:p14="http://schemas.microsoft.com/office/powerpoint/2010/main" val="3376615694"/>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842994" y="2643182"/>
            <a:ext cx="8229600" cy="1928826"/>
          </a:xfrm>
          <a:prstGeom prst="rect">
            <a:avLst/>
          </a:prstGeom>
        </p:spPr>
        <p:txBody>
          <a:bodyPr/>
          <a:lstStyle>
            <a:lvl1pPr>
              <a:defRPr sz="3200" baseline="0"/>
            </a:lvl1pPr>
          </a:lstStyle>
          <a:p>
            <a:r>
              <a:rPr lang="en-US" smtClean="0"/>
              <a:t>Click to edit Master title style</a:t>
            </a:r>
            <a:endParaRPr lang="cs-CZ" dirty="0"/>
          </a:p>
        </p:txBody>
      </p:sp>
    </p:spTree>
    <p:extLst>
      <p:ext uri="{BB962C8B-B14F-4D97-AF65-F5344CB8AC3E}">
        <p14:creationId xmlns="" xmlns:p14="http://schemas.microsoft.com/office/powerpoint/2010/main" val="2908039291"/>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ulni strana - 3 loga">
    <p:spTree>
      <p:nvGrpSpPr>
        <p:cNvPr id="1" name=""/>
        <p:cNvGrpSpPr/>
        <p:nvPr/>
      </p:nvGrpSpPr>
      <p:grpSpPr>
        <a:xfrm>
          <a:off x="0" y="0"/>
          <a:ext cx="0" cy="0"/>
          <a:chOff x="0" y="0"/>
          <a:chExt cx="0" cy="0"/>
        </a:xfrm>
      </p:grpSpPr>
      <p:pic>
        <p:nvPicPr>
          <p:cNvPr id="5" name="Picture 1"/>
          <p:cNvPicPr>
            <a:picLocks noChangeAspect="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0" y="-26988"/>
            <a:ext cx="9144000" cy="50307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Subtitle 3"/>
          <p:cNvSpPr>
            <a:spLocks noGrp="1"/>
          </p:cNvSpPr>
          <p:nvPr>
            <p:ph type="subTitle" idx="1"/>
          </p:nvPr>
        </p:nvSpPr>
        <p:spPr>
          <a:xfrm>
            <a:off x="0" y="5734050"/>
            <a:ext cx="9144000" cy="1123950"/>
          </a:xfrm>
        </p:spPr>
        <p:txBody>
          <a:bodyPr/>
          <a:lstStyle>
            <a:lvl1pPr marL="0" indent="0" algn="ctr">
              <a:buNone/>
              <a:defRPr/>
            </a:lvl1pPr>
          </a:lstStyle>
          <a:p>
            <a:pPr>
              <a:defRPr/>
            </a:pPr>
            <a:r>
              <a:rPr lang="en-US" sz="1400" spc="300" smtClean="0">
                <a:solidFill>
                  <a:schemeClr val="bg1">
                    <a:lumMod val="50000"/>
                  </a:schemeClr>
                </a:solidFill>
                <a:latin typeface="Arial" charset="0"/>
                <a:cs typeface="Arial" charset="0"/>
              </a:rPr>
              <a:t>Click to edit Master subtitle style</a:t>
            </a:r>
            <a:endParaRPr lang="cs-CZ" sz="1400" spc="300" dirty="0" smtClean="0">
              <a:solidFill>
                <a:schemeClr val="bg1">
                  <a:lumMod val="50000"/>
                </a:schemeClr>
              </a:solidFill>
              <a:latin typeface="Arial" charset="0"/>
              <a:cs typeface="Arial" charset="0"/>
            </a:endParaRPr>
          </a:p>
        </p:txBody>
      </p:sp>
      <p:sp>
        <p:nvSpPr>
          <p:cNvPr id="7" name="TextBox 10"/>
          <p:cNvSpPr txBox="1">
            <a:spLocks noChangeArrowheads="1"/>
          </p:cNvSpPr>
          <p:nvPr userDrawn="1"/>
        </p:nvSpPr>
        <p:spPr bwMode="auto">
          <a:xfrm>
            <a:off x="0" y="2997200"/>
            <a:ext cx="9144000" cy="5222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ctr" eaLnBrk="1" hangingPunct="1">
              <a:defRPr/>
            </a:pPr>
            <a:r>
              <a:rPr lang="cs-CZ" sz="2800" dirty="0" smtClean="0">
                <a:solidFill>
                  <a:schemeClr val="bg1">
                    <a:lumMod val="50000"/>
                  </a:schemeClr>
                </a:solidFill>
              </a:rPr>
              <a:t>Místo na název prezentace</a:t>
            </a:r>
          </a:p>
        </p:txBody>
      </p:sp>
      <p:cxnSp>
        <p:nvCxnSpPr>
          <p:cNvPr id="8" name="Straight Connector 7"/>
          <p:cNvCxnSpPr/>
          <p:nvPr userDrawn="1"/>
        </p:nvCxnSpPr>
        <p:spPr>
          <a:xfrm>
            <a:off x="1908175" y="5589588"/>
            <a:ext cx="5327650"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9" name="Picture 5"/>
          <p:cNvPicPr>
            <a:picLocks noChangeAspect="1"/>
          </p:cNvPicPr>
          <p:nvPr userDrawn="1"/>
        </p:nvPicPr>
        <p:blipFill>
          <a:blip r:embed="rId3" cstate="print">
            <a:extLst>
              <a:ext uri="{28A0092B-C50C-407E-A947-70E740481C1C}">
                <a14:useLocalDpi xmlns="" xmlns:a14="http://schemas.microsoft.com/office/drawing/2010/main" val="0"/>
              </a:ext>
            </a:extLst>
          </a:blip>
          <a:srcRect/>
          <a:stretch>
            <a:fillRect/>
          </a:stretch>
        </p:blipFill>
        <p:spPr bwMode="auto">
          <a:xfrm>
            <a:off x="3384550" y="660400"/>
            <a:ext cx="2374900" cy="1184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4" name="Picture Placeholder 13"/>
          <p:cNvSpPr>
            <a:spLocks noGrp="1"/>
          </p:cNvSpPr>
          <p:nvPr>
            <p:ph type="pic" sz="quarter" idx="10"/>
          </p:nvPr>
        </p:nvSpPr>
        <p:spPr>
          <a:xfrm>
            <a:off x="1907704" y="4797152"/>
            <a:ext cx="1439862" cy="538163"/>
          </a:xfrm>
        </p:spPr>
        <p:txBody>
          <a:bodyPr/>
          <a:lstStyle>
            <a:lvl1pPr marL="0" indent="0">
              <a:buNone/>
              <a:defRPr sz="1200"/>
            </a:lvl1pPr>
          </a:lstStyle>
          <a:p>
            <a:r>
              <a:rPr lang="en-US" smtClean="0"/>
              <a:t>Click icon to add picture</a:t>
            </a:r>
            <a:endParaRPr lang="cs-CZ" dirty="0"/>
          </a:p>
        </p:txBody>
      </p:sp>
      <p:sp>
        <p:nvSpPr>
          <p:cNvPr id="15" name="Picture Placeholder 13"/>
          <p:cNvSpPr>
            <a:spLocks noGrp="1"/>
          </p:cNvSpPr>
          <p:nvPr>
            <p:ph type="pic" sz="quarter" idx="11"/>
          </p:nvPr>
        </p:nvSpPr>
        <p:spPr>
          <a:xfrm>
            <a:off x="3851833" y="4797152"/>
            <a:ext cx="1439862" cy="538163"/>
          </a:xfrm>
        </p:spPr>
        <p:txBody>
          <a:bodyPr/>
          <a:lstStyle>
            <a:lvl1pPr marL="0" indent="0">
              <a:buNone/>
              <a:defRPr sz="1200"/>
            </a:lvl1pPr>
          </a:lstStyle>
          <a:p>
            <a:r>
              <a:rPr lang="en-US" smtClean="0"/>
              <a:t>Click icon to add picture</a:t>
            </a:r>
            <a:endParaRPr lang="cs-CZ" dirty="0"/>
          </a:p>
        </p:txBody>
      </p:sp>
      <p:sp>
        <p:nvSpPr>
          <p:cNvPr id="16" name="Picture Placeholder 13"/>
          <p:cNvSpPr>
            <a:spLocks noGrp="1"/>
          </p:cNvSpPr>
          <p:nvPr>
            <p:ph type="pic" sz="quarter" idx="12"/>
          </p:nvPr>
        </p:nvSpPr>
        <p:spPr>
          <a:xfrm>
            <a:off x="5795963" y="4797152"/>
            <a:ext cx="1439862" cy="538163"/>
          </a:xfrm>
        </p:spPr>
        <p:txBody>
          <a:bodyPr/>
          <a:lstStyle>
            <a:lvl1pPr marL="0" indent="0">
              <a:buNone/>
              <a:defRPr sz="1200"/>
            </a:lvl1pPr>
          </a:lstStyle>
          <a:p>
            <a:r>
              <a:rPr lang="en-US" smtClean="0"/>
              <a:t>Click icon to add picture</a:t>
            </a:r>
            <a:endParaRPr lang="cs-CZ" dirty="0"/>
          </a:p>
        </p:txBody>
      </p:sp>
    </p:spTree>
    <p:extLst>
      <p:ext uri="{BB962C8B-B14F-4D97-AF65-F5344CB8AC3E}">
        <p14:creationId xmlns="" xmlns:p14="http://schemas.microsoft.com/office/powerpoint/2010/main" val="3205079516"/>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ulni strana - 4 loga">
    <p:spTree>
      <p:nvGrpSpPr>
        <p:cNvPr id="1" name=""/>
        <p:cNvGrpSpPr/>
        <p:nvPr/>
      </p:nvGrpSpPr>
      <p:grpSpPr>
        <a:xfrm>
          <a:off x="0" y="0"/>
          <a:ext cx="0" cy="0"/>
          <a:chOff x="0" y="0"/>
          <a:chExt cx="0" cy="0"/>
        </a:xfrm>
      </p:grpSpPr>
      <p:pic>
        <p:nvPicPr>
          <p:cNvPr id="5" name="Picture 1"/>
          <p:cNvPicPr>
            <a:picLocks noChangeAspect="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0" y="-26988"/>
            <a:ext cx="9144000" cy="50307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Subtitle 3"/>
          <p:cNvSpPr>
            <a:spLocks noGrp="1"/>
          </p:cNvSpPr>
          <p:nvPr>
            <p:ph type="subTitle" idx="1"/>
          </p:nvPr>
        </p:nvSpPr>
        <p:spPr>
          <a:xfrm>
            <a:off x="0" y="5734050"/>
            <a:ext cx="9144000" cy="1123950"/>
          </a:xfrm>
        </p:spPr>
        <p:txBody>
          <a:bodyPr/>
          <a:lstStyle>
            <a:lvl1pPr marL="0" indent="0" algn="ctr">
              <a:buNone/>
              <a:defRPr/>
            </a:lvl1pPr>
          </a:lstStyle>
          <a:p>
            <a:pPr>
              <a:defRPr/>
            </a:pPr>
            <a:r>
              <a:rPr lang="en-US" sz="1400" spc="300" smtClean="0">
                <a:solidFill>
                  <a:schemeClr val="bg1">
                    <a:lumMod val="50000"/>
                  </a:schemeClr>
                </a:solidFill>
                <a:latin typeface="Arial" charset="0"/>
                <a:cs typeface="Arial" charset="0"/>
              </a:rPr>
              <a:t>Click to edit Master subtitle style</a:t>
            </a:r>
            <a:endParaRPr lang="cs-CZ" sz="1400" spc="300" dirty="0" smtClean="0">
              <a:solidFill>
                <a:schemeClr val="bg1">
                  <a:lumMod val="50000"/>
                </a:schemeClr>
              </a:solidFill>
              <a:latin typeface="Arial" charset="0"/>
              <a:cs typeface="Arial" charset="0"/>
            </a:endParaRPr>
          </a:p>
        </p:txBody>
      </p:sp>
      <p:sp>
        <p:nvSpPr>
          <p:cNvPr id="7" name="TextBox 10"/>
          <p:cNvSpPr txBox="1">
            <a:spLocks noChangeArrowheads="1"/>
          </p:cNvSpPr>
          <p:nvPr userDrawn="1"/>
        </p:nvSpPr>
        <p:spPr bwMode="auto">
          <a:xfrm>
            <a:off x="0" y="2997200"/>
            <a:ext cx="9144000" cy="5222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ctr" eaLnBrk="1" hangingPunct="1">
              <a:defRPr/>
            </a:pPr>
            <a:r>
              <a:rPr lang="cs-CZ" sz="2800" dirty="0" smtClean="0">
                <a:solidFill>
                  <a:schemeClr val="bg1">
                    <a:lumMod val="50000"/>
                  </a:schemeClr>
                </a:solidFill>
              </a:rPr>
              <a:t>Místo na název prezentace</a:t>
            </a:r>
          </a:p>
        </p:txBody>
      </p:sp>
      <p:cxnSp>
        <p:nvCxnSpPr>
          <p:cNvPr id="8" name="Straight Connector 7"/>
          <p:cNvCxnSpPr/>
          <p:nvPr userDrawn="1"/>
        </p:nvCxnSpPr>
        <p:spPr>
          <a:xfrm>
            <a:off x="1908175" y="5589588"/>
            <a:ext cx="5327650"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9" name="Picture 5"/>
          <p:cNvPicPr>
            <a:picLocks noChangeAspect="1"/>
          </p:cNvPicPr>
          <p:nvPr userDrawn="1"/>
        </p:nvPicPr>
        <p:blipFill>
          <a:blip r:embed="rId3" cstate="print">
            <a:extLst>
              <a:ext uri="{28A0092B-C50C-407E-A947-70E740481C1C}">
                <a14:useLocalDpi xmlns="" xmlns:a14="http://schemas.microsoft.com/office/drawing/2010/main" val="0"/>
              </a:ext>
            </a:extLst>
          </a:blip>
          <a:srcRect/>
          <a:stretch>
            <a:fillRect/>
          </a:stretch>
        </p:blipFill>
        <p:spPr bwMode="auto">
          <a:xfrm>
            <a:off x="3384550" y="660400"/>
            <a:ext cx="2374900" cy="1184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4" name="Picture Placeholder 13"/>
          <p:cNvSpPr>
            <a:spLocks noGrp="1"/>
          </p:cNvSpPr>
          <p:nvPr>
            <p:ph type="pic" sz="quarter" idx="10"/>
          </p:nvPr>
        </p:nvSpPr>
        <p:spPr>
          <a:xfrm>
            <a:off x="827584" y="4797152"/>
            <a:ext cx="1439862" cy="538163"/>
          </a:xfrm>
        </p:spPr>
        <p:txBody>
          <a:bodyPr/>
          <a:lstStyle>
            <a:lvl1pPr marL="0" indent="0">
              <a:buNone/>
              <a:defRPr sz="1200"/>
            </a:lvl1pPr>
          </a:lstStyle>
          <a:p>
            <a:r>
              <a:rPr lang="en-US" smtClean="0"/>
              <a:t>Click icon to add picture</a:t>
            </a:r>
            <a:endParaRPr lang="cs-CZ" dirty="0"/>
          </a:p>
        </p:txBody>
      </p:sp>
      <p:sp>
        <p:nvSpPr>
          <p:cNvPr id="15" name="Picture Placeholder 13"/>
          <p:cNvSpPr>
            <a:spLocks noGrp="1"/>
          </p:cNvSpPr>
          <p:nvPr>
            <p:ph type="pic" sz="quarter" idx="11"/>
          </p:nvPr>
        </p:nvSpPr>
        <p:spPr>
          <a:xfrm>
            <a:off x="4764220" y="4797152"/>
            <a:ext cx="1439862" cy="538163"/>
          </a:xfrm>
        </p:spPr>
        <p:txBody>
          <a:bodyPr/>
          <a:lstStyle>
            <a:lvl1pPr marL="0" indent="0">
              <a:buNone/>
              <a:defRPr sz="1200"/>
            </a:lvl1pPr>
          </a:lstStyle>
          <a:p>
            <a:r>
              <a:rPr lang="en-US" smtClean="0"/>
              <a:t>Click icon to add picture</a:t>
            </a:r>
            <a:endParaRPr lang="cs-CZ" dirty="0"/>
          </a:p>
        </p:txBody>
      </p:sp>
      <p:sp>
        <p:nvSpPr>
          <p:cNvPr id="16" name="Picture Placeholder 13"/>
          <p:cNvSpPr>
            <a:spLocks noGrp="1"/>
          </p:cNvSpPr>
          <p:nvPr>
            <p:ph type="pic" sz="quarter" idx="12"/>
          </p:nvPr>
        </p:nvSpPr>
        <p:spPr>
          <a:xfrm>
            <a:off x="6732538" y="4797152"/>
            <a:ext cx="1439862" cy="538163"/>
          </a:xfrm>
        </p:spPr>
        <p:txBody>
          <a:bodyPr/>
          <a:lstStyle>
            <a:lvl1pPr marL="0" indent="0">
              <a:buNone/>
              <a:defRPr sz="1200"/>
            </a:lvl1pPr>
          </a:lstStyle>
          <a:p>
            <a:r>
              <a:rPr lang="en-US" smtClean="0"/>
              <a:t>Click icon to add picture</a:t>
            </a:r>
            <a:endParaRPr lang="cs-CZ" dirty="0"/>
          </a:p>
        </p:txBody>
      </p:sp>
      <p:sp>
        <p:nvSpPr>
          <p:cNvPr id="10" name="Picture Placeholder 13"/>
          <p:cNvSpPr>
            <a:spLocks noGrp="1"/>
          </p:cNvSpPr>
          <p:nvPr>
            <p:ph type="pic" sz="quarter" idx="13"/>
          </p:nvPr>
        </p:nvSpPr>
        <p:spPr>
          <a:xfrm>
            <a:off x="2795902" y="4797152"/>
            <a:ext cx="1439862" cy="538163"/>
          </a:xfrm>
        </p:spPr>
        <p:txBody>
          <a:bodyPr/>
          <a:lstStyle>
            <a:lvl1pPr marL="0" indent="0">
              <a:buNone/>
              <a:defRPr sz="1200"/>
            </a:lvl1pPr>
          </a:lstStyle>
          <a:p>
            <a:r>
              <a:rPr lang="en-US" smtClean="0"/>
              <a:t>Click icon to add picture</a:t>
            </a:r>
            <a:endParaRPr lang="cs-CZ" dirty="0"/>
          </a:p>
        </p:txBody>
      </p:sp>
    </p:spTree>
    <p:extLst>
      <p:ext uri="{BB962C8B-B14F-4D97-AF65-F5344CB8AC3E}">
        <p14:creationId xmlns="" xmlns:p14="http://schemas.microsoft.com/office/powerpoint/2010/main" val="2550872726"/>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643438" y="2000240"/>
            <a:ext cx="4038600" cy="1143008"/>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cs-CZ" dirty="0"/>
          </a:p>
        </p:txBody>
      </p:sp>
      <p:sp>
        <p:nvSpPr>
          <p:cNvPr id="4" name="Content Placeholder 3"/>
          <p:cNvSpPr>
            <a:spLocks noGrp="1"/>
          </p:cNvSpPr>
          <p:nvPr>
            <p:ph sz="half" idx="2"/>
          </p:nvPr>
        </p:nvSpPr>
        <p:spPr>
          <a:xfrm>
            <a:off x="4648200" y="3286124"/>
            <a:ext cx="4038600" cy="1214446"/>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cs-CZ" dirty="0"/>
          </a:p>
        </p:txBody>
      </p:sp>
      <p:sp>
        <p:nvSpPr>
          <p:cNvPr id="7" name="Content Placeholder 3"/>
          <p:cNvSpPr>
            <a:spLocks noGrp="1"/>
          </p:cNvSpPr>
          <p:nvPr>
            <p:ph sz="half" idx="12"/>
          </p:nvPr>
        </p:nvSpPr>
        <p:spPr>
          <a:xfrm>
            <a:off x="4643438" y="4643446"/>
            <a:ext cx="4038600" cy="1214446"/>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cs-CZ" dirty="0"/>
          </a:p>
        </p:txBody>
      </p:sp>
      <p:sp>
        <p:nvSpPr>
          <p:cNvPr id="10" name="Nadpis 1"/>
          <p:cNvSpPr>
            <a:spLocks noGrp="1"/>
          </p:cNvSpPr>
          <p:nvPr>
            <p:ph type="title"/>
          </p:nvPr>
        </p:nvSpPr>
        <p:spPr>
          <a:xfrm>
            <a:off x="428596" y="1142984"/>
            <a:ext cx="8501122" cy="857256"/>
          </a:xfrm>
          <a:prstGeom prst="rect">
            <a:avLst/>
          </a:prstGeom>
        </p:spPr>
        <p:txBody>
          <a:bodyPr/>
          <a:lstStyle>
            <a:lvl1pPr>
              <a:defRPr sz="2800">
                <a:solidFill>
                  <a:srgbClr val="00426E"/>
                </a:solidFill>
              </a:defRPr>
            </a:lvl1pPr>
          </a:lstStyle>
          <a:p>
            <a:r>
              <a:rPr lang="cs-CZ" dirty="0" smtClean="0"/>
              <a:t>Klepnutím lze upravit styl předlohy nadpisů.</a:t>
            </a:r>
            <a:endParaRPr lang="cs-CZ" dirty="0"/>
          </a:p>
        </p:txBody>
      </p:sp>
      <p:sp>
        <p:nvSpPr>
          <p:cNvPr id="6" name="Footer Placeholder 4"/>
          <p:cNvSpPr>
            <a:spLocks noGrp="1"/>
          </p:cNvSpPr>
          <p:nvPr>
            <p:ph type="ftr" sz="quarter" idx="13"/>
          </p:nvPr>
        </p:nvSpPr>
        <p:spPr/>
        <p:txBody>
          <a:bodyPr/>
          <a:lstStyle>
            <a:lvl1pPr>
              <a:defRPr/>
            </a:lvl1pPr>
          </a:lstStyle>
          <a:p>
            <a:pPr>
              <a:defRPr/>
            </a:pPr>
            <a:endParaRPr lang="cs-CZ"/>
          </a:p>
        </p:txBody>
      </p:sp>
      <p:sp>
        <p:nvSpPr>
          <p:cNvPr id="8" name="Slide Number Placeholder 5"/>
          <p:cNvSpPr>
            <a:spLocks noGrp="1"/>
          </p:cNvSpPr>
          <p:nvPr>
            <p:ph type="sldNum" sz="quarter" idx="14"/>
          </p:nvPr>
        </p:nvSpPr>
        <p:spPr/>
        <p:txBody>
          <a:bodyPr/>
          <a:lstStyle>
            <a:lvl1pPr>
              <a:defRPr/>
            </a:lvl1pPr>
          </a:lstStyle>
          <a:p>
            <a:pPr>
              <a:defRPr/>
            </a:pPr>
            <a:fld id="{BEDB0A1F-73CB-4B13-9A0B-B036084F6DA7}" type="slidenum">
              <a:rPr lang="cs-CZ"/>
              <a:pPr>
                <a:defRPr/>
              </a:pPr>
              <a:t>‹#›</a:t>
            </a:fld>
            <a:endParaRPr lang="cs-CZ"/>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927268E4-A006-4C81-A6BE-C9900A3331BD}" type="datetimeFigureOut">
              <a:rPr lang="cs-CZ" smtClean="0"/>
              <a:t>6.5.2014</a:t>
            </a:fld>
            <a:endParaRPr lang="cs-CZ"/>
          </a:p>
        </p:txBody>
      </p:sp>
      <p:sp>
        <p:nvSpPr>
          <p:cNvPr id="5" name="Zástupný symbol pro zápatí 4"/>
          <p:cNvSpPr>
            <a:spLocks noGrp="1"/>
          </p:cNvSpPr>
          <p:nvPr>
            <p:ph type="ftr" sz="quarter" idx="11"/>
          </p:nvPr>
        </p:nvSpPr>
        <p:spPr/>
        <p:txBody>
          <a:bodyPr/>
          <a:lstStyle/>
          <a:p>
            <a:pPr>
              <a:defRPr/>
            </a:pPr>
            <a:r>
              <a:rPr lang="cs-CZ" smtClean="0"/>
              <a:t>www.prkpartners.com</a:t>
            </a:r>
            <a:endParaRPr lang="cs-CZ"/>
          </a:p>
        </p:txBody>
      </p:sp>
      <p:sp>
        <p:nvSpPr>
          <p:cNvPr id="6" name="Zástupný symbol pro číslo snímku 5"/>
          <p:cNvSpPr>
            <a:spLocks noGrp="1"/>
          </p:cNvSpPr>
          <p:nvPr>
            <p:ph type="sldNum" sz="quarter" idx="12"/>
          </p:nvPr>
        </p:nvSpPr>
        <p:spPr/>
        <p:txBody>
          <a:bodyPr/>
          <a:lstStyle/>
          <a:p>
            <a:pPr>
              <a:defRPr/>
            </a:pPr>
            <a:fld id="{900C104D-0F08-4397-BBE6-BDED8D746D1A}" type="slidenum">
              <a:rPr lang="cs-CZ" smtClean="0"/>
              <a:pPr>
                <a:defRPr/>
              </a:pPr>
              <a:t>‹#›</a:t>
            </a:fld>
            <a:endParaRPr lang="cs-CZ"/>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27268E4-A006-4C81-A6BE-C9900A3331BD}" type="datetimeFigureOut">
              <a:rPr lang="cs-CZ" smtClean="0"/>
              <a:t>6.5.2014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A40A8A4-3630-4F1C-9D8B-DA7594E1901A}" type="slidenum">
              <a:rPr lang="cs-CZ" smtClean="0"/>
              <a:t>‹#›</a:t>
            </a:fld>
            <a:endParaRPr lang="cs-CZ"/>
          </a:p>
        </p:txBody>
      </p:sp>
    </p:spTree>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927268E4-A006-4C81-A6BE-C9900A3331BD}" type="datetimeFigureOut">
              <a:rPr lang="cs-CZ" smtClean="0"/>
              <a:t>6.5.2014</a:t>
            </a:fld>
            <a:endParaRPr lang="cs-CZ"/>
          </a:p>
        </p:txBody>
      </p:sp>
      <p:sp>
        <p:nvSpPr>
          <p:cNvPr id="5" name="Zástupný symbol pro zápatí 4"/>
          <p:cNvSpPr>
            <a:spLocks noGrp="1"/>
          </p:cNvSpPr>
          <p:nvPr>
            <p:ph type="ftr" sz="quarter" idx="11"/>
          </p:nvPr>
        </p:nvSpPr>
        <p:spPr/>
        <p:txBody>
          <a:bodyPr/>
          <a:lstStyle/>
          <a:p>
            <a:pPr>
              <a:defRPr/>
            </a:pPr>
            <a:r>
              <a:rPr lang="cs-CZ" smtClean="0"/>
              <a:t>www.prkpartners.com</a:t>
            </a:r>
            <a:endParaRPr lang="cs-CZ"/>
          </a:p>
        </p:txBody>
      </p:sp>
      <p:sp>
        <p:nvSpPr>
          <p:cNvPr id="6" name="Zástupný symbol pro číslo snímku 5"/>
          <p:cNvSpPr>
            <a:spLocks noGrp="1"/>
          </p:cNvSpPr>
          <p:nvPr>
            <p:ph type="sldNum" sz="quarter" idx="12"/>
          </p:nvPr>
        </p:nvSpPr>
        <p:spPr/>
        <p:txBody>
          <a:bodyPr/>
          <a:lstStyle/>
          <a:p>
            <a:pPr>
              <a:defRPr/>
            </a:pPr>
            <a:fld id="{900C104D-0F08-4397-BBE6-BDED8D746D1A}" type="slidenum">
              <a:rPr lang="cs-CZ" smtClean="0"/>
              <a:pPr>
                <a:defRPr/>
              </a:pPr>
              <a:t>‹#›</a:t>
            </a:fld>
            <a:endParaRPr lang="cs-CZ"/>
          </a:p>
        </p:txBody>
      </p:sp>
    </p:spTree>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927268E4-A006-4C81-A6BE-C9900A3331BD}" type="datetimeFigureOut">
              <a:rPr lang="cs-CZ" smtClean="0"/>
              <a:t>6.5.2014</a:t>
            </a:fld>
            <a:endParaRPr lang="cs-CZ"/>
          </a:p>
        </p:txBody>
      </p:sp>
      <p:sp>
        <p:nvSpPr>
          <p:cNvPr id="6" name="Zástupný symbol pro zápatí 5"/>
          <p:cNvSpPr>
            <a:spLocks noGrp="1"/>
          </p:cNvSpPr>
          <p:nvPr>
            <p:ph type="ftr" sz="quarter" idx="11"/>
          </p:nvPr>
        </p:nvSpPr>
        <p:spPr/>
        <p:txBody>
          <a:bodyPr/>
          <a:lstStyle/>
          <a:p>
            <a:pPr>
              <a:defRPr/>
            </a:pPr>
            <a:r>
              <a:rPr lang="cs-CZ" smtClean="0"/>
              <a:t>www.prkpartners.com</a:t>
            </a:r>
            <a:endParaRPr lang="cs-CZ"/>
          </a:p>
        </p:txBody>
      </p:sp>
      <p:sp>
        <p:nvSpPr>
          <p:cNvPr id="7" name="Zástupný symbol pro číslo snímku 6"/>
          <p:cNvSpPr>
            <a:spLocks noGrp="1"/>
          </p:cNvSpPr>
          <p:nvPr>
            <p:ph type="sldNum" sz="quarter" idx="12"/>
          </p:nvPr>
        </p:nvSpPr>
        <p:spPr/>
        <p:txBody>
          <a:bodyPr/>
          <a:lstStyle/>
          <a:p>
            <a:pPr>
              <a:defRPr/>
            </a:pPr>
            <a:fld id="{900C104D-0F08-4397-BBE6-BDED8D746D1A}" type="slidenum">
              <a:rPr lang="cs-CZ" smtClean="0"/>
              <a:pPr>
                <a:defRPr/>
              </a:pPr>
              <a:t>‹#›</a:t>
            </a:fld>
            <a:endParaRPr lang="cs-CZ"/>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cs-CZ"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cs-CZ"/>
          </a:p>
        </p:txBody>
      </p:sp>
      <p:sp>
        <p:nvSpPr>
          <p:cNvPr id="4" name="Footer Placeholder 4"/>
          <p:cNvSpPr>
            <a:spLocks noGrp="1"/>
          </p:cNvSpPr>
          <p:nvPr>
            <p:ph type="ftr" sz="quarter" idx="10"/>
          </p:nvPr>
        </p:nvSpPr>
        <p:spPr/>
        <p:txBody>
          <a:bodyPr/>
          <a:lstStyle>
            <a:lvl1pPr>
              <a:defRPr/>
            </a:lvl1pPr>
          </a:lstStyle>
          <a:p>
            <a:pPr>
              <a:defRPr/>
            </a:pPr>
            <a:endParaRPr lang="cs-CZ"/>
          </a:p>
        </p:txBody>
      </p:sp>
      <p:sp>
        <p:nvSpPr>
          <p:cNvPr id="5" name="Slide Number Placeholder 5"/>
          <p:cNvSpPr>
            <a:spLocks noGrp="1"/>
          </p:cNvSpPr>
          <p:nvPr>
            <p:ph type="sldNum" sz="quarter" idx="11"/>
          </p:nvPr>
        </p:nvSpPr>
        <p:spPr/>
        <p:txBody>
          <a:bodyPr/>
          <a:lstStyle>
            <a:lvl1pPr>
              <a:defRPr/>
            </a:lvl1pPr>
          </a:lstStyle>
          <a:p>
            <a:pPr>
              <a:defRPr/>
            </a:pPr>
            <a:fld id="{AF353F65-CBB7-4B8D-B150-D005394BDA79}" type="slidenum">
              <a:rPr lang="cs-CZ"/>
              <a:pPr>
                <a:defRPr/>
              </a:pPr>
              <a:t>‹#›</a:t>
            </a:fld>
            <a:endParaRPr lang="cs-CZ"/>
          </a:p>
        </p:txBody>
      </p:sp>
    </p:spTree>
    <p:extLst>
      <p:ext uri="{BB962C8B-B14F-4D97-AF65-F5344CB8AC3E}">
        <p14:creationId xmlns="" xmlns:p14="http://schemas.microsoft.com/office/powerpoint/2010/main" val="2203454017"/>
      </p:ext>
    </p:extLst>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927268E4-A006-4C81-A6BE-C9900A3331BD}" type="datetimeFigureOut">
              <a:rPr lang="cs-CZ" smtClean="0"/>
              <a:t>6.5.2014</a:t>
            </a:fld>
            <a:endParaRPr lang="cs-CZ"/>
          </a:p>
        </p:txBody>
      </p:sp>
      <p:sp>
        <p:nvSpPr>
          <p:cNvPr id="8" name="Zástupný symbol pro zápatí 7"/>
          <p:cNvSpPr>
            <a:spLocks noGrp="1"/>
          </p:cNvSpPr>
          <p:nvPr>
            <p:ph type="ftr" sz="quarter" idx="11"/>
          </p:nvPr>
        </p:nvSpPr>
        <p:spPr/>
        <p:txBody>
          <a:bodyPr/>
          <a:lstStyle/>
          <a:p>
            <a:pPr>
              <a:defRPr/>
            </a:pPr>
            <a:r>
              <a:rPr lang="cs-CZ" smtClean="0"/>
              <a:t>www.prkpartners.com</a:t>
            </a:r>
            <a:endParaRPr lang="cs-CZ"/>
          </a:p>
        </p:txBody>
      </p:sp>
      <p:sp>
        <p:nvSpPr>
          <p:cNvPr id="9" name="Zástupný symbol pro číslo snímku 8"/>
          <p:cNvSpPr>
            <a:spLocks noGrp="1"/>
          </p:cNvSpPr>
          <p:nvPr>
            <p:ph type="sldNum" sz="quarter" idx="12"/>
          </p:nvPr>
        </p:nvSpPr>
        <p:spPr/>
        <p:txBody>
          <a:bodyPr/>
          <a:lstStyle/>
          <a:p>
            <a:pPr>
              <a:defRPr/>
            </a:pPr>
            <a:fld id="{900C104D-0F08-4397-BBE6-BDED8D746D1A}" type="slidenum">
              <a:rPr lang="cs-CZ" smtClean="0"/>
              <a:pPr>
                <a:defRPr/>
              </a:pPr>
              <a:t>‹#›</a:t>
            </a:fld>
            <a:endParaRPr lang="cs-CZ"/>
          </a:p>
        </p:txBody>
      </p:sp>
    </p:spTree>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927268E4-A006-4C81-A6BE-C9900A3331BD}" type="datetimeFigureOut">
              <a:rPr lang="cs-CZ" smtClean="0"/>
              <a:t>6.5.2014</a:t>
            </a:fld>
            <a:endParaRPr lang="cs-CZ"/>
          </a:p>
        </p:txBody>
      </p:sp>
      <p:sp>
        <p:nvSpPr>
          <p:cNvPr id="4" name="Zástupný symbol pro zápatí 3"/>
          <p:cNvSpPr>
            <a:spLocks noGrp="1"/>
          </p:cNvSpPr>
          <p:nvPr>
            <p:ph type="ftr" sz="quarter" idx="11"/>
          </p:nvPr>
        </p:nvSpPr>
        <p:spPr/>
        <p:txBody>
          <a:bodyPr/>
          <a:lstStyle/>
          <a:p>
            <a:pPr>
              <a:defRPr/>
            </a:pPr>
            <a:r>
              <a:rPr lang="cs-CZ" smtClean="0"/>
              <a:t>www.prkpartners.com</a:t>
            </a:r>
            <a:endParaRPr lang="cs-CZ"/>
          </a:p>
        </p:txBody>
      </p:sp>
      <p:sp>
        <p:nvSpPr>
          <p:cNvPr id="5" name="Zástupný symbol pro číslo snímku 4"/>
          <p:cNvSpPr>
            <a:spLocks noGrp="1"/>
          </p:cNvSpPr>
          <p:nvPr>
            <p:ph type="sldNum" sz="quarter" idx="12"/>
          </p:nvPr>
        </p:nvSpPr>
        <p:spPr/>
        <p:txBody>
          <a:bodyPr/>
          <a:lstStyle/>
          <a:p>
            <a:pPr>
              <a:defRPr/>
            </a:pPr>
            <a:fld id="{900C104D-0F08-4397-BBE6-BDED8D746D1A}" type="slidenum">
              <a:rPr lang="cs-CZ" smtClean="0"/>
              <a:pPr>
                <a:defRPr/>
              </a:pPr>
              <a:t>‹#›</a:t>
            </a:fld>
            <a:endParaRPr lang="cs-CZ"/>
          </a:p>
        </p:txBody>
      </p:sp>
    </p:spTree>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27268E4-A006-4C81-A6BE-C9900A3331BD}" type="datetimeFigureOut">
              <a:rPr lang="cs-CZ" smtClean="0"/>
              <a:t>6.5.2014</a:t>
            </a:fld>
            <a:endParaRPr lang="cs-CZ"/>
          </a:p>
        </p:txBody>
      </p:sp>
      <p:sp>
        <p:nvSpPr>
          <p:cNvPr id="3" name="Zástupný symbol pro zápatí 2"/>
          <p:cNvSpPr>
            <a:spLocks noGrp="1"/>
          </p:cNvSpPr>
          <p:nvPr>
            <p:ph type="ftr" sz="quarter" idx="11"/>
          </p:nvPr>
        </p:nvSpPr>
        <p:spPr/>
        <p:txBody>
          <a:bodyPr/>
          <a:lstStyle/>
          <a:p>
            <a:pPr>
              <a:defRPr/>
            </a:pPr>
            <a:r>
              <a:rPr lang="cs-CZ" smtClean="0"/>
              <a:t>www.prkpartners.com</a:t>
            </a:r>
            <a:endParaRPr lang="cs-CZ"/>
          </a:p>
        </p:txBody>
      </p:sp>
      <p:sp>
        <p:nvSpPr>
          <p:cNvPr id="4" name="Zástupný symbol pro číslo snímku 3"/>
          <p:cNvSpPr>
            <a:spLocks noGrp="1"/>
          </p:cNvSpPr>
          <p:nvPr>
            <p:ph type="sldNum" sz="quarter" idx="12"/>
          </p:nvPr>
        </p:nvSpPr>
        <p:spPr/>
        <p:txBody>
          <a:bodyPr/>
          <a:lstStyle/>
          <a:p>
            <a:pPr>
              <a:defRPr/>
            </a:pPr>
            <a:fld id="{900C104D-0F08-4397-BBE6-BDED8D746D1A}" type="slidenum">
              <a:rPr lang="cs-CZ" smtClean="0"/>
              <a:pPr>
                <a:defRPr/>
              </a:pPr>
              <a:t>‹#›</a:t>
            </a:fld>
            <a:endParaRPr lang="cs-CZ"/>
          </a:p>
        </p:txBody>
      </p:sp>
    </p:spTree>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927268E4-A006-4C81-A6BE-C9900A3331BD}" type="datetimeFigureOut">
              <a:rPr lang="cs-CZ" smtClean="0"/>
              <a:t>6.5.2014</a:t>
            </a:fld>
            <a:endParaRPr lang="cs-CZ"/>
          </a:p>
        </p:txBody>
      </p:sp>
      <p:sp>
        <p:nvSpPr>
          <p:cNvPr id="6" name="Zástupný symbol pro zápatí 5"/>
          <p:cNvSpPr>
            <a:spLocks noGrp="1"/>
          </p:cNvSpPr>
          <p:nvPr>
            <p:ph type="ftr" sz="quarter" idx="11"/>
          </p:nvPr>
        </p:nvSpPr>
        <p:spPr/>
        <p:txBody>
          <a:bodyPr/>
          <a:lstStyle/>
          <a:p>
            <a:pPr>
              <a:defRPr/>
            </a:pPr>
            <a:r>
              <a:rPr lang="cs-CZ" smtClean="0"/>
              <a:t>www.prkpartners.com</a:t>
            </a:r>
            <a:endParaRPr lang="cs-CZ"/>
          </a:p>
        </p:txBody>
      </p:sp>
      <p:sp>
        <p:nvSpPr>
          <p:cNvPr id="7" name="Zástupný symbol pro číslo snímku 6"/>
          <p:cNvSpPr>
            <a:spLocks noGrp="1"/>
          </p:cNvSpPr>
          <p:nvPr>
            <p:ph type="sldNum" sz="quarter" idx="12"/>
          </p:nvPr>
        </p:nvSpPr>
        <p:spPr/>
        <p:txBody>
          <a:bodyPr/>
          <a:lstStyle/>
          <a:p>
            <a:pPr>
              <a:defRPr/>
            </a:pPr>
            <a:fld id="{900C104D-0F08-4397-BBE6-BDED8D746D1A}" type="slidenum">
              <a:rPr lang="cs-CZ" smtClean="0"/>
              <a:pPr>
                <a:defRPr/>
              </a:pPr>
              <a:t>‹#›</a:t>
            </a:fld>
            <a:endParaRPr lang="cs-CZ"/>
          </a:p>
        </p:txBody>
      </p:sp>
    </p:spTree>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927268E4-A006-4C81-A6BE-C9900A3331BD}" type="datetimeFigureOut">
              <a:rPr lang="cs-CZ" smtClean="0"/>
              <a:t>6.5.2014</a:t>
            </a:fld>
            <a:endParaRPr lang="cs-CZ"/>
          </a:p>
        </p:txBody>
      </p:sp>
      <p:sp>
        <p:nvSpPr>
          <p:cNvPr id="6" name="Zástupný symbol pro zápatí 5"/>
          <p:cNvSpPr>
            <a:spLocks noGrp="1"/>
          </p:cNvSpPr>
          <p:nvPr>
            <p:ph type="ftr" sz="quarter" idx="11"/>
          </p:nvPr>
        </p:nvSpPr>
        <p:spPr/>
        <p:txBody>
          <a:bodyPr/>
          <a:lstStyle/>
          <a:p>
            <a:pPr>
              <a:defRPr/>
            </a:pPr>
            <a:r>
              <a:rPr lang="cs-CZ" smtClean="0"/>
              <a:t>www.prkpartners.com</a:t>
            </a:r>
            <a:endParaRPr lang="cs-CZ"/>
          </a:p>
        </p:txBody>
      </p:sp>
      <p:sp>
        <p:nvSpPr>
          <p:cNvPr id="7" name="Zástupný symbol pro číslo snímku 6"/>
          <p:cNvSpPr>
            <a:spLocks noGrp="1"/>
          </p:cNvSpPr>
          <p:nvPr>
            <p:ph type="sldNum" sz="quarter" idx="12"/>
          </p:nvPr>
        </p:nvSpPr>
        <p:spPr/>
        <p:txBody>
          <a:bodyPr/>
          <a:lstStyle/>
          <a:p>
            <a:pPr>
              <a:defRPr/>
            </a:pPr>
            <a:fld id="{900C104D-0F08-4397-BBE6-BDED8D746D1A}" type="slidenum">
              <a:rPr lang="cs-CZ" smtClean="0"/>
              <a:pPr>
                <a:defRPr/>
              </a:pPr>
              <a:t>‹#›</a:t>
            </a:fld>
            <a:endParaRPr lang="cs-CZ"/>
          </a:p>
        </p:txBody>
      </p:sp>
    </p:spTree>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27268E4-A006-4C81-A6BE-C9900A3331BD}" type="datetimeFigureOut">
              <a:rPr lang="cs-CZ" smtClean="0"/>
              <a:t>6.5.2014</a:t>
            </a:fld>
            <a:endParaRPr lang="cs-CZ"/>
          </a:p>
        </p:txBody>
      </p:sp>
      <p:sp>
        <p:nvSpPr>
          <p:cNvPr id="5" name="Zástupný symbol pro zápatí 4"/>
          <p:cNvSpPr>
            <a:spLocks noGrp="1"/>
          </p:cNvSpPr>
          <p:nvPr>
            <p:ph type="ftr" sz="quarter" idx="11"/>
          </p:nvPr>
        </p:nvSpPr>
        <p:spPr/>
        <p:txBody>
          <a:bodyPr/>
          <a:lstStyle/>
          <a:p>
            <a:pPr>
              <a:defRPr/>
            </a:pPr>
            <a:r>
              <a:rPr lang="cs-CZ" smtClean="0"/>
              <a:t>www.prkpartners.com</a:t>
            </a:r>
            <a:endParaRPr lang="cs-CZ"/>
          </a:p>
        </p:txBody>
      </p:sp>
      <p:sp>
        <p:nvSpPr>
          <p:cNvPr id="6" name="Zástupný symbol pro číslo snímku 5"/>
          <p:cNvSpPr>
            <a:spLocks noGrp="1"/>
          </p:cNvSpPr>
          <p:nvPr>
            <p:ph type="sldNum" sz="quarter" idx="12"/>
          </p:nvPr>
        </p:nvSpPr>
        <p:spPr/>
        <p:txBody>
          <a:bodyPr/>
          <a:lstStyle/>
          <a:p>
            <a:pPr>
              <a:defRPr/>
            </a:pPr>
            <a:fld id="{900C104D-0F08-4397-BBE6-BDED8D746D1A}" type="slidenum">
              <a:rPr lang="cs-CZ" smtClean="0"/>
              <a:pPr>
                <a:defRPr/>
              </a:pPr>
              <a:t>‹#›</a:t>
            </a:fld>
            <a:endParaRPr lang="cs-CZ"/>
          </a:p>
        </p:txBody>
      </p:sp>
    </p:spTree>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27268E4-A006-4C81-A6BE-C9900A3331BD}" type="datetimeFigureOut">
              <a:rPr lang="cs-CZ" smtClean="0"/>
              <a:t>6.5.2014</a:t>
            </a:fld>
            <a:endParaRPr lang="cs-CZ"/>
          </a:p>
        </p:txBody>
      </p:sp>
      <p:sp>
        <p:nvSpPr>
          <p:cNvPr id="5" name="Zástupný symbol pro zápatí 4"/>
          <p:cNvSpPr>
            <a:spLocks noGrp="1"/>
          </p:cNvSpPr>
          <p:nvPr>
            <p:ph type="ftr" sz="quarter" idx="11"/>
          </p:nvPr>
        </p:nvSpPr>
        <p:spPr/>
        <p:txBody>
          <a:bodyPr/>
          <a:lstStyle/>
          <a:p>
            <a:pPr>
              <a:defRPr/>
            </a:pPr>
            <a:r>
              <a:rPr lang="cs-CZ" smtClean="0"/>
              <a:t>www.prkpartners.com</a:t>
            </a:r>
            <a:endParaRPr lang="cs-CZ"/>
          </a:p>
        </p:txBody>
      </p:sp>
      <p:sp>
        <p:nvSpPr>
          <p:cNvPr id="6" name="Zástupný symbol pro číslo snímku 5"/>
          <p:cNvSpPr>
            <a:spLocks noGrp="1"/>
          </p:cNvSpPr>
          <p:nvPr>
            <p:ph type="sldNum" sz="quarter" idx="12"/>
          </p:nvPr>
        </p:nvSpPr>
        <p:spPr/>
        <p:txBody>
          <a:bodyPr/>
          <a:lstStyle/>
          <a:p>
            <a:pPr>
              <a:defRPr/>
            </a:pPr>
            <a:fld id="{900C104D-0F08-4397-BBE6-BDED8D746D1A}" type="slidenum">
              <a:rPr lang="cs-CZ" smtClean="0"/>
              <a:pPr>
                <a:defRPr/>
              </a:pPr>
              <a:t>‹#›</a:t>
            </a:fld>
            <a:endParaRPr lang="cs-CZ"/>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cs-C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Footer Placeholder 4"/>
          <p:cNvSpPr>
            <a:spLocks noGrp="1"/>
          </p:cNvSpPr>
          <p:nvPr>
            <p:ph type="ftr" sz="quarter" idx="10"/>
          </p:nvPr>
        </p:nvSpPr>
        <p:spPr/>
        <p:txBody>
          <a:bodyPr/>
          <a:lstStyle>
            <a:lvl1pPr>
              <a:defRPr/>
            </a:lvl1pPr>
          </a:lstStyle>
          <a:p>
            <a:pPr>
              <a:defRPr/>
            </a:pPr>
            <a:endParaRPr lang="cs-CZ"/>
          </a:p>
        </p:txBody>
      </p:sp>
      <p:sp>
        <p:nvSpPr>
          <p:cNvPr id="5" name="Slide Number Placeholder 5"/>
          <p:cNvSpPr>
            <a:spLocks noGrp="1"/>
          </p:cNvSpPr>
          <p:nvPr>
            <p:ph type="sldNum" sz="quarter" idx="11"/>
          </p:nvPr>
        </p:nvSpPr>
        <p:spPr/>
        <p:txBody>
          <a:bodyPr/>
          <a:lstStyle>
            <a:lvl1pPr>
              <a:defRPr/>
            </a:lvl1pPr>
          </a:lstStyle>
          <a:p>
            <a:pPr>
              <a:defRPr/>
            </a:pPr>
            <a:fld id="{0C6E98DE-BD47-425B-9986-D46C778471C5}" type="slidenum">
              <a:rPr lang="cs-CZ"/>
              <a:pPr>
                <a:defRPr/>
              </a:pPr>
              <a:t>‹#›</a:t>
            </a:fld>
            <a:endParaRPr lang="cs-CZ"/>
          </a:p>
        </p:txBody>
      </p:sp>
    </p:spTree>
    <p:extLst>
      <p:ext uri="{BB962C8B-B14F-4D97-AF65-F5344CB8AC3E}">
        <p14:creationId xmlns="" xmlns:p14="http://schemas.microsoft.com/office/powerpoint/2010/main" val="3886722764"/>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Content Placeholder 2"/>
          <p:cNvSpPr>
            <a:spLocks noGrp="1"/>
          </p:cNvSpPr>
          <p:nvPr>
            <p:ph sz="half" idx="1"/>
          </p:nvPr>
        </p:nvSpPr>
        <p:spPr>
          <a:xfrm>
            <a:off x="457200" y="2000240"/>
            <a:ext cx="4038600" cy="4125923"/>
          </a:xfrm>
        </p:spPr>
        <p:txBody>
          <a:bodyPr/>
          <a:lstStyle>
            <a:lvl1pPr>
              <a:defRPr sz="20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dirty="0"/>
          </a:p>
        </p:txBody>
      </p:sp>
      <p:sp>
        <p:nvSpPr>
          <p:cNvPr id="4" name="Content Placeholder 3"/>
          <p:cNvSpPr>
            <a:spLocks noGrp="1"/>
          </p:cNvSpPr>
          <p:nvPr>
            <p:ph sz="half" idx="2"/>
          </p:nvPr>
        </p:nvSpPr>
        <p:spPr>
          <a:xfrm>
            <a:off x="4648200" y="2000240"/>
            <a:ext cx="4038600" cy="4125923"/>
          </a:xfrm>
        </p:spPr>
        <p:txBody>
          <a:bodyPr/>
          <a:lstStyle>
            <a:lvl1pPr>
              <a:defRPr sz="20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dirty="0"/>
          </a:p>
        </p:txBody>
      </p:sp>
      <p:sp>
        <p:nvSpPr>
          <p:cNvPr id="5" name="Footer Placeholder 4"/>
          <p:cNvSpPr>
            <a:spLocks noGrp="1"/>
          </p:cNvSpPr>
          <p:nvPr>
            <p:ph type="ftr" sz="quarter" idx="10"/>
          </p:nvPr>
        </p:nvSpPr>
        <p:spPr/>
        <p:txBody>
          <a:bodyPr/>
          <a:lstStyle>
            <a:lvl1pPr>
              <a:defRPr/>
            </a:lvl1pPr>
          </a:lstStyle>
          <a:p>
            <a:pPr>
              <a:defRPr/>
            </a:pPr>
            <a:endParaRPr lang="cs-CZ"/>
          </a:p>
        </p:txBody>
      </p:sp>
      <p:sp>
        <p:nvSpPr>
          <p:cNvPr id="6" name="Slide Number Placeholder 5"/>
          <p:cNvSpPr>
            <a:spLocks noGrp="1"/>
          </p:cNvSpPr>
          <p:nvPr>
            <p:ph type="sldNum" sz="quarter" idx="11"/>
          </p:nvPr>
        </p:nvSpPr>
        <p:spPr/>
        <p:txBody>
          <a:bodyPr/>
          <a:lstStyle>
            <a:lvl1pPr>
              <a:defRPr/>
            </a:lvl1pPr>
          </a:lstStyle>
          <a:p>
            <a:pPr>
              <a:defRPr/>
            </a:pPr>
            <a:fld id="{C3856A19-DDC8-4BA9-A0DC-5D3488D0A5E1}" type="slidenum">
              <a:rPr lang="cs-CZ"/>
              <a:pPr>
                <a:defRPr/>
              </a:pPr>
              <a:t>‹#›</a:t>
            </a:fld>
            <a:endParaRPr lang="cs-CZ"/>
          </a:p>
        </p:txBody>
      </p:sp>
    </p:spTree>
    <p:extLst>
      <p:ext uri="{BB962C8B-B14F-4D97-AF65-F5344CB8AC3E}">
        <p14:creationId xmlns="" xmlns:p14="http://schemas.microsoft.com/office/powerpoint/2010/main" val="2194322130"/>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cs-CZ" dirty="0"/>
          </a:p>
        </p:txBody>
      </p:sp>
      <p:sp>
        <p:nvSpPr>
          <p:cNvPr id="3" name="Text Placeholder 2"/>
          <p:cNvSpPr>
            <a:spLocks noGrp="1"/>
          </p:cNvSpPr>
          <p:nvPr>
            <p:ph type="body" idx="1"/>
          </p:nvPr>
        </p:nvSpPr>
        <p:spPr>
          <a:xfrm>
            <a:off x="457200" y="200342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643182"/>
            <a:ext cx="4040188" cy="3482980"/>
          </a:xfrm>
        </p:spPr>
        <p:txBody>
          <a:bodyPr/>
          <a:lstStyle>
            <a:lvl1pPr>
              <a:defRPr sz="20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dirty="0"/>
          </a:p>
        </p:txBody>
      </p:sp>
      <p:sp>
        <p:nvSpPr>
          <p:cNvPr id="5" name="Text Placeholder 4"/>
          <p:cNvSpPr>
            <a:spLocks noGrp="1"/>
          </p:cNvSpPr>
          <p:nvPr>
            <p:ph type="body" sz="quarter" idx="3"/>
          </p:nvPr>
        </p:nvSpPr>
        <p:spPr>
          <a:xfrm>
            <a:off x="4645025" y="200342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643182"/>
            <a:ext cx="4041775" cy="3482980"/>
          </a:xfrm>
        </p:spPr>
        <p:txBody>
          <a:bodyPr/>
          <a:lstStyle>
            <a:lvl1pPr>
              <a:defRPr sz="20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dirty="0"/>
          </a:p>
        </p:txBody>
      </p:sp>
      <p:sp>
        <p:nvSpPr>
          <p:cNvPr id="7" name="Footer Placeholder 4"/>
          <p:cNvSpPr>
            <a:spLocks noGrp="1"/>
          </p:cNvSpPr>
          <p:nvPr>
            <p:ph type="ftr" sz="quarter" idx="10"/>
          </p:nvPr>
        </p:nvSpPr>
        <p:spPr/>
        <p:txBody>
          <a:bodyPr/>
          <a:lstStyle>
            <a:lvl1pPr>
              <a:defRPr/>
            </a:lvl1pPr>
          </a:lstStyle>
          <a:p>
            <a:pPr>
              <a:defRPr/>
            </a:pPr>
            <a:endParaRPr lang="cs-CZ"/>
          </a:p>
        </p:txBody>
      </p:sp>
      <p:sp>
        <p:nvSpPr>
          <p:cNvPr id="8" name="Slide Number Placeholder 5"/>
          <p:cNvSpPr>
            <a:spLocks noGrp="1"/>
          </p:cNvSpPr>
          <p:nvPr>
            <p:ph type="sldNum" sz="quarter" idx="11"/>
          </p:nvPr>
        </p:nvSpPr>
        <p:spPr/>
        <p:txBody>
          <a:bodyPr/>
          <a:lstStyle>
            <a:lvl1pPr>
              <a:defRPr/>
            </a:lvl1pPr>
          </a:lstStyle>
          <a:p>
            <a:pPr>
              <a:defRPr/>
            </a:pPr>
            <a:fld id="{4CE9D1FE-EDD1-4894-A337-4157BD16B833}" type="slidenum">
              <a:rPr lang="cs-CZ"/>
              <a:pPr>
                <a:defRPr/>
              </a:pPr>
              <a:t>‹#›</a:t>
            </a:fld>
            <a:endParaRPr lang="cs-CZ"/>
          </a:p>
        </p:txBody>
      </p:sp>
    </p:spTree>
    <p:extLst>
      <p:ext uri="{BB962C8B-B14F-4D97-AF65-F5344CB8AC3E}">
        <p14:creationId xmlns="" xmlns:p14="http://schemas.microsoft.com/office/powerpoint/2010/main" val="1851852683"/>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Footer Placeholder 4"/>
          <p:cNvSpPr>
            <a:spLocks noGrp="1"/>
          </p:cNvSpPr>
          <p:nvPr>
            <p:ph type="ftr" sz="quarter" idx="10"/>
          </p:nvPr>
        </p:nvSpPr>
        <p:spPr/>
        <p:txBody>
          <a:bodyPr/>
          <a:lstStyle>
            <a:lvl1pPr>
              <a:defRPr/>
            </a:lvl1pPr>
          </a:lstStyle>
          <a:p>
            <a:pPr>
              <a:defRPr/>
            </a:pPr>
            <a:endParaRPr lang="cs-CZ"/>
          </a:p>
        </p:txBody>
      </p:sp>
      <p:sp>
        <p:nvSpPr>
          <p:cNvPr id="4" name="Slide Number Placeholder 5"/>
          <p:cNvSpPr>
            <a:spLocks noGrp="1"/>
          </p:cNvSpPr>
          <p:nvPr>
            <p:ph type="sldNum" sz="quarter" idx="11"/>
          </p:nvPr>
        </p:nvSpPr>
        <p:spPr/>
        <p:txBody>
          <a:bodyPr/>
          <a:lstStyle>
            <a:lvl1pPr>
              <a:defRPr/>
            </a:lvl1pPr>
          </a:lstStyle>
          <a:p>
            <a:pPr>
              <a:defRPr/>
            </a:pPr>
            <a:fld id="{90B48155-48A3-4579-AE64-445C6CAC9925}" type="slidenum">
              <a:rPr lang="cs-CZ"/>
              <a:pPr>
                <a:defRPr/>
              </a:pPr>
              <a:t>‹#›</a:t>
            </a:fld>
            <a:endParaRPr lang="cs-CZ"/>
          </a:p>
        </p:txBody>
      </p:sp>
    </p:spTree>
    <p:extLst>
      <p:ext uri="{BB962C8B-B14F-4D97-AF65-F5344CB8AC3E}">
        <p14:creationId xmlns="" xmlns:p14="http://schemas.microsoft.com/office/powerpoint/2010/main" val="4235334601"/>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p:txBody>
          <a:bodyPr/>
          <a:lstStyle>
            <a:lvl1pPr>
              <a:defRPr/>
            </a:lvl1pPr>
          </a:lstStyle>
          <a:p>
            <a:pPr>
              <a:defRPr/>
            </a:pPr>
            <a:endParaRPr lang="cs-CZ"/>
          </a:p>
        </p:txBody>
      </p:sp>
      <p:sp>
        <p:nvSpPr>
          <p:cNvPr id="3" name="Slide Number Placeholder 5"/>
          <p:cNvSpPr>
            <a:spLocks noGrp="1"/>
          </p:cNvSpPr>
          <p:nvPr>
            <p:ph type="sldNum" sz="quarter" idx="11"/>
          </p:nvPr>
        </p:nvSpPr>
        <p:spPr/>
        <p:txBody>
          <a:bodyPr/>
          <a:lstStyle>
            <a:lvl1pPr>
              <a:defRPr/>
            </a:lvl1pPr>
          </a:lstStyle>
          <a:p>
            <a:pPr>
              <a:defRPr/>
            </a:pPr>
            <a:fld id="{FE00E3F1-40F1-48CA-9B5D-D8A56C1349BB}" type="slidenum">
              <a:rPr lang="cs-CZ"/>
              <a:pPr>
                <a:defRPr/>
              </a:pPr>
              <a:t>‹#›</a:t>
            </a:fld>
            <a:endParaRPr lang="cs-CZ"/>
          </a:p>
        </p:txBody>
      </p:sp>
    </p:spTree>
    <p:extLst>
      <p:ext uri="{BB962C8B-B14F-4D97-AF65-F5344CB8AC3E}">
        <p14:creationId xmlns="" xmlns:p14="http://schemas.microsoft.com/office/powerpoint/2010/main" val="1355817079"/>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38190"/>
            <a:ext cx="3008313" cy="1162050"/>
          </a:xfrm>
        </p:spPr>
        <p:txBody>
          <a:bodyPr anchor="b"/>
          <a:lstStyle>
            <a:lvl1pPr algn="l">
              <a:defRPr sz="2000" b="1"/>
            </a:lvl1pPr>
          </a:lstStyle>
          <a:p>
            <a:r>
              <a:rPr lang="en-US" smtClean="0"/>
              <a:t>Click to edit Master title style</a:t>
            </a:r>
            <a:endParaRPr lang="cs-CZ"/>
          </a:p>
        </p:txBody>
      </p:sp>
      <p:sp>
        <p:nvSpPr>
          <p:cNvPr id="3" name="Content Placeholder 2"/>
          <p:cNvSpPr>
            <a:spLocks noGrp="1"/>
          </p:cNvSpPr>
          <p:nvPr>
            <p:ph idx="1"/>
          </p:nvPr>
        </p:nvSpPr>
        <p:spPr>
          <a:xfrm>
            <a:off x="3575050" y="857232"/>
            <a:ext cx="5111750" cy="526893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Text Placeholder 3"/>
          <p:cNvSpPr>
            <a:spLocks noGrp="1"/>
          </p:cNvSpPr>
          <p:nvPr>
            <p:ph type="body" sz="half" idx="2"/>
          </p:nvPr>
        </p:nvSpPr>
        <p:spPr>
          <a:xfrm>
            <a:off x="457200" y="2071678"/>
            <a:ext cx="3008313" cy="405448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pPr>
              <a:defRPr/>
            </a:pPr>
            <a:endParaRPr lang="cs-CZ"/>
          </a:p>
        </p:txBody>
      </p:sp>
      <p:sp>
        <p:nvSpPr>
          <p:cNvPr id="6" name="Slide Number Placeholder 5"/>
          <p:cNvSpPr>
            <a:spLocks noGrp="1"/>
          </p:cNvSpPr>
          <p:nvPr>
            <p:ph type="sldNum" sz="quarter" idx="11"/>
          </p:nvPr>
        </p:nvSpPr>
        <p:spPr/>
        <p:txBody>
          <a:bodyPr/>
          <a:lstStyle>
            <a:lvl1pPr>
              <a:defRPr/>
            </a:lvl1pPr>
          </a:lstStyle>
          <a:p>
            <a:pPr>
              <a:defRPr/>
            </a:pPr>
            <a:fld id="{46678EB9-160C-4095-A028-FB67A5C3C4B8}" type="slidenum">
              <a:rPr lang="cs-CZ"/>
              <a:pPr>
                <a:defRPr/>
              </a:pPr>
              <a:t>‹#›</a:t>
            </a:fld>
            <a:endParaRPr lang="cs-CZ"/>
          </a:p>
        </p:txBody>
      </p:sp>
    </p:spTree>
    <p:extLst>
      <p:ext uri="{BB962C8B-B14F-4D97-AF65-F5344CB8AC3E}">
        <p14:creationId xmlns="" xmlns:p14="http://schemas.microsoft.com/office/powerpoint/2010/main" val="3081347006"/>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cs-CZ"/>
          </a:p>
        </p:txBody>
      </p:sp>
      <p:sp>
        <p:nvSpPr>
          <p:cNvPr id="3" name="Picture Placeholder 2"/>
          <p:cNvSpPr>
            <a:spLocks noGrp="1"/>
          </p:cNvSpPr>
          <p:nvPr>
            <p:ph type="pic" idx="1"/>
          </p:nvPr>
        </p:nvSpPr>
        <p:spPr>
          <a:xfrm>
            <a:off x="1792288" y="928669"/>
            <a:ext cx="5486400" cy="379890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cs-CZ"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pPr>
              <a:defRPr/>
            </a:pPr>
            <a:endParaRPr lang="cs-CZ"/>
          </a:p>
        </p:txBody>
      </p:sp>
      <p:sp>
        <p:nvSpPr>
          <p:cNvPr id="6" name="Slide Number Placeholder 5"/>
          <p:cNvSpPr>
            <a:spLocks noGrp="1"/>
          </p:cNvSpPr>
          <p:nvPr>
            <p:ph type="sldNum" sz="quarter" idx="11"/>
          </p:nvPr>
        </p:nvSpPr>
        <p:spPr/>
        <p:txBody>
          <a:bodyPr/>
          <a:lstStyle>
            <a:lvl1pPr>
              <a:defRPr/>
            </a:lvl1pPr>
          </a:lstStyle>
          <a:p>
            <a:pPr>
              <a:defRPr/>
            </a:pPr>
            <a:fld id="{127989ED-9595-4421-A4BE-FB43F61A9D13}" type="slidenum">
              <a:rPr lang="cs-CZ"/>
              <a:pPr>
                <a:defRPr/>
              </a:pPr>
              <a:t>‹#›</a:t>
            </a:fld>
            <a:endParaRPr lang="cs-CZ"/>
          </a:p>
        </p:txBody>
      </p:sp>
    </p:spTree>
    <p:extLst>
      <p:ext uri="{BB962C8B-B14F-4D97-AF65-F5344CB8AC3E}">
        <p14:creationId xmlns="" xmlns:p14="http://schemas.microsoft.com/office/powerpoint/2010/main" val="4229281393"/>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196975"/>
            <a:ext cx="8229600" cy="660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endParaRPr lang="cs-CZ" smtClean="0"/>
          </a:p>
        </p:txBody>
      </p:sp>
      <p:sp>
        <p:nvSpPr>
          <p:cNvPr id="1027" name="Text Placeholder 2"/>
          <p:cNvSpPr>
            <a:spLocks noGrp="1"/>
          </p:cNvSpPr>
          <p:nvPr>
            <p:ph type="body" idx="1"/>
          </p:nvPr>
        </p:nvSpPr>
        <p:spPr bwMode="auto">
          <a:xfrm>
            <a:off x="457200" y="2000250"/>
            <a:ext cx="8229600" cy="41259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smtClean="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spcBef>
                <a:spcPct val="20000"/>
              </a:spcBef>
              <a:buClr>
                <a:schemeClr val="tx1"/>
              </a:buClr>
              <a:defRPr sz="1200">
                <a:solidFill>
                  <a:srgbClr val="898989"/>
                </a:solidFill>
              </a:defRPr>
            </a:lvl1pPr>
          </a:lstStyle>
          <a:p>
            <a:pPr>
              <a:defRPr/>
            </a:pPr>
            <a:r>
              <a:rPr lang="cs-CZ" dirty="0"/>
              <a:t>www.</a:t>
            </a:r>
            <a:r>
              <a:rPr lang="cs-CZ" dirty="0" err="1"/>
              <a:t>prkpartners.com</a:t>
            </a:r>
            <a:endParaRPr lang="cs-C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spcBef>
                <a:spcPct val="20000"/>
              </a:spcBef>
              <a:buClr>
                <a:schemeClr val="tx1"/>
              </a:buClr>
              <a:defRPr sz="1200">
                <a:solidFill>
                  <a:srgbClr val="898989"/>
                </a:solidFill>
              </a:defRPr>
            </a:lvl1pPr>
          </a:lstStyle>
          <a:p>
            <a:pPr>
              <a:defRPr/>
            </a:pPr>
            <a:fld id="{900C104D-0F08-4397-BBE6-BDED8D746D1A}" type="slidenum">
              <a:rPr lang="cs-CZ"/>
              <a:pPr>
                <a:defRPr/>
              </a:pPr>
              <a:t>‹#›</a:t>
            </a:fld>
            <a:endParaRPr lang="cs-CZ"/>
          </a:p>
        </p:txBody>
      </p:sp>
      <p:pic>
        <p:nvPicPr>
          <p:cNvPr id="1030" name="Picture 7" descr="I:\Marketing\LOGO\PRK Partners\prkpartners-logo\prkpartners-logos\prkpartners-logo-letter.jpg"/>
          <p:cNvPicPr>
            <a:picLocks noChangeAspect="1" noChangeArrowheads="1"/>
          </p:cNvPicPr>
          <p:nvPr/>
        </p:nvPicPr>
        <p:blipFill>
          <a:blip r:embed="rId17" cstate="print">
            <a:extLst>
              <a:ext uri="{28A0092B-C50C-407E-A947-70E740481C1C}">
                <a14:useLocalDpi xmlns="" xmlns:a14="http://schemas.microsoft.com/office/drawing/2010/main" val="0"/>
              </a:ext>
            </a:extLst>
          </a:blip>
          <a:srcRect/>
          <a:stretch>
            <a:fillRect/>
          </a:stretch>
        </p:blipFill>
        <p:spPr bwMode="auto">
          <a:xfrm>
            <a:off x="468313" y="404813"/>
            <a:ext cx="1801812" cy="622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166" r:id="rId1"/>
    <p:sldLayoutId id="2147485167" r:id="rId2"/>
    <p:sldLayoutId id="2147485168" r:id="rId3"/>
    <p:sldLayoutId id="2147485169" r:id="rId4"/>
    <p:sldLayoutId id="2147485170" r:id="rId5"/>
    <p:sldLayoutId id="2147485171" r:id="rId6"/>
    <p:sldLayoutId id="2147485172" r:id="rId7"/>
    <p:sldLayoutId id="2147485173" r:id="rId8"/>
    <p:sldLayoutId id="2147485174" r:id="rId9"/>
    <p:sldLayoutId id="2147485175" r:id="rId10"/>
    <p:sldLayoutId id="2147485176" r:id="rId11"/>
    <p:sldLayoutId id="2147485177" r:id="rId12"/>
    <p:sldLayoutId id="2147485178" r:id="rId13"/>
    <p:sldLayoutId id="2147485179" r:id="rId14"/>
    <p:sldLayoutId id="2147485180" r:id="rId15"/>
  </p:sldLayoutIdLst>
  <p:transition>
    <p:fade/>
  </p:transition>
  <p:txStyles>
    <p:titleStyle>
      <a:lvl1pPr algn="l" rtl="0" eaLnBrk="1" fontAlgn="base" hangingPunct="1">
        <a:spcBef>
          <a:spcPct val="0"/>
        </a:spcBef>
        <a:spcAft>
          <a:spcPct val="0"/>
        </a:spcAft>
        <a:defRPr sz="2800" b="1" kern="1200">
          <a:solidFill>
            <a:srgbClr val="00426E"/>
          </a:solidFill>
          <a:latin typeface="Arial" pitchFamily="34" charset="0"/>
          <a:ea typeface="+mj-ea"/>
          <a:cs typeface="Arial" pitchFamily="34" charset="0"/>
        </a:defRPr>
      </a:lvl1pPr>
      <a:lvl2pPr algn="l" rtl="0" eaLnBrk="1" fontAlgn="base" hangingPunct="1">
        <a:spcBef>
          <a:spcPct val="0"/>
        </a:spcBef>
        <a:spcAft>
          <a:spcPct val="0"/>
        </a:spcAft>
        <a:defRPr sz="2800" b="1">
          <a:solidFill>
            <a:srgbClr val="00426E"/>
          </a:solidFill>
          <a:latin typeface="Arial" charset="0"/>
          <a:cs typeface="Arial" charset="0"/>
        </a:defRPr>
      </a:lvl2pPr>
      <a:lvl3pPr algn="l" rtl="0" eaLnBrk="1" fontAlgn="base" hangingPunct="1">
        <a:spcBef>
          <a:spcPct val="0"/>
        </a:spcBef>
        <a:spcAft>
          <a:spcPct val="0"/>
        </a:spcAft>
        <a:defRPr sz="2800" b="1">
          <a:solidFill>
            <a:srgbClr val="00426E"/>
          </a:solidFill>
          <a:latin typeface="Arial" charset="0"/>
          <a:cs typeface="Arial" charset="0"/>
        </a:defRPr>
      </a:lvl3pPr>
      <a:lvl4pPr algn="l" rtl="0" eaLnBrk="1" fontAlgn="base" hangingPunct="1">
        <a:spcBef>
          <a:spcPct val="0"/>
        </a:spcBef>
        <a:spcAft>
          <a:spcPct val="0"/>
        </a:spcAft>
        <a:defRPr sz="2800" b="1">
          <a:solidFill>
            <a:srgbClr val="00426E"/>
          </a:solidFill>
          <a:latin typeface="Arial" charset="0"/>
          <a:cs typeface="Arial" charset="0"/>
        </a:defRPr>
      </a:lvl4pPr>
      <a:lvl5pPr algn="l" rtl="0" eaLnBrk="1" fontAlgn="base" hangingPunct="1">
        <a:spcBef>
          <a:spcPct val="0"/>
        </a:spcBef>
        <a:spcAft>
          <a:spcPct val="0"/>
        </a:spcAft>
        <a:defRPr sz="2800" b="1">
          <a:solidFill>
            <a:srgbClr val="00426E"/>
          </a:solidFill>
          <a:latin typeface="Arial" charset="0"/>
          <a:cs typeface="Arial"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2000" kern="1200">
          <a:solidFill>
            <a:srgbClr val="00426E"/>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800" kern="1200">
          <a:solidFill>
            <a:srgbClr val="00426E"/>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charset="0"/>
        <a:buChar char="•"/>
        <a:defRPr sz="2400" kern="1200">
          <a:solidFill>
            <a:srgbClr val="00426E"/>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sz="1600" kern="1200">
          <a:solidFill>
            <a:srgbClr val="00426E"/>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sz="1600" kern="1200">
          <a:solidFill>
            <a:srgbClr val="00426E"/>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7268E4-A006-4C81-A6BE-C9900A3331BD}" type="datetimeFigureOut">
              <a:rPr lang="cs-CZ" smtClean="0"/>
              <a:t>6.5.2014</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cs-CZ" smtClean="0"/>
              <a:t>www.prkpartners.com</a:t>
            </a:r>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900C104D-0F08-4397-BBE6-BDED8D746D1A}" type="slidenum">
              <a:rPr lang="cs-CZ" smtClean="0"/>
              <a:pPr>
                <a:defRPr/>
              </a:pPr>
              <a:t>‹#›</a:t>
            </a:fld>
            <a:endParaRPr lang="cs-CZ"/>
          </a:p>
        </p:txBody>
      </p:sp>
    </p:spTree>
  </p:cSld>
  <p:clrMap bg1="lt1" tx1="dk1" bg2="lt2" tx2="dk2" accent1="accent1" accent2="accent2" accent3="accent3" accent4="accent4" accent5="accent5" accent6="accent6" hlink="hlink" folHlink="folHlink"/>
  <p:sldLayoutIdLst>
    <p:sldLayoutId id="2147485194" r:id="rId1"/>
    <p:sldLayoutId id="2147485195" r:id="rId2"/>
    <p:sldLayoutId id="2147485196" r:id="rId3"/>
    <p:sldLayoutId id="2147485197" r:id="rId4"/>
    <p:sldLayoutId id="2147485198" r:id="rId5"/>
    <p:sldLayoutId id="2147485199" r:id="rId6"/>
    <p:sldLayoutId id="2147485200" r:id="rId7"/>
    <p:sldLayoutId id="2147485201" r:id="rId8"/>
    <p:sldLayoutId id="2147485202" r:id="rId9"/>
    <p:sldLayoutId id="2147485203" r:id="rId10"/>
    <p:sldLayoutId id="2147485204" r:id="rId11"/>
  </p:sldLayoutIdLst>
  <p:transition>
    <p:fade/>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cs-CZ" sz="4400" dirty="0" smtClean="0"/>
              <a:t>Právnické osoby soukromého práva, korporace, fundace, ústav</a:t>
            </a:r>
            <a:r>
              <a:rPr lang="cs-CZ" sz="4400" dirty="0" smtClean="0"/>
              <a:t/>
            </a:r>
            <a:br>
              <a:rPr lang="cs-CZ" sz="4400" dirty="0" smtClean="0"/>
            </a:br>
            <a:endParaRPr lang="en-US" sz="4400" dirty="0"/>
          </a:p>
        </p:txBody>
      </p:sp>
      <p:sp>
        <p:nvSpPr>
          <p:cNvPr id="4" name="Subtitle 3"/>
          <p:cNvSpPr>
            <a:spLocks noGrp="1"/>
          </p:cNvSpPr>
          <p:nvPr>
            <p:ph type="subTitle" idx="1"/>
          </p:nvPr>
        </p:nvSpPr>
        <p:spPr/>
        <p:txBody>
          <a:bodyPr>
            <a:normAutofit/>
          </a:bodyPr>
          <a:lstStyle/>
          <a:p>
            <a:r>
              <a:rPr lang="cs-CZ" dirty="0" smtClean="0"/>
              <a:t>Doc. JUDr. Kateřina </a:t>
            </a:r>
            <a:r>
              <a:rPr lang="cs-CZ" dirty="0" err="1" smtClean="0"/>
              <a:t>Ronovská</a:t>
            </a:r>
            <a:r>
              <a:rPr lang="cs-CZ" dirty="0" smtClean="0"/>
              <a:t>, </a:t>
            </a:r>
            <a:r>
              <a:rPr lang="cs-CZ" dirty="0" err="1" smtClean="0"/>
              <a:t>Ph.D</a:t>
            </a:r>
            <a:r>
              <a:rPr lang="cs-CZ" dirty="0" smtClean="0"/>
              <a:t>.</a:t>
            </a:r>
          </a:p>
          <a:p>
            <a:r>
              <a:rPr lang="cs-CZ" dirty="0" err="1" smtClean="0"/>
              <a:t>PrF</a:t>
            </a:r>
            <a:r>
              <a:rPr lang="cs-CZ" dirty="0" smtClean="0"/>
              <a:t> MU, Brno</a:t>
            </a:r>
            <a:endParaRPr lang="en-US" dirty="0"/>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28596" y="1142984"/>
            <a:ext cx="8501122" cy="557824"/>
          </a:xfrm>
        </p:spPr>
        <p:txBody>
          <a:bodyPr>
            <a:normAutofit fontScale="90000"/>
          </a:bodyPr>
          <a:lstStyle/>
          <a:p>
            <a:r>
              <a:rPr lang="cs-CZ" dirty="0" smtClean="0"/>
              <a:t>Zastoupení statutárním orgánem</a:t>
            </a:r>
            <a:endParaRPr lang="cs-CZ" dirty="0"/>
          </a:p>
        </p:txBody>
      </p:sp>
      <p:sp>
        <p:nvSpPr>
          <p:cNvPr id="2" name="Zástupný symbol pro obsah 1"/>
          <p:cNvSpPr>
            <a:spLocks noGrp="1"/>
          </p:cNvSpPr>
          <p:nvPr>
            <p:ph idx="1"/>
          </p:nvPr>
        </p:nvSpPr>
        <p:spPr>
          <a:xfrm>
            <a:off x="428596" y="1916832"/>
            <a:ext cx="8285168" cy="4680520"/>
          </a:xfrm>
        </p:spPr>
        <p:txBody>
          <a:bodyPr>
            <a:normAutofit fontScale="70000" lnSpcReduction="20000"/>
          </a:bodyPr>
          <a:lstStyle/>
          <a:p>
            <a:pPr>
              <a:buClr>
                <a:srgbClr val="DD6909"/>
              </a:buClr>
              <a:buFont typeface="Arial" pitchFamily="34" charset="0"/>
              <a:buChar char="∕"/>
            </a:pPr>
            <a:r>
              <a:rPr lang="cs-CZ" dirty="0" smtClean="0">
                <a:solidFill>
                  <a:srgbClr val="0B3162"/>
                </a:solidFill>
              </a:rPr>
              <a:t>opuštěno dělení na jednání „za“ právnickou osobu a jednání „jménem“ právnické osoby</a:t>
            </a:r>
          </a:p>
          <a:p>
            <a:pPr>
              <a:buClr>
                <a:srgbClr val="DD6909"/>
              </a:buClr>
              <a:buFont typeface="Arial" pitchFamily="34" charset="0"/>
              <a:buChar char="∕"/>
            </a:pPr>
            <a:endParaRPr lang="cs-CZ" dirty="0" smtClean="0"/>
          </a:p>
          <a:p>
            <a:pPr>
              <a:buClr>
                <a:srgbClr val="DD6909"/>
              </a:buClr>
              <a:buFont typeface="Arial" pitchFamily="34" charset="0"/>
              <a:buChar char="∕"/>
            </a:pPr>
            <a:r>
              <a:rPr lang="cs-CZ" dirty="0">
                <a:solidFill>
                  <a:srgbClr val="0B3162"/>
                </a:solidFill>
              </a:rPr>
              <a:t>§ 162 – důraz na způsob jednání zapsaný ve veřejném rejstříku</a:t>
            </a:r>
          </a:p>
          <a:p>
            <a:pPr lvl="1">
              <a:buClr>
                <a:srgbClr val="DD6909"/>
              </a:buClr>
            </a:pPr>
            <a:r>
              <a:rPr lang="cs-CZ" dirty="0">
                <a:solidFill>
                  <a:srgbClr val="0B3162"/>
                </a:solidFill>
              </a:rPr>
              <a:t>schvalovací procesy jsou věcí právnické osoby (co se děje v hlavě, není důležité)</a:t>
            </a:r>
          </a:p>
          <a:p>
            <a:pPr lvl="1">
              <a:buClr>
                <a:srgbClr val="DD6909"/>
              </a:buClr>
            </a:pPr>
            <a:r>
              <a:rPr lang="cs-CZ" dirty="0">
                <a:solidFill>
                  <a:srgbClr val="0B3162"/>
                </a:solidFill>
              </a:rPr>
              <a:t>odchylky od § 162 v § 48 ZOK</a:t>
            </a:r>
          </a:p>
          <a:p>
            <a:pPr>
              <a:buClr>
                <a:srgbClr val="DD6909"/>
              </a:buClr>
              <a:buFont typeface="Arial" pitchFamily="34" charset="0"/>
              <a:buChar char="∕"/>
            </a:pPr>
            <a:endParaRPr lang="cs-CZ" dirty="0" smtClean="0">
              <a:solidFill>
                <a:srgbClr val="0B3162"/>
              </a:solidFill>
            </a:endParaRPr>
          </a:p>
          <a:p>
            <a:pPr>
              <a:buClr>
                <a:srgbClr val="DD6909"/>
              </a:buClr>
              <a:buFont typeface="Arial" pitchFamily="34" charset="0"/>
              <a:buChar char="∕"/>
            </a:pPr>
            <a:r>
              <a:rPr lang="cs-CZ" dirty="0" smtClean="0">
                <a:solidFill>
                  <a:srgbClr val="0B3162"/>
                </a:solidFill>
              </a:rPr>
              <a:t>§ 164 – obecná působnost statutárního orgánu jednat za právnickou osobu</a:t>
            </a:r>
          </a:p>
          <a:p>
            <a:pPr lvl="1">
              <a:buClr>
                <a:srgbClr val="DD6909"/>
              </a:buClr>
            </a:pPr>
            <a:r>
              <a:rPr lang="cs-CZ" dirty="0" smtClean="0">
                <a:solidFill>
                  <a:srgbClr val="0B3162"/>
                </a:solidFill>
              </a:rPr>
              <a:t>odstavec 2 – možnost člena kolektivního statutárního orgánu jednat za právnickou osobu na základě plné moci</a:t>
            </a:r>
          </a:p>
          <a:p>
            <a:pPr lvl="1">
              <a:buClr>
                <a:srgbClr val="DD6909"/>
              </a:buClr>
            </a:pPr>
            <a:r>
              <a:rPr lang="cs-CZ" dirty="0" smtClean="0">
                <a:solidFill>
                  <a:srgbClr val="0B3162"/>
                </a:solidFill>
              </a:rPr>
              <a:t>odstavec 3 – kdo jedná vůči zaměstnancům</a:t>
            </a:r>
          </a:p>
          <a:p>
            <a:pPr>
              <a:buClr>
                <a:srgbClr val="DD6909"/>
              </a:buClr>
              <a:buFont typeface="Arial" pitchFamily="34" charset="0"/>
              <a:buChar char="∕"/>
            </a:pPr>
            <a:endParaRPr lang="cs-CZ" dirty="0" smtClean="0">
              <a:solidFill>
                <a:srgbClr val="0B3162"/>
              </a:solidFill>
            </a:endParaRPr>
          </a:p>
        </p:txBody>
      </p:sp>
    </p:spTree>
    <p:extLst>
      <p:ext uri="{BB962C8B-B14F-4D97-AF65-F5344CB8AC3E}">
        <p14:creationId xmlns="" xmlns:p14="http://schemas.microsoft.com/office/powerpoint/2010/main" val="2215115276"/>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28596" y="1142984"/>
            <a:ext cx="8501122" cy="629832"/>
          </a:xfrm>
        </p:spPr>
        <p:txBody>
          <a:bodyPr>
            <a:noAutofit/>
          </a:bodyPr>
          <a:lstStyle/>
          <a:p>
            <a:pPr fontAlgn="auto">
              <a:spcAft>
                <a:spcPts val="0"/>
              </a:spcAft>
              <a:defRPr/>
            </a:pPr>
            <a:r>
              <a:rPr lang="cs-CZ" sz="3600" dirty="0" smtClean="0"/>
              <a:t>Opatrovnictví právnické osoby (§ 486 </a:t>
            </a:r>
            <a:r>
              <a:rPr lang="cs-CZ" sz="3600" dirty="0" err="1" smtClean="0"/>
              <a:t>an</a:t>
            </a:r>
            <a:r>
              <a:rPr lang="cs-CZ" sz="3600" dirty="0" smtClean="0"/>
              <a:t>.)</a:t>
            </a:r>
            <a:endParaRPr lang="cs-CZ" sz="3600" dirty="0"/>
          </a:p>
        </p:txBody>
      </p:sp>
      <p:sp>
        <p:nvSpPr>
          <p:cNvPr id="2" name="Zástupný symbol pro obsah 1"/>
          <p:cNvSpPr>
            <a:spLocks noGrp="1"/>
          </p:cNvSpPr>
          <p:nvPr>
            <p:ph idx="1"/>
          </p:nvPr>
        </p:nvSpPr>
        <p:spPr>
          <a:xfrm>
            <a:off x="428596" y="1988840"/>
            <a:ext cx="8285168" cy="4464496"/>
          </a:xfrm>
        </p:spPr>
        <p:txBody>
          <a:bodyPr>
            <a:normAutofit fontScale="70000" lnSpcReduction="20000"/>
          </a:bodyPr>
          <a:lstStyle/>
          <a:p>
            <a:pPr marL="365760" indent="-256032" fontAlgn="auto">
              <a:spcAft>
                <a:spcPts val="0"/>
              </a:spcAft>
              <a:buClr>
                <a:srgbClr val="DD6909"/>
              </a:buClr>
              <a:buFont typeface="Arial" pitchFamily="34" charset="0"/>
              <a:buChar char="∕"/>
              <a:defRPr/>
            </a:pPr>
            <a:r>
              <a:rPr lang="cs-CZ" dirty="0" smtClean="0"/>
              <a:t>důvody</a:t>
            </a:r>
          </a:p>
          <a:p>
            <a:pPr marL="765810" lvl="1" indent="-256032" fontAlgn="auto">
              <a:spcAft>
                <a:spcPts val="0"/>
              </a:spcAft>
              <a:buClr>
                <a:srgbClr val="DD6909"/>
              </a:buClr>
              <a:defRPr/>
            </a:pPr>
            <a:r>
              <a:rPr lang="cs-CZ" dirty="0" smtClean="0"/>
              <a:t>potřebuje-li to, aby mohly být spravovány její záležitosti</a:t>
            </a:r>
          </a:p>
          <a:p>
            <a:pPr marL="765810" lvl="1" indent="-256032" fontAlgn="auto">
              <a:spcAft>
                <a:spcPts val="0"/>
              </a:spcAft>
              <a:buClr>
                <a:srgbClr val="DD6909"/>
              </a:buClr>
              <a:defRPr/>
            </a:pPr>
            <a:r>
              <a:rPr lang="cs-CZ" dirty="0" smtClean="0"/>
              <a:t>potřebuje-li to, aby mohla být hájena její práva</a:t>
            </a:r>
          </a:p>
          <a:p>
            <a:pPr marL="365760" indent="-256032" fontAlgn="auto">
              <a:spcAft>
                <a:spcPts val="0"/>
              </a:spcAft>
              <a:buClr>
                <a:srgbClr val="DD6909"/>
              </a:buClr>
              <a:buFont typeface="Arial" pitchFamily="34" charset="0"/>
              <a:buChar char="∕"/>
              <a:defRPr/>
            </a:pPr>
            <a:endParaRPr lang="cs-CZ" dirty="0" smtClean="0"/>
          </a:p>
          <a:p>
            <a:pPr marL="765810" lvl="1" indent="-256032" fontAlgn="auto">
              <a:spcAft>
                <a:spcPts val="0"/>
              </a:spcAft>
              <a:buClr>
                <a:srgbClr val="DD6909"/>
              </a:buClr>
              <a:defRPr/>
            </a:pPr>
            <a:r>
              <a:rPr lang="cs-CZ" dirty="0" smtClean="0"/>
              <a:t>při konfliktu zájmů  (§ 165 odst. 2 + konflikt zájmů dle ZOK)</a:t>
            </a:r>
          </a:p>
          <a:p>
            <a:pPr marL="365760" indent="-256032" fontAlgn="auto">
              <a:spcAft>
                <a:spcPts val="0"/>
              </a:spcAft>
              <a:buClr>
                <a:srgbClr val="DD6909"/>
              </a:buClr>
              <a:buFont typeface="Arial" pitchFamily="34" charset="0"/>
              <a:buChar char="∕"/>
              <a:defRPr/>
            </a:pPr>
            <a:endParaRPr lang="cs-CZ" dirty="0" smtClean="0"/>
          </a:p>
          <a:p>
            <a:pPr marL="365760" indent="-256032" fontAlgn="auto">
              <a:spcAft>
                <a:spcPts val="0"/>
              </a:spcAft>
              <a:buClr>
                <a:srgbClr val="DD6909"/>
              </a:buClr>
              <a:buFont typeface="Arial" pitchFamily="34" charset="0"/>
              <a:buChar char="∕"/>
              <a:defRPr/>
            </a:pPr>
            <a:r>
              <a:rPr lang="cs-CZ" dirty="0" smtClean="0"/>
              <a:t>opatrovníka jmenuje soud </a:t>
            </a:r>
          </a:p>
          <a:p>
            <a:pPr marL="765810" lvl="1" indent="-256032" fontAlgn="auto">
              <a:spcAft>
                <a:spcPts val="0"/>
              </a:spcAft>
              <a:buClr>
                <a:srgbClr val="DD6909"/>
              </a:buClr>
              <a:defRPr/>
            </a:pPr>
            <a:r>
              <a:rPr lang="cs-CZ" dirty="0" smtClean="0"/>
              <a:t>je vázán zakladatelským právním jednáním (§ 488)</a:t>
            </a:r>
          </a:p>
          <a:p>
            <a:pPr marL="365760" indent="-256032" fontAlgn="auto">
              <a:spcAft>
                <a:spcPts val="0"/>
              </a:spcAft>
              <a:buClr>
                <a:srgbClr val="DD6909"/>
              </a:buClr>
              <a:buFont typeface="Arial" pitchFamily="34" charset="0"/>
              <a:buChar char="∕"/>
              <a:defRPr/>
            </a:pPr>
            <a:endParaRPr lang="cs-CZ" dirty="0" smtClean="0"/>
          </a:p>
          <a:p>
            <a:pPr marL="365760" indent="-256032" fontAlgn="auto">
              <a:spcAft>
                <a:spcPts val="0"/>
              </a:spcAft>
              <a:buClr>
                <a:srgbClr val="DD6909"/>
              </a:buClr>
              <a:buFont typeface="Arial" pitchFamily="34" charset="0"/>
              <a:buChar char="∕"/>
              <a:defRPr/>
            </a:pPr>
            <a:r>
              <a:rPr lang="cs-CZ" dirty="0" smtClean="0"/>
              <a:t>opatrovník</a:t>
            </a:r>
          </a:p>
          <a:p>
            <a:pPr marL="765810" lvl="1" indent="-256032" fontAlgn="auto">
              <a:spcAft>
                <a:spcPts val="0"/>
              </a:spcAft>
              <a:buClr>
                <a:srgbClr val="DD6909"/>
              </a:buClr>
              <a:defRPr/>
            </a:pPr>
            <a:r>
              <a:rPr lang="cs-CZ" dirty="0" smtClean="0"/>
              <a:t>musí splňovat stejné požadavky jako člen statutárního orgánu (§ 486 odst. 2)</a:t>
            </a:r>
          </a:p>
          <a:p>
            <a:pPr marL="765810" lvl="1" indent="-256032" fontAlgn="auto">
              <a:spcAft>
                <a:spcPts val="0"/>
              </a:spcAft>
              <a:buClr>
                <a:srgbClr val="DD6909"/>
              </a:buClr>
              <a:defRPr/>
            </a:pPr>
            <a:r>
              <a:rPr lang="cs-CZ" dirty="0" smtClean="0"/>
              <a:t>má působnost statutárního orgánu (§ 487 odst. 1)</a:t>
            </a:r>
          </a:p>
          <a:p>
            <a:pPr marL="765810" lvl="1" indent="-256032" fontAlgn="auto">
              <a:spcAft>
                <a:spcPts val="0"/>
              </a:spcAft>
              <a:buClr>
                <a:srgbClr val="DD6909"/>
              </a:buClr>
              <a:defRPr/>
            </a:pPr>
            <a:r>
              <a:rPr lang="cs-CZ" dirty="0" smtClean="0"/>
              <a:t>usiluje o obnovení činnosti statutárního orgánu (§ 487 odst. 2)</a:t>
            </a:r>
          </a:p>
        </p:txBody>
      </p:sp>
    </p:spTree>
    <p:extLst>
      <p:ext uri="{BB962C8B-B14F-4D97-AF65-F5344CB8AC3E}">
        <p14:creationId xmlns="" xmlns:p14="http://schemas.microsoft.com/office/powerpoint/2010/main" val="1909566722"/>
      </p:ext>
    </p:extLst>
  </p:cSld>
  <p:clrMapOvr>
    <a:masterClrMapping/>
  </p:clrMapOvr>
  <p:transition>
    <p:randomBa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28596" y="1142984"/>
            <a:ext cx="8501122" cy="629832"/>
          </a:xfrm>
        </p:spPr>
        <p:txBody>
          <a:bodyPr>
            <a:normAutofit fontScale="90000"/>
          </a:bodyPr>
          <a:lstStyle/>
          <a:p>
            <a:r>
              <a:rPr lang="cs-CZ" dirty="0" smtClean="0"/>
              <a:t>Likvidace právnické osoby I.</a:t>
            </a:r>
            <a:endParaRPr lang="cs-CZ" dirty="0"/>
          </a:p>
        </p:txBody>
      </p:sp>
      <p:sp>
        <p:nvSpPr>
          <p:cNvPr id="2" name="Zástupný symbol pro obsah 1"/>
          <p:cNvSpPr>
            <a:spLocks noGrp="1"/>
          </p:cNvSpPr>
          <p:nvPr>
            <p:ph idx="1"/>
          </p:nvPr>
        </p:nvSpPr>
        <p:spPr>
          <a:xfrm>
            <a:off x="428596" y="1916832"/>
            <a:ext cx="8285168" cy="4226812"/>
          </a:xfrm>
        </p:spPr>
        <p:txBody>
          <a:bodyPr>
            <a:normAutofit fontScale="85000" lnSpcReduction="20000"/>
          </a:bodyPr>
          <a:lstStyle/>
          <a:p>
            <a:pPr>
              <a:buClr>
                <a:srgbClr val="DD6909"/>
              </a:buClr>
              <a:buFont typeface="Arial" pitchFamily="34" charset="0"/>
              <a:buChar char="∕"/>
            </a:pPr>
            <a:r>
              <a:rPr lang="cs-CZ" dirty="0" smtClean="0"/>
              <a:t>obecná pravidla, která doposud chybí</a:t>
            </a:r>
          </a:p>
          <a:p>
            <a:pPr>
              <a:buClr>
                <a:srgbClr val="DD6909"/>
              </a:buClr>
              <a:buFont typeface="Arial" pitchFamily="34" charset="0"/>
              <a:buChar char="∕"/>
            </a:pPr>
            <a:endParaRPr lang="cs-CZ" dirty="0" smtClean="0"/>
          </a:p>
          <a:p>
            <a:pPr>
              <a:buClr>
                <a:srgbClr val="DD6909"/>
              </a:buClr>
              <a:buFont typeface="Arial" pitchFamily="34" charset="0"/>
              <a:buChar char="∕"/>
            </a:pPr>
            <a:r>
              <a:rPr lang="cs-CZ" dirty="0" smtClean="0"/>
              <a:t>inspirace dosavadním obchodním zákoníkem</a:t>
            </a:r>
          </a:p>
          <a:p>
            <a:pPr>
              <a:buClr>
                <a:srgbClr val="DD6909"/>
              </a:buClr>
              <a:buFont typeface="Arial" pitchFamily="34" charset="0"/>
              <a:buChar char="∕"/>
            </a:pPr>
            <a:endParaRPr lang="cs-CZ" dirty="0" smtClean="0"/>
          </a:p>
          <a:p>
            <a:pPr>
              <a:buClr>
                <a:srgbClr val="DD6909"/>
              </a:buClr>
              <a:buFont typeface="Arial" pitchFamily="34" charset="0"/>
              <a:buChar char="∕"/>
            </a:pPr>
            <a:r>
              <a:rPr lang="cs-CZ" dirty="0" smtClean="0"/>
              <a:t>pravidla zajišťující, aby vždy existoval likvidátor, nebo alespoň osoba, která by vykonává jeho působnost</a:t>
            </a:r>
          </a:p>
          <a:p>
            <a:pPr lvl="1">
              <a:buClr>
                <a:srgbClr val="DD6909"/>
              </a:buClr>
            </a:pPr>
            <a:r>
              <a:rPr lang="cs-CZ" dirty="0" smtClean="0"/>
              <a:t>povinností příslušného orgánu povolat likvidátora (sama PO nebo soud)</a:t>
            </a:r>
          </a:p>
          <a:p>
            <a:pPr lvl="1">
              <a:buClr>
                <a:srgbClr val="DD6909"/>
              </a:buClr>
            </a:pPr>
            <a:r>
              <a:rPr lang="cs-CZ" dirty="0" smtClean="0"/>
              <a:t>nesplní-li PO tuto povinnost – jmenuje soud (může jmenovat i aktuálního člena statutárního orgánu)</a:t>
            </a:r>
          </a:p>
          <a:p>
            <a:pPr lvl="1">
              <a:buClr>
                <a:srgbClr val="DD6909"/>
              </a:buClr>
            </a:pPr>
            <a:r>
              <a:rPr lang="cs-CZ" dirty="0" smtClean="0"/>
              <a:t>není-li funkce likvidátora obsazena - § 189 odst. 2</a:t>
            </a:r>
          </a:p>
        </p:txBody>
      </p:sp>
    </p:spTree>
  </p:cSld>
  <p:clrMapOvr>
    <a:masterClrMapping/>
  </p:clrMapOvr>
  <p:transition>
    <p:randomBa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67544" y="692696"/>
            <a:ext cx="8462174" cy="864096"/>
          </a:xfrm>
        </p:spPr>
        <p:txBody>
          <a:bodyPr>
            <a:normAutofit/>
          </a:bodyPr>
          <a:lstStyle/>
          <a:p>
            <a:r>
              <a:rPr lang="cs-CZ" dirty="0" smtClean="0"/>
              <a:t>Likvidace právnické osoby II.</a:t>
            </a:r>
            <a:endParaRPr lang="cs-CZ" dirty="0"/>
          </a:p>
        </p:txBody>
      </p:sp>
      <p:sp>
        <p:nvSpPr>
          <p:cNvPr id="2" name="Zástupný symbol pro obsah 1"/>
          <p:cNvSpPr>
            <a:spLocks noGrp="1"/>
          </p:cNvSpPr>
          <p:nvPr>
            <p:ph idx="1"/>
          </p:nvPr>
        </p:nvSpPr>
        <p:spPr/>
        <p:txBody>
          <a:bodyPr>
            <a:normAutofit fontScale="70000" lnSpcReduction="20000"/>
          </a:bodyPr>
          <a:lstStyle/>
          <a:p>
            <a:pPr>
              <a:buClr>
                <a:srgbClr val="DD6909"/>
              </a:buClr>
              <a:buFont typeface="Arial" pitchFamily="34" charset="0"/>
              <a:buChar char="∕"/>
            </a:pPr>
            <a:r>
              <a:rPr lang="cs-CZ" dirty="0" smtClean="0"/>
              <a:t>zavedení pojmu likvidační podstata (§ 187) – majetek zrušené PO</a:t>
            </a:r>
          </a:p>
          <a:p>
            <a:pPr lvl="1">
              <a:buClr>
                <a:srgbClr val="DD6909"/>
              </a:buClr>
            </a:pPr>
            <a:r>
              <a:rPr lang="cs-CZ" dirty="0" smtClean="0"/>
              <a:t>přesnější regulace pro přenechání likvidační podstaty věřitelům, nedaří-li se ji zpeněžit (§ 202 – § 204)</a:t>
            </a:r>
          </a:p>
          <a:p>
            <a:pPr>
              <a:buClr>
                <a:srgbClr val="DD6909"/>
              </a:buClr>
              <a:buFont typeface="Arial" pitchFamily="34" charset="0"/>
              <a:buChar char="∕"/>
            </a:pPr>
            <a:endParaRPr lang="cs-CZ" dirty="0" smtClean="0"/>
          </a:p>
          <a:p>
            <a:pPr>
              <a:buClr>
                <a:srgbClr val="DD6909"/>
              </a:buClr>
              <a:buFont typeface="Arial" pitchFamily="34" charset="0"/>
              <a:buChar char="∕"/>
            </a:pPr>
            <a:r>
              <a:rPr lang="cs-CZ" dirty="0" smtClean="0"/>
              <a:t>novinka – osud neuspokojených pohledávek věřitelů</a:t>
            </a:r>
          </a:p>
          <a:p>
            <a:pPr lvl="1">
              <a:buClr>
                <a:srgbClr val="DD6909"/>
              </a:buClr>
            </a:pPr>
            <a:r>
              <a:rPr lang="cs-CZ" dirty="0" smtClean="0"/>
              <a:t>zánik – § 203</a:t>
            </a:r>
          </a:p>
          <a:p>
            <a:pPr lvl="1">
              <a:buClr>
                <a:srgbClr val="DD6909"/>
              </a:buClr>
            </a:pPr>
            <a:r>
              <a:rPr lang="cs-CZ" dirty="0" smtClean="0"/>
              <a:t>obnovení – § 209 =&gt; navazující právní úprava promlčení (§ 643 odst. 2)</a:t>
            </a:r>
          </a:p>
          <a:p>
            <a:pPr>
              <a:buClr>
                <a:srgbClr val="DD6909"/>
              </a:buClr>
              <a:buFont typeface="Arial" pitchFamily="34" charset="0"/>
              <a:buChar char="∕"/>
            </a:pPr>
            <a:endParaRPr lang="cs-CZ" dirty="0" smtClean="0"/>
          </a:p>
          <a:p>
            <a:pPr>
              <a:buClr>
                <a:srgbClr val="DD6909"/>
              </a:buClr>
              <a:buFont typeface="Arial" pitchFamily="34" charset="0"/>
              <a:buChar char="∕"/>
            </a:pPr>
            <a:r>
              <a:rPr lang="cs-CZ" dirty="0" smtClean="0"/>
              <a:t>novinka v postavení zaměstnance</a:t>
            </a:r>
          </a:p>
          <a:p>
            <a:pPr lvl="1">
              <a:buClr>
                <a:srgbClr val="DD6909"/>
              </a:buClr>
            </a:pPr>
            <a:r>
              <a:rPr lang="cs-CZ" dirty="0" smtClean="0"/>
              <a:t>dnes – mají právo na přednostní uspokojení mzdových nároků (§ 74 odst. 2 </a:t>
            </a:r>
            <a:r>
              <a:rPr lang="cs-CZ" dirty="0" err="1" smtClean="0"/>
              <a:t>ObchZ</a:t>
            </a:r>
            <a:r>
              <a:rPr lang="cs-CZ" dirty="0" smtClean="0"/>
              <a:t>)</a:t>
            </a:r>
          </a:p>
          <a:p>
            <a:pPr lvl="1">
              <a:buClr>
                <a:srgbClr val="DD6909"/>
              </a:buClr>
            </a:pPr>
            <a:r>
              <a:rPr lang="cs-CZ" dirty="0" smtClean="0"/>
              <a:t>nově – mají právo na přednostní uspokojení všech svých pohledávek vůči zaměstnavateli (§ 202)</a:t>
            </a:r>
          </a:p>
          <a:p>
            <a:pPr>
              <a:buClr>
                <a:srgbClr val="DD6909"/>
              </a:buClr>
              <a:buFont typeface="Arial" pitchFamily="34" charset="0"/>
              <a:buChar char="∕"/>
            </a:pPr>
            <a:endParaRPr lang="cs-CZ" dirty="0" smtClean="0"/>
          </a:p>
          <a:p>
            <a:pPr>
              <a:buClr>
                <a:srgbClr val="DD6909"/>
              </a:buClr>
              <a:buFont typeface="Arial" pitchFamily="34" charset="0"/>
              <a:buChar char="∕"/>
            </a:pPr>
            <a:endParaRPr lang="cs-CZ" dirty="0" smtClean="0"/>
          </a:p>
          <a:p>
            <a:pPr>
              <a:buClr>
                <a:srgbClr val="DD6909"/>
              </a:buClr>
              <a:buFont typeface="Arial" pitchFamily="34" charset="0"/>
              <a:buChar char="∕"/>
            </a:pPr>
            <a:endParaRPr lang="cs-CZ" dirty="0" smtClean="0"/>
          </a:p>
          <a:p>
            <a:pPr>
              <a:buClr>
                <a:srgbClr val="DD6909"/>
              </a:buClr>
              <a:buFont typeface="Arial" pitchFamily="34" charset="0"/>
              <a:buChar char="∕"/>
            </a:pPr>
            <a:endParaRPr lang="cs-CZ" dirty="0" smtClean="0"/>
          </a:p>
        </p:txBody>
      </p:sp>
    </p:spTree>
  </p:cSld>
  <p:clrMapOvr>
    <a:masterClrMapping/>
  </p:clrMapOvr>
  <p:transition>
    <p:randomBa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fontScale="90000"/>
          </a:bodyPr>
          <a:lstStyle/>
          <a:p>
            <a:r>
              <a:rPr lang="cs-CZ" dirty="0" smtClean="0"/>
              <a:t>Členění právnických osob soukromého </a:t>
            </a:r>
            <a:r>
              <a:rPr lang="cs-CZ" dirty="0" smtClean="0"/>
              <a:t>práva (systematika)</a:t>
            </a:r>
            <a:endParaRPr lang="cs-CZ" dirty="0"/>
          </a:p>
        </p:txBody>
      </p:sp>
      <p:sp>
        <p:nvSpPr>
          <p:cNvPr id="2" name="Zástupný symbol pro obsah 1"/>
          <p:cNvSpPr>
            <a:spLocks noGrp="1"/>
          </p:cNvSpPr>
          <p:nvPr>
            <p:ph idx="1"/>
          </p:nvPr>
        </p:nvSpPr>
        <p:spPr/>
        <p:txBody>
          <a:bodyPr>
            <a:normAutofit fontScale="85000" lnSpcReduction="20000"/>
          </a:bodyPr>
          <a:lstStyle/>
          <a:p>
            <a:pPr>
              <a:buClr>
                <a:srgbClr val="DD6909"/>
              </a:buClr>
            </a:pPr>
            <a:r>
              <a:rPr lang="cs-CZ" dirty="0" smtClean="0"/>
              <a:t>podle jejich substrátu (osoby vs. majetek) :</a:t>
            </a:r>
          </a:p>
          <a:p>
            <a:pPr>
              <a:buClr>
                <a:srgbClr val="DD6909"/>
              </a:buClr>
              <a:buNone/>
            </a:pPr>
            <a:endParaRPr lang="cs-CZ" dirty="0" smtClean="0"/>
          </a:p>
          <a:p>
            <a:pPr>
              <a:buClr>
                <a:srgbClr val="DD6909"/>
              </a:buClr>
              <a:buFont typeface="Arial" pitchFamily="34" charset="0"/>
              <a:buChar char="∕"/>
            </a:pPr>
            <a:r>
              <a:rPr lang="cs-CZ" dirty="0" smtClean="0"/>
              <a:t>Korporace</a:t>
            </a:r>
          </a:p>
          <a:p>
            <a:pPr>
              <a:buClr>
                <a:srgbClr val="DD6909"/>
              </a:buClr>
              <a:buFont typeface="Arial" pitchFamily="34" charset="0"/>
              <a:buChar char="∕"/>
            </a:pPr>
            <a:r>
              <a:rPr lang="cs-CZ" dirty="0" smtClean="0"/>
              <a:t>Fundace (a dále též ústav – hybridní, formálně fundace)</a:t>
            </a:r>
          </a:p>
          <a:p>
            <a:pPr>
              <a:buClr>
                <a:srgbClr val="DD6909"/>
              </a:buClr>
              <a:buNone/>
            </a:pPr>
            <a:endParaRPr lang="cs-CZ" dirty="0" smtClean="0"/>
          </a:p>
          <a:p>
            <a:pPr>
              <a:buClr>
                <a:srgbClr val="DD6909"/>
              </a:buClr>
              <a:buNone/>
            </a:pPr>
            <a:endParaRPr lang="cs-CZ" dirty="0" smtClean="0"/>
          </a:p>
          <a:p>
            <a:pPr>
              <a:buClr>
                <a:srgbClr val="DD6909"/>
              </a:buClr>
            </a:pPr>
            <a:r>
              <a:rPr lang="cs-CZ" dirty="0" smtClean="0"/>
              <a:t>podle účelu</a:t>
            </a:r>
          </a:p>
          <a:p>
            <a:pPr>
              <a:buClr>
                <a:srgbClr val="DD6909"/>
              </a:buClr>
              <a:buNone/>
            </a:pPr>
            <a:endParaRPr lang="cs-CZ" dirty="0" smtClean="0"/>
          </a:p>
          <a:p>
            <a:pPr>
              <a:buClr>
                <a:srgbClr val="DD6909"/>
              </a:buClr>
              <a:buFont typeface="Arial" pitchFamily="34" charset="0"/>
              <a:buChar char="∕"/>
            </a:pPr>
            <a:r>
              <a:rPr lang="cs-CZ" dirty="0" smtClean="0"/>
              <a:t>za účelem výdělečným (za účelem podnikání)</a:t>
            </a:r>
          </a:p>
          <a:p>
            <a:pPr>
              <a:buClr>
                <a:srgbClr val="DD6909"/>
              </a:buClr>
              <a:buFont typeface="Arial" pitchFamily="34" charset="0"/>
              <a:buChar char="∕"/>
            </a:pPr>
            <a:r>
              <a:rPr lang="cs-CZ" dirty="0" smtClean="0"/>
              <a:t>za účelem nevýdělečným (jiným než podnikání)</a:t>
            </a:r>
          </a:p>
          <a:p>
            <a:pPr>
              <a:buClr>
                <a:srgbClr val="DD6909"/>
              </a:buClr>
              <a:buNone/>
            </a:pPr>
            <a:endParaRPr lang="cs-CZ" dirty="0" smtClean="0"/>
          </a:p>
        </p:txBody>
      </p:sp>
    </p:spTree>
    <p:extLst>
      <p:ext uri="{BB962C8B-B14F-4D97-AF65-F5344CB8AC3E}">
        <p14:creationId xmlns="" xmlns:p14="http://schemas.microsoft.com/office/powerpoint/2010/main" val="2421021048"/>
      </p:ext>
    </p:extLst>
  </p:cSld>
  <p:clrMapOvr>
    <a:masterClrMapping/>
  </p:clrMapOvr>
  <p:transition>
    <p:randomBa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cs-CZ" dirty="0" smtClean="0"/>
              <a:t>Korporace – s nevýdělečným účelem (za jiným účelem než podnikáním)</a:t>
            </a:r>
            <a:endParaRPr lang="en-US" dirty="0"/>
          </a:p>
        </p:txBody>
      </p:sp>
      <p:sp>
        <p:nvSpPr>
          <p:cNvPr id="5" name="Content Placeholder 4"/>
          <p:cNvSpPr>
            <a:spLocks noGrp="1"/>
          </p:cNvSpPr>
          <p:nvPr>
            <p:ph idx="1"/>
          </p:nvPr>
        </p:nvSpPr>
        <p:spPr/>
        <p:txBody>
          <a:bodyPr>
            <a:normAutofit fontScale="77500" lnSpcReduction="20000"/>
          </a:bodyPr>
          <a:lstStyle/>
          <a:p>
            <a:pPr>
              <a:buNone/>
            </a:pPr>
            <a:r>
              <a:rPr lang="cs-CZ" dirty="0" smtClean="0"/>
              <a:t>V NOZ:</a:t>
            </a:r>
          </a:p>
          <a:p>
            <a:r>
              <a:rPr lang="cs-CZ" dirty="0" smtClean="0"/>
              <a:t>Spolek (pobočný spolek)</a:t>
            </a:r>
          </a:p>
          <a:p>
            <a:r>
              <a:rPr lang="cs-CZ" dirty="0" smtClean="0"/>
              <a:t>Odborová organizace (§ 3025)</a:t>
            </a:r>
          </a:p>
          <a:p>
            <a:r>
              <a:rPr lang="cs-CZ" dirty="0" smtClean="0"/>
              <a:t>Organizace zaměstnavatelů (§ 3025)</a:t>
            </a:r>
          </a:p>
          <a:p>
            <a:r>
              <a:rPr lang="cs-CZ" dirty="0" smtClean="0"/>
              <a:t>Společenství vlastníků jednotek (§ 1204 a </a:t>
            </a:r>
            <a:r>
              <a:rPr lang="cs-CZ" dirty="0" err="1" smtClean="0"/>
              <a:t>násl</a:t>
            </a:r>
            <a:r>
              <a:rPr lang="cs-CZ" dirty="0" smtClean="0"/>
              <a:t>.)</a:t>
            </a:r>
          </a:p>
          <a:p>
            <a:pPr>
              <a:buNone/>
            </a:pPr>
            <a:r>
              <a:rPr lang="cs-CZ" dirty="0" smtClean="0"/>
              <a:t>V ZOK:</a:t>
            </a:r>
          </a:p>
          <a:p>
            <a:r>
              <a:rPr lang="cs-CZ" dirty="0" smtClean="0"/>
              <a:t>Společnost s ručením omezeným (§ 132 a </a:t>
            </a:r>
            <a:r>
              <a:rPr lang="cs-CZ" dirty="0" err="1" smtClean="0"/>
              <a:t>násl</a:t>
            </a:r>
            <a:r>
              <a:rPr lang="cs-CZ" dirty="0" smtClean="0"/>
              <a:t>.)</a:t>
            </a:r>
          </a:p>
          <a:p>
            <a:r>
              <a:rPr lang="cs-CZ" dirty="0" smtClean="0"/>
              <a:t>Akciová společnost (§ 256 a </a:t>
            </a:r>
            <a:r>
              <a:rPr lang="cs-CZ" dirty="0" err="1" smtClean="0"/>
              <a:t>násl</a:t>
            </a:r>
            <a:r>
              <a:rPr lang="cs-CZ" dirty="0" smtClean="0"/>
              <a:t>.)</a:t>
            </a:r>
          </a:p>
          <a:p>
            <a:r>
              <a:rPr lang="cs-CZ" dirty="0" smtClean="0"/>
              <a:t>Družstvo (§ 552 a </a:t>
            </a:r>
            <a:r>
              <a:rPr lang="cs-CZ" dirty="0" err="1" smtClean="0"/>
              <a:t>násl</a:t>
            </a:r>
            <a:r>
              <a:rPr lang="cs-CZ" dirty="0" smtClean="0"/>
              <a:t>.)</a:t>
            </a:r>
          </a:p>
          <a:p>
            <a:r>
              <a:rPr lang="cs-CZ" dirty="0" smtClean="0"/>
              <a:t>Družstvo bytové (727 a </a:t>
            </a:r>
            <a:r>
              <a:rPr lang="cs-CZ" dirty="0" err="1" smtClean="0"/>
              <a:t>násl</a:t>
            </a:r>
            <a:r>
              <a:rPr lang="cs-CZ" dirty="0" smtClean="0"/>
              <a:t>.)</a:t>
            </a:r>
          </a:p>
          <a:p>
            <a:r>
              <a:rPr lang="cs-CZ" dirty="0" smtClean="0"/>
              <a:t>Družstvo sociální (758 a </a:t>
            </a:r>
            <a:r>
              <a:rPr lang="cs-CZ" dirty="0" err="1" smtClean="0"/>
              <a:t>násl</a:t>
            </a:r>
            <a:r>
              <a:rPr lang="cs-CZ" dirty="0" smtClean="0"/>
              <a:t>.)</a:t>
            </a:r>
          </a:p>
          <a:p>
            <a:endParaRPr lang="en-US" dirty="0"/>
          </a:p>
        </p:txBody>
      </p:sp>
    </p:spTree>
    <p:extLst>
      <p:ext uri="{BB962C8B-B14F-4D97-AF65-F5344CB8AC3E}">
        <p14:creationId xmlns="" xmlns:p14="http://schemas.microsoft.com/office/powerpoint/2010/main" val="3284524335"/>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cs-CZ" dirty="0" smtClean="0"/>
              <a:t>Korporace – za jiným účelem než podnikáním</a:t>
            </a:r>
            <a:endParaRPr lang="en-US" dirty="0"/>
          </a:p>
        </p:txBody>
      </p:sp>
      <p:sp>
        <p:nvSpPr>
          <p:cNvPr id="5" name="Content Placeholder 4"/>
          <p:cNvSpPr>
            <a:spLocks noGrp="1"/>
          </p:cNvSpPr>
          <p:nvPr>
            <p:ph idx="1"/>
          </p:nvPr>
        </p:nvSpPr>
        <p:spPr/>
        <p:txBody>
          <a:bodyPr>
            <a:normAutofit fontScale="70000" lnSpcReduction="20000"/>
          </a:bodyPr>
          <a:lstStyle/>
          <a:p>
            <a:pPr>
              <a:buNone/>
            </a:pPr>
            <a:r>
              <a:rPr lang="cs-CZ" dirty="0" smtClean="0"/>
              <a:t>V dalších zákonech:</a:t>
            </a:r>
          </a:p>
          <a:p>
            <a:pPr>
              <a:buNone/>
            </a:pPr>
            <a:r>
              <a:rPr lang="cs-CZ" dirty="0"/>
              <a:t> </a:t>
            </a:r>
            <a:r>
              <a:rPr lang="cs-CZ" dirty="0" smtClean="0"/>
              <a:t>z. č. 3/2002 Sb., o církvích a náboženských společnostech</a:t>
            </a:r>
          </a:p>
          <a:p>
            <a:r>
              <a:rPr lang="cs-CZ" dirty="0" smtClean="0"/>
              <a:t>Církve</a:t>
            </a:r>
          </a:p>
          <a:p>
            <a:r>
              <a:rPr lang="cs-CZ" dirty="0" smtClean="0"/>
              <a:t>Náboženské společnosti</a:t>
            </a:r>
          </a:p>
          <a:p>
            <a:r>
              <a:rPr lang="cs-CZ" dirty="0" smtClean="0"/>
              <a:t>Církevní právnické osoby (evidované)</a:t>
            </a:r>
          </a:p>
          <a:p>
            <a:pPr>
              <a:buNone/>
            </a:pPr>
            <a:r>
              <a:rPr lang="cs-CZ" dirty="0" smtClean="0"/>
              <a:t>z.č. 424/1991 Sb., o politických stranách a politických hnutích</a:t>
            </a:r>
          </a:p>
          <a:p>
            <a:r>
              <a:rPr lang="cs-CZ" dirty="0" smtClean="0"/>
              <a:t>Politické strany</a:t>
            </a:r>
          </a:p>
          <a:p>
            <a:r>
              <a:rPr lang="cs-CZ" dirty="0" smtClean="0"/>
              <a:t>Politická hnutí</a:t>
            </a:r>
          </a:p>
          <a:p>
            <a:pPr>
              <a:buNone/>
            </a:pPr>
            <a:r>
              <a:rPr lang="cs-CZ" dirty="0" smtClean="0"/>
              <a:t>z.č. 449/2001 Sb., o myslivosti</a:t>
            </a:r>
          </a:p>
          <a:p>
            <a:r>
              <a:rPr lang="cs-CZ" dirty="0" smtClean="0"/>
              <a:t>Honební společenstva</a:t>
            </a:r>
          </a:p>
          <a:p>
            <a:pPr>
              <a:buNone/>
            </a:pPr>
            <a:r>
              <a:rPr lang="cs-CZ" dirty="0" smtClean="0"/>
              <a:t>Zrušený § 20f a </a:t>
            </a:r>
            <a:r>
              <a:rPr lang="cs-CZ" dirty="0" err="1" smtClean="0"/>
              <a:t>násl</a:t>
            </a:r>
            <a:r>
              <a:rPr lang="cs-CZ" dirty="0" smtClean="0"/>
              <a:t>. ObčZ1964:</a:t>
            </a:r>
          </a:p>
          <a:p>
            <a:r>
              <a:rPr lang="cs-CZ" dirty="0" smtClean="0"/>
              <a:t>Zájmové sdružení právnických osob (§ 3051)</a:t>
            </a:r>
          </a:p>
        </p:txBody>
      </p:sp>
    </p:spTree>
    <p:extLst>
      <p:ext uri="{BB962C8B-B14F-4D97-AF65-F5344CB8AC3E}">
        <p14:creationId xmlns="" xmlns:p14="http://schemas.microsoft.com/office/powerpoint/2010/main" val="3284524335"/>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cs-CZ" dirty="0" smtClean="0"/>
              <a:t>Fundace</a:t>
            </a:r>
            <a:endParaRPr lang="en-US" dirty="0"/>
          </a:p>
        </p:txBody>
      </p:sp>
      <p:sp>
        <p:nvSpPr>
          <p:cNvPr id="5" name="Content Placeholder 4"/>
          <p:cNvSpPr>
            <a:spLocks noGrp="1"/>
          </p:cNvSpPr>
          <p:nvPr>
            <p:ph idx="1"/>
          </p:nvPr>
        </p:nvSpPr>
        <p:spPr/>
        <p:txBody>
          <a:bodyPr>
            <a:normAutofit fontScale="77500" lnSpcReduction="20000"/>
          </a:bodyPr>
          <a:lstStyle/>
          <a:p>
            <a:pPr>
              <a:buNone/>
            </a:pPr>
            <a:r>
              <a:rPr lang="cs-CZ" dirty="0" smtClean="0"/>
              <a:t>NOZ:</a:t>
            </a:r>
          </a:p>
          <a:p>
            <a:r>
              <a:rPr lang="cs-CZ" dirty="0" smtClean="0"/>
              <a:t>Nadace (§ 306 a </a:t>
            </a:r>
            <a:r>
              <a:rPr lang="cs-CZ" dirty="0" err="1" smtClean="0"/>
              <a:t>násl</a:t>
            </a:r>
            <a:r>
              <a:rPr lang="cs-CZ" dirty="0" smtClean="0"/>
              <a:t>.)</a:t>
            </a:r>
          </a:p>
          <a:p>
            <a:r>
              <a:rPr lang="cs-CZ" dirty="0" smtClean="0"/>
              <a:t>Nadační fond (§ 396 a </a:t>
            </a:r>
            <a:r>
              <a:rPr lang="cs-CZ" dirty="0" err="1" smtClean="0"/>
              <a:t>násl</a:t>
            </a:r>
            <a:r>
              <a:rPr lang="cs-CZ" dirty="0" smtClean="0"/>
              <a:t>.)</a:t>
            </a:r>
          </a:p>
          <a:p>
            <a:pPr>
              <a:buNone/>
            </a:pPr>
            <a:r>
              <a:rPr lang="cs-CZ" dirty="0" smtClean="0"/>
              <a:t>-----------------------------------------------------------</a:t>
            </a:r>
          </a:p>
          <a:p>
            <a:endParaRPr lang="cs-CZ" dirty="0" smtClean="0"/>
          </a:p>
          <a:p>
            <a:r>
              <a:rPr lang="cs-CZ" dirty="0" smtClean="0"/>
              <a:t>Ústav (§ 402 a </a:t>
            </a:r>
            <a:r>
              <a:rPr lang="cs-CZ" dirty="0" err="1" smtClean="0"/>
              <a:t>násl</a:t>
            </a:r>
            <a:r>
              <a:rPr lang="cs-CZ" dirty="0" smtClean="0"/>
              <a:t>.)</a:t>
            </a:r>
          </a:p>
          <a:p>
            <a:pPr>
              <a:buNone/>
            </a:pPr>
            <a:endParaRPr lang="cs-CZ" dirty="0" smtClean="0"/>
          </a:p>
          <a:p>
            <a:pPr>
              <a:buNone/>
            </a:pPr>
            <a:r>
              <a:rPr lang="cs-CZ" dirty="0" smtClean="0"/>
              <a:t>Zrušený z.č. 248/1995 Sb., o obecně prospěšných společnostech</a:t>
            </a:r>
          </a:p>
          <a:p>
            <a:pPr>
              <a:buNone/>
            </a:pPr>
            <a:endParaRPr lang="cs-CZ" dirty="0" smtClean="0"/>
          </a:p>
          <a:p>
            <a:r>
              <a:rPr lang="cs-CZ" dirty="0" smtClean="0"/>
              <a:t>Obecně prospěšná společnost (§ 3050)</a:t>
            </a:r>
          </a:p>
          <a:p>
            <a:pPr>
              <a:buNone/>
            </a:pPr>
            <a:r>
              <a:rPr lang="cs-CZ" dirty="0" smtClean="0"/>
              <a:t> </a:t>
            </a:r>
          </a:p>
          <a:p>
            <a:endParaRPr lang="en-US" dirty="0"/>
          </a:p>
        </p:txBody>
      </p:sp>
    </p:spTree>
    <p:extLst>
      <p:ext uri="{BB962C8B-B14F-4D97-AF65-F5344CB8AC3E}">
        <p14:creationId xmlns="" xmlns:p14="http://schemas.microsoft.com/office/powerpoint/2010/main" val="3284524335"/>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55575" y="1124744"/>
            <a:ext cx="7739137" cy="4644231"/>
          </a:xfrm>
        </p:spPr>
        <p:txBody>
          <a:bodyPr/>
          <a:lstStyle/>
          <a:p>
            <a:r>
              <a:rPr lang="en-US" dirty="0" err="1" smtClean="0"/>
              <a:t>Veřejné</a:t>
            </a:r>
            <a:r>
              <a:rPr lang="en-US" dirty="0" smtClean="0"/>
              <a:t> </a:t>
            </a:r>
            <a:r>
              <a:rPr lang="en-US" dirty="0" err="1" smtClean="0"/>
              <a:t>Rejstříky</a:t>
            </a:r>
            <a:endParaRPr lang="en-US" dirty="0"/>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 xmlns:p14="http://schemas.microsoft.com/office/powerpoint/2010/main" val="3186772750"/>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Spolková</a:t>
            </a:r>
            <a:r>
              <a:rPr lang="en-US" dirty="0" smtClean="0"/>
              <a:t> </a:t>
            </a:r>
            <a:r>
              <a:rPr lang="en-US" dirty="0" err="1" smtClean="0"/>
              <a:t>regulace</a:t>
            </a:r>
            <a:endParaRPr lang="en-US" dirty="0"/>
          </a:p>
        </p:txBody>
      </p:sp>
      <p:sp>
        <p:nvSpPr>
          <p:cNvPr id="5" name="Content Placeholder 4"/>
          <p:cNvSpPr>
            <a:spLocks noGrp="1"/>
          </p:cNvSpPr>
          <p:nvPr>
            <p:ph idx="1"/>
          </p:nvPr>
        </p:nvSpPr>
        <p:spPr/>
        <p:txBody>
          <a:bodyPr>
            <a:normAutofit fontScale="85000" lnSpcReduction="20000"/>
          </a:bodyPr>
          <a:lstStyle/>
          <a:p>
            <a:r>
              <a:rPr lang="en-US" dirty="0" err="1" smtClean="0"/>
              <a:t>Spolkový</a:t>
            </a:r>
            <a:r>
              <a:rPr lang="en-US" dirty="0" smtClean="0"/>
              <a:t> </a:t>
            </a:r>
            <a:r>
              <a:rPr lang="en-US" dirty="0" err="1" smtClean="0"/>
              <a:t>rejstřík</a:t>
            </a:r>
            <a:r>
              <a:rPr lang="en-US" dirty="0" smtClean="0"/>
              <a:t> je </a:t>
            </a:r>
            <a:r>
              <a:rPr lang="en-US" dirty="0" err="1" smtClean="0"/>
              <a:t>veřejný</a:t>
            </a:r>
            <a:r>
              <a:rPr lang="en-US" dirty="0" smtClean="0"/>
              <a:t> </a:t>
            </a:r>
            <a:r>
              <a:rPr lang="en-US" dirty="0" err="1" smtClean="0"/>
              <a:t>rejstřík</a:t>
            </a:r>
            <a:endParaRPr lang="en-US" dirty="0" smtClean="0"/>
          </a:p>
          <a:p>
            <a:r>
              <a:rPr lang="en-US" dirty="0" err="1" smtClean="0"/>
              <a:t>Překlápí</a:t>
            </a:r>
            <a:r>
              <a:rPr lang="en-US" dirty="0" smtClean="0"/>
              <a:t> se data (§ 126)</a:t>
            </a:r>
          </a:p>
          <a:p>
            <a:r>
              <a:rPr lang="en-US" dirty="0" err="1" smtClean="0"/>
              <a:t>Zájmová</a:t>
            </a:r>
            <a:r>
              <a:rPr lang="en-US" dirty="0" smtClean="0"/>
              <a:t> </a:t>
            </a:r>
            <a:r>
              <a:rPr lang="en-US" dirty="0" err="1" smtClean="0"/>
              <a:t>sdružení</a:t>
            </a:r>
            <a:r>
              <a:rPr lang="en-US" dirty="0" smtClean="0"/>
              <a:t> </a:t>
            </a:r>
            <a:r>
              <a:rPr lang="en-US" dirty="0" err="1" smtClean="0"/>
              <a:t>právnických</a:t>
            </a:r>
            <a:r>
              <a:rPr lang="en-US" dirty="0" smtClean="0"/>
              <a:t> </a:t>
            </a:r>
            <a:r>
              <a:rPr lang="en-US" dirty="0" err="1" smtClean="0"/>
              <a:t>osob</a:t>
            </a:r>
            <a:r>
              <a:rPr lang="en-US" dirty="0" smtClean="0"/>
              <a:t> se </a:t>
            </a:r>
            <a:r>
              <a:rPr lang="en-US" dirty="0" err="1" smtClean="0"/>
              <a:t>vkládají</a:t>
            </a:r>
            <a:r>
              <a:rPr lang="en-US" dirty="0" smtClean="0"/>
              <a:t> do </a:t>
            </a:r>
            <a:r>
              <a:rPr lang="en-US" dirty="0" err="1" smtClean="0"/>
              <a:t>spolkového</a:t>
            </a:r>
            <a:r>
              <a:rPr lang="en-US" dirty="0" smtClean="0"/>
              <a:t> </a:t>
            </a:r>
            <a:r>
              <a:rPr lang="en-US" dirty="0" err="1" smtClean="0"/>
              <a:t>rejstříku</a:t>
            </a:r>
            <a:r>
              <a:rPr lang="cs-CZ" dirty="0" smtClean="0"/>
              <a:t> </a:t>
            </a:r>
            <a:endParaRPr lang="en-US" dirty="0"/>
          </a:p>
          <a:p>
            <a:r>
              <a:rPr lang="en-US" dirty="0" err="1" smtClean="0"/>
              <a:t>Princip</a:t>
            </a:r>
            <a:r>
              <a:rPr lang="en-US" dirty="0" smtClean="0"/>
              <a:t> publicity</a:t>
            </a:r>
          </a:p>
          <a:p>
            <a:r>
              <a:rPr lang="en-US" dirty="0" err="1" smtClean="0"/>
              <a:t>Notářský</a:t>
            </a:r>
            <a:r>
              <a:rPr lang="en-US" dirty="0" smtClean="0"/>
              <a:t> </a:t>
            </a:r>
            <a:r>
              <a:rPr lang="en-US" dirty="0" err="1" smtClean="0"/>
              <a:t>zápis</a:t>
            </a:r>
            <a:r>
              <a:rPr lang="en-US" dirty="0" smtClean="0"/>
              <a:t> a </a:t>
            </a:r>
            <a:r>
              <a:rPr lang="en-US" dirty="0" err="1" smtClean="0"/>
              <a:t>notářský</a:t>
            </a:r>
            <a:r>
              <a:rPr lang="en-US" dirty="0" smtClean="0"/>
              <a:t> </a:t>
            </a:r>
            <a:r>
              <a:rPr lang="en-US" dirty="0" err="1" smtClean="0"/>
              <a:t>vklad</a:t>
            </a:r>
            <a:endParaRPr lang="en-US" dirty="0" smtClean="0"/>
          </a:p>
          <a:p>
            <a:endParaRPr lang="en-US" dirty="0"/>
          </a:p>
          <a:p>
            <a:r>
              <a:rPr lang="en-US" dirty="0" err="1" smtClean="0"/>
              <a:t>Zapisují</a:t>
            </a:r>
            <a:r>
              <a:rPr lang="en-US" dirty="0" smtClean="0"/>
              <a:t> se (</a:t>
            </a:r>
            <a:r>
              <a:rPr lang="en-US" dirty="0" err="1" smtClean="0"/>
              <a:t>spolky</a:t>
            </a:r>
            <a:r>
              <a:rPr lang="en-US" dirty="0" smtClean="0"/>
              <a:t>, </a:t>
            </a:r>
            <a:r>
              <a:rPr lang="en-US" dirty="0" err="1" smtClean="0"/>
              <a:t>pobočné</a:t>
            </a:r>
            <a:r>
              <a:rPr lang="en-US" dirty="0" smtClean="0"/>
              <a:t> a </a:t>
            </a:r>
            <a:r>
              <a:rPr lang="en-US" dirty="0" err="1" smtClean="0"/>
              <a:t>zahraniční</a:t>
            </a:r>
            <a:r>
              <a:rPr lang="en-US" dirty="0" smtClean="0"/>
              <a:t> </a:t>
            </a:r>
            <a:r>
              <a:rPr lang="en-US" dirty="0" err="1" smtClean="0"/>
              <a:t>spolky</a:t>
            </a:r>
            <a:r>
              <a:rPr lang="en-US" dirty="0" smtClean="0"/>
              <a:t>)</a:t>
            </a:r>
          </a:p>
          <a:p>
            <a:pPr lvl="1"/>
            <a:r>
              <a:rPr lang="en-US" dirty="0" err="1" smtClean="0"/>
              <a:t>Činnost</a:t>
            </a:r>
            <a:r>
              <a:rPr lang="en-US" dirty="0" smtClean="0"/>
              <a:t>, </a:t>
            </a:r>
            <a:r>
              <a:rPr lang="en-US" dirty="0" err="1" smtClean="0"/>
              <a:t>statutární</a:t>
            </a:r>
            <a:r>
              <a:rPr lang="en-US" dirty="0" smtClean="0"/>
              <a:t> </a:t>
            </a:r>
            <a:r>
              <a:rPr lang="en-US" dirty="0" err="1" smtClean="0"/>
              <a:t>orgán</a:t>
            </a:r>
            <a:r>
              <a:rPr lang="en-US" dirty="0" smtClean="0"/>
              <a:t>, </a:t>
            </a:r>
            <a:r>
              <a:rPr lang="en-US" dirty="0" err="1" smtClean="0"/>
              <a:t>název</a:t>
            </a:r>
            <a:r>
              <a:rPr lang="en-US" dirty="0" smtClean="0"/>
              <a:t>, </a:t>
            </a:r>
          </a:p>
          <a:p>
            <a:pPr lvl="1"/>
            <a:r>
              <a:rPr lang="en-US" dirty="0" err="1" smtClean="0"/>
              <a:t>Vedlejší</a:t>
            </a:r>
            <a:r>
              <a:rPr lang="en-US" dirty="0" smtClean="0"/>
              <a:t> </a:t>
            </a:r>
            <a:r>
              <a:rPr lang="en-US" dirty="0" err="1" smtClean="0"/>
              <a:t>činnost</a:t>
            </a:r>
            <a:r>
              <a:rPr lang="en-US" dirty="0" smtClean="0"/>
              <a:t>, </a:t>
            </a:r>
            <a:r>
              <a:rPr lang="en-US" dirty="0" err="1" smtClean="0"/>
              <a:t>označení</a:t>
            </a:r>
            <a:r>
              <a:rPr lang="en-US" dirty="0" smtClean="0"/>
              <a:t> </a:t>
            </a:r>
            <a:r>
              <a:rPr lang="en-US" dirty="0" err="1" smtClean="0"/>
              <a:t>nejvyššího</a:t>
            </a:r>
            <a:r>
              <a:rPr lang="en-US" dirty="0" smtClean="0"/>
              <a:t> </a:t>
            </a:r>
            <a:r>
              <a:rPr lang="en-US" dirty="0" err="1" smtClean="0"/>
              <a:t>orgánu</a:t>
            </a:r>
            <a:r>
              <a:rPr lang="en-US" dirty="0" smtClean="0"/>
              <a:t>, </a:t>
            </a:r>
            <a:r>
              <a:rPr lang="en-US" dirty="0" err="1" smtClean="0"/>
              <a:t>rozhodčí</a:t>
            </a:r>
            <a:r>
              <a:rPr lang="en-US" dirty="0" smtClean="0"/>
              <a:t> </a:t>
            </a:r>
            <a:r>
              <a:rPr lang="en-US" dirty="0" err="1" smtClean="0"/>
              <a:t>komise</a:t>
            </a:r>
            <a:r>
              <a:rPr lang="en-US" dirty="0" smtClean="0"/>
              <a:t>, </a:t>
            </a:r>
            <a:r>
              <a:rPr lang="en-US" dirty="0" err="1" smtClean="0"/>
              <a:t>pobočný</a:t>
            </a:r>
            <a:r>
              <a:rPr lang="en-US" dirty="0" smtClean="0"/>
              <a:t> </a:t>
            </a:r>
            <a:r>
              <a:rPr lang="en-US" dirty="0" err="1" smtClean="0"/>
              <a:t>spolek</a:t>
            </a:r>
            <a:r>
              <a:rPr lang="en-US" dirty="0" smtClean="0"/>
              <a:t>)</a:t>
            </a:r>
            <a:endParaRPr lang="en-US" dirty="0"/>
          </a:p>
        </p:txBody>
      </p:sp>
    </p:spTree>
    <p:extLst>
      <p:ext uri="{BB962C8B-B14F-4D97-AF65-F5344CB8AC3E}">
        <p14:creationId xmlns="" xmlns:p14="http://schemas.microsoft.com/office/powerpoint/2010/main" val="3222361850"/>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smtClean="0"/>
              <a:t>Pojetí právnické osoby</a:t>
            </a:r>
            <a:endParaRPr lang="cs-CZ" dirty="0"/>
          </a:p>
        </p:txBody>
      </p:sp>
      <p:sp>
        <p:nvSpPr>
          <p:cNvPr id="2" name="Zástupný symbol pro obsah 1"/>
          <p:cNvSpPr>
            <a:spLocks noGrp="1"/>
          </p:cNvSpPr>
          <p:nvPr>
            <p:ph idx="1"/>
          </p:nvPr>
        </p:nvSpPr>
        <p:spPr/>
        <p:txBody>
          <a:bodyPr>
            <a:normAutofit fontScale="77500" lnSpcReduction="20000"/>
          </a:bodyPr>
          <a:lstStyle/>
          <a:p>
            <a:pPr>
              <a:buClr>
                <a:srgbClr val="DD6909"/>
              </a:buClr>
              <a:buFont typeface="Arial" pitchFamily="34" charset="0"/>
              <a:buChar char="∕"/>
            </a:pPr>
            <a:r>
              <a:rPr lang="cs-CZ" dirty="0" smtClean="0"/>
              <a:t>stát některým entitám přiznává právní osobnost</a:t>
            </a:r>
          </a:p>
          <a:p>
            <a:pPr lvl="1">
              <a:buClr>
                <a:srgbClr val="DD6909"/>
              </a:buClr>
            </a:pPr>
            <a:r>
              <a:rPr lang="cs-CZ" dirty="0" smtClean="0"/>
              <a:t>organizované útvary, o kterých zákon stanoví, že mají právní osobnost, nebo jejichž právní osobnost zákon uzná (§ 20)</a:t>
            </a:r>
          </a:p>
          <a:p>
            <a:pPr lvl="1">
              <a:buClr>
                <a:srgbClr val="DD6909"/>
              </a:buClr>
            </a:pPr>
            <a:r>
              <a:rPr lang="cs-CZ" dirty="0" smtClean="0"/>
              <a:t>NOZ právnické osoby nijak nevymezuje, pouze s nimi počítá</a:t>
            </a:r>
          </a:p>
          <a:p>
            <a:pPr>
              <a:buClr>
                <a:srgbClr val="DD6909"/>
              </a:buClr>
              <a:buFont typeface="Arial" pitchFamily="34" charset="0"/>
              <a:buChar char="∕"/>
            </a:pPr>
            <a:endParaRPr lang="cs-CZ" dirty="0" smtClean="0"/>
          </a:p>
          <a:p>
            <a:pPr>
              <a:buClr>
                <a:srgbClr val="DD6909"/>
              </a:buClr>
              <a:buFont typeface="Arial" pitchFamily="34" charset="0"/>
              <a:buChar char="∕"/>
            </a:pPr>
            <a:r>
              <a:rPr lang="cs-CZ" dirty="0" smtClean="0"/>
              <a:t>§ 118 až 418 (301 paragrafů)</a:t>
            </a:r>
          </a:p>
          <a:p>
            <a:pPr lvl="1">
              <a:buClr>
                <a:srgbClr val="DD6909"/>
              </a:buClr>
            </a:pPr>
            <a:r>
              <a:rPr lang="cs-CZ" dirty="0" smtClean="0"/>
              <a:t>vliv integrace</a:t>
            </a:r>
          </a:p>
          <a:p>
            <a:pPr lvl="1">
              <a:buClr>
                <a:srgbClr val="DD6909"/>
              </a:buClr>
            </a:pPr>
            <a:r>
              <a:rPr lang="cs-CZ" dirty="0" smtClean="0"/>
              <a:t>regulace je nově kompletní</a:t>
            </a:r>
          </a:p>
          <a:p>
            <a:pPr lvl="2">
              <a:buClr>
                <a:srgbClr val="DD6909"/>
              </a:buClr>
            </a:pPr>
            <a:r>
              <a:rPr lang="cs-CZ" dirty="0" smtClean="0"/>
              <a:t>NOZ obsahuje obecnou regulaci celého „života“ právnické osoby</a:t>
            </a:r>
          </a:p>
          <a:p>
            <a:pPr lvl="3">
              <a:buClr>
                <a:srgbClr val="DD6909"/>
              </a:buClr>
            </a:pPr>
            <a:r>
              <a:rPr lang="cs-CZ" dirty="0" smtClean="0"/>
              <a:t>od jejího ustavení, přes vznik až po zánik, včetně problematiky přeměn a likvidace</a:t>
            </a:r>
          </a:p>
          <a:p>
            <a:pPr lvl="3">
              <a:buClr>
                <a:srgbClr val="DD6909"/>
              </a:buClr>
            </a:pPr>
            <a:r>
              <a:rPr lang="cs-CZ" dirty="0" smtClean="0"/>
              <a:t>to dosavadní občanský zákoník nenabízel</a:t>
            </a:r>
          </a:p>
        </p:txBody>
      </p:sp>
    </p:spTree>
  </p:cSld>
  <p:clrMapOvr>
    <a:masterClrMapping/>
  </p:clrMapOvr>
  <p:transition>
    <p:randomBa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Fundační</a:t>
            </a:r>
            <a:r>
              <a:rPr lang="en-US" dirty="0" smtClean="0"/>
              <a:t> </a:t>
            </a:r>
            <a:r>
              <a:rPr lang="en-US" dirty="0" err="1" smtClean="0"/>
              <a:t>regulace</a:t>
            </a:r>
            <a:endParaRPr lang="en-US" dirty="0"/>
          </a:p>
        </p:txBody>
      </p:sp>
      <p:sp>
        <p:nvSpPr>
          <p:cNvPr id="5" name="Content Placeholder 4"/>
          <p:cNvSpPr>
            <a:spLocks noGrp="1"/>
          </p:cNvSpPr>
          <p:nvPr>
            <p:ph idx="1"/>
          </p:nvPr>
        </p:nvSpPr>
        <p:spPr/>
        <p:txBody>
          <a:bodyPr>
            <a:normAutofit fontScale="77500" lnSpcReduction="20000"/>
          </a:bodyPr>
          <a:lstStyle/>
          <a:p>
            <a:r>
              <a:rPr lang="en-US" dirty="0" err="1" smtClean="0"/>
              <a:t>Obecně</a:t>
            </a:r>
            <a:r>
              <a:rPr lang="en-US" dirty="0" smtClean="0"/>
              <a:t> </a:t>
            </a:r>
            <a:r>
              <a:rPr lang="en-US" dirty="0" err="1" smtClean="0"/>
              <a:t>shodná</a:t>
            </a:r>
            <a:r>
              <a:rPr lang="en-US" dirty="0" smtClean="0"/>
              <a:t> se </a:t>
            </a:r>
            <a:r>
              <a:rPr lang="en-US" dirty="0" err="1" smtClean="0"/>
              <a:t>spolkem</a:t>
            </a:r>
            <a:r>
              <a:rPr lang="en-US" dirty="0" smtClean="0"/>
              <a:t> – </a:t>
            </a:r>
            <a:r>
              <a:rPr lang="en-US" dirty="0" err="1" smtClean="0"/>
              <a:t>nadační</a:t>
            </a:r>
            <a:r>
              <a:rPr lang="en-US" dirty="0" smtClean="0"/>
              <a:t> </a:t>
            </a:r>
            <a:r>
              <a:rPr lang="en-US" dirty="0" err="1" smtClean="0"/>
              <a:t>rejstřík</a:t>
            </a:r>
            <a:r>
              <a:rPr lang="en-US" dirty="0" smtClean="0"/>
              <a:t> </a:t>
            </a:r>
            <a:r>
              <a:rPr lang="en-US" dirty="0" err="1" smtClean="0"/>
              <a:t>zachován</a:t>
            </a:r>
            <a:r>
              <a:rPr lang="en-US" dirty="0" smtClean="0"/>
              <a:t>, s </a:t>
            </a:r>
            <a:r>
              <a:rPr lang="en-US" dirty="0" err="1" smtClean="0"/>
              <a:t>vlastností</a:t>
            </a:r>
            <a:r>
              <a:rPr lang="en-US" dirty="0" smtClean="0"/>
              <a:t> </a:t>
            </a:r>
            <a:r>
              <a:rPr lang="en-US" dirty="0" err="1" smtClean="0"/>
              <a:t>veřejného</a:t>
            </a:r>
            <a:r>
              <a:rPr lang="en-US" dirty="0" smtClean="0"/>
              <a:t> </a:t>
            </a:r>
            <a:r>
              <a:rPr lang="en-US" dirty="0" err="1" smtClean="0"/>
              <a:t>rejstříku</a:t>
            </a:r>
            <a:endParaRPr lang="cs-CZ" dirty="0" smtClean="0"/>
          </a:p>
          <a:p>
            <a:r>
              <a:rPr lang="en-US" dirty="0" err="1" smtClean="0"/>
              <a:t>Zapisují</a:t>
            </a:r>
            <a:r>
              <a:rPr lang="en-US" dirty="0" smtClean="0"/>
              <a:t> se:</a:t>
            </a:r>
            <a:r>
              <a:rPr lang="cs-CZ" dirty="0" smtClean="0"/>
              <a:t> </a:t>
            </a:r>
          </a:p>
          <a:p>
            <a:pPr>
              <a:buNone/>
            </a:pPr>
            <a:r>
              <a:rPr lang="cs-CZ" dirty="0" smtClean="0"/>
              <a:t>		- nadace</a:t>
            </a:r>
          </a:p>
          <a:p>
            <a:pPr>
              <a:buNone/>
            </a:pPr>
            <a:r>
              <a:rPr lang="cs-CZ" dirty="0" smtClean="0"/>
              <a:t>		- nadační fondy</a:t>
            </a:r>
          </a:p>
          <a:p>
            <a:r>
              <a:rPr lang="cs-CZ" dirty="0" smtClean="0"/>
              <a:t>Co se zapisuje:</a:t>
            </a:r>
            <a:endParaRPr lang="en-US" dirty="0" smtClean="0"/>
          </a:p>
          <a:p>
            <a:pPr lvl="1"/>
            <a:r>
              <a:rPr lang="en-US" dirty="0" err="1" smtClean="0"/>
              <a:t>Nadační</a:t>
            </a:r>
            <a:r>
              <a:rPr lang="en-US" dirty="0" smtClean="0"/>
              <a:t> </a:t>
            </a:r>
            <a:r>
              <a:rPr lang="en-US" dirty="0" err="1" smtClean="0"/>
              <a:t>kapitál</a:t>
            </a:r>
            <a:endParaRPr lang="en-US" dirty="0" smtClean="0"/>
          </a:p>
          <a:p>
            <a:pPr lvl="1"/>
            <a:r>
              <a:rPr lang="en-US" dirty="0" err="1" smtClean="0"/>
              <a:t>Vklad</a:t>
            </a:r>
            <a:r>
              <a:rPr lang="en-US" dirty="0" smtClean="0"/>
              <a:t> </a:t>
            </a:r>
            <a:r>
              <a:rPr lang="en-US" dirty="0" err="1" smtClean="0"/>
              <a:t>zakladatele</a:t>
            </a:r>
            <a:r>
              <a:rPr lang="en-US" dirty="0" smtClean="0"/>
              <a:t>, je-li </a:t>
            </a:r>
            <a:r>
              <a:rPr lang="en-US" dirty="0" err="1" smtClean="0"/>
              <a:t>vyžadován</a:t>
            </a:r>
            <a:r>
              <a:rPr lang="en-US" dirty="0" smtClean="0"/>
              <a:t> </a:t>
            </a:r>
            <a:r>
              <a:rPr lang="en-US" dirty="0" err="1" smtClean="0"/>
              <a:t>zápis</a:t>
            </a:r>
            <a:r>
              <a:rPr lang="en-US" dirty="0" smtClean="0"/>
              <a:t> </a:t>
            </a:r>
            <a:r>
              <a:rPr lang="en-US" dirty="0" err="1" smtClean="0"/>
              <a:t>zakladatele</a:t>
            </a:r>
            <a:r>
              <a:rPr lang="en-US" dirty="0" smtClean="0"/>
              <a:t>, </a:t>
            </a:r>
            <a:r>
              <a:rPr lang="en-US" dirty="0" err="1" smtClean="0"/>
              <a:t>splacení</a:t>
            </a:r>
            <a:endParaRPr lang="en-US" dirty="0" smtClean="0"/>
          </a:p>
          <a:p>
            <a:pPr lvl="1"/>
            <a:r>
              <a:rPr lang="en-US" dirty="0" err="1" smtClean="0"/>
              <a:t>Omezení</a:t>
            </a:r>
            <a:r>
              <a:rPr lang="en-US" dirty="0" smtClean="0"/>
              <a:t> pro </a:t>
            </a:r>
            <a:r>
              <a:rPr lang="en-US" dirty="0" err="1" smtClean="0"/>
              <a:t>dar</a:t>
            </a:r>
            <a:endParaRPr lang="en-US" dirty="0" smtClean="0"/>
          </a:p>
          <a:p>
            <a:pPr lvl="1"/>
            <a:r>
              <a:rPr lang="en-US" dirty="0" smtClean="0"/>
              <a:t>Evidence </a:t>
            </a:r>
            <a:r>
              <a:rPr lang="en-US" dirty="0" err="1" smtClean="0"/>
              <a:t>zakladatele</a:t>
            </a:r>
            <a:endParaRPr lang="en-US" dirty="0" smtClean="0"/>
          </a:p>
          <a:p>
            <a:pPr lvl="1"/>
            <a:r>
              <a:rPr lang="en-US" dirty="0" err="1" smtClean="0"/>
              <a:t>Ident</a:t>
            </a:r>
            <a:r>
              <a:rPr lang="cs-CZ" dirty="0" smtClean="0"/>
              <a:t>i</a:t>
            </a:r>
            <a:r>
              <a:rPr lang="en-US" dirty="0" err="1" smtClean="0"/>
              <a:t>fikace</a:t>
            </a:r>
            <a:r>
              <a:rPr lang="en-US" dirty="0" smtClean="0"/>
              <a:t> </a:t>
            </a:r>
            <a:r>
              <a:rPr lang="en-US" dirty="0" err="1" smtClean="0"/>
              <a:t>převodu</a:t>
            </a:r>
            <a:r>
              <a:rPr lang="en-US" dirty="0" smtClean="0"/>
              <a:t>/</a:t>
            </a:r>
            <a:r>
              <a:rPr lang="en-US" dirty="0" err="1" smtClean="0"/>
              <a:t>přechodu</a:t>
            </a:r>
            <a:r>
              <a:rPr lang="en-US" dirty="0" smtClean="0"/>
              <a:t> </a:t>
            </a:r>
            <a:r>
              <a:rPr lang="en-US" dirty="0" err="1" smtClean="0"/>
              <a:t>závodů</a:t>
            </a:r>
            <a:endParaRPr lang="en-US" dirty="0" smtClean="0"/>
          </a:p>
          <a:p>
            <a:pPr lvl="1"/>
            <a:r>
              <a:rPr lang="en-US" dirty="0" err="1" smtClean="0"/>
              <a:t>Správní</a:t>
            </a:r>
            <a:r>
              <a:rPr lang="en-US" dirty="0" smtClean="0"/>
              <a:t> </a:t>
            </a:r>
            <a:r>
              <a:rPr lang="en-US" dirty="0" err="1" smtClean="0"/>
              <a:t>rada</a:t>
            </a:r>
            <a:r>
              <a:rPr lang="en-US" dirty="0" smtClean="0"/>
              <a:t> </a:t>
            </a:r>
            <a:r>
              <a:rPr lang="cs-CZ" dirty="0" smtClean="0"/>
              <a:t>nadace (členové)</a:t>
            </a:r>
            <a:endParaRPr lang="en-US" dirty="0"/>
          </a:p>
        </p:txBody>
      </p:sp>
    </p:spTree>
    <p:extLst>
      <p:ext uri="{BB962C8B-B14F-4D97-AF65-F5344CB8AC3E}">
        <p14:creationId xmlns="" xmlns:p14="http://schemas.microsoft.com/office/powerpoint/2010/main" val="484520693"/>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smtClean="0"/>
              <a:t>Korporace</a:t>
            </a:r>
            <a:endParaRPr lang="cs-CZ" dirty="0"/>
          </a:p>
        </p:txBody>
      </p:sp>
      <p:sp>
        <p:nvSpPr>
          <p:cNvPr id="2" name="Zástupný symbol pro obsah 1"/>
          <p:cNvSpPr>
            <a:spLocks noGrp="1"/>
          </p:cNvSpPr>
          <p:nvPr>
            <p:ph idx="1"/>
          </p:nvPr>
        </p:nvSpPr>
        <p:spPr/>
        <p:txBody>
          <a:bodyPr>
            <a:normAutofit fontScale="92500" lnSpcReduction="10000"/>
          </a:bodyPr>
          <a:lstStyle/>
          <a:p>
            <a:pPr>
              <a:buClr>
                <a:srgbClr val="DD6909"/>
              </a:buClr>
              <a:buFont typeface="Arial" pitchFamily="34" charset="0"/>
              <a:buChar char="∕"/>
            </a:pPr>
            <a:r>
              <a:rPr lang="cs-CZ" dirty="0" smtClean="0"/>
              <a:t>korporaci vytváří společenství osob (§ 210)</a:t>
            </a:r>
          </a:p>
          <a:p>
            <a:pPr>
              <a:buClr>
                <a:srgbClr val="DD6909"/>
              </a:buClr>
              <a:buFont typeface="Arial" pitchFamily="34" charset="0"/>
              <a:buChar char="∕"/>
            </a:pPr>
            <a:endParaRPr lang="cs-CZ" dirty="0" smtClean="0"/>
          </a:p>
          <a:p>
            <a:pPr>
              <a:buClr>
                <a:srgbClr val="DD6909"/>
              </a:buClr>
              <a:buFont typeface="Arial" pitchFamily="34" charset="0"/>
              <a:buChar char="∕"/>
            </a:pPr>
            <a:r>
              <a:rPr lang="cs-CZ" dirty="0" smtClean="0"/>
              <a:t>může mít však i jen jednoho člena, připouští-li to zákon</a:t>
            </a:r>
          </a:p>
          <a:p>
            <a:pPr lvl="1">
              <a:buClr>
                <a:srgbClr val="DD6909"/>
              </a:buClr>
            </a:pPr>
            <a:r>
              <a:rPr lang="cs-CZ" dirty="0" smtClean="0"/>
              <a:t>např. u s.r.o.</a:t>
            </a:r>
          </a:p>
          <a:p>
            <a:pPr lvl="2">
              <a:buClr>
                <a:srgbClr val="DD6909"/>
              </a:buClr>
            </a:pPr>
            <a:r>
              <a:rPr lang="cs-CZ" dirty="0" smtClean="0"/>
              <a:t>u s.r.o. se dokonce ruší zákaz, aby jednočlenná s.r.o. nemohla založit jinou s.r.o.</a:t>
            </a:r>
          </a:p>
          <a:p>
            <a:pPr lvl="2">
              <a:buClr>
                <a:srgbClr val="DD6909"/>
              </a:buClr>
            </a:pPr>
            <a:r>
              <a:rPr lang="cs-CZ" dirty="0" smtClean="0"/>
              <a:t>již se ani neomezuje, aby byl člověk jediným společníkem jen ve 3 s.r.o.</a:t>
            </a:r>
          </a:p>
          <a:p>
            <a:pPr lvl="2">
              <a:buClr>
                <a:srgbClr val="DD6909"/>
              </a:buClr>
            </a:pPr>
            <a:r>
              <a:rPr lang="cs-CZ" dirty="0" smtClean="0"/>
              <a:t>ochrana věřitelů je dána jinými nástroji – test úpadku, pravidla ovlivnění apod.</a:t>
            </a:r>
          </a:p>
          <a:p>
            <a:pPr>
              <a:buClr>
                <a:srgbClr val="DD6909"/>
              </a:buClr>
              <a:buFont typeface="Arial" pitchFamily="34" charset="0"/>
              <a:buChar char="∕"/>
            </a:pPr>
            <a:endParaRPr lang="cs-CZ" dirty="0" smtClean="0"/>
          </a:p>
          <a:p>
            <a:pPr>
              <a:buClr>
                <a:srgbClr val="DD6909"/>
              </a:buClr>
              <a:buFont typeface="Arial" pitchFamily="34" charset="0"/>
              <a:buChar char="∕"/>
            </a:pPr>
            <a:endParaRPr lang="cs-CZ" dirty="0" smtClean="0"/>
          </a:p>
          <a:p>
            <a:pPr>
              <a:buClr>
                <a:srgbClr val="DD6909"/>
              </a:buClr>
              <a:buFont typeface="Arial" pitchFamily="34" charset="0"/>
              <a:buChar char="∕"/>
            </a:pPr>
            <a:endParaRPr lang="cs-CZ" dirty="0" smtClean="0"/>
          </a:p>
        </p:txBody>
      </p:sp>
    </p:spTree>
  </p:cSld>
  <p:clrMapOvr>
    <a:masterClrMapping/>
  </p:clrMapOvr>
  <p:transition>
    <p:randomBa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smtClean="0"/>
              <a:t>Korporační loajalita</a:t>
            </a:r>
            <a:endParaRPr lang="cs-CZ" dirty="0"/>
          </a:p>
        </p:txBody>
      </p:sp>
      <p:sp>
        <p:nvSpPr>
          <p:cNvPr id="2" name="Zástupný symbol pro obsah 1"/>
          <p:cNvSpPr>
            <a:spLocks noGrp="1"/>
          </p:cNvSpPr>
          <p:nvPr>
            <p:ph idx="1"/>
          </p:nvPr>
        </p:nvSpPr>
        <p:spPr/>
        <p:txBody>
          <a:bodyPr>
            <a:normAutofit fontScale="85000" lnSpcReduction="20000"/>
          </a:bodyPr>
          <a:lstStyle/>
          <a:p>
            <a:pPr>
              <a:buClr>
                <a:srgbClr val="DD6909"/>
              </a:buClr>
              <a:buFont typeface="Arial" pitchFamily="34" charset="0"/>
              <a:buChar char="∕"/>
            </a:pPr>
            <a:r>
              <a:rPr lang="cs-CZ" dirty="0" smtClean="0"/>
              <a:t>nové pravidlo (§ 212)</a:t>
            </a:r>
          </a:p>
          <a:p>
            <a:pPr lvl="1">
              <a:buClr>
                <a:srgbClr val="DD6909"/>
              </a:buClr>
            </a:pPr>
            <a:r>
              <a:rPr lang="cs-CZ" dirty="0" smtClean="0"/>
              <a:t>člen korporace musí být vůči ní loajální, tzn. chovat se čestně a zachovávat její vnitřní řád</a:t>
            </a:r>
          </a:p>
          <a:p>
            <a:pPr lvl="1">
              <a:buClr>
                <a:srgbClr val="DD6909"/>
              </a:buClr>
            </a:pPr>
            <a:r>
              <a:rPr lang="cs-CZ" dirty="0" smtClean="0"/>
              <a:t>musí se podřídit společnému zájmu</a:t>
            </a:r>
          </a:p>
          <a:p>
            <a:pPr lvl="1">
              <a:buClr>
                <a:srgbClr val="DD6909"/>
              </a:buClr>
            </a:pPr>
            <a:r>
              <a:rPr lang="cs-CZ" dirty="0" smtClean="0"/>
              <a:t>i korporace musí ke všem svým členům přistupovat stejně</a:t>
            </a:r>
          </a:p>
          <a:p>
            <a:pPr>
              <a:buClr>
                <a:srgbClr val="DD6909"/>
              </a:buClr>
              <a:buFont typeface="Arial" pitchFamily="34" charset="0"/>
              <a:buChar char="∕"/>
            </a:pPr>
            <a:endParaRPr lang="cs-CZ" dirty="0" smtClean="0"/>
          </a:p>
          <a:p>
            <a:pPr>
              <a:buClr>
                <a:srgbClr val="DD6909"/>
              </a:buClr>
              <a:buFont typeface="Arial" pitchFamily="34" charset="0"/>
              <a:buChar char="∕"/>
            </a:pPr>
            <a:r>
              <a:rPr lang="cs-CZ" dirty="0" smtClean="0"/>
              <a:t>sankce za zneužití hlasovacího práva člena korporace k újmě celku</a:t>
            </a:r>
          </a:p>
          <a:p>
            <a:pPr lvl="1">
              <a:buClr>
                <a:srgbClr val="DD6909"/>
              </a:buClr>
            </a:pPr>
            <a:r>
              <a:rPr lang="cs-CZ" dirty="0" smtClean="0"/>
              <a:t>soud rozhodne, že se k hlasu člena v daném případě nepřihlíží</a:t>
            </a:r>
          </a:p>
          <a:p>
            <a:pPr lvl="1">
              <a:buClr>
                <a:srgbClr val="DD6909"/>
              </a:buClr>
            </a:pPr>
            <a:r>
              <a:rPr lang="cs-CZ" dirty="0" smtClean="0"/>
              <a:t>tzn., že v daném případě vůbec neexistuje, nepřihlíží se k němu ani při určování potřebného kvora apod.</a:t>
            </a:r>
          </a:p>
        </p:txBody>
      </p:sp>
    </p:spTree>
  </p:cSld>
  <p:clrMapOvr>
    <a:masterClrMapping/>
  </p:clrMapOvr>
  <p:transition>
    <p:randomBa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smtClean="0"/>
              <a:t>Reflexní škoda (§ 213)</a:t>
            </a:r>
            <a:endParaRPr lang="cs-CZ" dirty="0"/>
          </a:p>
        </p:txBody>
      </p:sp>
      <p:sp>
        <p:nvSpPr>
          <p:cNvPr id="2" name="Zástupný symbol pro obsah 1"/>
          <p:cNvSpPr>
            <a:spLocks noGrp="1"/>
          </p:cNvSpPr>
          <p:nvPr>
            <p:ph idx="1"/>
          </p:nvPr>
        </p:nvSpPr>
        <p:spPr/>
        <p:txBody>
          <a:bodyPr>
            <a:normAutofit fontScale="62500" lnSpcReduction="20000"/>
          </a:bodyPr>
          <a:lstStyle/>
          <a:p>
            <a:pPr>
              <a:buClr>
                <a:srgbClr val="DD6909"/>
              </a:buClr>
              <a:buFont typeface="Arial" pitchFamily="34" charset="0"/>
              <a:buChar char="∕"/>
            </a:pPr>
            <a:r>
              <a:rPr lang="cs-CZ" dirty="0" smtClean="0"/>
              <a:t>škoda, která vzniká na účasti (podílu) člena korporace v důsledku škody, kterou korporaci způsobil její člen nebo člen jejího orgánu</a:t>
            </a:r>
          </a:p>
          <a:p>
            <a:pPr>
              <a:buClr>
                <a:srgbClr val="DD6909"/>
              </a:buClr>
              <a:buFont typeface="Arial" pitchFamily="34" charset="0"/>
              <a:buChar char="∕"/>
            </a:pPr>
            <a:endParaRPr lang="cs-CZ" dirty="0" smtClean="0"/>
          </a:p>
          <a:p>
            <a:pPr>
              <a:buClr>
                <a:srgbClr val="DD6909"/>
              </a:buClr>
              <a:buFont typeface="Arial" pitchFamily="34" charset="0"/>
              <a:buChar char="∕"/>
            </a:pPr>
            <a:r>
              <a:rPr lang="cs-CZ" dirty="0" smtClean="0"/>
              <a:t>dnes neupraveno, judikatura je odmítavá</a:t>
            </a:r>
          </a:p>
          <a:p>
            <a:pPr>
              <a:buClr>
                <a:srgbClr val="DD6909"/>
              </a:buClr>
              <a:buFont typeface="Arial" pitchFamily="34" charset="0"/>
              <a:buChar char="∕"/>
            </a:pPr>
            <a:endParaRPr lang="cs-CZ" dirty="0" smtClean="0"/>
          </a:p>
          <a:p>
            <a:pPr>
              <a:buClr>
                <a:srgbClr val="DD6909"/>
              </a:buClr>
              <a:buFont typeface="Arial" pitchFamily="34" charset="0"/>
              <a:buChar char="∕"/>
            </a:pPr>
            <a:r>
              <a:rPr lang="cs-CZ" dirty="0" smtClean="0"/>
              <a:t>primárně se má zkoumat, zda tuto škodu nelze napravit tím, že se nahradí škoda korporaci</a:t>
            </a:r>
          </a:p>
          <a:p>
            <a:pPr lvl="1">
              <a:buClr>
                <a:srgbClr val="DD6909"/>
              </a:buClr>
            </a:pPr>
            <a:r>
              <a:rPr lang="cs-CZ" dirty="0" smtClean="0"/>
              <a:t>=&gt; reflexní škoda se nehradí vždy</a:t>
            </a:r>
          </a:p>
          <a:p>
            <a:pPr lvl="1">
              <a:buClr>
                <a:srgbClr val="DD6909"/>
              </a:buClr>
            </a:pPr>
            <a:r>
              <a:rPr lang="cs-CZ" dirty="0" smtClean="0"/>
              <a:t>člen korporace tak sice může podat žalobu na náhradu škody, kterou utrpěl na svém podílu, ale výsledkem může být, že soud zaváže škůdce k náhradě škody korporaci (a to i bez návrhu)</a:t>
            </a:r>
          </a:p>
          <a:p>
            <a:pPr>
              <a:buClr>
                <a:srgbClr val="DD6909"/>
              </a:buClr>
              <a:buFont typeface="Arial" pitchFamily="34" charset="0"/>
              <a:buChar char="∕"/>
            </a:pPr>
            <a:endParaRPr lang="cs-CZ" dirty="0" smtClean="0"/>
          </a:p>
          <a:p>
            <a:pPr>
              <a:buClr>
                <a:srgbClr val="DD6909"/>
              </a:buClr>
              <a:buFont typeface="Arial" pitchFamily="34" charset="0"/>
              <a:buChar char="∕"/>
            </a:pPr>
            <a:r>
              <a:rPr lang="cs-CZ" dirty="0" smtClean="0"/>
              <a:t>využití i v těch případech, kdy sama korporace nemá prostředky na vedení soudního sporu o náhradu škody (nebo je to jejím orgánem znemožněno)</a:t>
            </a:r>
          </a:p>
        </p:txBody>
      </p:sp>
    </p:spTree>
  </p:cSld>
  <p:clrMapOvr>
    <a:masterClrMapping/>
  </p:clrMapOvr>
  <p:transition>
    <p:randomBa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smtClean="0"/>
              <a:t>Spolek</a:t>
            </a:r>
            <a:endParaRPr lang="cs-CZ" dirty="0"/>
          </a:p>
        </p:txBody>
      </p:sp>
      <p:sp>
        <p:nvSpPr>
          <p:cNvPr id="2" name="Zástupný symbol pro obsah 1"/>
          <p:cNvSpPr>
            <a:spLocks noGrp="1"/>
          </p:cNvSpPr>
          <p:nvPr>
            <p:ph idx="1"/>
          </p:nvPr>
        </p:nvSpPr>
        <p:spPr/>
        <p:txBody>
          <a:bodyPr>
            <a:normAutofit fontScale="77500" lnSpcReduction="20000"/>
          </a:bodyPr>
          <a:lstStyle/>
          <a:p>
            <a:pPr>
              <a:buClr>
                <a:srgbClr val="DD6909"/>
              </a:buClr>
              <a:buFont typeface="Arial" pitchFamily="34" charset="0"/>
              <a:buChar char="∕"/>
            </a:pPr>
            <a:r>
              <a:rPr lang="cs-CZ" dirty="0" smtClean="0"/>
              <a:t>spolek nahrazuje občanské sdružení podle zákona č. 83/1990 Sb., o sdružování občanů (tento zákon je zrušen)</a:t>
            </a:r>
          </a:p>
          <a:p>
            <a:pPr lvl="1">
              <a:buClr>
                <a:srgbClr val="DD6909"/>
              </a:buClr>
            </a:pPr>
            <a:r>
              <a:rPr lang="cs-CZ" dirty="0" smtClean="0"/>
              <a:t>sdružení se považují za spolky podle nového občanského zákoníku</a:t>
            </a:r>
          </a:p>
          <a:p>
            <a:pPr lvl="1">
              <a:buClr>
                <a:srgbClr val="DD6909"/>
              </a:buClr>
            </a:pPr>
            <a:r>
              <a:rPr lang="cs-CZ" dirty="0" smtClean="0"/>
              <a:t>sdružení má právo změnit svoji právní formu na ústav nebo sociální družstvo podle zákona o obchodních korporacích (§ 3045)</a:t>
            </a:r>
          </a:p>
          <a:p>
            <a:pPr>
              <a:buClr>
                <a:srgbClr val="DD6909"/>
              </a:buClr>
              <a:buFont typeface="Arial" pitchFamily="34" charset="0"/>
              <a:buChar char="∕"/>
            </a:pPr>
            <a:endParaRPr lang="cs-CZ" dirty="0" smtClean="0"/>
          </a:p>
          <a:p>
            <a:pPr>
              <a:buClr>
                <a:srgbClr val="DD6909"/>
              </a:buClr>
              <a:buFont typeface="Arial" pitchFamily="34" charset="0"/>
              <a:buChar char="∕"/>
            </a:pPr>
            <a:r>
              <a:rPr lang="cs-CZ" dirty="0" smtClean="0"/>
              <a:t>regulace musí vyhovovat jak malým „vesnickým“ spolkům (např. dobrovolní hasiči), tak spolkům se složitou vnitřní organizací a širokou členskou základnou (např. Junák)</a:t>
            </a:r>
          </a:p>
          <a:p>
            <a:pPr lvl="1">
              <a:buClr>
                <a:srgbClr val="DD6909"/>
              </a:buClr>
            </a:pPr>
            <a:r>
              <a:rPr lang="cs-CZ" dirty="0" smtClean="0"/>
              <a:t>dispozitivní právní úprava =&gt; často užívaná formulace „neurčí-li stanovy jinak“</a:t>
            </a:r>
          </a:p>
          <a:p>
            <a:pPr lvl="1">
              <a:buClr>
                <a:srgbClr val="DD6909"/>
              </a:buClr>
              <a:buNone/>
            </a:pPr>
            <a:endParaRPr lang="cs-CZ" dirty="0" smtClean="0"/>
          </a:p>
          <a:p>
            <a:pPr>
              <a:buClr>
                <a:srgbClr val="DD6909"/>
              </a:buClr>
              <a:buFont typeface="Arial" pitchFamily="34" charset="0"/>
              <a:buChar char="∕"/>
            </a:pPr>
            <a:endParaRPr lang="cs-CZ" dirty="0" smtClean="0"/>
          </a:p>
          <a:p>
            <a:pPr>
              <a:buClr>
                <a:srgbClr val="DD6909"/>
              </a:buClr>
              <a:buFont typeface="Arial" pitchFamily="34" charset="0"/>
              <a:buChar char="∕"/>
            </a:pPr>
            <a:endParaRPr lang="cs-CZ" dirty="0" smtClean="0"/>
          </a:p>
          <a:p>
            <a:pPr>
              <a:buClr>
                <a:srgbClr val="DD6909"/>
              </a:buClr>
              <a:buFont typeface="Arial" pitchFamily="34" charset="0"/>
              <a:buChar char="∕"/>
            </a:pPr>
            <a:endParaRPr lang="cs-CZ" dirty="0" smtClean="0"/>
          </a:p>
          <a:p>
            <a:pPr>
              <a:buClr>
                <a:srgbClr val="DD6909"/>
              </a:buClr>
              <a:buFont typeface="Arial" pitchFamily="34" charset="0"/>
              <a:buChar char="∕"/>
            </a:pPr>
            <a:endParaRPr lang="cs-CZ" dirty="0" smtClean="0"/>
          </a:p>
        </p:txBody>
      </p:sp>
    </p:spTree>
  </p:cSld>
  <p:clrMapOvr>
    <a:masterClrMapping/>
  </p:clrMapOvr>
  <p:transition>
    <p:randomBa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smtClean="0"/>
              <a:t>Pobočný spolek (§ 219)</a:t>
            </a:r>
            <a:endParaRPr lang="cs-CZ" dirty="0"/>
          </a:p>
        </p:txBody>
      </p:sp>
      <p:sp>
        <p:nvSpPr>
          <p:cNvPr id="2" name="Zástupný symbol pro obsah 1"/>
          <p:cNvSpPr>
            <a:spLocks noGrp="1"/>
          </p:cNvSpPr>
          <p:nvPr>
            <p:ph idx="1"/>
          </p:nvPr>
        </p:nvSpPr>
        <p:spPr/>
        <p:txBody>
          <a:bodyPr>
            <a:normAutofit fontScale="77500" lnSpcReduction="20000"/>
          </a:bodyPr>
          <a:lstStyle/>
          <a:p>
            <a:pPr>
              <a:buClr>
                <a:srgbClr val="DD6909"/>
              </a:buClr>
              <a:buFont typeface="Arial" pitchFamily="34" charset="0"/>
              <a:buChar char="∕"/>
            </a:pPr>
            <a:r>
              <a:rPr lang="cs-CZ" dirty="0" smtClean="0"/>
              <a:t>dnes – organizační jednotky, které jednají svým jménem</a:t>
            </a:r>
          </a:p>
          <a:p>
            <a:pPr lvl="1">
              <a:buClr>
                <a:srgbClr val="DD6909"/>
              </a:buClr>
            </a:pPr>
            <a:r>
              <a:rPr lang="cs-CZ" dirty="0" smtClean="0"/>
              <a:t>statutární orgán hlavního spolku musí do tří let ode dne nabytí účinnosti zákoníku podat návrh na zápis pobočného spolku, jinak posledním dnem této lhůty právní osobnost pobočného spolku zanikne (§ 3045)</a:t>
            </a:r>
          </a:p>
          <a:p>
            <a:pPr>
              <a:buClr>
                <a:srgbClr val="DD6909"/>
              </a:buClr>
              <a:buFont typeface="Arial" pitchFamily="34" charset="0"/>
              <a:buChar char="∕"/>
            </a:pPr>
            <a:endParaRPr lang="cs-CZ" dirty="0" smtClean="0"/>
          </a:p>
          <a:p>
            <a:pPr>
              <a:buClr>
                <a:srgbClr val="DD6909"/>
              </a:buClr>
              <a:buFont typeface="Arial" pitchFamily="34" charset="0"/>
              <a:buChar char="∕"/>
            </a:pPr>
            <a:r>
              <a:rPr lang="cs-CZ" dirty="0" smtClean="0"/>
              <a:t>odvozená subjektivita (právní osobnost) od hlavního spolku</a:t>
            </a:r>
          </a:p>
          <a:p>
            <a:pPr>
              <a:buClr>
                <a:srgbClr val="DD6909"/>
              </a:buClr>
              <a:buFont typeface="Arial" pitchFamily="34" charset="0"/>
              <a:buChar char="∕"/>
            </a:pPr>
            <a:endParaRPr lang="cs-CZ" dirty="0" smtClean="0"/>
          </a:p>
          <a:p>
            <a:pPr>
              <a:buClr>
                <a:srgbClr val="DD6909"/>
              </a:buClr>
              <a:buFont typeface="Arial" pitchFamily="34" charset="0"/>
              <a:buChar char="∕"/>
            </a:pPr>
            <a:r>
              <a:rPr lang="cs-CZ" dirty="0" smtClean="0"/>
              <a:t>lze vytvářet i organizační jednotky bez subjektivity – tomu NOZ nebrání</a:t>
            </a:r>
          </a:p>
          <a:p>
            <a:pPr>
              <a:buClr>
                <a:srgbClr val="DD6909"/>
              </a:buClr>
              <a:buFont typeface="Arial" pitchFamily="34" charset="0"/>
              <a:buChar char="∕"/>
            </a:pPr>
            <a:r>
              <a:rPr lang="cs-CZ" dirty="0" smtClean="0"/>
              <a:t>existenčně závislý na hlavním spolku</a:t>
            </a:r>
          </a:p>
          <a:p>
            <a:pPr>
              <a:buClr>
                <a:srgbClr val="DD6909"/>
              </a:buClr>
              <a:buFont typeface="Arial" pitchFamily="34" charset="0"/>
              <a:buChar char="∕"/>
            </a:pPr>
            <a:endParaRPr lang="cs-CZ" dirty="0" smtClean="0"/>
          </a:p>
          <a:p>
            <a:pPr>
              <a:buClr>
                <a:srgbClr val="DD6909"/>
              </a:buClr>
              <a:buFont typeface="Arial" pitchFamily="34" charset="0"/>
              <a:buChar char="∕"/>
            </a:pPr>
            <a:endParaRPr lang="cs-CZ" dirty="0" smtClean="0"/>
          </a:p>
          <a:p>
            <a:pPr>
              <a:buClr>
                <a:srgbClr val="DD6909"/>
              </a:buClr>
              <a:buFont typeface="Arial" pitchFamily="34" charset="0"/>
              <a:buChar char="∕"/>
            </a:pPr>
            <a:endParaRPr lang="cs-CZ" dirty="0" smtClean="0"/>
          </a:p>
        </p:txBody>
      </p:sp>
    </p:spTree>
  </p:cSld>
  <p:clrMapOvr>
    <a:masterClrMapping/>
  </p:clrMapOvr>
  <p:transition>
    <p:randomBa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smtClean="0"/>
              <a:t>Vznik spolku (§ 226)</a:t>
            </a:r>
            <a:endParaRPr lang="cs-CZ" dirty="0"/>
          </a:p>
        </p:txBody>
      </p:sp>
      <p:sp>
        <p:nvSpPr>
          <p:cNvPr id="2" name="Zástupný symbol pro obsah 1"/>
          <p:cNvSpPr>
            <a:spLocks noGrp="1"/>
          </p:cNvSpPr>
          <p:nvPr>
            <p:ph idx="1"/>
          </p:nvPr>
        </p:nvSpPr>
        <p:spPr/>
        <p:txBody>
          <a:bodyPr>
            <a:normAutofit fontScale="77500" lnSpcReduction="20000"/>
          </a:bodyPr>
          <a:lstStyle/>
          <a:p>
            <a:pPr>
              <a:buClr>
                <a:srgbClr val="DD6909"/>
              </a:buClr>
              <a:buFont typeface="Arial" pitchFamily="34" charset="0"/>
              <a:buChar char="∕"/>
            </a:pPr>
            <a:r>
              <a:rPr lang="cs-CZ" dirty="0" smtClean="0"/>
              <a:t>spolek vzniká dnem zápisu do veřejného rejstříku</a:t>
            </a:r>
          </a:p>
          <a:p>
            <a:pPr lvl="1">
              <a:buClr>
                <a:srgbClr val="DD6909"/>
              </a:buClr>
            </a:pPr>
            <a:r>
              <a:rPr lang="cs-CZ" dirty="0" smtClean="0"/>
              <a:t>novinka, doposud veřejný rejstřík občanských sdružení neexistoval, vznikala registrací u Ministerstva vnitra</a:t>
            </a:r>
          </a:p>
          <a:p>
            <a:pPr>
              <a:buClr>
                <a:srgbClr val="DD6909"/>
              </a:buClr>
              <a:buFont typeface="Arial" pitchFamily="34" charset="0"/>
              <a:buChar char="∕"/>
            </a:pPr>
            <a:endParaRPr lang="cs-CZ" dirty="0" smtClean="0"/>
          </a:p>
          <a:p>
            <a:pPr>
              <a:buClr>
                <a:srgbClr val="DD6909"/>
              </a:buClr>
              <a:buFont typeface="Arial" pitchFamily="34" charset="0"/>
              <a:buChar char="∕"/>
            </a:pPr>
            <a:r>
              <a:rPr lang="cs-CZ" dirty="0" smtClean="0"/>
              <a:t>nebylo-li do 30 dnů od podání návrhu na zápis rozhodnuto, považuje se spolek zapsaný 30. dnem od podání návrhu</a:t>
            </a:r>
          </a:p>
          <a:p>
            <a:pPr>
              <a:buClr>
                <a:srgbClr val="DD6909"/>
              </a:buClr>
              <a:buFont typeface="Arial" pitchFamily="34" charset="0"/>
              <a:buChar char="∕"/>
            </a:pPr>
            <a:endParaRPr lang="cs-CZ" dirty="0" smtClean="0"/>
          </a:p>
          <a:p>
            <a:pPr>
              <a:buClr>
                <a:srgbClr val="DD6909"/>
              </a:buClr>
              <a:buFont typeface="Arial" pitchFamily="34" charset="0"/>
              <a:buChar char="∕"/>
            </a:pPr>
            <a:r>
              <a:rPr lang="cs-CZ" dirty="0" smtClean="0"/>
              <a:t>odborové organizace a organizace zaměstnavatelů (§ 3025)</a:t>
            </a:r>
          </a:p>
          <a:p>
            <a:pPr lvl="1">
              <a:buClr>
                <a:srgbClr val="DD6909"/>
              </a:buClr>
            </a:pPr>
            <a:r>
              <a:rPr lang="cs-CZ" dirty="0" smtClean="0"/>
              <a:t>k jejich vzniku postačuje pouze shoda na stanovách a doručení oznámení o založení příslušnému orgánu veřejné moci (evidenční princip)</a:t>
            </a:r>
          </a:p>
        </p:txBody>
      </p:sp>
    </p:spTree>
  </p:cSld>
  <p:clrMapOvr>
    <a:masterClrMapping/>
  </p:clrMapOvr>
  <p:transition>
    <p:randomBa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smtClean="0"/>
              <a:t>Žaloba člena spolku (§ 258)</a:t>
            </a:r>
            <a:endParaRPr lang="cs-CZ" dirty="0"/>
          </a:p>
        </p:txBody>
      </p:sp>
      <p:sp>
        <p:nvSpPr>
          <p:cNvPr id="2" name="Zástupný symbol pro obsah 1"/>
          <p:cNvSpPr>
            <a:spLocks noGrp="1"/>
          </p:cNvSpPr>
          <p:nvPr>
            <p:ph idx="1"/>
          </p:nvPr>
        </p:nvSpPr>
        <p:spPr/>
        <p:txBody>
          <a:bodyPr>
            <a:normAutofit fontScale="77500" lnSpcReduction="20000"/>
          </a:bodyPr>
          <a:lstStyle/>
          <a:p>
            <a:pPr>
              <a:buClr>
                <a:srgbClr val="DD6909"/>
              </a:buClr>
              <a:buFont typeface="Arial" pitchFamily="34" charset="0"/>
              <a:buChar char="∕"/>
            </a:pPr>
            <a:r>
              <a:rPr lang="cs-CZ" dirty="0" smtClean="0"/>
              <a:t>právo člena spolku napadnout rozhodnutí orgánu spolku</a:t>
            </a:r>
          </a:p>
          <a:p>
            <a:pPr lvl="1">
              <a:buClr>
                <a:srgbClr val="DD6909"/>
              </a:buClr>
            </a:pPr>
            <a:r>
              <a:rPr lang="cs-CZ" dirty="0" smtClean="0"/>
              <a:t>podrobnější regulace než doposud</a:t>
            </a:r>
          </a:p>
          <a:p>
            <a:pPr>
              <a:buClr>
                <a:srgbClr val="DD6909"/>
              </a:buClr>
              <a:buFont typeface="Arial" pitchFamily="34" charset="0"/>
              <a:buChar char="∕"/>
            </a:pPr>
            <a:endParaRPr lang="cs-CZ" dirty="0" smtClean="0"/>
          </a:p>
          <a:p>
            <a:pPr>
              <a:buClr>
                <a:srgbClr val="DD6909"/>
              </a:buClr>
              <a:buFont typeface="Arial" pitchFamily="34" charset="0"/>
              <a:buChar char="∕"/>
            </a:pPr>
            <a:r>
              <a:rPr lang="cs-CZ" dirty="0" smtClean="0"/>
              <a:t>prodlužují se lhůty, které je nutno dodržet</a:t>
            </a:r>
          </a:p>
          <a:p>
            <a:pPr lvl="1">
              <a:buClr>
                <a:srgbClr val="DD6909"/>
              </a:buClr>
            </a:pPr>
            <a:r>
              <a:rPr lang="cs-CZ" dirty="0" smtClean="0"/>
              <a:t>subjektivní ze 30 dnů na 3 měsíce</a:t>
            </a:r>
          </a:p>
          <a:p>
            <a:pPr lvl="1">
              <a:buClr>
                <a:srgbClr val="DD6909"/>
              </a:buClr>
            </a:pPr>
            <a:r>
              <a:rPr lang="cs-CZ" dirty="0" smtClean="0"/>
              <a:t>objektivní z 6 měsíců na 1 rok</a:t>
            </a:r>
          </a:p>
          <a:p>
            <a:pPr>
              <a:buClr>
                <a:srgbClr val="DD6909"/>
              </a:buClr>
              <a:buFont typeface="Arial" pitchFamily="34" charset="0"/>
              <a:buChar char="∕"/>
            </a:pPr>
            <a:endParaRPr lang="cs-CZ" dirty="0" smtClean="0"/>
          </a:p>
          <a:p>
            <a:pPr>
              <a:buClr>
                <a:srgbClr val="DD6909"/>
              </a:buClr>
              <a:buFont typeface="Arial" pitchFamily="34" charset="0"/>
              <a:buChar char="∕"/>
            </a:pPr>
            <a:r>
              <a:rPr lang="cs-CZ" dirty="0" smtClean="0"/>
              <a:t>soudu se zakládá pro určité případy pravomoc nevyhovět žalobě, byť by rozhodnutí orgánu spolku bylo v rozporu se zákonem nebo se stanovami (§ 260)</a:t>
            </a:r>
          </a:p>
          <a:p>
            <a:pPr lvl="1">
              <a:buClr>
                <a:srgbClr val="DD6909"/>
              </a:buClr>
            </a:pPr>
            <a:r>
              <a:rPr lang="cs-CZ" dirty="0" smtClean="0"/>
              <a:t>konflikt individuálního zájmu člena spolku a zájmu korporace, nebo zájmu na ochraně práv třetích osob nabytých v dobré víře </a:t>
            </a:r>
          </a:p>
          <a:p>
            <a:pPr lvl="1">
              <a:buClr>
                <a:srgbClr val="DD6909"/>
              </a:buClr>
            </a:pPr>
            <a:r>
              <a:rPr lang="cs-CZ" dirty="0" smtClean="0"/>
              <a:t>přiměřeného zadostiučinění</a:t>
            </a:r>
          </a:p>
        </p:txBody>
      </p:sp>
    </p:spTree>
  </p:cSld>
  <p:clrMapOvr>
    <a:masterClrMapping/>
  </p:clrMapOvr>
  <p:transition>
    <p:randomBa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err="1" smtClean="0"/>
              <a:t>Sociální</a:t>
            </a:r>
            <a:r>
              <a:rPr lang="en-US" dirty="0" smtClean="0"/>
              <a:t> </a:t>
            </a:r>
            <a:r>
              <a:rPr lang="en-US" dirty="0" err="1" smtClean="0"/>
              <a:t>družstvo</a:t>
            </a:r>
            <a:endParaRPr lang="en-US" dirty="0"/>
          </a:p>
        </p:txBody>
      </p:sp>
      <p:sp>
        <p:nvSpPr>
          <p:cNvPr id="7" name="Content Placeholder 6"/>
          <p:cNvSpPr>
            <a:spLocks noGrp="1"/>
          </p:cNvSpPr>
          <p:nvPr>
            <p:ph idx="1"/>
          </p:nvPr>
        </p:nvSpPr>
        <p:spPr/>
        <p:txBody>
          <a:bodyPr>
            <a:normAutofit fontScale="77500" lnSpcReduction="20000"/>
          </a:bodyPr>
          <a:lstStyle/>
          <a:p>
            <a:r>
              <a:rPr lang="en-US" dirty="0" err="1" smtClean="0"/>
              <a:t>Návrat</a:t>
            </a:r>
            <a:r>
              <a:rPr lang="en-US" dirty="0" smtClean="0"/>
              <a:t> </a:t>
            </a:r>
            <a:r>
              <a:rPr lang="en-US" dirty="0" err="1" smtClean="0"/>
              <a:t>ke</a:t>
            </a:r>
            <a:r>
              <a:rPr lang="en-US" dirty="0" smtClean="0"/>
              <a:t> </a:t>
            </a:r>
            <a:r>
              <a:rPr lang="en-US" dirty="0" err="1" smtClean="0"/>
              <a:t>kořenům</a:t>
            </a:r>
            <a:r>
              <a:rPr lang="en-US" dirty="0" smtClean="0"/>
              <a:t> </a:t>
            </a:r>
            <a:r>
              <a:rPr lang="en-US" dirty="0" err="1" smtClean="0"/>
              <a:t>idei</a:t>
            </a:r>
            <a:r>
              <a:rPr lang="en-US" dirty="0" smtClean="0"/>
              <a:t> </a:t>
            </a:r>
            <a:r>
              <a:rPr lang="en-US" dirty="0" err="1" smtClean="0"/>
              <a:t>družstevnictví</a:t>
            </a:r>
            <a:endParaRPr lang="en-US" dirty="0" smtClean="0"/>
          </a:p>
          <a:p>
            <a:r>
              <a:rPr lang="en-US" dirty="0" smtClean="0"/>
              <a:t>§ 758 ZOK</a:t>
            </a:r>
          </a:p>
          <a:p>
            <a:pPr lvl="1"/>
            <a:r>
              <a:rPr lang="en-US" dirty="0" err="1" smtClean="0"/>
              <a:t>Obecně</a:t>
            </a:r>
            <a:r>
              <a:rPr lang="en-US" dirty="0" smtClean="0"/>
              <a:t> </a:t>
            </a:r>
            <a:r>
              <a:rPr lang="en-US" dirty="0" err="1" smtClean="0"/>
              <a:t>prospěšná</a:t>
            </a:r>
            <a:r>
              <a:rPr lang="en-US" dirty="0" smtClean="0"/>
              <a:t> </a:t>
            </a:r>
            <a:r>
              <a:rPr lang="en-US" dirty="0" err="1" smtClean="0"/>
              <a:t>činnost</a:t>
            </a:r>
            <a:endParaRPr lang="en-US" dirty="0" smtClean="0"/>
          </a:p>
          <a:p>
            <a:pPr lvl="1"/>
            <a:r>
              <a:rPr lang="en-US" dirty="0" err="1" smtClean="0"/>
              <a:t>Za</a:t>
            </a:r>
            <a:r>
              <a:rPr lang="en-US" dirty="0" smtClean="0"/>
              <a:t> </a:t>
            </a:r>
            <a:r>
              <a:rPr lang="en-US" dirty="0" err="1" smtClean="0"/>
              <a:t>účelem</a:t>
            </a:r>
            <a:r>
              <a:rPr lang="en-US" dirty="0" smtClean="0"/>
              <a:t> </a:t>
            </a:r>
            <a:r>
              <a:rPr lang="en-US" dirty="0" err="1" smtClean="0"/>
              <a:t>integrace</a:t>
            </a:r>
            <a:r>
              <a:rPr lang="en-US" dirty="0" smtClean="0"/>
              <a:t> </a:t>
            </a:r>
            <a:r>
              <a:rPr lang="en-US" dirty="0" err="1" smtClean="0"/>
              <a:t>znevýhodněných</a:t>
            </a:r>
            <a:r>
              <a:rPr lang="en-US" dirty="0" smtClean="0"/>
              <a:t> </a:t>
            </a:r>
          </a:p>
          <a:p>
            <a:pPr lvl="1"/>
            <a:endParaRPr lang="en-US" dirty="0"/>
          </a:p>
          <a:p>
            <a:r>
              <a:rPr lang="en-US" dirty="0" err="1" smtClean="0"/>
              <a:t>Propojení</a:t>
            </a:r>
            <a:r>
              <a:rPr lang="en-US" dirty="0" smtClean="0"/>
              <a:t> </a:t>
            </a:r>
            <a:r>
              <a:rPr lang="en-US" dirty="0" err="1" smtClean="0"/>
              <a:t>členů</a:t>
            </a:r>
            <a:r>
              <a:rPr lang="en-US" dirty="0" smtClean="0"/>
              <a:t> </a:t>
            </a:r>
            <a:r>
              <a:rPr lang="en-US" dirty="0" err="1" smtClean="0"/>
              <a:t>družstva</a:t>
            </a:r>
            <a:r>
              <a:rPr lang="en-US" dirty="0" smtClean="0"/>
              <a:t> s </a:t>
            </a:r>
            <a:r>
              <a:rPr lang="en-US" dirty="0" err="1" smtClean="0"/>
              <a:t>prací</a:t>
            </a:r>
            <a:r>
              <a:rPr lang="en-US" dirty="0" smtClean="0"/>
              <a:t> pro </a:t>
            </a:r>
            <a:r>
              <a:rPr lang="en-US" dirty="0" err="1" smtClean="0"/>
              <a:t>družstvo</a:t>
            </a:r>
            <a:endParaRPr lang="en-US" dirty="0" smtClean="0"/>
          </a:p>
          <a:p>
            <a:r>
              <a:rPr lang="en-US" dirty="0" err="1" smtClean="0"/>
              <a:t>Družstevní</a:t>
            </a:r>
            <a:r>
              <a:rPr lang="en-US" dirty="0" smtClean="0"/>
              <a:t> </a:t>
            </a:r>
            <a:r>
              <a:rPr lang="en-US" dirty="0" err="1" smtClean="0"/>
              <a:t>demokracie</a:t>
            </a:r>
            <a:endParaRPr lang="en-US" dirty="0" smtClean="0"/>
          </a:p>
          <a:p>
            <a:r>
              <a:rPr lang="en-US" dirty="0" err="1" smtClean="0"/>
              <a:t>Omezení</a:t>
            </a:r>
            <a:r>
              <a:rPr lang="en-US" dirty="0" smtClean="0"/>
              <a:t> </a:t>
            </a:r>
            <a:r>
              <a:rPr lang="en-US" dirty="0" err="1" smtClean="0"/>
              <a:t>hospodaření</a:t>
            </a:r>
            <a:endParaRPr lang="cs-CZ" dirty="0" smtClean="0"/>
          </a:p>
          <a:p>
            <a:r>
              <a:rPr lang="cs-CZ" dirty="0" smtClean="0"/>
              <a:t>Omezená možnost osob, které mohou být členem</a:t>
            </a:r>
          </a:p>
          <a:p>
            <a:r>
              <a:rPr lang="cs-CZ" dirty="0" smtClean="0"/>
              <a:t>Zákaz převodu družstevního podílu</a:t>
            </a:r>
          </a:p>
          <a:p>
            <a:r>
              <a:rPr lang="en-US" dirty="0" err="1" smtClean="0"/>
              <a:t>Sdružení</a:t>
            </a:r>
            <a:r>
              <a:rPr lang="en-US" dirty="0" smtClean="0"/>
              <a:t> (</a:t>
            </a:r>
            <a:r>
              <a:rPr lang="en-US" dirty="0" err="1" smtClean="0"/>
              <a:t>spolek</a:t>
            </a:r>
            <a:r>
              <a:rPr lang="en-US" dirty="0" smtClean="0"/>
              <a:t>) se </a:t>
            </a:r>
            <a:r>
              <a:rPr lang="en-US" dirty="0" err="1" smtClean="0"/>
              <a:t>může</a:t>
            </a:r>
            <a:r>
              <a:rPr lang="en-US" dirty="0" smtClean="0"/>
              <a:t> </a:t>
            </a:r>
            <a:r>
              <a:rPr lang="en-US" dirty="0" err="1" smtClean="0"/>
              <a:t>na</a:t>
            </a:r>
            <a:r>
              <a:rPr lang="en-US" dirty="0" smtClean="0"/>
              <a:t> </a:t>
            </a:r>
            <a:r>
              <a:rPr lang="en-US" dirty="0" err="1" smtClean="0"/>
              <a:t>sociální</a:t>
            </a:r>
            <a:r>
              <a:rPr lang="en-US" dirty="0" smtClean="0"/>
              <a:t> </a:t>
            </a:r>
            <a:r>
              <a:rPr lang="en-US" dirty="0" err="1" smtClean="0"/>
              <a:t>družstvo</a:t>
            </a:r>
            <a:r>
              <a:rPr lang="en-US" dirty="0" smtClean="0"/>
              <a:t> </a:t>
            </a:r>
            <a:r>
              <a:rPr lang="cs-CZ" dirty="0" smtClean="0"/>
              <a:t>pře</a:t>
            </a:r>
            <a:r>
              <a:rPr lang="en-US" dirty="0" err="1" smtClean="0"/>
              <a:t>měnit</a:t>
            </a:r>
            <a:r>
              <a:rPr lang="cs-CZ" dirty="0" smtClean="0"/>
              <a:t> (§ 3045/1)</a:t>
            </a:r>
            <a:endParaRPr lang="en-US" dirty="0" smtClean="0"/>
          </a:p>
          <a:p>
            <a:pPr>
              <a:buNone/>
            </a:pPr>
            <a:endParaRPr lang="en-US" dirty="0" smtClean="0"/>
          </a:p>
        </p:txBody>
      </p:sp>
    </p:spTree>
    <p:extLst>
      <p:ext uri="{BB962C8B-B14F-4D97-AF65-F5344CB8AC3E}">
        <p14:creationId xmlns="" xmlns:p14="http://schemas.microsoft.com/office/powerpoint/2010/main" val="2572885954"/>
      </p:ext>
    </p:extLst>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cs-CZ" dirty="0" smtClean="0"/>
              <a:t>Fundace  - změna koncepčního uchopení</a:t>
            </a:r>
            <a:endParaRPr lang="en-US" dirty="0"/>
          </a:p>
        </p:txBody>
      </p:sp>
      <p:sp>
        <p:nvSpPr>
          <p:cNvPr id="5" name="Content Placeholder 4"/>
          <p:cNvSpPr>
            <a:spLocks noGrp="1"/>
          </p:cNvSpPr>
          <p:nvPr>
            <p:ph idx="1"/>
          </p:nvPr>
        </p:nvSpPr>
        <p:spPr/>
        <p:txBody>
          <a:bodyPr>
            <a:normAutofit fontScale="77500" lnSpcReduction="20000"/>
          </a:bodyPr>
          <a:lstStyle/>
          <a:p>
            <a:r>
              <a:rPr lang="cs-CZ" dirty="0" smtClean="0"/>
              <a:t>Začlenění přímo do NOZ –  posun do soukromoprávní sféry</a:t>
            </a:r>
          </a:p>
          <a:p>
            <a:endParaRPr lang="cs-CZ" dirty="0" smtClean="0"/>
          </a:p>
          <a:p>
            <a:r>
              <a:rPr lang="cs-CZ" dirty="0" smtClean="0"/>
              <a:t>Kontinuita existence dosavadních nadací a nadačních fondů (zrušení zákona č. 227/1997 Sb.)</a:t>
            </a:r>
          </a:p>
          <a:p>
            <a:pPr>
              <a:buNone/>
            </a:pPr>
            <a:endParaRPr lang="cs-CZ" dirty="0" smtClean="0"/>
          </a:p>
          <a:p>
            <a:r>
              <a:rPr lang="cs-CZ" dirty="0" smtClean="0"/>
              <a:t>Posílení postavení zakladatele - vyšší respekt jeho vůli</a:t>
            </a:r>
          </a:p>
          <a:p>
            <a:pPr>
              <a:buNone/>
            </a:pPr>
            <a:endParaRPr lang="cs-CZ" dirty="0" smtClean="0"/>
          </a:p>
          <a:p>
            <a:r>
              <a:rPr lang="cs-CZ" dirty="0" smtClean="0"/>
              <a:t>Liberalizace (zejména nadačního účelu) - rozšíření možností využití</a:t>
            </a:r>
          </a:p>
          <a:p>
            <a:endParaRPr lang="cs-CZ" dirty="0" smtClean="0"/>
          </a:p>
          <a:p>
            <a:r>
              <a:rPr lang="cs-CZ" dirty="0" smtClean="0"/>
              <a:t>Změna systematiky  - oddělení úpravy nadací a nadačních fondů</a:t>
            </a:r>
          </a:p>
          <a:p>
            <a:endParaRPr lang="cs-CZ" dirty="0" smtClean="0"/>
          </a:p>
          <a:p>
            <a:endParaRPr lang="cs-CZ" dirty="0" smtClean="0"/>
          </a:p>
          <a:p>
            <a:endParaRPr lang="cs-CZ" dirty="0" smtClean="0"/>
          </a:p>
          <a:p>
            <a:pPr>
              <a:buNone/>
            </a:pPr>
            <a:endParaRPr lang="cs-CZ" dirty="0" smtClean="0"/>
          </a:p>
          <a:p>
            <a:endParaRPr lang="cs-CZ" dirty="0" smtClean="0"/>
          </a:p>
          <a:p>
            <a:endParaRPr lang="cs-CZ" dirty="0" smtClean="0"/>
          </a:p>
          <a:p>
            <a:endParaRPr lang="cs-CZ" dirty="0" smtClean="0"/>
          </a:p>
          <a:p>
            <a:endParaRPr lang="cs-CZ" dirty="0" smtClean="0"/>
          </a:p>
          <a:p>
            <a:endParaRPr lang="en-US" dirty="0"/>
          </a:p>
        </p:txBody>
      </p:sp>
    </p:spTree>
    <p:extLst>
      <p:ext uri="{BB962C8B-B14F-4D97-AF65-F5344CB8AC3E}">
        <p14:creationId xmlns="" xmlns:p14="http://schemas.microsoft.com/office/powerpoint/2010/main" val="1888727006"/>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fontScale="90000"/>
          </a:bodyPr>
          <a:lstStyle/>
          <a:p>
            <a:r>
              <a:rPr lang="cs-CZ" dirty="0" smtClean="0"/>
              <a:t>Zvláštní zákony týkající se právnických osob</a:t>
            </a:r>
            <a:endParaRPr lang="cs-CZ" dirty="0"/>
          </a:p>
        </p:txBody>
      </p:sp>
      <p:sp>
        <p:nvSpPr>
          <p:cNvPr id="2" name="Zástupný symbol pro obsah 1"/>
          <p:cNvSpPr>
            <a:spLocks noGrp="1"/>
          </p:cNvSpPr>
          <p:nvPr>
            <p:ph idx="1"/>
          </p:nvPr>
        </p:nvSpPr>
        <p:spPr/>
        <p:txBody>
          <a:bodyPr>
            <a:normAutofit fontScale="77500" lnSpcReduction="20000"/>
          </a:bodyPr>
          <a:lstStyle/>
          <a:p>
            <a:pPr>
              <a:buClr>
                <a:srgbClr val="DD6909"/>
              </a:buClr>
              <a:buFont typeface="Arial" pitchFamily="34" charset="0"/>
              <a:buChar char="∕"/>
            </a:pPr>
            <a:r>
              <a:rPr lang="cs-CZ" dirty="0" smtClean="0"/>
              <a:t>zákon o obchodních korporacích (č. 90/2012 Sb.)</a:t>
            </a:r>
          </a:p>
          <a:p>
            <a:pPr lvl="1">
              <a:buClr>
                <a:srgbClr val="DD6909"/>
              </a:buClr>
            </a:pPr>
            <a:r>
              <a:rPr lang="cs-CZ" dirty="0" smtClean="0"/>
              <a:t>obsahuje regulaci týkající se obchodních společností a družstev</a:t>
            </a:r>
          </a:p>
          <a:p>
            <a:pPr lvl="1">
              <a:buClr>
                <a:srgbClr val="DD6909"/>
              </a:buClr>
            </a:pPr>
            <a:r>
              <a:rPr lang="cs-CZ" dirty="0" smtClean="0"/>
              <a:t>obecná ustanovení o právnických osobách a o korporacích</a:t>
            </a:r>
          </a:p>
          <a:p>
            <a:pPr lvl="2">
              <a:buClr>
                <a:srgbClr val="DD6909"/>
              </a:buClr>
            </a:pPr>
            <a:r>
              <a:rPr lang="cs-CZ" dirty="0" smtClean="0"/>
              <a:t>subsidiární použití</a:t>
            </a:r>
          </a:p>
          <a:p>
            <a:pPr lvl="1">
              <a:buClr>
                <a:srgbClr val="DD6909"/>
              </a:buClr>
            </a:pPr>
            <a:r>
              <a:rPr lang="cs-CZ" dirty="0" smtClean="0"/>
              <a:t>pravidla týkající se spolků</a:t>
            </a:r>
          </a:p>
          <a:p>
            <a:pPr lvl="2">
              <a:buClr>
                <a:srgbClr val="DD6909"/>
              </a:buClr>
            </a:pPr>
            <a:r>
              <a:rPr lang="cs-CZ" dirty="0" smtClean="0"/>
              <a:t>použijí se, když na ně zákon o korporacích přímo odkáže</a:t>
            </a:r>
          </a:p>
          <a:p>
            <a:pPr>
              <a:buClr>
                <a:srgbClr val="DD6909"/>
              </a:buClr>
              <a:buFont typeface="Arial" pitchFamily="34" charset="0"/>
              <a:buChar char="∕"/>
            </a:pPr>
            <a:endParaRPr lang="cs-CZ" dirty="0" smtClean="0"/>
          </a:p>
          <a:p>
            <a:pPr>
              <a:buClr>
                <a:srgbClr val="DD6909"/>
              </a:buClr>
              <a:buFont typeface="Arial" pitchFamily="34" charset="0"/>
              <a:buChar char="∕"/>
            </a:pPr>
            <a:r>
              <a:rPr lang="cs-CZ" dirty="0" smtClean="0"/>
              <a:t>zákon o veřejných rejstřících (č. 304/2013 Sb</a:t>
            </a:r>
            <a:r>
              <a:rPr lang="cs-CZ" dirty="0"/>
              <a:t>.</a:t>
            </a:r>
            <a:r>
              <a:rPr lang="cs-CZ" dirty="0" smtClean="0"/>
              <a:t>)</a:t>
            </a:r>
          </a:p>
          <a:p>
            <a:pPr lvl="1">
              <a:buClr>
                <a:srgbClr val="DD6909"/>
              </a:buClr>
            </a:pPr>
            <a:r>
              <a:rPr lang="cs-CZ" dirty="0" smtClean="0"/>
              <a:t>obchodní společnosti, družstva, nadace, nadační fondy, spolky, společenství vlastníků jednotek,…</a:t>
            </a:r>
          </a:p>
          <a:p>
            <a:pPr lvl="1">
              <a:buClr>
                <a:srgbClr val="DD6909"/>
              </a:buClr>
            </a:pPr>
            <a:r>
              <a:rPr lang="cs-CZ" dirty="0" smtClean="0"/>
              <a:t>přímé zápisy prováděné notáři</a:t>
            </a:r>
          </a:p>
          <a:p>
            <a:pPr>
              <a:buClr>
                <a:srgbClr val="DD6909"/>
              </a:buClr>
              <a:buFont typeface="Arial" pitchFamily="34" charset="0"/>
              <a:buChar char="∕"/>
            </a:pPr>
            <a:endParaRPr lang="cs-CZ" dirty="0" smtClean="0"/>
          </a:p>
          <a:p>
            <a:pPr>
              <a:buClr>
                <a:srgbClr val="DD6909"/>
              </a:buClr>
              <a:buFont typeface="Arial" pitchFamily="34" charset="0"/>
              <a:buChar char="∕"/>
            </a:pPr>
            <a:r>
              <a:rPr lang="cs-CZ" dirty="0" smtClean="0"/>
              <a:t>zákon o přeměnách obchodních společností</a:t>
            </a:r>
          </a:p>
          <a:p>
            <a:pPr>
              <a:buClr>
                <a:srgbClr val="DD6909"/>
              </a:buClr>
              <a:buFont typeface="Arial" pitchFamily="34" charset="0"/>
              <a:buChar char="∕"/>
            </a:pPr>
            <a:endParaRPr lang="cs-CZ" dirty="0" smtClean="0"/>
          </a:p>
        </p:txBody>
      </p:sp>
    </p:spTree>
  </p:cSld>
  <p:clrMapOvr>
    <a:masterClrMapping/>
  </p:clrMapOvr>
  <p:transition>
    <p:randomBa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cs-CZ" dirty="0" smtClean="0"/>
              <a:t>Fundace  - systematika členění</a:t>
            </a:r>
            <a:endParaRPr lang="en-US" dirty="0"/>
          </a:p>
        </p:txBody>
      </p:sp>
      <p:sp>
        <p:nvSpPr>
          <p:cNvPr id="5" name="Content Placeholder 4"/>
          <p:cNvSpPr>
            <a:spLocks noGrp="1"/>
          </p:cNvSpPr>
          <p:nvPr>
            <p:ph idx="1"/>
          </p:nvPr>
        </p:nvSpPr>
        <p:spPr/>
        <p:txBody>
          <a:bodyPr>
            <a:normAutofit fontScale="70000" lnSpcReduction="20000"/>
          </a:bodyPr>
          <a:lstStyle/>
          <a:p>
            <a:r>
              <a:rPr lang="cs-CZ" dirty="0" smtClean="0"/>
              <a:t>Část I., Hlava II. Osoby, Díl 3 Právnické osoby, Oddíl 3: Fundace: </a:t>
            </a:r>
          </a:p>
          <a:p>
            <a:pPr>
              <a:buNone/>
            </a:pPr>
            <a:endParaRPr lang="cs-CZ" dirty="0" smtClean="0"/>
          </a:p>
          <a:p>
            <a:r>
              <a:rPr lang="cs-CZ" dirty="0" smtClean="0"/>
              <a:t>Obecně o fundacích ( § 303 – § 305):</a:t>
            </a:r>
          </a:p>
          <a:p>
            <a:pPr>
              <a:buNone/>
            </a:pPr>
            <a:r>
              <a:rPr lang="cs-CZ" dirty="0" smtClean="0"/>
              <a:t> </a:t>
            </a:r>
            <a:r>
              <a:rPr lang="cs-CZ" i="1" dirty="0" smtClean="0"/>
              <a:t>„ právnická osoba vytvořená majetkem vyčleněným k určitému účelu. Její činnost se váže na účel, k němuž byla zřízena.“</a:t>
            </a:r>
          </a:p>
          <a:p>
            <a:endParaRPr lang="cs-CZ" dirty="0" smtClean="0"/>
          </a:p>
          <a:p>
            <a:r>
              <a:rPr lang="cs-CZ" dirty="0" smtClean="0"/>
              <a:t>Nadace (§ 306 – § 393) – 87 ustanovení</a:t>
            </a:r>
          </a:p>
          <a:p>
            <a:r>
              <a:rPr lang="cs-CZ" dirty="0" smtClean="0"/>
              <a:t>Nadační fond (§ 394 - § 401) – 8 ustanovení </a:t>
            </a:r>
          </a:p>
          <a:p>
            <a:pPr>
              <a:buNone/>
            </a:pPr>
            <a:r>
              <a:rPr lang="cs-CZ" dirty="0" smtClean="0"/>
              <a:t>----------------------------------------------------------------------------</a:t>
            </a:r>
          </a:p>
          <a:p>
            <a:r>
              <a:rPr lang="cs-CZ" dirty="0" smtClean="0"/>
              <a:t>Ústav – fundační forma – upravená v samostatném Oddílu 4 (§ 402 – § 418), „obdobně“ úprava nadací</a:t>
            </a:r>
          </a:p>
          <a:p>
            <a:pPr>
              <a:buNone/>
            </a:pPr>
            <a:endParaRPr lang="cs-CZ" dirty="0" smtClean="0"/>
          </a:p>
          <a:p>
            <a:endParaRPr lang="cs-CZ" dirty="0" smtClean="0"/>
          </a:p>
          <a:p>
            <a:endParaRPr lang="cs-CZ" dirty="0" smtClean="0"/>
          </a:p>
          <a:p>
            <a:endParaRPr lang="cs-CZ" dirty="0" smtClean="0"/>
          </a:p>
          <a:p>
            <a:endParaRPr lang="cs-CZ" dirty="0" smtClean="0"/>
          </a:p>
          <a:p>
            <a:endParaRPr lang="en-US" dirty="0"/>
          </a:p>
        </p:txBody>
      </p:sp>
    </p:spTree>
    <p:extLst>
      <p:ext uri="{BB962C8B-B14F-4D97-AF65-F5344CB8AC3E}">
        <p14:creationId xmlns="" xmlns:p14="http://schemas.microsoft.com/office/powerpoint/2010/main" val="1888727006"/>
      </p:ext>
    </p:extLst>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cs-CZ" dirty="0" smtClean="0"/>
              <a:t>Nadace – základní charakteristika I.</a:t>
            </a:r>
            <a:endParaRPr lang="en-US" dirty="0"/>
          </a:p>
        </p:txBody>
      </p:sp>
      <p:sp>
        <p:nvSpPr>
          <p:cNvPr id="5" name="Content Placeholder 4"/>
          <p:cNvSpPr>
            <a:spLocks noGrp="1"/>
          </p:cNvSpPr>
          <p:nvPr>
            <p:ph idx="1"/>
          </p:nvPr>
        </p:nvSpPr>
        <p:spPr/>
        <p:txBody>
          <a:bodyPr>
            <a:normAutofit fontScale="77500" lnSpcReduction="20000"/>
          </a:bodyPr>
          <a:lstStyle/>
          <a:p>
            <a:r>
              <a:rPr lang="cs-CZ" dirty="0" smtClean="0"/>
              <a:t>Trvalá služba účelu společensky nebo hospodářsky užitečnému</a:t>
            </a:r>
          </a:p>
          <a:p>
            <a:endParaRPr lang="cs-CZ" dirty="0" smtClean="0"/>
          </a:p>
          <a:p>
            <a:r>
              <a:rPr lang="cs-CZ" dirty="0" smtClean="0"/>
              <a:t>Účel: veřejně prospěšný, dobročinný (i soukromě prospěšný)</a:t>
            </a:r>
          </a:p>
          <a:p>
            <a:endParaRPr lang="cs-CZ" dirty="0" smtClean="0"/>
          </a:p>
          <a:p>
            <a:r>
              <a:rPr lang="cs-CZ" dirty="0" smtClean="0"/>
              <a:t>Podnikání nadací jako vedlejší činnost – přímé i „nepřímé“</a:t>
            </a:r>
          </a:p>
          <a:p>
            <a:endParaRPr lang="cs-CZ" dirty="0" smtClean="0"/>
          </a:p>
          <a:p>
            <a:r>
              <a:rPr lang="cs-CZ" dirty="0" smtClean="0"/>
              <a:t>Změna nadační listiny, změna nadačního účelu</a:t>
            </a:r>
          </a:p>
          <a:p>
            <a:endParaRPr lang="cs-CZ" dirty="0" smtClean="0"/>
          </a:p>
          <a:p>
            <a:r>
              <a:rPr lang="cs-CZ" dirty="0" smtClean="0"/>
              <a:t>Nové pojmy: nadační kapitál, nadační jistina (zvláštní režim)</a:t>
            </a:r>
          </a:p>
          <a:p>
            <a:endParaRPr lang="cs-CZ" dirty="0" smtClean="0"/>
          </a:p>
          <a:p>
            <a:endParaRPr lang="cs-CZ" dirty="0" smtClean="0"/>
          </a:p>
          <a:p>
            <a:endParaRPr lang="cs-CZ" dirty="0" smtClean="0"/>
          </a:p>
          <a:p>
            <a:endParaRPr lang="cs-CZ" dirty="0" smtClean="0"/>
          </a:p>
          <a:p>
            <a:endParaRPr lang="en-US" dirty="0"/>
          </a:p>
        </p:txBody>
      </p:sp>
    </p:spTree>
    <p:extLst>
      <p:ext uri="{BB962C8B-B14F-4D97-AF65-F5344CB8AC3E}">
        <p14:creationId xmlns="" xmlns:p14="http://schemas.microsoft.com/office/powerpoint/2010/main" val="1888727006"/>
      </p:ext>
    </p:extLst>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cs-CZ" dirty="0" smtClean="0"/>
              <a:t>Nadace – základní charakteristika II.</a:t>
            </a:r>
            <a:endParaRPr lang="en-US" dirty="0"/>
          </a:p>
        </p:txBody>
      </p:sp>
      <p:sp>
        <p:nvSpPr>
          <p:cNvPr id="5" name="Content Placeholder 4"/>
          <p:cNvSpPr>
            <a:spLocks noGrp="1"/>
          </p:cNvSpPr>
          <p:nvPr>
            <p:ph idx="1"/>
          </p:nvPr>
        </p:nvSpPr>
        <p:spPr/>
        <p:txBody>
          <a:bodyPr>
            <a:normAutofit fontScale="85000" lnSpcReduction="20000"/>
          </a:bodyPr>
          <a:lstStyle/>
          <a:p>
            <a:r>
              <a:rPr lang="cs-CZ" dirty="0" smtClean="0"/>
              <a:t>Dispozitivní úprava vnitřních poměrů (zákon požaduje i nadále existenci statutárního a kontrolního orgánu)</a:t>
            </a:r>
          </a:p>
          <a:p>
            <a:endParaRPr lang="cs-CZ" dirty="0" smtClean="0"/>
          </a:p>
          <a:p>
            <a:r>
              <a:rPr lang="cs-CZ" dirty="0" smtClean="0"/>
              <a:t>Odstranění některých detailních regulací, např. investování majetku, pravidla o omezení nákladů, ALE!  </a:t>
            </a:r>
          </a:p>
          <a:p>
            <a:endParaRPr lang="cs-CZ" dirty="0" smtClean="0"/>
          </a:p>
          <a:p>
            <a:r>
              <a:rPr lang="cs-CZ" dirty="0" smtClean="0"/>
              <a:t>Jiná  detailní úprava včleněna: vklady do nadace, nadační kapitál (snižování a zvyšování nadačního kapitálu, přeměny fundací, zrušení nadace)</a:t>
            </a:r>
          </a:p>
          <a:p>
            <a:endParaRPr lang="cs-CZ" dirty="0" smtClean="0"/>
          </a:p>
          <a:p>
            <a:r>
              <a:rPr lang="cs-CZ" dirty="0" smtClean="0"/>
              <a:t>Možná přeměna nadace na nadační fond a naopak </a:t>
            </a:r>
          </a:p>
          <a:p>
            <a:endParaRPr lang="cs-CZ" dirty="0" smtClean="0"/>
          </a:p>
          <a:p>
            <a:endParaRPr lang="cs-CZ" dirty="0" smtClean="0"/>
          </a:p>
          <a:p>
            <a:endParaRPr lang="cs-CZ" dirty="0" smtClean="0"/>
          </a:p>
          <a:p>
            <a:endParaRPr lang="cs-CZ" dirty="0" smtClean="0"/>
          </a:p>
          <a:p>
            <a:endParaRPr lang="en-US" dirty="0"/>
          </a:p>
        </p:txBody>
      </p:sp>
    </p:spTree>
    <p:extLst>
      <p:ext uri="{BB962C8B-B14F-4D97-AF65-F5344CB8AC3E}">
        <p14:creationId xmlns="" xmlns:p14="http://schemas.microsoft.com/office/powerpoint/2010/main" val="1888727006"/>
      </p:ext>
    </p:extLst>
  </p:cSld>
  <p:clrMapOvr>
    <a:masterClrMapping/>
  </p:clrMapOvr>
  <p:transition>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cs-CZ" dirty="0" smtClean="0"/>
              <a:t>Přidružený fond (§ 349 a </a:t>
            </a:r>
            <a:r>
              <a:rPr lang="cs-CZ" dirty="0" err="1" smtClean="0"/>
              <a:t>násl</a:t>
            </a:r>
            <a:r>
              <a:rPr lang="cs-CZ" dirty="0" smtClean="0"/>
              <a:t>.)</a:t>
            </a:r>
            <a:endParaRPr lang="en-US" dirty="0"/>
          </a:p>
        </p:txBody>
      </p:sp>
      <p:sp>
        <p:nvSpPr>
          <p:cNvPr id="5" name="Content Placeholder 4"/>
          <p:cNvSpPr>
            <a:spLocks noGrp="1"/>
          </p:cNvSpPr>
          <p:nvPr>
            <p:ph idx="1"/>
          </p:nvPr>
        </p:nvSpPr>
        <p:spPr/>
        <p:txBody>
          <a:bodyPr>
            <a:normAutofit fontScale="77500" lnSpcReduction="20000"/>
          </a:bodyPr>
          <a:lstStyle/>
          <a:p>
            <a:r>
              <a:rPr lang="cs-CZ" dirty="0" smtClean="0"/>
              <a:t>Koncepce tzv. "nesamostatné nadace“ , účel fondu musí souviset s posláním nadace</a:t>
            </a:r>
          </a:p>
          <a:p>
            <a:r>
              <a:rPr lang="cs-CZ" dirty="0" smtClean="0"/>
              <a:t>Je tvořen souborem majetku, který je způsobilý být předmětem vkladu do nadace (předpoklad trvalého výnosu)</a:t>
            </a:r>
          </a:p>
          <a:p>
            <a:r>
              <a:rPr lang="cs-CZ" dirty="0" smtClean="0"/>
              <a:t>Majetek je svěřen pod správu nadace na základě  písemné smlouvy </a:t>
            </a:r>
          </a:p>
          <a:p>
            <a:r>
              <a:rPr lang="cs-CZ" dirty="0" smtClean="0"/>
              <a:t>Vlastníkem majetku zůstává zakladatel/dárce</a:t>
            </a:r>
          </a:p>
          <a:p>
            <a:r>
              <a:rPr lang="cs-CZ" dirty="0" smtClean="0"/>
              <a:t>Nadace s majetkem fondu hospodaří odděleně, práva a povinnosti při hospodaření s přidruženým fondem vznikají jen spravující nadaci</a:t>
            </a:r>
          </a:p>
          <a:p>
            <a:r>
              <a:rPr lang="cs-CZ" dirty="0" smtClean="0"/>
              <a:t>Dohodnout i další parametry: úplatnost, rozsah správy, zvláštní označení atd.</a:t>
            </a:r>
          </a:p>
          <a:p>
            <a:endParaRPr lang="en-US" dirty="0"/>
          </a:p>
        </p:txBody>
      </p:sp>
    </p:spTree>
    <p:extLst>
      <p:ext uri="{BB962C8B-B14F-4D97-AF65-F5344CB8AC3E}">
        <p14:creationId xmlns="" xmlns:p14="http://schemas.microsoft.com/office/powerpoint/2010/main" val="1888727006"/>
      </p:ext>
    </p:extLst>
  </p:cSld>
  <p:clrMapOvr>
    <a:masterClrMapping/>
  </p:clrMapOvr>
  <p:transition>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cs-CZ" dirty="0" smtClean="0"/>
              <a:t>Nadační fond – základní charakteristika I.</a:t>
            </a:r>
            <a:endParaRPr lang="en-US" dirty="0"/>
          </a:p>
        </p:txBody>
      </p:sp>
      <p:sp>
        <p:nvSpPr>
          <p:cNvPr id="5" name="Content Placeholder 4"/>
          <p:cNvSpPr>
            <a:spLocks noGrp="1"/>
          </p:cNvSpPr>
          <p:nvPr>
            <p:ph idx="1"/>
          </p:nvPr>
        </p:nvSpPr>
        <p:spPr/>
        <p:txBody>
          <a:bodyPr>
            <a:normAutofit fontScale="92500" lnSpcReduction="20000"/>
          </a:bodyPr>
          <a:lstStyle/>
          <a:p>
            <a:pPr>
              <a:lnSpc>
                <a:spcPct val="80000"/>
              </a:lnSpc>
            </a:pPr>
            <a:r>
              <a:rPr lang="cs-CZ" dirty="0" smtClean="0"/>
              <a:t>8 ustanovení – řeší pouze základní </a:t>
            </a:r>
            <a:r>
              <a:rPr lang="cs-CZ" dirty="0" err="1" smtClean="0"/>
              <a:t>statusové</a:t>
            </a:r>
            <a:r>
              <a:rPr lang="cs-CZ" dirty="0" smtClean="0"/>
              <a:t> otázky </a:t>
            </a:r>
          </a:p>
          <a:p>
            <a:pPr>
              <a:lnSpc>
                <a:spcPct val="80000"/>
              </a:lnSpc>
            </a:pPr>
            <a:endParaRPr lang="cs-CZ" dirty="0" smtClean="0"/>
          </a:p>
          <a:p>
            <a:pPr>
              <a:lnSpc>
                <a:spcPct val="80000"/>
              </a:lnSpc>
            </a:pPr>
            <a:r>
              <a:rPr lang="cs-CZ" dirty="0" smtClean="0"/>
              <a:t>Účel: společensky nebo hospodářsky užitečný (v zásadě nezměnitelný)</a:t>
            </a:r>
          </a:p>
          <a:p>
            <a:pPr>
              <a:lnSpc>
                <a:spcPct val="80000"/>
              </a:lnSpc>
            </a:pPr>
            <a:endParaRPr lang="cs-CZ" dirty="0" smtClean="0"/>
          </a:p>
          <a:p>
            <a:pPr>
              <a:lnSpc>
                <a:spcPct val="80000"/>
              </a:lnSpc>
            </a:pPr>
            <a:r>
              <a:rPr lang="cs-CZ" dirty="0" smtClean="0"/>
              <a:t>Nemusí (může) mít trvalý charakter</a:t>
            </a:r>
          </a:p>
          <a:p>
            <a:pPr>
              <a:lnSpc>
                <a:spcPct val="80000"/>
              </a:lnSpc>
            </a:pPr>
            <a:endParaRPr lang="cs-CZ" dirty="0" smtClean="0"/>
          </a:p>
          <a:p>
            <a:pPr>
              <a:lnSpc>
                <a:spcPct val="80000"/>
              </a:lnSpc>
            </a:pPr>
            <a:r>
              <a:rPr lang="cs-CZ" dirty="0" smtClean="0"/>
              <a:t>Ponechán značný prostor zakladateli (vnitřní organizační struktura a kontrolní mechanismy)</a:t>
            </a:r>
          </a:p>
          <a:p>
            <a:pPr>
              <a:lnSpc>
                <a:spcPct val="80000"/>
              </a:lnSpc>
            </a:pPr>
            <a:endParaRPr lang="cs-CZ" dirty="0" smtClean="0"/>
          </a:p>
          <a:p>
            <a:pPr>
              <a:lnSpc>
                <a:spcPct val="80000"/>
              </a:lnSpc>
            </a:pPr>
            <a:r>
              <a:rPr lang="cs-CZ" dirty="0" smtClean="0"/>
              <a:t>Vyšší flexibilita a variabilita využití</a:t>
            </a:r>
          </a:p>
          <a:p>
            <a:pPr>
              <a:lnSpc>
                <a:spcPct val="80000"/>
              </a:lnSpc>
              <a:buNone/>
            </a:pPr>
            <a:endParaRPr lang="cs-CZ" dirty="0" smtClean="0"/>
          </a:p>
          <a:p>
            <a:pPr>
              <a:lnSpc>
                <a:spcPct val="80000"/>
              </a:lnSpc>
            </a:pPr>
            <a:endParaRPr lang="cs-CZ" dirty="0" smtClean="0"/>
          </a:p>
          <a:p>
            <a:endParaRPr lang="cs-CZ" dirty="0" smtClean="0"/>
          </a:p>
          <a:p>
            <a:endParaRPr lang="cs-CZ" dirty="0" smtClean="0"/>
          </a:p>
          <a:p>
            <a:endParaRPr lang="cs-CZ" dirty="0" smtClean="0"/>
          </a:p>
          <a:p>
            <a:endParaRPr lang="cs-CZ" dirty="0" smtClean="0"/>
          </a:p>
          <a:p>
            <a:endParaRPr lang="en-US" dirty="0"/>
          </a:p>
        </p:txBody>
      </p:sp>
    </p:spTree>
    <p:extLst>
      <p:ext uri="{BB962C8B-B14F-4D97-AF65-F5344CB8AC3E}">
        <p14:creationId xmlns="" xmlns:p14="http://schemas.microsoft.com/office/powerpoint/2010/main" val="1888727006"/>
      </p:ext>
    </p:extLst>
  </p:cSld>
  <p:clrMapOvr>
    <a:masterClrMapping/>
  </p:clrMapOvr>
  <p:transition>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cs-CZ" dirty="0" smtClean="0"/>
              <a:t>Nadační fond – základní charakteristika II.</a:t>
            </a:r>
            <a:endParaRPr lang="en-US" dirty="0"/>
          </a:p>
        </p:txBody>
      </p:sp>
      <p:sp>
        <p:nvSpPr>
          <p:cNvPr id="5" name="Content Placeholder 4"/>
          <p:cNvSpPr>
            <a:spLocks noGrp="1"/>
          </p:cNvSpPr>
          <p:nvPr>
            <p:ph idx="1"/>
          </p:nvPr>
        </p:nvSpPr>
        <p:spPr/>
        <p:txBody>
          <a:bodyPr>
            <a:normAutofit fontScale="85000" lnSpcReduction="10000"/>
          </a:bodyPr>
          <a:lstStyle/>
          <a:p>
            <a:pPr>
              <a:lnSpc>
                <a:spcPct val="80000"/>
              </a:lnSpc>
            </a:pPr>
            <a:endParaRPr lang="cs-CZ" dirty="0" smtClean="0"/>
          </a:p>
          <a:p>
            <a:pPr>
              <a:lnSpc>
                <a:spcPct val="80000"/>
              </a:lnSpc>
            </a:pPr>
            <a:r>
              <a:rPr lang="cs-CZ" dirty="0" smtClean="0"/>
              <a:t>Podnikání i nakládání s majetkem – méně omezení</a:t>
            </a:r>
          </a:p>
          <a:p>
            <a:pPr>
              <a:lnSpc>
                <a:spcPct val="80000"/>
              </a:lnSpc>
            </a:pPr>
            <a:endParaRPr lang="cs-CZ" dirty="0" smtClean="0"/>
          </a:p>
          <a:p>
            <a:pPr>
              <a:lnSpc>
                <a:spcPct val="80000"/>
              </a:lnSpc>
            </a:pPr>
            <a:r>
              <a:rPr lang="cs-CZ" dirty="0" smtClean="0"/>
              <a:t>Základ tvoří soubor majetku vzniklý v vkladů, které nemusí ( ale mohou) splňovat požadavek trvalého výnosu a darů</a:t>
            </a:r>
          </a:p>
          <a:p>
            <a:pPr>
              <a:lnSpc>
                <a:spcPct val="80000"/>
              </a:lnSpc>
            </a:pPr>
            <a:endParaRPr lang="cs-CZ" dirty="0" smtClean="0"/>
          </a:p>
          <a:p>
            <a:pPr>
              <a:lnSpc>
                <a:spcPct val="80000"/>
              </a:lnSpc>
            </a:pPr>
            <a:r>
              <a:rPr lang="cs-CZ" dirty="0" smtClean="0"/>
              <a:t>Nevytváří nadační jistinu ani nadační kapitál</a:t>
            </a:r>
          </a:p>
          <a:p>
            <a:pPr>
              <a:lnSpc>
                <a:spcPct val="80000"/>
              </a:lnSpc>
            </a:pPr>
            <a:endParaRPr lang="cs-CZ" dirty="0" smtClean="0"/>
          </a:p>
          <a:p>
            <a:pPr>
              <a:lnSpc>
                <a:spcPct val="80000"/>
              </a:lnSpc>
            </a:pPr>
            <a:r>
              <a:rPr lang="cs-CZ" dirty="0" smtClean="0"/>
              <a:t>Změna právní formy na nadaci </a:t>
            </a:r>
          </a:p>
          <a:p>
            <a:pPr>
              <a:lnSpc>
                <a:spcPct val="80000"/>
              </a:lnSpc>
            </a:pPr>
            <a:endParaRPr lang="cs-CZ" dirty="0" smtClean="0"/>
          </a:p>
          <a:p>
            <a:pPr>
              <a:lnSpc>
                <a:spcPct val="80000"/>
              </a:lnSpc>
            </a:pPr>
            <a:r>
              <a:rPr lang="cs-CZ" dirty="0" smtClean="0"/>
              <a:t>nemá obecně reportní povinnost ani povinnost auditu</a:t>
            </a:r>
          </a:p>
          <a:p>
            <a:pPr>
              <a:buNone/>
            </a:pPr>
            <a:endParaRPr lang="cs-CZ" dirty="0" smtClean="0"/>
          </a:p>
          <a:p>
            <a:endParaRPr lang="cs-CZ" dirty="0" smtClean="0"/>
          </a:p>
          <a:p>
            <a:endParaRPr lang="cs-CZ" dirty="0" smtClean="0"/>
          </a:p>
          <a:p>
            <a:endParaRPr lang="cs-CZ" dirty="0" smtClean="0"/>
          </a:p>
          <a:p>
            <a:endParaRPr lang="cs-CZ" dirty="0" smtClean="0"/>
          </a:p>
          <a:p>
            <a:endParaRPr lang="en-US" dirty="0"/>
          </a:p>
        </p:txBody>
      </p:sp>
    </p:spTree>
    <p:extLst>
      <p:ext uri="{BB962C8B-B14F-4D97-AF65-F5344CB8AC3E}">
        <p14:creationId xmlns="" xmlns:p14="http://schemas.microsoft.com/office/powerpoint/2010/main" val="1888727006"/>
      </p:ext>
    </p:extLst>
  </p:cSld>
  <p:clrMapOvr>
    <a:masterClrMapping/>
  </p:clrMapOvr>
  <p:transition>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980728"/>
            <a:ext cx="8229600" cy="1143000"/>
          </a:xfrm>
        </p:spPr>
        <p:txBody>
          <a:bodyPr>
            <a:normAutofit fontScale="90000"/>
          </a:bodyPr>
          <a:lstStyle/>
          <a:p>
            <a:r>
              <a:rPr lang="cs-CZ" dirty="0" smtClean="0"/>
              <a:t>Přechodná ustanovení – pro dosavadní nadace</a:t>
            </a:r>
            <a:br>
              <a:rPr lang="cs-CZ" dirty="0" smtClean="0"/>
            </a:br>
            <a:r>
              <a:rPr lang="cs-CZ" dirty="0" smtClean="0"/>
              <a:t/>
            </a:r>
            <a:br>
              <a:rPr lang="cs-CZ" dirty="0" smtClean="0"/>
            </a:br>
            <a:endParaRPr lang="en-US" dirty="0"/>
          </a:p>
        </p:txBody>
      </p:sp>
      <p:sp>
        <p:nvSpPr>
          <p:cNvPr id="5" name="Content Placeholder 4"/>
          <p:cNvSpPr>
            <a:spLocks noGrp="1"/>
          </p:cNvSpPr>
          <p:nvPr>
            <p:ph idx="1"/>
          </p:nvPr>
        </p:nvSpPr>
        <p:spPr/>
        <p:txBody>
          <a:bodyPr>
            <a:normAutofit fontScale="77500" lnSpcReduction="20000"/>
          </a:bodyPr>
          <a:lstStyle/>
          <a:p>
            <a:r>
              <a:rPr lang="cs-CZ" dirty="0" smtClean="0"/>
              <a:t>§ 3049 odst. 1: nadace vzniklé podle dosavadních předpisů se považují za nadace vzniklé dle NOZ</a:t>
            </a:r>
          </a:p>
          <a:p>
            <a:r>
              <a:rPr lang="cs-CZ" dirty="0" smtClean="0"/>
              <a:t>u nadací založených statutem (do 1.1. 1998) – zvláštní režim - úprava statutu</a:t>
            </a:r>
          </a:p>
          <a:p>
            <a:r>
              <a:rPr lang="cs-CZ" dirty="0" smtClean="0"/>
              <a:t>Zvláštní právo zakladatele ve lhůtě 2 let změnit nadační listinu </a:t>
            </a:r>
          </a:p>
          <a:p>
            <a:r>
              <a:rPr lang="cs-CZ" dirty="0" smtClean="0"/>
              <a:t>Zvláštní právo soudu změnit nadační listinu, není-li zakladatel (zemřel, zanikl)</a:t>
            </a:r>
          </a:p>
          <a:p>
            <a:r>
              <a:rPr lang="cs-CZ" dirty="0" smtClean="0"/>
              <a:t>§ 3041:  do 3 let uvést do souladu s požadavky NOZ</a:t>
            </a:r>
          </a:p>
          <a:p>
            <a:pPr>
              <a:buNone/>
            </a:pPr>
            <a:r>
              <a:rPr lang="cs-CZ" dirty="0" smtClean="0"/>
              <a:t>---------------------------------------------------</a:t>
            </a:r>
          </a:p>
          <a:p>
            <a:pPr>
              <a:buNone/>
            </a:pPr>
            <a:endParaRPr lang="cs-CZ" dirty="0" smtClean="0"/>
          </a:p>
          <a:p>
            <a:pPr>
              <a:buNone/>
            </a:pPr>
            <a:r>
              <a:rPr lang="cs-CZ" dirty="0" smtClean="0"/>
              <a:t>„obdobně“ pro nadační fondy (§ 3049 odst. 2)</a:t>
            </a:r>
          </a:p>
          <a:p>
            <a:endParaRPr lang="cs-CZ" dirty="0" smtClean="0"/>
          </a:p>
          <a:p>
            <a:endParaRPr lang="cs-CZ" dirty="0" smtClean="0"/>
          </a:p>
          <a:p>
            <a:endParaRPr lang="en-US" dirty="0"/>
          </a:p>
        </p:txBody>
      </p:sp>
    </p:spTree>
    <p:extLst>
      <p:ext uri="{BB962C8B-B14F-4D97-AF65-F5344CB8AC3E}">
        <p14:creationId xmlns="" xmlns:p14="http://schemas.microsoft.com/office/powerpoint/2010/main" val="1888727006"/>
      </p:ext>
    </p:extLst>
  </p:cSld>
  <p:clrMapOvr>
    <a:masterClrMapping/>
  </p:clrMapOvr>
  <p:transition>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cs-CZ" dirty="0" smtClean="0"/>
              <a:t>Ústav</a:t>
            </a:r>
            <a:endParaRPr lang="en-US" dirty="0"/>
          </a:p>
        </p:txBody>
      </p:sp>
      <p:sp>
        <p:nvSpPr>
          <p:cNvPr id="5" name="Content Placeholder 4"/>
          <p:cNvSpPr>
            <a:spLocks noGrp="1"/>
          </p:cNvSpPr>
          <p:nvPr>
            <p:ph idx="1"/>
          </p:nvPr>
        </p:nvSpPr>
        <p:spPr/>
        <p:txBody>
          <a:bodyPr>
            <a:normAutofit fontScale="85000" lnSpcReduction="20000"/>
          </a:bodyPr>
          <a:lstStyle/>
          <a:p>
            <a:r>
              <a:rPr lang="cs-CZ" dirty="0" smtClean="0"/>
              <a:t>Fundační (majetkový substrát, povinný vklad)</a:t>
            </a:r>
          </a:p>
          <a:p>
            <a:endParaRPr lang="cs-CZ" dirty="0" smtClean="0"/>
          </a:p>
          <a:p>
            <a:r>
              <a:rPr lang="cs-CZ" dirty="0" smtClean="0"/>
              <a:t>Účel: provozování činnost užitečné společensky nebo hospodářky s využitím své osobní a majetkové složky.</a:t>
            </a:r>
          </a:p>
          <a:p>
            <a:endParaRPr lang="cs-CZ" dirty="0" smtClean="0"/>
          </a:p>
          <a:p>
            <a:r>
              <a:rPr lang="cs-CZ" dirty="0" smtClean="0"/>
              <a:t>Činnost, jejíž výsledky jsou každému rovnocenně dostupné za podmínek předem stanovených</a:t>
            </a:r>
          </a:p>
          <a:p>
            <a:endParaRPr lang="cs-CZ" dirty="0" smtClean="0"/>
          </a:p>
          <a:p>
            <a:r>
              <a:rPr lang="cs-CZ" dirty="0" smtClean="0"/>
              <a:t>Provozuje-li závod nebo jinou vedlejší činnost, nesmí být provoz na újmu jakosti, rozsahu a dostupnosti služeb poskytovaných v rámci hlavní činnosti</a:t>
            </a:r>
          </a:p>
          <a:p>
            <a:endParaRPr lang="cs-CZ" dirty="0" smtClean="0"/>
          </a:p>
          <a:p>
            <a:endParaRPr lang="cs-CZ" dirty="0" smtClean="0"/>
          </a:p>
          <a:p>
            <a:endParaRPr lang="cs-CZ" dirty="0" smtClean="0"/>
          </a:p>
          <a:p>
            <a:endParaRPr lang="en-US" dirty="0"/>
          </a:p>
        </p:txBody>
      </p:sp>
    </p:spTree>
    <p:extLst>
      <p:ext uri="{BB962C8B-B14F-4D97-AF65-F5344CB8AC3E}">
        <p14:creationId xmlns="" xmlns:p14="http://schemas.microsoft.com/office/powerpoint/2010/main" val="1888727006"/>
      </p:ext>
    </p:extLst>
  </p:cSld>
  <p:clrMapOvr>
    <a:masterClrMapping/>
  </p:clrMapOvr>
  <p:transition>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cs-CZ" dirty="0" smtClean="0"/>
              <a:t>Obecně prospěšná společnost</a:t>
            </a:r>
            <a:endParaRPr lang="en-US" dirty="0"/>
          </a:p>
        </p:txBody>
      </p:sp>
      <p:sp>
        <p:nvSpPr>
          <p:cNvPr id="5" name="Content Placeholder 4"/>
          <p:cNvSpPr>
            <a:spLocks noGrp="1"/>
          </p:cNvSpPr>
          <p:nvPr>
            <p:ph idx="1"/>
          </p:nvPr>
        </p:nvSpPr>
        <p:spPr>
          <a:xfrm>
            <a:off x="428596" y="2000240"/>
            <a:ext cx="8285168" cy="4000528"/>
          </a:xfrm>
        </p:spPr>
        <p:txBody>
          <a:bodyPr>
            <a:normAutofit fontScale="70000" lnSpcReduction="20000"/>
          </a:bodyPr>
          <a:lstStyle/>
          <a:p>
            <a:r>
              <a:rPr lang="cs-CZ" dirty="0" smtClean="0"/>
              <a:t>Zachována plná právní kontinuita existujících OPS – nadále se řídí dosavadními předpisy</a:t>
            </a:r>
          </a:p>
          <a:p>
            <a:endParaRPr lang="cs-CZ" dirty="0" smtClean="0"/>
          </a:p>
          <a:p>
            <a:r>
              <a:rPr lang="cs-CZ" dirty="0" smtClean="0"/>
              <a:t>Zrušen zákon č. 248/1995 Sb., o obecně prospěšných společnostech (již nebude možno novelizovat)</a:t>
            </a:r>
          </a:p>
          <a:p>
            <a:endParaRPr lang="cs-CZ" dirty="0" smtClean="0"/>
          </a:p>
          <a:p>
            <a:r>
              <a:rPr lang="cs-CZ" dirty="0" smtClean="0"/>
              <a:t>Nové nebude možno zakládat, existující „dožijí“</a:t>
            </a:r>
          </a:p>
          <a:p>
            <a:endParaRPr lang="cs-CZ" dirty="0" smtClean="0"/>
          </a:p>
          <a:p>
            <a:r>
              <a:rPr lang="cs-CZ" dirty="0" smtClean="0"/>
              <a:t>§ 3050: možnost přeměny na ústav, nadaci, nadační fond</a:t>
            </a:r>
          </a:p>
          <a:p>
            <a:endParaRPr lang="cs-CZ" dirty="0" smtClean="0"/>
          </a:p>
          <a:p>
            <a:r>
              <a:rPr lang="cs-CZ" dirty="0" smtClean="0"/>
              <a:t>Ustanovení o přeměně právnických osob NOZ se použijí „obdobně pro přeměnu OPS na ZÚ, N, NF</a:t>
            </a:r>
          </a:p>
          <a:p>
            <a:endParaRPr lang="cs-CZ" dirty="0" smtClean="0"/>
          </a:p>
          <a:p>
            <a:endParaRPr lang="cs-CZ" dirty="0" smtClean="0"/>
          </a:p>
          <a:p>
            <a:endParaRPr lang="cs-CZ" dirty="0" smtClean="0"/>
          </a:p>
          <a:p>
            <a:endParaRPr lang="en-US" dirty="0"/>
          </a:p>
        </p:txBody>
      </p:sp>
    </p:spTree>
    <p:extLst>
      <p:ext uri="{BB962C8B-B14F-4D97-AF65-F5344CB8AC3E}">
        <p14:creationId xmlns="" xmlns:p14="http://schemas.microsoft.com/office/powerpoint/2010/main" val="1888727006"/>
      </p:ext>
    </p:extLst>
  </p:cSld>
  <p:clrMapOvr>
    <a:masterClrMapping/>
  </p:clrMapOvr>
  <p:transition>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cs-CZ" dirty="0" smtClean="0"/>
              <a:t>Ústav vs. obecně prospěšná společnost?</a:t>
            </a:r>
            <a:endParaRPr lang="en-US" dirty="0"/>
          </a:p>
        </p:txBody>
      </p:sp>
      <p:sp>
        <p:nvSpPr>
          <p:cNvPr id="5" name="Content Placeholder 4"/>
          <p:cNvSpPr>
            <a:spLocks noGrp="1"/>
          </p:cNvSpPr>
          <p:nvPr>
            <p:ph idx="1"/>
          </p:nvPr>
        </p:nvSpPr>
        <p:spPr>
          <a:xfrm>
            <a:off x="428596" y="2000240"/>
            <a:ext cx="8285168" cy="4000528"/>
          </a:xfrm>
        </p:spPr>
        <p:txBody>
          <a:bodyPr>
            <a:normAutofit fontScale="77500" lnSpcReduction="20000"/>
          </a:bodyPr>
          <a:lstStyle/>
          <a:p>
            <a:pPr>
              <a:buNone/>
            </a:pPr>
            <a:r>
              <a:rPr lang="cs-CZ" dirty="0" smtClean="0"/>
              <a:t>VÝHODY:</a:t>
            </a:r>
          </a:p>
          <a:p>
            <a:pPr>
              <a:buNone/>
            </a:pPr>
            <a:r>
              <a:rPr lang="cs-CZ" dirty="0" smtClean="0"/>
              <a:t>+/-Fundační základ(vždy nutný majetkový vklad)</a:t>
            </a:r>
          </a:p>
          <a:p>
            <a:pPr>
              <a:buNone/>
            </a:pPr>
            <a:r>
              <a:rPr lang="cs-CZ" dirty="0" smtClean="0"/>
              <a:t>+ Jednodušší pravidla pro fungování</a:t>
            </a:r>
          </a:p>
          <a:p>
            <a:pPr>
              <a:buNone/>
            </a:pPr>
            <a:r>
              <a:rPr lang="cs-CZ" dirty="0" smtClean="0"/>
              <a:t>+ Širší účel: provozování činnost užitečné společensky nebo hospodářsky</a:t>
            </a:r>
          </a:p>
          <a:p>
            <a:pPr>
              <a:buNone/>
            </a:pPr>
            <a:r>
              <a:rPr lang="cs-CZ" dirty="0" smtClean="0"/>
              <a:t>+/- Silné postavení zakladatele i za trvání existence ústavu(odlišuje ústav od ostatních fundací) </a:t>
            </a:r>
          </a:p>
          <a:p>
            <a:pPr>
              <a:buNone/>
            </a:pPr>
            <a:r>
              <a:rPr lang="cs-CZ" dirty="0" smtClean="0"/>
              <a:t>+ Není povinnost mít dozorčí radu</a:t>
            </a:r>
          </a:p>
          <a:p>
            <a:pPr>
              <a:buNone/>
            </a:pPr>
            <a:r>
              <a:rPr lang="cs-CZ" dirty="0" smtClean="0"/>
              <a:t>+ Podnikání přímé i „nepřímé“ (zejména formou majetkové účasti na podnikání jiných osob)</a:t>
            </a:r>
          </a:p>
          <a:p>
            <a:pPr>
              <a:buNone/>
            </a:pPr>
            <a:r>
              <a:rPr lang="cs-CZ" dirty="0" smtClean="0"/>
              <a:t>+ Možnost budoucí změny úpravy, pokud se ukáže, že nutno</a:t>
            </a:r>
          </a:p>
          <a:p>
            <a:pPr>
              <a:buNone/>
            </a:pPr>
            <a:endParaRPr lang="cs-CZ" dirty="0" smtClean="0"/>
          </a:p>
          <a:p>
            <a:endParaRPr lang="cs-CZ" dirty="0" smtClean="0"/>
          </a:p>
          <a:p>
            <a:endParaRPr lang="en-US" dirty="0"/>
          </a:p>
        </p:txBody>
      </p:sp>
    </p:spTree>
    <p:extLst>
      <p:ext uri="{BB962C8B-B14F-4D97-AF65-F5344CB8AC3E}">
        <p14:creationId xmlns="" xmlns:p14="http://schemas.microsoft.com/office/powerpoint/2010/main" val="1888727006"/>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fontScale="90000"/>
          </a:bodyPr>
          <a:lstStyle/>
          <a:p>
            <a:r>
              <a:rPr lang="cs-CZ" dirty="0" smtClean="0"/>
              <a:t>Přechodná ustanovení k právnickým osobám</a:t>
            </a:r>
            <a:endParaRPr lang="cs-CZ" dirty="0"/>
          </a:p>
        </p:txBody>
      </p:sp>
      <p:sp>
        <p:nvSpPr>
          <p:cNvPr id="2" name="Zástupný symbol pro obsah 1"/>
          <p:cNvSpPr>
            <a:spLocks noGrp="1"/>
          </p:cNvSpPr>
          <p:nvPr>
            <p:ph idx="1"/>
          </p:nvPr>
        </p:nvSpPr>
        <p:spPr/>
        <p:txBody>
          <a:bodyPr>
            <a:normAutofit fontScale="77500" lnSpcReduction="20000"/>
          </a:bodyPr>
          <a:lstStyle/>
          <a:p>
            <a:pPr>
              <a:buClr>
                <a:srgbClr val="DD6909"/>
              </a:buClr>
              <a:buFont typeface="Arial" pitchFamily="34" charset="0"/>
              <a:buChar char="∕"/>
            </a:pPr>
            <a:r>
              <a:rPr lang="cs-CZ" dirty="0" smtClean="0"/>
              <a:t>nová zákonná úprava osobního statusu právnických osob dopadá ode dne účinnosti nového zákona i na právní poměry dosud trvající</a:t>
            </a:r>
          </a:p>
          <a:p>
            <a:pPr>
              <a:buClr>
                <a:srgbClr val="DD6909"/>
              </a:buClr>
              <a:buFont typeface="Arial" pitchFamily="34" charset="0"/>
              <a:buChar char="∕"/>
            </a:pPr>
            <a:endParaRPr lang="cs-CZ" dirty="0" smtClean="0"/>
          </a:p>
          <a:p>
            <a:pPr>
              <a:buClr>
                <a:srgbClr val="DD6909"/>
              </a:buClr>
              <a:buFont typeface="Arial" pitchFamily="34" charset="0"/>
              <a:buChar char="∕"/>
            </a:pPr>
            <a:r>
              <a:rPr lang="cs-CZ" dirty="0" smtClean="0"/>
              <a:t>nutnost přizpůsobit společenskou smlouvu či statut (§ 3041 odst. 2)</a:t>
            </a:r>
          </a:p>
          <a:p>
            <a:pPr lvl="1">
              <a:buClr>
                <a:srgbClr val="DD6909"/>
              </a:buClr>
            </a:pPr>
            <a:r>
              <a:rPr lang="cs-CZ" dirty="0" smtClean="0"/>
              <a:t>rozpor s kogentním pravidlem – pozbývá závaznost účinností</a:t>
            </a:r>
          </a:p>
          <a:p>
            <a:pPr lvl="1">
              <a:buClr>
                <a:srgbClr val="DD6909"/>
              </a:buClr>
            </a:pPr>
            <a:r>
              <a:rPr lang="cs-CZ" dirty="0" smtClean="0"/>
              <a:t>lhůta 3 roky k nápravě</a:t>
            </a:r>
          </a:p>
          <a:p>
            <a:pPr lvl="2">
              <a:buClr>
                <a:srgbClr val="DD6909"/>
              </a:buClr>
            </a:pPr>
            <a:r>
              <a:rPr lang="cs-CZ" dirty="0" smtClean="0"/>
              <a:t>neučiní-li to – může dojít až ke zrušení PO</a:t>
            </a:r>
          </a:p>
          <a:p>
            <a:pPr>
              <a:buClr>
                <a:srgbClr val="DD6909"/>
              </a:buClr>
              <a:buFont typeface="Arial" pitchFamily="34" charset="0"/>
              <a:buChar char="∕"/>
            </a:pPr>
            <a:endParaRPr lang="cs-CZ" dirty="0" smtClean="0"/>
          </a:p>
          <a:p>
            <a:pPr>
              <a:buClr>
                <a:srgbClr val="DD6909"/>
              </a:buClr>
              <a:buFont typeface="Arial" pitchFamily="34" charset="0"/>
              <a:buChar char="∕"/>
            </a:pPr>
            <a:r>
              <a:rPr lang="cs-CZ" dirty="0" smtClean="0"/>
              <a:t>zákon o obchodních korporacích</a:t>
            </a:r>
          </a:p>
          <a:p>
            <a:pPr lvl="1">
              <a:buClr>
                <a:srgbClr val="DD6909"/>
              </a:buClr>
            </a:pPr>
            <a:r>
              <a:rPr lang="cs-CZ" dirty="0" smtClean="0"/>
              <a:t>lhůta 6 měsíců k nápravě (§ 777 ZOK)</a:t>
            </a:r>
          </a:p>
        </p:txBody>
      </p:sp>
    </p:spTree>
  </p:cSld>
  <p:clrMapOvr>
    <a:masterClrMapping/>
  </p:clrMapOvr>
  <p:transition>
    <p:randomBa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cs-CZ" dirty="0" smtClean="0"/>
              <a:t>Ústav vs. obecně prospěšná společnost?</a:t>
            </a:r>
            <a:endParaRPr lang="en-US" dirty="0"/>
          </a:p>
        </p:txBody>
      </p:sp>
      <p:sp>
        <p:nvSpPr>
          <p:cNvPr id="5" name="Content Placeholder 4"/>
          <p:cNvSpPr>
            <a:spLocks noGrp="1"/>
          </p:cNvSpPr>
          <p:nvPr>
            <p:ph idx="1"/>
          </p:nvPr>
        </p:nvSpPr>
        <p:spPr>
          <a:xfrm>
            <a:off x="428596" y="2000240"/>
            <a:ext cx="8285168" cy="4000528"/>
          </a:xfrm>
        </p:spPr>
        <p:txBody>
          <a:bodyPr>
            <a:normAutofit fontScale="77500" lnSpcReduction="20000"/>
          </a:bodyPr>
          <a:lstStyle/>
          <a:p>
            <a:pPr>
              <a:buNone/>
            </a:pPr>
            <a:r>
              <a:rPr lang="cs-CZ" dirty="0" smtClean="0"/>
              <a:t>NEVÝHODY:</a:t>
            </a:r>
          </a:p>
          <a:p>
            <a:pPr>
              <a:buNone/>
            </a:pPr>
            <a:endParaRPr lang="cs-CZ" dirty="0" smtClean="0"/>
          </a:p>
          <a:p>
            <a:pPr>
              <a:buFontTx/>
              <a:buChar char="-"/>
            </a:pPr>
            <a:r>
              <a:rPr lang="cs-CZ" dirty="0" smtClean="0"/>
              <a:t>„ústav“ (spíše psychologický prvek)</a:t>
            </a:r>
          </a:p>
          <a:p>
            <a:pPr>
              <a:buFontTx/>
              <a:buChar char="-"/>
            </a:pPr>
            <a:endParaRPr lang="cs-CZ" dirty="0" smtClean="0"/>
          </a:p>
          <a:p>
            <a:pPr>
              <a:buFontTx/>
              <a:buChar char="-"/>
            </a:pPr>
            <a:r>
              <a:rPr lang="cs-CZ" dirty="0" smtClean="0"/>
              <a:t>Administrativní náročnost transformace (transakční náklady)</a:t>
            </a:r>
          </a:p>
          <a:p>
            <a:pPr>
              <a:buNone/>
            </a:pPr>
            <a:endParaRPr lang="cs-CZ" dirty="0" smtClean="0"/>
          </a:p>
          <a:p>
            <a:pPr>
              <a:buFontTx/>
              <a:buChar char="-"/>
            </a:pPr>
            <a:r>
              <a:rPr lang="cs-CZ" dirty="0" smtClean="0"/>
              <a:t>Nový, neznámý, nevyzkoušený</a:t>
            </a:r>
          </a:p>
          <a:p>
            <a:pPr>
              <a:buFontTx/>
              <a:buChar char="-"/>
            </a:pPr>
            <a:endParaRPr lang="cs-CZ" dirty="0" smtClean="0"/>
          </a:p>
          <a:p>
            <a:pPr>
              <a:buFontTx/>
              <a:buChar char="-"/>
            </a:pPr>
            <a:r>
              <a:rPr lang="cs-CZ" dirty="0" smtClean="0"/>
              <a:t>Nejasnost rozsahu využití  „obdobně“  úpravy nadací</a:t>
            </a:r>
          </a:p>
          <a:p>
            <a:pPr>
              <a:buFontTx/>
              <a:buChar char="-"/>
            </a:pPr>
            <a:endParaRPr lang="cs-CZ" dirty="0" smtClean="0"/>
          </a:p>
          <a:p>
            <a:endParaRPr lang="cs-CZ" dirty="0" smtClean="0"/>
          </a:p>
          <a:p>
            <a:endParaRPr lang="en-US" dirty="0"/>
          </a:p>
        </p:txBody>
      </p:sp>
    </p:spTree>
    <p:extLst>
      <p:ext uri="{BB962C8B-B14F-4D97-AF65-F5344CB8AC3E}">
        <p14:creationId xmlns="" xmlns:p14="http://schemas.microsoft.com/office/powerpoint/2010/main" val="1888727006"/>
      </p:ext>
    </p:extLst>
  </p:cSld>
  <p:clrMapOvr>
    <a:masterClrMapping/>
  </p:clrMapOvr>
  <p:transition>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a:buNone/>
            </a:pPr>
            <a:endParaRPr lang="cs-CZ" dirty="0" smtClean="0"/>
          </a:p>
          <a:p>
            <a:pPr>
              <a:buNone/>
            </a:pPr>
            <a:endParaRPr lang="cs-CZ" dirty="0"/>
          </a:p>
          <a:p>
            <a:pPr>
              <a:buNone/>
            </a:pPr>
            <a:endParaRPr lang="cs-CZ" dirty="0" smtClean="0"/>
          </a:p>
          <a:p>
            <a:pPr algn="ctr">
              <a:buNone/>
            </a:pPr>
            <a:r>
              <a:rPr lang="cs-CZ" dirty="0" smtClean="0"/>
              <a:t>…a to je vše… hezký </a:t>
            </a:r>
            <a:r>
              <a:rPr lang="cs-CZ" dirty="0" err="1" smtClean="0"/>
              <a:t>den</a:t>
            </a:r>
            <a:r>
              <a:rPr lang="cs-CZ" dirty="0" smtClean="0">
                <a:sym typeface="Wingdings" pitchFamily="2" charset="2"/>
              </a:rPr>
              <a:t></a:t>
            </a:r>
          </a:p>
          <a:p>
            <a:pPr algn="ctr">
              <a:buNone/>
            </a:pPr>
            <a:endParaRPr lang="cs-CZ" dirty="0">
              <a:sym typeface="Wingdings" pitchFamily="2" charset="2"/>
            </a:endParaRPr>
          </a:p>
          <a:p>
            <a:pPr algn="ctr">
              <a:buNone/>
            </a:pPr>
            <a:r>
              <a:rPr lang="cs-CZ" smtClean="0">
                <a:sym typeface="Wingdings" pitchFamily="2" charset="2"/>
              </a:rPr>
              <a:t>							</a:t>
            </a:r>
            <a:endParaRPr lang="cs-CZ" dirty="0" smtClean="0">
              <a:sym typeface="Wingdings" pitchFamily="2" charset="2"/>
            </a:endParaRPr>
          </a:p>
          <a:p>
            <a:pPr>
              <a:buNone/>
            </a:pPr>
            <a:endParaRPr lang="cs-CZ" dirty="0" smtClean="0"/>
          </a:p>
          <a:p>
            <a:endParaRPr lang="cs-CZ" dirty="0"/>
          </a:p>
          <a:p>
            <a:pPr>
              <a:buNone/>
            </a:pPr>
            <a:endParaRPr lang="cs-CZ" dirty="0" smtClean="0"/>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smtClean="0"/>
              <a:t>Neplatnost právnické osoby</a:t>
            </a:r>
            <a:endParaRPr lang="cs-CZ" dirty="0"/>
          </a:p>
        </p:txBody>
      </p:sp>
      <p:sp>
        <p:nvSpPr>
          <p:cNvPr id="2" name="Zástupný symbol pro obsah 1"/>
          <p:cNvSpPr>
            <a:spLocks noGrp="1"/>
          </p:cNvSpPr>
          <p:nvPr>
            <p:ph idx="1"/>
          </p:nvPr>
        </p:nvSpPr>
        <p:spPr/>
        <p:txBody>
          <a:bodyPr>
            <a:normAutofit fontScale="70000" lnSpcReduction="20000"/>
          </a:bodyPr>
          <a:lstStyle/>
          <a:p>
            <a:pPr>
              <a:buClr>
                <a:srgbClr val="DD6909"/>
              </a:buClr>
              <a:buFont typeface="Arial" pitchFamily="34" charset="0"/>
              <a:buChar char="∕"/>
            </a:pPr>
            <a:r>
              <a:rPr lang="cs-CZ" dirty="0" smtClean="0"/>
              <a:t>obecná úprava dnes chybí</a:t>
            </a:r>
          </a:p>
          <a:p>
            <a:pPr lvl="1">
              <a:buClr>
                <a:srgbClr val="DD6909"/>
              </a:buClr>
            </a:pPr>
            <a:r>
              <a:rPr lang="cs-CZ" dirty="0" smtClean="0"/>
              <a:t>vychází se ze speciální úpravy v dosavadním obchodním zákoníku</a:t>
            </a:r>
          </a:p>
          <a:p>
            <a:pPr>
              <a:buClr>
                <a:srgbClr val="DD6909"/>
              </a:buClr>
              <a:buFont typeface="Arial" pitchFamily="34" charset="0"/>
              <a:buChar char="∕"/>
            </a:pPr>
            <a:endParaRPr lang="cs-CZ" dirty="0" smtClean="0"/>
          </a:p>
          <a:p>
            <a:pPr>
              <a:buClr>
                <a:srgbClr val="DD6909"/>
              </a:buClr>
              <a:buFont typeface="Arial" pitchFamily="34" charset="0"/>
              <a:buChar char="∕"/>
            </a:pPr>
            <a:r>
              <a:rPr lang="cs-CZ" dirty="0" smtClean="0"/>
              <a:t>je-li zjištěn nedostatek – poskytnout čas k nápravě (§ 130)</a:t>
            </a:r>
          </a:p>
          <a:p>
            <a:pPr>
              <a:buClr>
                <a:srgbClr val="DD6909"/>
              </a:buClr>
              <a:buFont typeface="Arial" pitchFamily="34" charset="0"/>
              <a:buChar char="∕"/>
            </a:pPr>
            <a:endParaRPr lang="cs-CZ" dirty="0" smtClean="0"/>
          </a:p>
          <a:p>
            <a:pPr>
              <a:buClr>
                <a:srgbClr val="DD6909"/>
              </a:buClr>
              <a:buFont typeface="Arial" pitchFamily="34" charset="0"/>
              <a:buChar char="∕"/>
            </a:pPr>
            <a:r>
              <a:rPr lang="cs-CZ" dirty="0" smtClean="0"/>
              <a:t>ochrana třetích osob</a:t>
            </a:r>
          </a:p>
          <a:p>
            <a:pPr lvl="1">
              <a:buClr>
                <a:srgbClr val="DD6909"/>
              </a:buClr>
            </a:pPr>
            <a:r>
              <a:rPr lang="cs-CZ" dirty="0" smtClean="0"/>
              <a:t>prohlášení neplatnosti nemá vliv na práva a povinnosti, jichž PO nabyla (§ 131)</a:t>
            </a:r>
          </a:p>
          <a:p>
            <a:pPr>
              <a:buClr>
                <a:srgbClr val="DD6909"/>
              </a:buClr>
              <a:buFont typeface="Arial" pitchFamily="34" charset="0"/>
              <a:buChar char="∕"/>
            </a:pPr>
            <a:endParaRPr lang="cs-CZ" dirty="0" smtClean="0"/>
          </a:p>
          <a:p>
            <a:pPr>
              <a:buClr>
                <a:srgbClr val="DD6909"/>
              </a:buClr>
              <a:buFont typeface="Arial" pitchFamily="34" charset="0"/>
              <a:buChar char="∕"/>
            </a:pPr>
            <a:r>
              <a:rPr lang="cs-CZ" dirty="0" smtClean="0"/>
              <a:t>institut co do důsledků hodně blízký institutu zrušení právnické osoby soudem (§ 172)</a:t>
            </a:r>
          </a:p>
          <a:p>
            <a:pPr lvl="1">
              <a:buClr>
                <a:srgbClr val="DD6909"/>
              </a:buClr>
            </a:pPr>
            <a:r>
              <a:rPr lang="cs-CZ" dirty="0" smtClean="0"/>
              <a:t>v obou případech nutno provést likvidaci</a:t>
            </a:r>
          </a:p>
        </p:txBody>
      </p:sp>
    </p:spTree>
  </p:cSld>
  <p:clrMapOvr>
    <a:masterClrMapping/>
  </p:clrMapOvr>
  <p:transition>
    <p:randomBa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smtClean="0"/>
              <a:t>Název a sídlo právnické osoby</a:t>
            </a:r>
            <a:endParaRPr lang="cs-CZ" dirty="0"/>
          </a:p>
        </p:txBody>
      </p:sp>
      <p:sp>
        <p:nvSpPr>
          <p:cNvPr id="2" name="Zástupný symbol pro obsah 1"/>
          <p:cNvSpPr>
            <a:spLocks noGrp="1"/>
          </p:cNvSpPr>
          <p:nvPr>
            <p:ph idx="1"/>
          </p:nvPr>
        </p:nvSpPr>
        <p:spPr>
          <a:xfrm>
            <a:off x="428596" y="1916832"/>
            <a:ext cx="8285168" cy="4226812"/>
          </a:xfrm>
        </p:spPr>
        <p:txBody>
          <a:bodyPr>
            <a:normAutofit fontScale="55000" lnSpcReduction="20000"/>
          </a:bodyPr>
          <a:lstStyle/>
          <a:p>
            <a:pPr>
              <a:buClr>
                <a:srgbClr val="DD6909"/>
              </a:buClr>
              <a:buFont typeface="Arial" pitchFamily="34" charset="0"/>
              <a:buChar char="∕"/>
            </a:pPr>
            <a:r>
              <a:rPr lang="cs-CZ" dirty="0" smtClean="0"/>
              <a:t>žádné dramatické změny</a:t>
            </a:r>
          </a:p>
          <a:p>
            <a:pPr>
              <a:buClr>
                <a:srgbClr val="DD6909"/>
              </a:buClr>
              <a:buFont typeface="Arial" pitchFamily="34" charset="0"/>
              <a:buChar char="∕"/>
            </a:pPr>
            <a:endParaRPr lang="cs-CZ" dirty="0" smtClean="0"/>
          </a:p>
          <a:p>
            <a:pPr>
              <a:buClr>
                <a:srgbClr val="DD6909"/>
              </a:buClr>
              <a:buFont typeface="Arial" pitchFamily="34" charset="0"/>
              <a:buChar char="∕"/>
            </a:pPr>
            <a:r>
              <a:rPr lang="cs-CZ" dirty="0" smtClean="0"/>
              <a:t>pozornost si zaslouží § 135</a:t>
            </a:r>
          </a:p>
          <a:p>
            <a:pPr lvl="1">
              <a:buClr>
                <a:srgbClr val="DD6909"/>
              </a:buClr>
            </a:pPr>
            <a:r>
              <a:rPr lang="cs-CZ" dirty="0" smtClean="0"/>
              <a:t>klasická ochrana, ale již bez možnosti žádat přiměřené zadostiučinění nemajetkové újmy v penězích</a:t>
            </a:r>
          </a:p>
          <a:p>
            <a:pPr>
              <a:buClr>
                <a:srgbClr val="DD6909"/>
              </a:buClr>
              <a:buFont typeface="Arial" pitchFamily="34" charset="0"/>
              <a:buChar char="∕"/>
            </a:pPr>
            <a:endParaRPr lang="cs-CZ" dirty="0" smtClean="0"/>
          </a:p>
          <a:p>
            <a:pPr>
              <a:buClr>
                <a:srgbClr val="DD6909"/>
              </a:buClr>
              <a:buFont typeface="Arial" pitchFamily="34" charset="0"/>
              <a:buChar char="∕"/>
            </a:pPr>
            <a:r>
              <a:rPr lang="cs-CZ" dirty="0" smtClean="0"/>
              <a:t>odporuje-li název pravidlům nového zákoníku – musí se přizpůsobit do dvou let (§ 3042)</a:t>
            </a:r>
          </a:p>
          <a:p>
            <a:pPr lvl="1">
              <a:buClr>
                <a:srgbClr val="DD6909"/>
              </a:buClr>
            </a:pPr>
            <a:r>
              <a:rPr lang="cs-CZ" dirty="0" smtClean="0"/>
              <a:t>např. název spolku musí obsahovat slova „spolek“ nebo „zapsaný spolek“ či zkratku „z.s.“ (§ 216)</a:t>
            </a:r>
          </a:p>
          <a:p>
            <a:pPr lvl="1">
              <a:buClr>
                <a:srgbClr val="DD6909"/>
              </a:buClr>
            </a:pPr>
            <a:r>
              <a:rPr lang="cs-CZ" dirty="0" smtClean="0"/>
              <a:t>výjimka pro příznačné názvy</a:t>
            </a:r>
          </a:p>
          <a:p>
            <a:pPr>
              <a:buClr>
                <a:srgbClr val="DD6909"/>
              </a:buClr>
              <a:buFont typeface="Arial" pitchFamily="34" charset="0"/>
              <a:buChar char="∕"/>
            </a:pPr>
            <a:endParaRPr lang="cs-CZ" dirty="0" smtClean="0"/>
          </a:p>
          <a:p>
            <a:pPr>
              <a:buClr>
                <a:srgbClr val="DD6909"/>
              </a:buClr>
              <a:buFont typeface="Arial" pitchFamily="34" charset="0"/>
              <a:buChar char="∕"/>
            </a:pPr>
            <a:r>
              <a:rPr lang="cs-CZ" dirty="0" smtClean="0"/>
              <a:t>sídlo – mění se pravidla, kdy může být v bytě</a:t>
            </a:r>
          </a:p>
          <a:p>
            <a:pPr lvl="1">
              <a:buClr>
                <a:srgbClr val="DD6909"/>
              </a:buClr>
            </a:pPr>
            <a:r>
              <a:rPr lang="cs-CZ" dirty="0" smtClean="0"/>
              <a:t>dnes – není-li to slučitelné s jejím účelem nebo to neodpovídá její povaze či rozsahu činnosti</a:t>
            </a:r>
          </a:p>
          <a:p>
            <a:pPr lvl="1">
              <a:buClr>
                <a:srgbClr val="DD6909"/>
              </a:buClr>
            </a:pPr>
            <a:r>
              <a:rPr lang="cs-CZ" dirty="0" smtClean="0"/>
              <a:t>nově – nenarušuje-li to klid a pořádek v domě (§ 136)</a:t>
            </a:r>
          </a:p>
          <a:p>
            <a:pPr lvl="2">
              <a:buClr>
                <a:srgbClr val="DD6909"/>
              </a:buClr>
            </a:pPr>
            <a:r>
              <a:rPr lang="cs-CZ" dirty="0" smtClean="0"/>
              <a:t>=&gt; sídlo je pouze formálním místem, ze kterého sice právnická osoba komunikuje s veřejností, ale svojí činnost může vyvíjet jinde</a:t>
            </a:r>
          </a:p>
        </p:txBody>
      </p:sp>
    </p:spTree>
  </p:cSld>
  <p:clrMapOvr>
    <a:masterClrMapping/>
  </p:clrMapOvr>
  <p:transition>
    <p:randomBa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smtClean="0"/>
              <a:t>Veřejná prospěšnost (§ 146)</a:t>
            </a:r>
            <a:endParaRPr lang="cs-CZ" dirty="0"/>
          </a:p>
        </p:txBody>
      </p:sp>
      <p:sp>
        <p:nvSpPr>
          <p:cNvPr id="2" name="Zástupný symbol pro obsah 1"/>
          <p:cNvSpPr>
            <a:spLocks noGrp="1"/>
          </p:cNvSpPr>
          <p:nvPr>
            <p:ph idx="1"/>
          </p:nvPr>
        </p:nvSpPr>
        <p:spPr/>
        <p:txBody>
          <a:bodyPr>
            <a:normAutofit fontScale="92500" lnSpcReduction="20000"/>
          </a:bodyPr>
          <a:lstStyle/>
          <a:p>
            <a:pPr>
              <a:buClr>
                <a:srgbClr val="DD6909"/>
              </a:buClr>
              <a:buFont typeface="Arial" pitchFamily="34" charset="0"/>
              <a:buChar char="∕"/>
            </a:pPr>
            <a:r>
              <a:rPr lang="cs-CZ" dirty="0" smtClean="0"/>
              <a:t>nový pojem, vlastnost právnické osoby</a:t>
            </a:r>
          </a:p>
          <a:p>
            <a:pPr lvl="1">
              <a:buClr>
                <a:srgbClr val="DD6909"/>
              </a:buClr>
            </a:pPr>
            <a:r>
              <a:rPr lang="cs-CZ" dirty="0" smtClean="0"/>
              <a:t>faktická otázka, neváže se na formu právnické osoby</a:t>
            </a:r>
          </a:p>
          <a:p>
            <a:pPr lvl="1">
              <a:buClr>
                <a:srgbClr val="DD6909"/>
              </a:buClr>
            </a:pPr>
            <a:r>
              <a:rPr lang="cs-CZ" dirty="0" smtClean="0"/>
              <a:t>tento status může mít jak nadace či spolek, tak i akciová společnost apod.</a:t>
            </a:r>
          </a:p>
          <a:p>
            <a:pPr>
              <a:buClr>
                <a:srgbClr val="DD6909"/>
              </a:buClr>
              <a:buFont typeface="Arial" pitchFamily="34" charset="0"/>
              <a:buChar char="∕"/>
            </a:pPr>
            <a:endParaRPr lang="cs-CZ" dirty="0" smtClean="0"/>
          </a:p>
          <a:p>
            <a:pPr>
              <a:buClr>
                <a:srgbClr val="DD6909"/>
              </a:buClr>
              <a:buFont typeface="Arial" pitchFamily="34" charset="0"/>
              <a:buChar char="∕"/>
            </a:pPr>
            <a:r>
              <a:rPr lang="cs-CZ" dirty="0" smtClean="0"/>
              <a:t>právnická osoba svojí činností přispívá k obecnému blahu, a proto má možnost ucházet se o podporu z veřejných zdrojů a požívat určité výhody</a:t>
            </a:r>
          </a:p>
          <a:p>
            <a:pPr lvl="1">
              <a:buClr>
                <a:srgbClr val="DD6909"/>
              </a:buClr>
            </a:pPr>
            <a:r>
              <a:rPr lang="cs-CZ" dirty="0" smtClean="0"/>
              <a:t>např. daňové úlevy</a:t>
            </a:r>
          </a:p>
          <a:p>
            <a:pPr lvl="1">
              <a:buClr>
                <a:srgbClr val="DD6909"/>
              </a:buClr>
            </a:pPr>
            <a:r>
              <a:rPr lang="cs-CZ" dirty="0" smtClean="0"/>
              <a:t>bude řešeno zvláštním zákonem</a:t>
            </a:r>
          </a:p>
          <a:p>
            <a:pPr>
              <a:buClr>
                <a:srgbClr val="DD6909"/>
              </a:buClr>
              <a:buFont typeface="Arial" pitchFamily="34" charset="0"/>
              <a:buChar char="∕"/>
            </a:pPr>
            <a:endParaRPr lang="cs-CZ" dirty="0" smtClean="0"/>
          </a:p>
          <a:p>
            <a:pPr>
              <a:buClr>
                <a:srgbClr val="DD6909"/>
              </a:buClr>
              <a:buFont typeface="Arial" pitchFamily="34" charset="0"/>
              <a:buChar char="∕"/>
            </a:pPr>
            <a:endParaRPr lang="cs-CZ" dirty="0" smtClean="0"/>
          </a:p>
        </p:txBody>
      </p:sp>
    </p:spTree>
  </p:cSld>
  <p:clrMapOvr>
    <a:masterClrMapping/>
  </p:clrMapOvr>
  <p:transition>
    <p:randomBa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smtClean="0"/>
              <a:t>Orgány právnické osoby</a:t>
            </a:r>
            <a:endParaRPr lang="cs-CZ" dirty="0"/>
          </a:p>
        </p:txBody>
      </p:sp>
      <p:sp>
        <p:nvSpPr>
          <p:cNvPr id="2" name="Zástupný symbol pro obsah 1"/>
          <p:cNvSpPr>
            <a:spLocks noGrp="1"/>
          </p:cNvSpPr>
          <p:nvPr>
            <p:ph idx="1"/>
          </p:nvPr>
        </p:nvSpPr>
        <p:spPr/>
        <p:txBody>
          <a:bodyPr>
            <a:normAutofit fontScale="77500" lnSpcReduction="20000"/>
          </a:bodyPr>
          <a:lstStyle/>
          <a:p>
            <a:pPr>
              <a:buClr>
                <a:srgbClr val="DD6909"/>
              </a:buClr>
              <a:buFont typeface="Arial" pitchFamily="34" charset="0"/>
              <a:buChar char="∕"/>
            </a:pPr>
            <a:r>
              <a:rPr lang="cs-CZ" dirty="0" smtClean="0"/>
              <a:t>v některých případech může být členem orgánu nezletilá osoba nebo osoba s omezenou svéprávností (§ 152 odst. 3)</a:t>
            </a:r>
          </a:p>
          <a:p>
            <a:pPr>
              <a:buClr>
                <a:srgbClr val="DD6909"/>
              </a:buClr>
              <a:buFont typeface="Arial" pitchFamily="34" charset="0"/>
              <a:buChar char="∕"/>
            </a:pPr>
            <a:endParaRPr lang="cs-CZ" dirty="0" smtClean="0"/>
          </a:p>
          <a:p>
            <a:pPr>
              <a:buClr>
                <a:srgbClr val="DD6909"/>
              </a:buClr>
              <a:buFont typeface="Arial" pitchFamily="34" charset="0"/>
              <a:buChar char="∕"/>
            </a:pPr>
            <a:r>
              <a:rPr lang="cs-CZ" dirty="0" smtClean="0"/>
              <a:t>osoba, jejíž úpadek byl osvědčen jako člen orgánu (§ 153)</a:t>
            </a:r>
          </a:p>
          <a:p>
            <a:pPr lvl="1">
              <a:buClr>
                <a:srgbClr val="DD6909"/>
              </a:buClr>
            </a:pPr>
            <a:r>
              <a:rPr lang="cs-CZ" dirty="0" smtClean="0"/>
              <a:t>musí to oznámit (indikovat) – když od skončení insolvenčního řízení uplynuly méně než tři roky</a:t>
            </a:r>
          </a:p>
          <a:p>
            <a:pPr lvl="1">
              <a:buClr>
                <a:srgbClr val="DD6909"/>
              </a:buClr>
            </a:pPr>
            <a:r>
              <a:rPr lang="cs-CZ" dirty="0" smtClean="0"/>
              <a:t>nejsou ostrakizováni, je na rozhodnutí toho, kdo ho tam chce</a:t>
            </a:r>
          </a:p>
          <a:p>
            <a:pPr>
              <a:buClr>
                <a:srgbClr val="DD6909"/>
              </a:buClr>
              <a:buFont typeface="Arial" pitchFamily="34" charset="0"/>
              <a:buChar char="∕"/>
            </a:pPr>
            <a:endParaRPr lang="cs-CZ" dirty="0" smtClean="0"/>
          </a:p>
          <a:p>
            <a:pPr>
              <a:buClr>
                <a:srgbClr val="DD6909"/>
              </a:buClr>
              <a:buFont typeface="Arial" pitchFamily="34" charset="0"/>
              <a:buChar char="∕"/>
            </a:pPr>
            <a:r>
              <a:rPr lang="cs-CZ" dirty="0" smtClean="0"/>
              <a:t>členem orgánu může být právnická osoba (§ 154)</a:t>
            </a:r>
          </a:p>
          <a:p>
            <a:pPr lvl="1">
              <a:buClr>
                <a:srgbClr val="DD6909"/>
              </a:buClr>
            </a:pPr>
            <a:r>
              <a:rPr lang="cs-CZ" dirty="0" smtClean="0"/>
              <a:t>zmocní fyzickou osobu, aby ji zastupovala</a:t>
            </a:r>
          </a:p>
          <a:p>
            <a:pPr lvl="1">
              <a:buClr>
                <a:srgbClr val="DD6909"/>
              </a:buClr>
            </a:pPr>
            <a:r>
              <a:rPr lang="cs-CZ" dirty="0" smtClean="0"/>
              <a:t>využití – členem bude Česká republika, zmocní, koho bude chtít; nebo pro zahraniční právnické osoby – u jejich dcer</a:t>
            </a:r>
          </a:p>
          <a:p>
            <a:pPr>
              <a:buClr>
                <a:srgbClr val="DD6909"/>
              </a:buClr>
              <a:buFont typeface="Arial" pitchFamily="34" charset="0"/>
              <a:buChar char="∕"/>
            </a:pPr>
            <a:endParaRPr lang="cs-CZ" dirty="0" smtClean="0"/>
          </a:p>
        </p:txBody>
      </p:sp>
    </p:spTree>
  </p:cSld>
  <p:clrMapOvr>
    <a:masterClrMapping/>
  </p:clrMapOvr>
  <p:transition>
    <p:randomBa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smtClean="0"/>
              <a:t>Péče řádného hospodáře (§ 159)</a:t>
            </a:r>
            <a:endParaRPr lang="cs-CZ" dirty="0"/>
          </a:p>
        </p:txBody>
      </p:sp>
      <p:sp>
        <p:nvSpPr>
          <p:cNvPr id="2" name="Zástupný symbol pro obsah 1"/>
          <p:cNvSpPr>
            <a:spLocks noGrp="1"/>
          </p:cNvSpPr>
          <p:nvPr>
            <p:ph idx="1"/>
          </p:nvPr>
        </p:nvSpPr>
        <p:spPr>
          <a:xfrm>
            <a:off x="428596" y="1916832"/>
            <a:ext cx="8285168" cy="4226812"/>
          </a:xfrm>
        </p:spPr>
        <p:txBody>
          <a:bodyPr>
            <a:normAutofit fontScale="55000" lnSpcReduction="20000"/>
          </a:bodyPr>
          <a:lstStyle/>
          <a:p>
            <a:pPr>
              <a:buClr>
                <a:srgbClr val="DD6909"/>
              </a:buClr>
              <a:buFont typeface="Arial" pitchFamily="34" charset="0"/>
              <a:buChar char="∕"/>
            </a:pPr>
            <a:r>
              <a:rPr lang="cs-CZ" dirty="0" smtClean="0"/>
              <a:t>vztahuje se na všechny volené členy orgánu právnické osoby</a:t>
            </a:r>
          </a:p>
          <a:p>
            <a:pPr lvl="1">
              <a:buClr>
                <a:srgbClr val="DD6909"/>
              </a:buClr>
            </a:pPr>
            <a:r>
              <a:rPr lang="cs-CZ" dirty="0" smtClean="0"/>
              <a:t>+ na další osoby, např. na prokuristu (§ 454)</a:t>
            </a:r>
          </a:p>
          <a:p>
            <a:pPr lvl="1">
              <a:buClr>
                <a:srgbClr val="DD6909"/>
              </a:buClr>
            </a:pPr>
            <a:r>
              <a:rPr lang="cs-CZ" dirty="0" smtClean="0"/>
              <a:t>zahrnuje povinnost loajality a povinnost péče</a:t>
            </a:r>
          </a:p>
          <a:p>
            <a:pPr>
              <a:buClr>
                <a:srgbClr val="DD6909"/>
              </a:buClr>
              <a:buFont typeface="Arial" pitchFamily="34" charset="0"/>
              <a:buChar char="∕"/>
            </a:pPr>
            <a:endParaRPr lang="cs-CZ" dirty="0" smtClean="0"/>
          </a:p>
          <a:p>
            <a:pPr>
              <a:buClr>
                <a:srgbClr val="DD6909"/>
              </a:buClr>
              <a:buFont typeface="Arial" pitchFamily="34" charset="0"/>
              <a:buChar char="∕"/>
            </a:pPr>
            <a:r>
              <a:rPr lang="cs-CZ" dirty="0" smtClean="0"/>
              <a:t>výkon vědomé rozhodovací činnosti</a:t>
            </a:r>
          </a:p>
          <a:p>
            <a:pPr lvl="1">
              <a:buClr>
                <a:srgbClr val="DD6909"/>
              </a:buClr>
            </a:pPr>
            <a:r>
              <a:rPr lang="cs-CZ" dirty="0" smtClean="0"/>
              <a:t>na základě dostatečných informací,</a:t>
            </a:r>
          </a:p>
          <a:p>
            <a:pPr lvl="1">
              <a:buClr>
                <a:srgbClr val="DD6909"/>
              </a:buClr>
            </a:pPr>
            <a:r>
              <a:rPr lang="cs-CZ" dirty="0" smtClean="0"/>
              <a:t>konaný v dobré víře ve prospěch společnosti bez preferování vlastních soukromých zájmů,</a:t>
            </a:r>
          </a:p>
          <a:p>
            <a:pPr lvl="1">
              <a:buClr>
                <a:srgbClr val="DD6909"/>
              </a:buClr>
            </a:pPr>
            <a:r>
              <a:rPr lang="cs-CZ" dirty="0" smtClean="0"/>
              <a:t>opírající se o racionální základy,</a:t>
            </a:r>
          </a:p>
          <a:p>
            <a:pPr lvl="1">
              <a:buClr>
                <a:srgbClr val="DD6909"/>
              </a:buClr>
            </a:pPr>
            <a:r>
              <a:rPr lang="cs-CZ" dirty="0" smtClean="0"/>
              <a:t>po všech stránkách odborný a profesionální</a:t>
            </a:r>
          </a:p>
          <a:p>
            <a:pPr>
              <a:buClr>
                <a:srgbClr val="DD6909"/>
              </a:buClr>
              <a:buFont typeface="Arial" pitchFamily="34" charset="0"/>
              <a:buChar char="∕"/>
            </a:pPr>
            <a:endParaRPr lang="cs-CZ" dirty="0" smtClean="0"/>
          </a:p>
          <a:p>
            <a:pPr>
              <a:buClr>
                <a:srgbClr val="DD6909"/>
              </a:buClr>
              <a:buFont typeface="Arial" pitchFamily="34" charset="0"/>
              <a:buChar char="∕"/>
            </a:pPr>
            <a:r>
              <a:rPr lang="cs-CZ" dirty="0" smtClean="0"/>
              <a:t>ZOK – pravidlo podnikatelského úsudku (§ 51 ZOK)</a:t>
            </a:r>
          </a:p>
          <a:p>
            <a:pPr lvl="1">
              <a:buClr>
                <a:srgbClr val="DD6909"/>
              </a:buClr>
            </a:pPr>
            <a:r>
              <a:rPr lang="cs-CZ" dirty="0" smtClean="0"/>
              <a:t>pečlivě a s potřebnými znalostmi jedná ten, kdo mohl při podnikatelském rozhodování v dobré víře rozumně předpokládat, že jedná </a:t>
            </a:r>
            <a:r>
              <a:rPr lang="cs-CZ" dirty="0" err="1" smtClean="0"/>
              <a:t>informovaně</a:t>
            </a:r>
            <a:r>
              <a:rPr lang="cs-CZ" dirty="0" smtClean="0"/>
              <a:t> a v obhajitelném zájmu obchodní korporace; to neplatí, pokud takovéto rozhodování nebylo učiněno s nezbytnou loajalitou</a:t>
            </a:r>
          </a:p>
        </p:txBody>
      </p:sp>
    </p:spTree>
  </p:cSld>
  <p:clrMapOvr>
    <a:masterClrMapping/>
  </p:clrMapOvr>
  <p:transition>
    <p:randomBar/>
  </p:transition>
  <p:timing>
    <p:tnLst>
      <p:par>
        <p:cTn id="1" dur="indefinite" restart="never" nodeType="tmRoot"/>
      </p:par>
    </p:tnLst>
  </p:timing>
</p:sld>
</file>

<file path=ppt/theme/theme1.xml><?xml version="1.0" encoding="utf-8"?>
<a:theme xmlns:a="http://schemas.openxmlformats.org/drawingml/2006/main" name="PRKPartners_prezentace_template_FIN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PRKPartners_prezentace_template_FINAL</Template>
  <TotalTime>3014</TotalTime>
  <Words>2489</Words>
  <Application>Microsoft Office PowerPoint</Application>
  <PresentationFormat>Předvádění na obrazovce (4:3)</PresentationFormat>
  <Paragraphs>461</Paragraphs>
  <Slides>41</Slides>
  <Notes>21</Notes>
  <HiddenSlides>0</HiddenSlides>
  <MMClips>0</MMClips>
  <ScaleCrop>false</ScaleCrop>
  <HeadingPairs>
    <vt:vector size="4" baseType="variant">
      <vt:variant>
        <vt:lpstr>Motiv</vt:lpstr>
      </vt:variant>
      <vt:variant>
        <vt:i4>2</vt:i4>
      </vt:variant>
      <vt:variant>
        <vt:lpstr>Nadpisy snímků</vt:lpstr>
      </vt:variant>
      <vt:variant>
        <vt:i4>41</vt:i4>
      </vt:variant>
    </vt:vector>
  </HeadingPairs>
  <TitlesOfParts>
    <vt:vector size="43" baseType="lpstr">
      <vt:lpstr>PRKPartners_prezentace_template_FINAL</vt:lpstr>
      <vt:lpstr>Motiv sady Office</vt:lpstr>
      <vt:lpstr>Právnické osoby soukromého práva, korporace, fundace, ústav </vt:lpstr>
      <vt:lpstr>Pojetí právnické osoby</vt:lpstr>
      <vt:lpstr>Zvláštní zákony týkající se právnických osob</vt:lpstr>
      <vt:lpstr>Přechodná ustanovení k právnickým osobám</vt:lpstr>
      <vt:lpstr>Neplatnost právnické osoby</vt:lpstr>
      <vt:lpstr>Název a sídlo právnické osoby</vt:lpstr>
      <vt:lpstr>Veřejná prospěšnost (§ 146)</vt:lpstr>
      <vt:lpstr>Orgány právnické osoby</vt:lpstr>
      <vt:lpstr>Péče řádného hospodáře (§ 159)</vt:lpstr>
      <vt:lpstr>Zastoupení statutárním orgánem</vt:lpstr>
      <vt:lpstr>Opatrovnictví právnické osoby (§ 486 an.)</vt:lpstr>
      <vt:lpstr>Likvidace právnické osoby I.</vt:lpstr>
      <vt:lpstr>Likvidace právnické osoby II.</vt:lpstr>
      <vt:lpstr>Členění právnických osob soukromého práva (systematika)</vt:lpstr>
      <vt:lpstr>Korporace – s nevýdělečným účelem (za jiným účelem než podnikáním)</vt:lpstr>
      <vt:lpstr>Korporace – za jiným účelem než podnikáním</vt:lpstr>
      <vt:lpstr>Fundace</vt:lpstr>
      <vt:lpstr>Veřejné Rejstříky</vt:lpstr>
      <vt:lpstr>Spolková regulace</vt:lpstr>
      <vt:lpstr>Fundační regulace</vt:lpstr>
      <vt:lpstr>Korporace</vt:lpstr>
      <vt:lpstr>Korporační loajalita</vt:lpstr>
      <vt:lpstr>Reflexní škoda (§ 213)</vt:lpstr>
      <vt:lpstr>Spolek</vt:lpstr>
      <vt:lpstr>Pobočný spolek (§ 219)</vt:lpstr>
      <vt:lpstr>Vznik spolku (§ 226)</vt:lpstr>
      <vt:lpstr>Žaloba člena spolku (§ 258)</vt:lpstr>
      <vt:lpstr>Sociální družstvo</vt:lpstr>
      <vt:lpstr>Fundace  - změna koncepčního uchopení</vt:lpstr>
      <vt:lpstr>Fundace  - systematika členění</vt:lpstr>
      <vt:lpstr>Nadace – základní charakteristika I.</vt:lpstr>
      <vt:lpstr>Nadace – základní charakteristika II.</vt:lpstr>
      <vt:lpstr>Přidružený fond (§ 349 a násl.)</vt:lpstr>
      <vt:lpstr>Nadační fond – základní charakteristika I.</vt:lpstr>
      <vt:lpstr>Nadační fond – základní charakteristika II.</vt:lpstr>
      <vt:lpstr>Přechodná ustanovení – pro dosavadní nadace  </vt:lpstr>
      <vt:lpstr>Ústav</vt:lpstr>
      <vt:lpstr>Obecně prospěšná společnost</vt:lpstr>
      <vt:lpstr>Ústav vs. obecně prospěšná společnost?</vt:lpstr>
      <vt:lpstr>Ústav vs. obecně prospěšná společnost?</vt:lpstr>
      <vt:lpstr>Snímek 41</vt:lpstr>
    </vt:vector>
  </TitlesOfParts>
  <Company>PRK partners s r. 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klara.kalinova</dc:creator>
  <cp:lastModifiedBy>Lenovo User</cp:lastModifiedBy>
  <cp:revision>113</cp:revision>
  <dcterms:created xsi:type="dcterms:W3CDTF">2012-02-07T14:56:34Z</dcterms:created>
  <dcterms:modified xsi:type="dcterms:W3CDTF">2014-05-06T07:32:58Z</dcterms:modified>
</cp:coreProperties>
</file>