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6"/>
  </p:notesMasterIdLst>
  <p:handoutMasterIdLst>
    <p:handoutMasterId r:id="rId47"/>
  </p:handoutMasterIdLst>
  <p:sldIdLst>
    <p:sldId id="256" r:id="rId3"/>
    <p:sldId id="303" r:id="rId4"/>
    <p:sldId id="290" r:id="rId5"/>
    <p:sldId id="306" r:id="rId6"/>
    <p:sldId id="291" r:id="rId7"/>
    <p:sldId id="293" r:id="rId8"/>
    <p:sldId id="304" r:id="rId9"/>
    <p:sldId id="292" r:id="rId10"/>
    <p:sldId id="294" r:id="rId11"/>
    <p:sldId id="295" r:id="rId12"/>
    <p:sldId id="296" r:id="rId13"/>
    <p:sldId id="289" r:id="rId14"/>
    <p:sldId id="297" r:id="rId15"/>
    <p:sldId id="302" r:id="rId16"/>
    <p:sldId id="305" r:id="rId17"/>
    <p:sldId id="265" r:id="rId18"/>
    <p:sldId id="282" r:id="rId19"/>
    <p:sldId id="267" r:id="rId20"/>
    <p:sldId id="268" r:id="rId21"/>
    <p:sldId id="269" r:id="rId22"/>
    <p:sldId id="275" r:id="rId23"/>
    <p:sldId id="277" r:id="rId24"/>
    <p:sldId id="286" r:id="rId25"/>
    <p:sldId id="284" r:id="rId26"/>
    <p:sldId id="278" r:id="rId27"/>
    <p:sldId id="283" r:id="rId28"/>
    <p:sldId id="258" r:id="rId29"/>
    <p:sldId id="259" r:id="rId30"/>
    <p:sldId id="261" r:id="rId31"/>
    <p:sldId id="285" r:id="rId32"/>
    <p:sldId id="276" r:id="rId33"/>
    <p:sldId id="270" r:id="rId34"/>
    <p:sldId id="279" r:id="rId35"/>
    <p:sldId id="307" r:id="rId36"/>
    <p:sldId id="264" r:id="rId37"/>
    <p:sldId id="262" r:id="rId38"/>
    <p:sldId id="300" r:id="rId39"/>
    <p:sldId id="299" r:id="rId40"/>
    <p:sldId id="301" r:id="rId41"/>
    <p:sldId id="298" r:id="rId42"/>
    <p:sldId id="263" r:id="rId43"/>
    <p:sldId id="273" r:id="rId44"/>
    <p:sldId id="27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  <p14:sldId id="303"/>
            <p14:sldId id="290"/>
            <p14:sldId id="306"/>
            <p14:sldId id="291"/>
            <p14:sldId id="293"/>
            <p14:sldId id="304"/>
            <p14:sldId id="292"/>
            <p14:sldId id="294"/>
            <p14:sldId id="295"/>
            <p14:sldId id="296"/>
            <p14:sldId id="289"/>
            <p14:sldId id="297"/>
            <p14:sldId id="302"/>
            <p14:sldId id="305"/>
            <p14:sldId id="265"/>
            <p14:sldId id="282"/>
            <p14:sldId id="267"/>
            <p14:sldId id="268"/>
            <p14:sldId id="269"/>
            <p14:sldId id="275"/>
            <p14:sldId id="277"/>
            <p14:sldId id="286"/>
            <p14:sldId id="284"/>
            <p14:sldId id="278"/>
            <p14:sldId id="283"/>
            <p14:sldId id="258"/>
            <p14:sldId id="259"/>
            <p14:sldId id="261"/>
            <p14:sldId id="285"/>
            <p14:sldId id="276"/>
            <p14:sldId id="270"/>
            <p14:sldId id="279"/>
            <p14:sldId id="307"/>
            <p14:sldId id="264"/>
            <p14:sldId id="262"/>
            <p14:sldId id="300"/>
            <p14:sldId id="299"/>
            <p14:sldId id="301"/>
            <p14:sldId id="298"/>
            <p14:sldId id="263"/>
            <p14:sldId id="273"/>
            <p14:sldId id="274"/>
          </p14:sldIdLst>
        </p14:section>
        <p14:section name="Návrh,Vytvoření působivého dojmu, Spolupráce" id="{B9B51309-D148-4332-87C2-07BE32FBCA3B}">
          <p14:sldIdLst/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280" autoAdjust="0"/>
  </p:normalViewPr>
  <p:slideViewPr>
    <p:cSldViewPr snapToGrid="0">
      <p:cViewPr varScale="1">
        <p:scale>
          <a:sx n="79" d="100"/>
          <a:sy n="79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8F2BF-920E-4D22-924D-39F987EC8C61}" type="doc">
      <dgm:prSet loTypeId="urn:microsoft.com/office/officeart/2005/8/layout/v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ECC3B2CF-BF82-429A-BAE7-B170E03943AB}">
      <dgm:prSet phldrT="[Text]"/>
      <dgm:spPr/>
      <dgm:t>
        <a:bodyPr/>
        <a:lstStyle/>
        <a:p>
          <a:r>
            <a:rPr lang="cs-CZ" dirty="0" smtClean="0"/>
            <a:t>věčné právo (z Božího rozumu) </a:t>
          </a:r>
          <a:endParaRPr lang="cs-CZ" dirty="0"/>
        </a:p>
      </dgm:t>
    </dgm:pt>
    <dgm:pt modelId="{EAA71ADC-B8BB-4E36-A5CD-B75C59CB2C9C}" type="parTrans" cxnId="{DB72CB6A-4EF6-4057-805F-4B9BAFDEF8AE}">
      <dgm:prSet/>
      <dgm:spPr/>
      <dgm:t>
        <a:bodyPr/>
        <a:lstStyle/>
        <a:p>
          <a:endParaRPr lang="cs-CZ"/>
        </a:p>
      </dgm:t>
    </dgm:pt>
    <dgm:pt modelId="{20ED47D8-E45C-486D-B334-7E057C3F6A30}" type="sibTrans" cxnId="{DB72CB6A-4EF6-4057-805F-4B9BAFDEF8AE}">
      <dgm:prSet/>
      <dgm:spPr/>
      <dgm:t>
        <a:bodyPr/>
        <a:lstStyle/>
        <a:p>
          <a:endParaRPr lang="cs-CZ"/>
        </a:p>
      </dgm:t>
    </dgm:pt>
    <dgm:pt modelId="{127AFC8D-D9D7-4EEE-9507-10184971B720}">
      <dgm:prSet phldrT="[Text]"/>
      <dgm:spPr/>
      <dgm:t>
        <a:bodyPr/>
        <a:lstStyle/>
        <a:p>
          <a:r>
            <a:rPr lang="cs-CZ" dirty="0" smtClean="0"/>
            <a:t>přirozené právo (z lidského rozumu) </a:t>
          </a:r>
          <a:endParaRPr lang="cs-CZ" dirty="0"/>
        </a:p>
      </dgm:t>
    </dgm:pt>
    <dgm:pt modelId="{E94246F2-6CDF-4931-A069-50618E5679B8}" type="parTrans" cxnId="{C5F853C2-00C2-4BC3-95D9-3873D405236D}">
      <dgm:prSet/>
      <dgm:spPr/>
      <dgm:t>
        <a:bodyPr/>
        <a:lstStyle/>
        <a:p>
          <a:endParaRPr lang="cs-CZ"/>
        </a:p>
      </dgm:t>
    </dgm:pt>
    <dgm:pt modelId="{E5C3D273-8D77-4CCB-8D34-BD86702909D1}" type="sibTrans" cxnId="{C5F853C2-00C2-4BC3-95D9-3873D405236D}">
      <dgm:prSet/>
      <dgm:spPr/>
      <dgm:t>
        <a:bodyPr/>
        <a:lstStyle/>
        <a:p>
          <a:endParaRPr lang="cs-CZ"/>
        </a:p>
      </dgm:t>
    </dgm:pt>
    <dgm:pt modelId="{02CF0E7C-354B-4DD5-9B32-D0A0E311979B}">
      <dgm:prSet phldrT="[Text]"/>
      <dgm:spPr/>
      <dgm:t>
        <a:bodyPr/>
        <a:lstStyle/>
        <a:p>
          <a:r>
            <a:rPr lang="cs-CZ" dirty="0" smtClean="0"/>
            <a:t>božské právo (ze Zjevení) </a:t>
          </a:r>
        </a:p>
      </dgm:t>
    </dgm:pt>
    <dgm:pt modelId="{B3EB018C-9C3A-4C94-9DBD-484CB03A2717}" type="parTrans" cxnId="{1D545EBE-2864-4541-9FB6-66449FB9E437}">
      <dgm:prSet/>
      <dgm:spPr/>
      <dgm:t>
        <a:bodyPr/>
        <a:lstStyle/>
        <a:p>
          <a:endParaRPr lang="cs-CZ"/>
        </a:p>
      </dgm:t>
    </dgm:pt>
    <dgm:pt modelId="{7F3F8A93-ACDD-469F-826A-93E6DEEF44AF}" type="sibTrans" cxnId="{1D545EBE-2864-4541-9FB6-66449FB9E437}">
      <dgm:prSet/>
      <dgm:spPr/>
      <dgm:t>
        <a:bodyPr/>
        <a:lstStyle/>
        <a:p>
          <a:endParaRPr lang="cs-CZ"/>
        </a:p>
      </dgm:t>
    </dgm:pt>
    <dgm:pt modelId="{D1B98AB3-FC4C-4E9E-B06C-71203DEB3465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lidské právo</a:t>
          </a:r>
          <a:endParaRPr lang="cs-CZ" dirty="0">
            <a:solidFill>
              <a:srgbClr val="FF0000"/>
            </a:solidFill>
          </a:endParaRPr>
        </a:p>
      </dgm:t>
    </dgm:pt>
    <dgm:pt modelId="{5A68E9CE-169A-476A-A79E-B2C2F2E1BB5E}" type="parTrans" cxnId="{BE290BB3-0ECA-49B6-A496-5FB3E2E9B8F0}">
      <dgm:prSet/>
      <dgm:spPr/>
      <dgm:t>
        <a:bodyPr/>
        <a:lstStyle/>
        <a:p>
          <a:endParaRPr lang="cs-CZ"/>
        </a:p>
      </dgm:t>
    </dgm:pt>
    <dgm:pt modelId="{9CB61A73-2949-44CE-9B21-1E26217140C2}" type="sibTrans" cxnId="{BE290BB3-0ECA-49B6-A496-5FB3E2E9B8F0}">
      <dgm:prSet/>
      <dgm:spPr/>
      <dgm:t>
        <a:bodyPr/>
        <a:lstStyle/>
        <a:p>
          <a:endParaRPr lang="cs-CZ"/>
        </a:p>
      </dgm:t>
    </dgm:pt>
    <dgm:pt modelId="{98267915-C536-465D-8B2A-A5C760F255EC}" type="pres">
      <dgm:prSet presAssocID="{D918F2BF-920E-4D22-924D-39F987EC8C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FE057F-BBB8-4AB5-9A84-28AB3FDF91AB}" type="pres">
      <dgm:prSet presAssocID="{D918F2BF-920E-4D22-924D-39F987EC8C61}" presName="dummyMaxCanvas" presStyleCnt="0">
        <dgm:presLayoutVars/>
      </dgm:prSet>
      <dgm:spPr/>
    </dgm:pt>
    <dgm:pt modelId="{13AEEE0E-BB6C-427A-8D65-D444A99EA879}" type="pres">
      <dgm:prSet presAssocID="{D918F2BF-920E-4D22-924D-39F987EC8C61}" presName="FourNodes_1" presStyleLbl="node1" presStyleIdx="0" presStyleCnt="4" custLinFactNeighborX="25197" custLinFactNeighborY="10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92608-ABAA-4674-BAFB-3E73C674EA26}" type="pres">
      <dgm:prSet presAssocID="{D918F2BF-920E-4D22-924D-39F987EC8C61}" presName="FourNodes_2" presStyleLbl="node1" presStyleIdx="1" presStyleCnt="4" custLinFactNeighborX="168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C1E355-9809-4D36-8CDA-61C15746C822}" type="pres">
      <dgm:prSet presAssocID="{D918F2BF-920E-4D22-924D-39F987EC8C61}" presName="FourNodes_3" presStyleLbl="node1" presStyleIdx="2" presStyleCnt="4" custLinFactNeighborX="8572" custLinFactNeighborY="29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FBB1C6-B666-4FD9-B86E-B8548C294AE9}" type="pres">
      <dgm:prSet presAssocID="{D918F2BF-920E-4D22-924D-39F987EC8C6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D62D4C-54B7-49E6-A077-B6017C6AF778}" type="pres">
      <dgm:prSet presAssocID="{D918F2BF-920E-4D22-924D-39F987EC8C61}" presName="FourConn_1-2" presStyleLbl="fgAccFollowNode1" presStyleIdx="0" presStyleCnt="3" custScaleX="106161" custLinFactX="-200000" custLinFactNeighborX="-241972" custLinFactNeighborY="-30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370A86-CFEF-4D19-9B1A-9D6398FB6184}" type="pres">
      <dgm:prSet presAssocID="{D918F2BF-920E-4D22-924D-39F987EC8C61}" presName="FourConn_2-3" presStyleLbl="fgAccFollowNode1" presStyleIdx="1" presStyleCnt="3" custLinFactX="-214350" custLinFactNeighborX="-300000" custLinFactNeighborY="136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D7B817-FD2E-4655-9FE1-7C3349DDAA79}" type="pres">
      <dgm:prSet presAssocID="{D918F2BF-920E-4D22-924D-39F987EC8C61}" presName="FourConn_3-4" presStyleLbl="fgAccFollowNode1" presStyleIdx="2" presStyleCnt="3" custLinFactX="-283649" custLinFactNeighborX="-300000" custLinFactNeighborY="83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6F74E0-4B4E-485C-BA52-FA7CB85C8327}" type="pres">
      <dgm:prSet presAssocID="{D918F2BF-920E-4D22-924D-39F987EC8C6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D29BEB-3842-4051-8355-3A24A81897E7}" type="pres">
      <dgm:prSet presAssocID="{D918F2BF-920E-4D22-924D-39F987EC8C6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89B87E-F5DA-4076-97A1-C99400F3222E}" type="pres">
      <dgm:prSet presAssocID="{D918F2BF-920E-4D22-924D-39F987EC8C6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FAAFE3-58EA-409A-809F-70D86F84FA3F}" type="pres">
      <dgm:prSet presAssocID="{D918F2BF-920E-4D22-924D-39F987EC8C6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A9DE60-CD20-4834-9D9D-24994547AA8E}" type="presOf" srcId="{D1B98AB3-FC4C-4E9E-B06C-71203DEB3465}" destId="{0EFBB1C6-B666-4FD9-B86E-B8548C294AE9}" srcOrd="0" destOrd="0" presId="urn:microsoft.com/office/officeart/2005/8/layout/vProcess5"/>
    <dgm:cxn modelId="{C5F853C2-00C2-4BC3-95D9-3873D405236D}" srcId="{D918F2BF-920E-4D22-924D-39F987EC8C61}" destId="{127AFC8D-D9D7-4EEE-9507-10184971B720}" srcOrd="1" destOrd="0" parTransId="{E94246F2-6CDF-4931-A069-50618E5679B8}" sibTransId="{E5C3D273-8D77-4CCB-8D34-BD86702909D1}"/>
    <dgm:cxn modelId="{BE290BB3-0ECA-49B6-A496-5FB3E2E9B8F0}" srcId="{D918F2BF-920E-4D22-924D-39F987EC8C61}" destId="{D1B98AB3-FC4C-4E9E-B06C-71203DEB3465}" srcOrd="3" destOrd="0" parTransId="{5A68E9CE-169A-476A-A79E-B2C2F2E1BB5E}" sibTransId="{9CB61A73-2949-44CE-9B21-1E26217140C2}"/>
    <dgm:cxn modelId="{FD69077D-0906-4BA0-8FCE-D8382DF49736}" type="presOf" srcId="{7F3F8A93-ACDD-469F-826A-93E6DEEF44AF}" destId="{17D7B817-FD2E-4655-9FE1-7C3349DDAA79}" srcOrd="0" destOrd="0" presId="urn:microsoft.com/office/officeart/2005/8/layout/vProcess5"/>
    <dgm:cxn modelId="{A1DAB99C-B3C9-47D9-9857-84C0E02E5916}" type="presOf" srcId="{ECC3B2CF-BF82-429A-BAE7-B170E03943AB}" destId="{13AEEE0E-BB6C-427A-8D65-D444A99EA879}" srcOrd="0" destOrd="0" presId="urn:microsoft.com/office/officeart/2005/8/layout/vProcess5"/>
    <dgm:cxn modelId="{2CFCD9B5-4A38-45BB-AA53-ABF586A29D15}" type="presOf" srcId="{127AFC8D-D9D7-4EEE-9507-10184971B720}" destId="{4B592608-ABAA-4674-BAFB-3E73C674EA26}" srcOrd="0" destOrd="0" presId="urn:microsoft.com/office/officeart/2005/8/layout/vProcess5"/>
    <dgm:cxn modelId="{876F5D18-2E4B-431A-A079-E812EAE23425}" type="presOf" srcId="{02CF0E7C-354B-4DD5-9B32-D0A0E311979B}" destId="{ECC1E355-9809-4D36-8CDA-61C15746C822}" srcOrd="0" destOrd="0" presId="urn:microsoft.com/office/officeart/2005/8/layout/vProcess5"/>
    <dgm:cxn modelId="{1D545EBE-2864-4541-9FB6-66449FB9E437}" srcId="{D918F2BF-920E-4D22-924D-39F987EC8C61}" destId="{02CF0E7C-354B-4DD5-9B32-D0A0E311979B}" srcOrd="2" destOrd="0" parTransId="{B3EB018C-9C3A-4C94-9DBD-484CB03A2717}" sibTransId="{7F3F8A93-ACDD-469F-826A-93E6DEEF44AF}"/>
    <dgm:cxn modelId="{B859AD9D-982A-465B-9FCD-4A59D1E97973}" type="presOf" srcId="{ECC3B2CF-BF82-429A-BAE7-B170E03943AB}" destId="{E36F74E0-4B4E-485C-BA52-FA7CB85C8327}" srcOrd="1" destOrd="0" presId="urn:microsoft.com/office/officeart/2005/8/layout/vProcess5"/>
    <dgm:cxn modelId="{3092F99D-84D3-4E24-9371-933BBA5BB92C}" type="presOf" srcId="{20ED47D8-E45C-486D-B334-7E057C3F6A30}" destId="{37D62D4C-54B7-49E6-A077-B6017C6AF778}" srcOrd="0" destOrd="0" presId="urn:microsoft.com/office/officeart/2005/8/layout/vProcess5"/>
    <dgm:cxn modelId="{10ACBABC-305F-4D66-966C-DF8E7451EE57}" type="presOf" srcId="{127AFC8D-D9D7-4EEE-9507-10184971B720}" destId="{B8D29BEB-3842-4051-8355-3A24A81897E7}" srcOrd="1" destOrd="0" presId="urn:microsoft.com/office/officeart/2005/8/layout/vProcess5"/>
    <dgm:cxn modelId="{F5E96032-2319-42E8-9583-42839FA7C431}" type="presOf" srcId="{D1B98AB3-FC4C-4E9E-B06C-71203DEB3465}" destId="{EAFAAFE3-58EA-409A-809F-70D86F84FA3F}" srcOrd="1" destOrd="0" presId="urn:microsoft.com/office/officeart/2005/8/layout/vProcess5"/>
    <dgm:cxn modelId="{CF07AFFC-74D7-40A7-BEA8-CA93B2DDAD4C}" type="presOf" srcId="{E5C3D273-8D77-4CCB-8D34-BD86702909D1}" destId="{A6370A86-CFEF-4D19-9B1A-9D6398FB6184}" srcOrd="0" destOrd="0" presId="urn:microsoft.com/office/officeart/2005/8/layout/vProcess5"/>
    <dgm:cxn modelId="{DB72CB6A-4EF6-4057-805F-4B9BAFDEF8AE}" srcId="{D918F2BF-920E-4D22-924D-39F987EC8C61}" destId="{ECC3B2CF-BF82-429A-BAE7-B170E03943AB}" srcOrd="0" destOrd="0" parTransId="{EAA71ADC-B8BB-4E36-A5CD-B75C59CB2C9C}" sibTransId="{20ED47D8-E45C-486D-B334-7E057C3F6A30}"/>
    <dgm:cxn modelId="{0E9D865C-B58D-4E59-9E24-9DE0735E902C}" type="presOf" srcId="{D918F2BF-920E-4D22-924D-39F987EC8C61}" destId="{98267915-C536-465D-8B2A-A5C760F255EC}" srcOrd="0" destOrd="0" presId="urn:microsoft.com/office/officeart/2005/8/layout/vProcess5"/>
    <dgm:cxn modelId="{7850E618-5A54-4C33-B31E-C74B6B97D04E}" type="presOf" srcId="{02CF0E7C-354B-4DD5-9B32-D0A0E311979B}" destId="{AB89B87E-F5DA-4076-97A1-C99400F3222E}" srcOrd="1" destOrd="0" presId="urn:microsoft.com/office/officeart/2005/8/layout/vProcess5"/>
    <dgm:cxn modelId="{58C5EF9A-5CA2-4D4A-8C91-0C20DBD41FB7}" type="presParOf" srcId="{98267915-C536-465D-8B2A-A5C760F255EC}" destId="{83FE057F-BBB8-4AB5-9A84-28AB3FDF91AB}" srcOrd="0" destOrd="0" presId="urn:microsoft.com/office/officeart/2005/8/layout/vProcess5"/>
    <dgm:cxn modelId="{D0ADAC7D-0280-465B-972E-41E244884DDC}" type="presParOf" srcId="{98267915-C536-465D-8B2A-A5C760F255EC}" destId="{13AEEE0E-BB6C-427A-8D65-D444A99EA879}" srcOrd="1" destOrd="0" presId="urn:microsoft.com/office/officeart/2005/8/layout/vProcess5"/>
    <dgm:cxn modelId="{84F32494-A63E-4161-B552-BB3CFEAB666A}" type="presParOf" srcId="{98267915-C536-465D-8B2A-A5C760F255EC}" destId="{4B592608-ABAA-4674-BAFB-3E73C674EA26}" srcOrd="2" destOrd="0" presId="urn:microsoft.com/office/officeart/2005/8/layout/vProcess5"/>
    <dgm:cxn modelId="{914F649A-550D-4A44-BD88-84D252C48AAB}" type="presParOf" srcId="{98267915-C536-465D-8B2A-A5C760F255EC}" destId="{ECC1E355-9809-4D36-8CDA-61C15746C822}" srcOrd="3" destOrd="0" presId="urn:microsoft.com/office/officeart/2005/8/layout/vProcess5"/>
    <dgm:cxn modelId="{3F669770-4854-46E1-AE99-66D56266C7CE}" type="presParOf" srcId="{98267915-C536-465D-8B2A-A5C760F255EC}" destId="{0EFBB1C6-B666-4FD9-B86E-B8548C294AE9}" srcOrd="4" destOrd="0" presId="urn:microsoft.com/office/officeart/2005/8/layout/vProcess5"/>
    <dgm:cxn modelId="{EB67A2AB-69C6-42F8-A51A-BC77C3298E0C}" type="presParOf" srcId="{98267915-C536-465D-8B2A-A5C760F255EC}" destId="{37D62D4C-54B7-49E6-A077-B6017C6AF778}" srcOrd="5" destOrd="0" presId="urn:microsoft.com/office/officeart/2005/8/layout/vProcess5"/>
    <dgm:cxn modelId="{E4FAE534-65AB-48FC-AD40-46D1600AD74D}" type="presParOf" srcId="{98267915-C536-465D-8B2A-A5C760F255EC}" destId="{A6370A86-CFEF-4D19-9B1A-9D6398FB6184}" srcOrd="6" destOrd="0" presId="urn:microsoft.com/office/officeart/2005/8/layout/vProcess5"/>
    <dgm:cxn modelId="{8AA86CB3-D903-43AE-A047-19DB571F06DF}" type="presParOf" srcId="{98267915-C536-465D-8B2A-A5C760F255EC}" destId="{17D7B817-FD2E-4655-9FE1-7C3349DDAA79}" srcOrd="7" destOrd="0" presId="urn:microsoft.com/office/officeart/2005/8/layout/vProcess5"/>
    <dgm:cxn modelId="{DB144A83-6498-4C86-B914-3B8AD5E36FAE}" type="presParOf" srcId="{98267915-C536-465D-8B2A-A5C760F255EC}" destId="{E36F74E0-4B4E-485C-BA52-FA7CB85C8327}" srcOrd="8" destOrd="0" presId="urn:microsoft.com/office/officeart/2005/8/layout/vProcess5"/>
    <dgm:cxn modelId="{C74A2879-437E-41E4-BC53-C660126C2CB2}" type="presParOf" srcId="{98267915-C536-465D-8B2A-A5C760F255EC}" destId="{B8D29BEB-3842-4051-8355-3A24A81897E7}" srcOrd="9" destOrd="0" presId="urn:microsoft.com/office/officeart/2005/8/layout/vProcess5"/>
    <dgm:cxn modelId="{CF4B24AE-CC44-49B3-9B1B-E50994BFB623}" type="presParOf" srcId="{98267915-C536-465D-8B2A-A5C760F255EC}" destId="{AB89B87E-F5DA-4076-97A1-C99400F3222E}" srcOrd="10" destOrd="0" presId="urn:microsoft.com/office/officeart/2005/8/layout/vProcess5"/>
    <dgm:cxn modelId="{F5760B08-F04F-45AA-98A4-5057F38F7FA9}" type="presParOf" srcId="{98267915-C536-465D-8B2A-A5C760F255EC}" destId="{EAFAAFE3-58EA-409A-809F-70D86F84FA3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EE0E-BB6C-427A-8D65-D444A99EA879}">
      <dsp:nvSpPr>
        <dsp:cNvPr id="0" name=""/>
        <dsp:cNvSpPr/>
      </dsp:nvSpPr>
      <dsp:spPr>
        <a:xfrm>
          <a:off x="1224950" y="8738"/>
          <a:ext cx="4899803" cy="86179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věčné právo (z Božího rozumu) </a:t>
          </a:r>
          <a:endParaRPr lang="cs-CZ" sz="2100" kern="1200" dirty="0"/>
        </a:p>
      </dsp:txBody>
      <dsp:txXfrm>
        <a:off x="1250191" y="33979"/>
        <a:ext cx="3897036" cy="811314"/>
      </dsp:txXfrm>
    </dsp:sp>
    <dsp:sp modelId="{4B592608-ABAA-4674-BAFB-3E73C674EA26}">
      <dsp:nvSpPr>
        <dsp:cNvPr id="0" name=""/>
        <dsp:cNvSpPr/>
      </dsp:nvSpPr>
      <dsp:spPr>
        <a:xfrm>
          <a:off x="1224950" y="1018486"/>
          <a:ext cx="4899803" cy="86179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přirozené právo (z lidského rozumu) </a:t>
          </a:r>
          <a:endParaRPr lang="cs-CZ" sz="2100" kern="1200" dirty="0"/>
        </a:p>
      </dsp:txBody>
      <dsp:txXfrm>
        <a:off x="1250191" y="1043727"/>
        <a:ext cx="3878795" cy="811314"/>
      </dsp:txXfrm>
    </dsp:sp>
    <dsp:sp modelId="{ECC1E355-9809-4D36-8CDA-61C15746C822}">
      <dsp:nvSpPr>
        <dsp:cNvPr id="0" name=""/>
        <dsp:cNvSpPr/>
      </dsp:nvSpPr>
      <dsp:spPr>
        <a:xfrm>
          <a:off x="1224950" y="2062145"/>
          <a:ext cx="4899803" cy="86179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6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božské právo (ze Zjevení) </a:t>
          </a:r>
        </a:p>
      </dsp:txBody>
      <dsp:txXfrm>
        <a:off x="1250191" y="2087386"/>
        <a:ext cx="3884919" cy="811314"/>
      </dsp:txXfrm>
    </dsp:sp>
    <dsp:sp modelId="{0EFBB1C6-B666-4FD9-B86E-B8548C294AE9}">
      <dsp:nvSpPr>
        <dsp:cNvPr id="0" name=""/>
        <dsp:cNvSpPr/>
      </dsp:nvSpPr>
      <dsp:spPr>
        <a:xfrm>
          <a:off x="1224950" y="3055458"/>
          <a:ext cx="4899803" cy="86179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79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solidFill>
                <a:srgbClr val="FF0000"/>
              </a:solidFill>
            </a:rPr>
            <a:t>lidské právo</a:t>
          </a:r>
          <a:endParaRPr lang="cs-CZ" sz="2100" kern="1200" dirty="0">
            <a:solidFill>
              <a:srgbClr val="FF0000"/>
            </a:solidFill>
          </a:endParaRPr>
        </a:p>
      </dsp:txBody>
      <dsp:txXfrm>
        <a:off x="1250191" y="3080699"/>
        <a:ext cx="3878795" cy="811314"/>
      </dsp:txXfrm>
    </dsp:sp>
    <dsp:sp modelId="{37D62D4C-54B7-49E6-A077-B6017C6AF778}">
      <dsp:nvSpPr>
        <dsp:cNvPr id="0" name=""/>
        <dsp:cNvSpPr/>
      </dsp:nvSpPr>
      <dsp:spPr>
        <a:xfrm>
          <a:off x="1846596" y="642804"/>
          <a:ext cx="594679" cy="56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>
        <a:off x="1980399" y="642804"/>
        <a:ext cx="327073" cy="421526"/>
      </dsp:txXfrm>
    </dsp:sp>
    <dsp:sp modelId="{A6370A86-CFEF-4D19-9B1A-9D6398FB6184}">
      <dsp:nvSpPr>
        <dsp:cNvPr id="0" name=""/>
        <dsp:cNvSpPr/>
      </dsp:nvSpPr>
      <dsp:spPr>
        <a:xfrm>
          <a:off x="1868772" y="1755253"/>
          <a:ext cx="560167" cy="56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>
        <a:off x="1994810" y="1755253"/>
        <a:ext cx="308091" cy="421526"/>
      </dsp:txXfrm>
    </dsp:sp>
    <dsp:sp modelId="{17D7B817-FD2E-4655-9FE1-7C3349DDAA79}">
      <dsp:nvSpPr>
        <dsp:cNvPr id="0" name=""/>
        <dsp:cNvSpPr/>
      </dsp:nvSpPr>
      <dsp:spPr>
        <a:xfrm>
          <a:off x="1884816" y="2744061"/>
          <a:ext cx="560167" cy="560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>
        <a:off x="2010854" y="2744061"/>
        <a:ext cx="308091" cy="421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FABE-D0A9-4914-BE1F-201F4351AA5D}" type="datetimeFigureOut">
              <a:rPr lang="cs-CZ" smtClean="0"/>
              <a:t>28.4.2015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B17C-845C-4DCF-B1F0-8CFC86514C7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1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1.BIBLICKÁ</a:t>
            </a:r>
            <a:r>
              <a:rPr lang="cs-CZ" baseline="0" dirty="0" smtClean="0"/>
              <a:t> TRADICE (Ullmann):</a:t>
            </a:r>
          </a:p>
          <a:p>
            <a:endParaRPr lang="cs-CZ" baseline="0" dirty="0" smtClean="0"/>
          </a:p>
          <a:p>
            <a:r>
              <a:rPr lang="cs-CZ" baseline="0" dirty="0" smtClean="0"/>
              <a:t>2. ŘÍMSKO-PRÁVNÍ TRADICE (</a:t>
            </a:r>
            <a:r>
              <a:rPr lang="cs-CZ" baseline="0" dirty="0" err="1" smtClean="0"/>
              <a:t>Urfus</a:t>
            </a:r>
            <a:r>
              <a:rPr lang="cs-CZ" baseline="0" dirty="0" smtClean="0"/>
              <a:t>): CIC - Etymologie</a:t>
            </a:r>
          </a:p>
          <a:p>
            <a:endParaRPr lang="cs-CZ" baseline="0" dirty="0" smtClean="0"/>
          </a:p>
          <a:p>
            <a:r>
              <a:rPr lang="cs-CZ" baseline="0" dirty="0" smtClean="0"/>
              <a:t>3. NÁRODNÍ TRADICE (</a:t>
            </a:r>
            <a:r>
              <a:rPr lang="cs-CZ" baseline="0" dirty="0" err="1" smtClean="0"/>
              <a:t>Kern</a:t>
            </a:r>
            <a:r>
              <a:rPr lang="cs-CZ" baseline="0" dirty="0" smtClean="0"/>
              <a:t>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3F34-B769-4442-9AB3-8854276D79F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cs-CZ" noProof="0" smtClean="0"/>
              <a:t>28.4.2015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Stát a právo ve středověké Evropě</a:t>
            </a:r>
            <a:endParaRPr lang="cs-CZ" sz="54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cs-CZ" sz="2800" b="0" i="0" dirty="0" smtClean="0">
                <a:solidFill>
                  <a:srgbClr val="D24726"/>
                </a:solidFill>
                <a:latin typeface="Segoe UI Light"/>
              </a:rPr>
              <a:t>Jakub Razim</a:t>
            </a:r>
            <a:endParaRPr lang="cs-CZ" sz="2800" b="0" i="0" dirty="0">
              <a:solidFill>
                <a:srgbClr val="D24726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práva – obecné formy (Gerhard </a:t>
            </a:r>
            <a:r>
              <a:rPr lang="cs-CZ" dirty="0" err="1" smtClean="0"/>
              <a:t>Dilcher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9599761" cy="435133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. </a:t>
            </a:r>
            <a:r>
              <a:rPr lang="cs-CZ" dirty="0" smtClean="0"/>
              <a:t>učenecká literatura (teoretické úvahy o římském či obyčejovém právu)</a:t>
            </a:r>
          </a:p>
          <a:p>
            <a:r>
              <a:rPr lang="cs-CZ" dirty="0" smtClean="0"/>
              <a:t>2</a:t>
            </a:r>
            <a:r>
              <a:rPr lang="cs-CZ" dirty="0"/>
              <a:t>. normativní texty obsahující právní </a:t>
            </a:r>
            <a:r>
              <a:rPr lang="cs-CZ" dirty="0" smtClean="0"/>
              <a:t>věty</a:t>
            </a:r>
          </a:p>
          <a:p>
            <a:r>
              <a:rPr lang="cs-CZ" dirty="0" smtClean="0"/>
              <a:t>3</a:t>
            </a:r>
            <a:r>
              <a:rPr lang="cs-CZ" dirty="0"/>
              <a:t>. záznamy o právně relevantním jednání, které odkazuje na uplatnění právního obyčeje v </a:t>
            </a:r>
            <a:r>
              <a:rPr lang="cs-CZ" dirty="0" smtClean="0"/>
              <a:t>praxi</a:t>
            </a:r>
          </a:p>
        </p:txBody>
      </p:sp>
    </p:spTree>
    <p:extLst>
      <p:ext uri="{BB962C8B-B14F-4D97-AF65-F5344CB8AC3E}">
        <p14:creationId xmlns:p14="http://schemas.microsoft.com/office/powerpoint/2010/main" val="39244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práva </a:t>
            </a:r>
            <a:r>
              <a:rPr lang="cs-CZ" dirty="0" smtClean="0"/>
              <a:t>– české země do r. 1627/8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538712" cy="4799462"/>
          </a:xfrm>
        </p:spPr>
        <p:txBody>
          <a:bodyPr>
            <a:noAutofit/>
          </a:bodyPr>
          <a:lstStyle/>
          <a:p>
            <a:r>
              <a:rPr lang="cs-CZ" dirty="0" smtClean="0"/>
              <a:t>obyčej </a:t>
            </a:r>
          </a:p>
          <a:p>
            <a:r>
              <a:rPr lang="cs-CZ" dirty="0" smtClean="0"/>
              <a:t>nařízení panovníka</a:t>
            </a:r>
          </a:p>
          <a:p>
            <a:r>
              <a:rPr lang="cs-CZ" dirty="0" smtClean="0"/>
              <a:t>soudní nález</a:t>
            </a:r>
          </a:p>
          <a:p>
            <a:r>
              <a:rPr lang="cs-CZ" dirty="0" smtClean="0"/>
              <a:t>paměti úředníků - právní knihy</a:t>
            </a:r>
          </a:p>
          <a:p>
            <a:r>
              <a:rPr lang="cs-CZ" dirty="0" smtClean="0"/>
              <a:t>sněmovní usnesení</a:t>
            </a:r>
          </a:p>
          <a:p>
            <a:r>
              <a:rPr lang="cs-CZ" dirty="0" smtClean="0"/>
              <a:t>desky zemské</a:t>
            </a:r>
          </a:p>
          <a:p>
            <a:r>
              <a:rPr lang="cs-CZ" dirty="0" smtClean="0"/>
              <a:t>kodifikace</a:t>
            </a:r>
          </a:p>
          <a:p>
            <a:pPr marL="4572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PŘÍKLAD: Nerudovský problém - Kam s ním? („Břetislavův“ seniorát 1055)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KODIFIKACE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= výraz užívaný od dob </a:t>
            </a:r>
            <a:r>
              <a:rPr lang="cs-CZ" dirty="0" err="1"/>
              <a:t>Benthama</a:t>
            </a:r>
            <a:r>
              <a:rPr lang="cs-CZ" dirty="0"/>
              <a:t>, znamená především </a:t>
            </a:r>
            <a:r>
              <a:rPr lang="cs-CZ" dirty="0">
                <a:solidFill>
                  <a:srgbClr val="FF0000"/>
                </a:solidFill>
              </a:rPr>
              <a:t>zákonodárnou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činnost</a:t>
            </a:r>
            <a:r>
              <a:rPr lang="cs-CZ" dirty="0"/>
              <a:t> směřující k vytvoření soustavného jednotného, </a:t>
            </a:r>
            <a:r>
              <a:rPr lang="cs-CZ" dirty="0" err="1"/>
              <a:t>sborníka</a:t>
            </a:r>
            <a:r>
              <a:rPr lang="cs-CZ" dirty="0"/>
              <a:t> právních předpisů čili t. </a:t>
            </a:r>
            <a:r>
              <a:rPr lang="cs-CZ" dirty="0" err="1"/>
              <a:t>zv</a:t>
            </a:r>
            <a:r>
              <a:rPr lang="cs-CZ" dirty="0"/>
              <a:t>. </a:t>
            </a:r>
            <a:r>
              <a:rPr lang="cs-CZ" dirty="0" err="1"/>
              <a:t>zákonníka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kodexu</a:t>
            </a:r>
            <a:r>
              <a:rPr lang="cs-CZ" dirty="0"/>
              <a:t>. Kromě toho označuje se však dotčeným výrazem i samotný </a:t>
            </a:r>
            <a:r>
              <a:rPr lang="cs-CZ" dirty="0">
                <a:solidFill>
                  <a:srgbClr val="FF0000"/>
                </a:solidFill>
              </a:rPr>
              <a:t>výsledek zákonodárné </a:t>
            </a:r>
            <a:r>
              <a:rPr lang="cs-CZ" dirty="0" smtClean="0">
                <a:solidFill>
                  <a:srgbClr val="FF0000"/>
                </a:solidFill>
              </a:rPr>
              <a:t>činnosti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smtClean="0"/>
              <a:t>Karel Kadlec: </a:t>
            </a:r>
            <a:r>
              <a:rPr lang="cs-CZ" i="1" dirty="0" smtClean="0"/>
              <a:t>Kodifikace</a:t>
            </a:r>
            <a:r>
              <a:rPr lang="cs-CZ" dirty="0" smtClean="0"/>
              <a:t>. In: Ottův </a:t>
            </a:r>
            <a:r>
              <a:rPr lang="cs-CZ" dirty="0"/>
              <a:t>slovník </a:t>
            </a:r>
            <a:r>
              <a:rPr lang="cs-CZ" dirty="0" smtClean="0"/>
              <a:t>naučný XIV. </a:t>
            </a:r>
            <a:r>
              <a:rPr lang="cs-CZ" dirty="0"/>
              <a:t>Praha : J. Otto, 1899. s. 497–498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7" t="880" r="2102" b="61006"/>
          <a:stretch/>
        </p:blipFill>
        <p:spPr>
          <a:xfrm>
            <a:off x="6297284" y="751083"/>
            <a:ext cx="4347712" cy="47386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bdélník 5"/>
          <p:cNvSpPr/>
          <p:nvPr/>
        </p:nvSpPr>
        <p:spPr>
          <a:xfrm>
            <a:off x="5854461" y="58691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i="1" dirty="0" err="1" smtClean="0">
                <a:solidFill>
                  <a:schemeClr val="accent3">
                    <a:lumMod val="75000"/>
                  </a:schemeClr>
                </a:solidFill>
              </a:rPr>
              <a:t>Eike</a:t>
            </a:r>
            <a:r>
              <a:rPr lang="cs-CZ" sz="1400" i="1" dirty="0" smtClean="0">
                <a:solidFill>
                  <a:schemeClr val="accent3">
                    <a:lumMod val="75000"/>
                  </a:schemeClr>
                </a:solidFill>
              </a:rPr>
              <a:t> von </a:t>
            </a:r>
            <a:r>
              <a:rPr lang="cs-CZ" sz="1400" i="1" dirty="0" err="1" smtClean="0">
                <a:solidFill>
                  <a:schemeClr val="accent3">
                    <a:lumMod val="75000"/>
                  </a:schemeClr>
                </a:solidFill>
              </a:rPr>
              <a:t>Repgow</a:t>
            </a:r>
            <a:r>
              <a:rPr lang="cs-CZ" sz="1400" i="1" dirty="0" smtClean="0">
                <a:solidFill>
                  <a:schemeClr val="accent3">
                    <a:lumMod val="75000"/>
                  </a:schemeClr>
                </a:solidFill>
              </a:rPr>
              <a:t> s psacími potřebami a zákoníkem v Oldenburském rkp. </a:t>
            </a:r>
            <a:r>
              <a:rPr lang="cs-CZ" sz="1400" i="1" dirty="0" err="1" smtClean="0">
                <a:solidFill>
                  <a:schemeClr val="accent3">
                    <a:lumMod val="75000"/>
                  </a:schemeClr>
                </a:solidFill>
              </a:rPr>
              <a:t>Sachsenspiegelu</a:t>
            </a:r>
            <a:r>
              <a:rPr lang="cs-CZ" sz="1400" i="1" dirty="0">
                <a:solidFill>
                  <a:schemeClr val="accent3">
                    <a:lumMod val="75000"/>
                  </a:schemeClr>
                </a:solidFill>
              </a:rPr>
              <a:t> (CIM I 410, </a:t>
            </a:r>
            <a:r>
              <a:rPr lang="cs-CZ" sz="1400" i="1" dirty="0" err="1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sz="14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1400" i="1" dirty="0" smtClean="0">
                <a:solidFill>
                  <a:schemeClr val="accent3">
                    <a:lumMod val="75000"/>
                  </a:schemeClr>
                </a:solidFill>
              </a:rPr>
              <a:t>6r)</a:t>
            </a:r>
            <a:endParaRPr lang="cs-CZ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Kodifikace do r. 1627/8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cs-CZ" sz="2800" b="1" dirty="0" smtClean="0">
                <a:ln/>
                <a:solidFill>
                  <a:schemeClr val="accent3"/>
                </a:solidFill>
              </a:rPr>
              <a:t>Prehistorie:</a:t>
            </a:r>
          </a:p>
          <a:p>
            <a:pPr marL="45720" indent="0">
              <a:buNone/>
            </a:pPr>
            <a:endParaRPr lang="cs-CZ" b="1" u="sng" dirty="0">
              <a:ln/>
              <a:solidFill>
                <a:schemeClr val="accent3"/>
              </a:solidFill>
            </a:endParaRPr>
          </a:p>
          <a:p>
            <a:pPr marL="45720" indent="0">
              <a:buNone/>
            </a:pPr>
            <a:endParaRPr lang="cs-CZ" b="1" u="sng" dirty="0" smtClean="0">
              <a:ln/>
              <a:solidFill>
                <a:schemeClr val="accent3"/>
              </a:solidFill>
            </a:endParaRPr>
          </a:p>
          <a:p>
            <a:r>
              <a:rPr lang="cs-CZ" b="1" dirty="0">
                <a:ln/>
                <a:solidFill>
                  <a:schemeClr val="accent3"/>
                </a:solidFill>
              </a:rPr>
              <a:t>	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Přemysl Otakar II.</a:t>
            </a:r>
          </a:p>
          <a:p>
            <a:endParaRPr lang="cs-CZ" b="1" dirty="0" smtClean="0">
              <a:ln/>
              <a:solidFill>
                <a:schemeClr val="accent3"/>
              </a:solidFill>
            </a:endParaRP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	Václav II.</a:t>
            </a:r>
          </a:p>
          <a:p>
            <a:endParaRPr lang="cs-CZ" b="1" dirty="0" smtClean="0">
              <a:ln/>
              <a:solidFill>
                <a:schemeClr val="accent3"/>
              </a:solidFill>
            </a:endParaRP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	Karel IV. – MC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cs-CZ" sz="2800" b="1" dirty="0" smtClean="0">
                <a:ln/>
                <a:solidFill>
                  <a:schemeClr val="accent3"/>
                </a:solidFill>
              </a:rPr>
              <a:t>Historie:</a:t>
            </a:r>
          </a:p>
          <a:p>
            <a:pPr marL="45720" indent="0">
              <a:buNone/>
            </a:pPr>
            <a:endParaRPr lang="cs-CZ" b="1" u="sng" dirty="0">
              <a:ln/>
              <a:solidFill>
                <a:schemeClr val="accent3"/>
              </a:solidFill>
            </a:endParaRPr>
          </a:p>
          <a:p>
            <a:pPr marL="45720" indent="0">
              <a:buNone/>
            </a:pPr>
            <a:endParaRPr lang="cs-CZ" b="1" u="sng" dirty="0">
              <a:ln/>
              <a:solidFill>
                <a:schemeClr val="accent3"/>
              </a:solidFill>
            </a:endParaRPr>
          </a:p>
          <a:p>
            <a:r>
              <a:rPr lang="cs-CZ" b="1" dirty="0">
                <a:ln/>
                <a:solidFill>
                  <a:schemeClr val="accent3"/>
                </a:solidFill>
              </a:rPr>
              <a:t>	zemské právo – VZZ, 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OZZ</a:t>
            </a:r>
          </a:p>
          <a:p>
            <a:endParaRPr lang="cs-CZ" b="1" dirty="0">
              <a:ln/>
              <a:solidFill>
                <a:schemeClr val="accent3"/>
              </a:solidFill>
            </a:endParaRPr>
          </a:p>
          <a:p>
            <a:r>
              <a:rPr lang="cs-CZ" b="1" dirty="0">
                <a:ln/>
                <a:solidFill>
                  <a:schemeClr val="accent3"/>
                </a:solidFill>
              </a:rPr>
              <a:t>	městské právo – 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Koldín</a:t>
            </a:r>
          </a:p>
          <a:p>
            <a:endParaRPr lang="cs-CZ" b="1" dirty="0">
              <a:ln/>
              <a:solidFill>
                <a:schemeClr val="accent3"/>
              </a:solidFill>
            </a:endParaRPr>
          </a:p>
          <a:p>
            <a:r>
              <a:rPr lang="cs-CZ" b="1" dirty="0">
                <a:ln/>
                <a:solidFill>
                  <a:schemeClr val="accent3"/>
                </a:solidFill>
              </a:rPr>
              <a:t>	horní právo - IRM</a:t>
            </a:r>
          </a:p>
          <a:p>
            <a:endParaRPr lang="cs-CZ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STŘEDOVĚKÝ STÁT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5451895" y="2678861"/>
            <a:ext cx="5986732" cy="15912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DD462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Weberovské</a:t>
            </a:r>
            <a:r>
              <a:rPr lang="cs-CZ" b="1" dirty="0" smtClean="0">
                <a:solidFill>
                  <a:srgbClr val="DD462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inspirace moderní historiografie</a:t>
            </a:r>
            <a:endParaRPr lang="cs-CZ" b="1" dirty="0">
              <a:solidFill>
                <a:srgbClr val="DD462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http://media0.faz.net/ppmedia/aktuell/feuilleton/1574921625/1.2747388/default/das-kleinstaedtis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" y="134144"/>
            <a:ext cx="4462844" cy="65708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/>
              <a:t>S</a:t>
            </a:r>
            <a:r>
              <a:rPr lang="cs-CZ" dirty="0" smtClean="0"/>
              <a:t>tát“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423359"/>
            <a:ext cx="10859218" cy="543464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lidské </a:t>
            </a:r>
            <a:r>
              <a:rPr lang="cs-CZ" dirty="0">
                <a:solidFill>
                  <a:srgbClr val="FF0000"/>
                </a:solidFill>
              </a:rPr>
              <a:t>společenství, které si na </a:t>
            </a:r>
            <a:r>
              <a:rPr lang="cs-CZ" dirty="0" smtClean="0">
                <a:solidFill>
                  <a:srgbClr val="FF0000"/>
                </a:solidFill>
              </a:rPr>
              <a:t>(víceméně) pevně určeném </a:t>
            </a:r>
            <a:r>
              <a:rPr lang="cs-CZ" dirty="0">
                <a:solidFill>
                  <a:srgbClr val="FF0000"/>
                </a:solidFill>
              </a:rPr>
              <a:t>území </a:t>
            </a:r>
            <a:r>
              <a:rPr lang="cs-CZ" dirty="0" smtClean="0">
                <a:solidFill>
                  <a:srgbClr val="FF0000"/>
                </a:solidFill>
              </a:rPr>
              <a:t>(víceméně) úspěšně nárokuje </a:t>
            </a:r>
            <a:r>
              <a:rPr lang="cs-CZ" dirty="0">
                <a:solidFill>
                  <a:srgbClr val="FF0000"/>
                </a:solidFill>
              </a:rPr>
              <a:t>pro sebe </a:t>
            </a:r>
            <a:r>
              <a:rPr lang="cs-CZ" dirty="0" smtClean="0">
                <a:solidFill>
                  <a:srgbClr val="FF0000"/>
                </a:solidFill>
              </a:rPr>
              <a:t>monopol (kontrolu) na legitimní použití fyzické </a:t>
            </a:r>
            <a:r>
              <a:rPr lang="cs-CZ" b="1" dirty="0" smtClean="0">
                <a:solidFill>
                  <a:srgbClr val="FF0000"/>
                </a:solidFill>
              </a:rPr>
              <a:t>moci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Reynolds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= poměr </a:t>
            </a:r>
            <a:r>
              <a:rPr lang="cs-CZ" b="1" dirty="0" smtClean="0"/>
              <a:t>panství</a:t>
            </a:r>
            <a:r>
              <a:rPr lang="cs-CZ" dirty="0" smtClean="0"/>
              <a:t>  </a:t>
            </a:r>
            <a:r>
              <a:rPr lang="cs-CZ" dirty="0"/>
              <a:t>člověka </a:t>
            </a:r>
            <a:r>
              <a:rPr lang="cs-CZ" dirty="0" smtClean="0"/>
              <a:t>nad  </a:t>
            </a:r>
            <a:r>
              <a:rPr lang="cs-CZ" dirty="0"/>
              <a:t>člověkem,  </a:t>
            </a:r>
            <a:r>
              <a:rPr lang="cs-CZ" dirty="0" smtClean="0"/>
              <a:t>opírající  </a:t>
            </a:r>
            <a:r>
              <a:rPr lang="cs-CZ" dirty="0"/>
              <a:t>se  o  prostředky  </a:t>
            </a:r>
            <a:r>
              <a:rPr lang="cs-CZ" b="1" dirty="0"/>
              <a:t>moci</a:t>
            </a:r>
            <a:r>
              <a:rPr lang="cs-CZ" dirty="0"/>
              <a:t>,  jež  je  </a:t>
            </a:r>
            <a:r>
              <a:rPr lang="cs-CZ" b="1" dirty="0" smtClean="0"/>
              <a:t>dobrovolně uznávána  </a:t>
            </a:r>
            <a:r>
              <a:rPr lang="cs-CZ" b="1" dirty="0"/>
              <a:t>za  </a:t>
            </a:r>
            <a:r>
              <a:rPr lang="cs-CZ" b="1" dirty="0" smtClean="0"/>
              <a:t>legitimní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hledání počátků moderních národních států v minulosti a „vymýšlení“ národních příběhů (idea primordiálního národa)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spor o „středověký stát“ v Německu (</a:t>
            </a:r>
            <a:r>
              <a:rPr lang="cs-CZ" dirty="0" err="1" smtClean="0"/>
              <a:t>Haller</a:t>
            </a:r>
            <a:r>
              <a:rPr lang="cs-CZ" dirty="0" smtClean="0"/>
              <a:t> – </a:t>
            </a:r>
            <a:r>
              <a:rPr lang="cs-CZ" dirty="0" err="1" smtClean="0"/>
              <a:t>patrimonialismus</a:t>
            </a:r>
            <a:r>
              <a:rPr lang="cs-CZ" dirty="0" smtClean="0"/>
              <a:t>, </a:t>
            </a:r>
            <a:r>
              <a:rPr lang="cs-CZ" dirty="0" err="1" smtClean="0"/>
              <a:t>Gierke</a:t>
            </a:r>
            <a:r>
              <a:rPr lang="cs-CZ" dirty="0" smtClean="0"/>
              <a:t> – pospolitosti, </a:t>
            </a:r>
            <a:r>
              <a:rPr lang="cs-CZ" dirty="0" err="1" smtClean="0"/>
              <a:t>Sohm</a:t>
            </a:r>
            <a:r>
              <a:rPr lang="cs-CZ" dirty="0" smtClean="0"/>
              <a:t> – státní monopol na realizaci práva, </a:t>
            </a:r>
            <a:r>
              <a:rPr lang="cs-CZ" dirty="0" err="1" smtClean="0"/>
              <a:t>Below</a:t>
            </a:r>
            <a:r>
              <a:rPr lang="cs-CZ" dirty="0" smtClean="0"/>
              <a:t> – delegace státní moci v </a:t>
            </a:r>
            <a:r>
              <a:rPr lang="cs-CZ" dirty="0" err="1" smtClean="0"/>
              <a:t>říš</a:t>
            </a:r>
            <a:r>
              <a:rPr lang="cs-CZ" dirty="0" smtClean="0"/>
              <a:t>. teritoriích)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LTI: „panství“ (Brunner), „politický řád“ (Mayer)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„personalizace</a:t>
            </a:r>
            <a:r>
              <a:rPr lang="cs-CZ" dirty="0"/>
              <a:t>“ státu – </a:t>
            </a:r>
            <a:r>
              <a:rPr lang="cs-CZ" dirty="0" smtClean="0"/>
              <a:t>síť </a:t>
            </a:r>
            <a:r>
              <a:rPr lang="cs-CZ" dirty="0"/>
              <a:t>mocenských vztahů mezi příslušníky urozené elity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nutno </a:t>
            </a:r>
            <a:r>
              <a:rPr lang="cs-CZ" dirty="0"/>
              <a:t>rozlišovat: stát jako historický fenomén x stát jako pojem (absence teoretického konceptu státu v moderním slova smyslu není dokladem toho, že by ve středověku stát neexistoval)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T. Mayer: </a:t>
            </a:r>
            <a:r>
              <a:rPr lang="cs-CZ" i="1" dirty="0" err="1" smtClean="0"/>
              <a:t>Personenverbandstaat</a:t>
            </a:r>
            <a:r>
              <a:rPr lang="cs-CZ" dirty="0" smtClean="0"/>
              <a:t> x </a:t>
            </a:r>
            <a:r>
              <a:rPr lang="cs-CZ" i="1" dirty="0" err="1" smtClean="0"/>
              <a:t>territorialer</a:t>
            </a:r>
            <a:r>
              <a:rPr lang="cs-CZ" i="1" dirty="0" smtClean="0"/>
              <a:t> </a:t>
            </a:r>
            <a:r>
              <a:rPr lang="cs-CZ" i="1" dirty="0" err="1" smtClean="0"/>
              <a:t>Flächenstaat</a:t>
            </a:r>
            <a:r>
              <a:rPr lang="cs-CZ" i="1" dirty="0" smtClean="0"/>
              <a:t>: </a:t>
            </a:r>
            <a:r>
              <a:rPr lang="cs-CZ" dirty="0" smtClean="0"/>
              <a:t>vývoj </a:t>
            </a:r>
            <a:r>
              <a:rPr lang="cs-CZ" dirty="0"/>
              <a:t>od středověkého státu, založeného na osobních vztazích, k institucionalizovanému plošnému státu moderní doby (Mayer klade modernizační posun do 12. století, Keller až na přelom pozdního středověku a raného novověku, </a:t>
            </a:r>
            <a:r>
              <a:rPr lang="cs-CZ" dirty="0" err="1"/>
              <a:t>Strayer</a:t>
            </a:r>
            <a:r>
              <a:rPr lang="cs-CZ" dirty="0"/>
              <a:t> pak hluboko do novověku)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8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„Panství“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410644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smtClean="0">
                <a:solidFill>
                  <a:srgbClr val="FF0000"/>
                </a:solidFill>
              </a:rPr>
              <a:t>šance </a:t>
            </a:r>
            <a:r>
              <a:rPr lang="cs-CZ" dirty="0">
                <a:solidFill>
                  <a:srgbClr val="FF0000"/>
                </a:solidFill>
              </a:rPr>
              <a:t>nacházet poslušnost u určitého okruhu lidí pro každý příkaz, který </a:t>
            </a:r>
            <a:r>
              <a:rPr lang="cs-CZ" dirty="0" smtClean="0">
                <a:solidFill>
                  <a:srgbClr val="FF0000"/>
                </a:solidFill>
              </a:rPr>
              <a:t>je vydán</a:t>
            </a:r>
          </a:p>
          <a:p>
            <a:r>
              <a:rPr lang="cs-CZ" b="1" dirty="0" smtClean="0"/>
              <a:t>x moc: legitimita, dobrovolnost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základ </a:t>
            </a:r>
            <a:r>
              <a:rPr lang="cs-CZ" dirty="0" err="1" smtClean="0"/>
              <a:t>stv</a:t>
            </a:r>
            <a:r>
              <a:rPr lang="cs-CZ" dirty="0" smtClean="0"/>
              <a:t>. panství: konsensus (</a:t>
            </a:r>
            <a:r>
              <a:rPr lang="cs-CZ" dirty="0" err="1" smtClean="0"/>
              <a:t>Schneidmüller</a:t>
            </a:r>
            <a:r>
              <a:rPr lang="cs-CZ" dirty="0" smtClean="0"/>
              <a:t>), rituální inscenace (</a:t>
            </a:r>
            <a:r>
              <a:rPr lang="cs-CZ" dirty="0" err="1" smtClean="0"/>
              <a:t>Althoff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předmětové členění (</a:t>
            </a:r>
            <a:r>
              <a:rPr lang="cs-CZ" dirty="0" err="1" smtClean="0"/>
              <a:t>Moraw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„Správa“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220863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b="1" dirty="0" smtClean="0">
                <a:solidFill>
                  <a:srgbClr val="FF0000"/>
                </a:solidFill>
              </a:rPr>
              <a:t>štáb lidí</a:t>
            </a:r>
            <a:r>
              <a:rPr lang="cs-CZ" dirty="0" smtClean="0">
                <a:solidFill>
                  <a:srgbClr val="FF0000"/>
                </a:solidFill>
              </a:rPr>
              <a:t>, který navenek reprezentuje a zajišťuje </a:t>
            </a:r>
            <a:r>
              <a:rPr lang="cs-CZ" b="1" dirty="0" smtClean="0">
                <a:solidFill>
                  <a:srgbClr val="FF0000"/>
                </a:solidFill>
              </a:rPr>
              <a:t>provoz politického panství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vnějškový projev panství</a:t>
            </a:r>
            <a:r>
              <a:rPr lang="cs-CZ" dirty="0" smtClean="0"/>
              <a:t>, jeho uskutečňování </a:t>
            </a:r>
            <a:r>
              <a:rPr lang="cs-CZ" dirty="0"/>
              <a:t>ve všednodenní </a:t>
            </a:r>
            <a:r>
              <a:rPr lang="cs-CZ" dirty="0" smtClean="0"/>
              <a:t>realitě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Nový: řízení společnosti (správa jako proces) + instituce a orgány vykonávající společensko-organizační činnost (správa jako systém)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Willoweit</a:t>
            </a:r>
            <a:r>
              <a:rPr lang="cs-CZ" dirty="0" smtClean="0"/>
              <a:t>: prostředky a způsoby výkonu panství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„Úřad“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626305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„genetické pojetí“ (</a:t>
            </a:r>
            <a:r>
              <a:rPr lang="cs-CZ" dirty="0" err="1" smtClean="0"/>
              <a:t>Moraw</a:t>
            </a:r>
            <a:r>
              <a:rPr lang="cs-CZ" dirty="0" smtClean="0"/>
              <a:t>): množina </a:t>
            </a:r>
            <a:r>
              <a:rPr lang="cs-CZ" dirty="0"/>
              <a:t>dobově a místně podmíněných správních </a:t>
            </a:r>
            <a:r>
              <a:rPr lang="cs-CZ" b="1" dirty="0"/>
              <a:t>činností</a:t>
            </a:r>
            <a:r>
              <a:rPr lang="cs-CZ" dirty="0"/>
              <a:t>, vykonávaných v</a:t>
            </a:r>
            <a:r>
              <a:rPr lang="cs-CZ" b="1" dirty="0"/>
              <a:t> zastoupení </a:t>
            </a:r>
            <a:r>
              <a:rPr lang="cs-CZ" dirty="0"/>
              <a:t>za panovníka, jenž nemohl plnit své povinnosti naráz ve všech koutech své rozlehlé </a:t>
            </a:r>
            <a:r>
              <a:rPr lang="cs-CZ" dirty="0" smtClean="0"/>
              <a:t>říše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úřad = služba na principu </a:t>
            </a:r>
            <a:r>
              <a:rPr lang="cs-CZ" b="1" dirty="0" smtClean="0"/>
              <a:t>delegace</a:t>
            </a:r>
            <a:r>
              <a:rPr lang="cs-CZ" dirty="0" smtClean="0"/>
              <a:t> a </a:t>
            </a:r>
            <a:r>
              <a:rPr lang="cs-CZ" b="1" dirty="0" smtClean="0"/>
              <a:t>zastoupení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okruhy činnosti: 1. výkon svěřených úředních pravomocí, 2. správa majetku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smluvní základ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PO: proaktivní ochrana vladařských práv a správa majetku + </a:t>
            </a:r>
            <a:r>
              <a:rPr lang="cs-CZ" dirty="0" err="1" smtClean="0"/>
              <a:t>fidelita</a:t>
            </a:r>
            <a:r>
              <a:rPr lang="cs-CZ" dirty="0" smtClean="0"/>
              <a:t> jako korektiv řádného výkonu úřadu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PR: odměna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0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STŘEDOVĚKÉ PRÁVO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6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Středoevropský model (české země)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Vývoj  bádání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Beneficiární</a:t>
            </a:r>
            <a:r>
              <a:rPr lang="cs-CZ" dirty="0" smtClean="0"/>
              <a:t> systé</a:t>
            </a:r>
            <a:r>
              <a:rPr lang="cs-CZ" dirty="0"/>
              <a:t>m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Silné a slabé stránky modelu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Správní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9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Beneficiární</a:t>
            </a:r>
            <a:r>
              <a:rPr lang="cs-CZ" dirty="0" smtClean="0"/>
              <a:t> systém 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1" y="1825625"/>
            <a:ext cx="10640626" cy="4351338"/>
          </a:xfrm>
        </p:spPr>
        <p:txBody>
          <a:bodyPr>
            <a:normAutofit/>
          </a:bodyPr>
          <a:lstStyle/>
          <a:p>
            <a:r>
              <a:rPr lang="cs-CZ" i="1" dirty="0" smtClean="0"/>
              <a:t>„Na principu úředních beneficií spočíval státně administrativní systém přemyslovských Čech“ </a:t>
            </a:r>
            <a:r>
              <a:rPr lang="cs-CZ" dirty="0" smtClean="0"/>
              <a:t>(Žemlička)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Termín: </a:t>
            </a:r>
            <a:r>
              <a:rPr lang="cs-CZ" dirty="0" err="1" smtClean="0"/>
              <a:t>Russocki</a:t>
            </a:r>
            <a:endParaRPr lang="cs-CZ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Znaky: neexistence většího soukromého vlastnictví + politická elita žije z podílu na důchodech státu, které jsou ji odměnou za službu panovníkovi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Organizační pilíře: hradské zřízení + služebná organizace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Materiální pilíře: 1. veřejná břemena obyvatelstva, 2. výnosy knížecího hospodaření, 3. regály</a:t>
            </a:r>
            <a:r>
              <a:rPr lang="cs-CZ" dirty="0"/>
              <a:t> </a:t>
            </a:r>
            <a:r>
              <a:rPr lang="cs-CZ" dirty="0" smtClean="0"/>
              <a:t>a monopoly</a:t>
            </a:r>
          </a:p>
        </p:txBody>
      </p:sp>
    </p:spTree>
    <p:extLst>
      <p:ext uri="{BB962C8B-B14F-4D97-AF65-F5344CB8AC3E}">
        <p14:creationId xmlns:p14="http://schemas.microsoft.com/office/powerpoint/2010/main" val="19094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správa (</a:t>
            </a:r>
            <a:r>
              <a:rPr lang="cs-CZ" i="1" dirty="0" err="1" smtClean="0"/>
              <a:t>civitates</a:t>
            </a:r>
            <a:r>
              <a:rPr lang="cs-CZ" i="1" dirty="0" smtClean="0"/>
              <a:t> – </a:t>
            </a:r>
            <a:r>
              <a:rPr lang="cs-CZ" i="1" dirty="0" err="1" smtClean="0"/>
              <a:t>provinciae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347663" cy="43513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Chronologie dle Slámy: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Bořivoj – upevnění </a:t>
            </a:r>
            <a:r>
              <a:rPr lang="cs-CZ" dirty="0" err="1" smtClean="0"/>
              <a:t>přemysl</a:t>
            </a:r>
            <a:r>
              <a:rPr lang="cs-CZ" dirty="0" smtClean="0"/>
              <a:t>. hegemonie ve středních Čechách s pomocí VM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Spytihněv I. – </a:t>
            </a:r>
            <a:r>
              <a:rPr lang="cs-CZ" dirty="0" err="1" smtClean="0"/>
              <a:t>přemysl</a:t>
            </a:r>
            <a:r>
              <a:rPr lang="cs-CZ" dirty="0" smtClean="0"/>
              <a:t>. doména ve středních Čechách (Tetín, Libušín, Mělník, S. Boleslav, Lštění)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Boleslav I. – likvidace okolních knížat, expanze </a:t>
            </a:r>
            <a:r>
              <a:rPr lang="cs-CZ" dirty="0" err="1" smtClean="0"/>
              <a:t>přemysl</a:t>
            </a:r>
            <a:r>
              <a:rPr lang="cs-CZ" dirty="0" smtClean="0"/>
              <a:t>. hradské organizace do zbytku Čech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dirty="0" smtClean="0"/>
              <a:t>Břetislav I. -  stabilizace hradištní sítě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hradiště</a:t>
            </a:r>
            <a:r>
              <a:rPr lang="cs-CZ" dirty="0" smtClean="0"/>
              <a:t> – opevněná mocenská centra - </a:t>
            </a:r>
            <a:r>
              <a:rPr lang="cs-CZ" dirty="0" err="1" smtClean="0"/>
              <a:t>fce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správní, soudní, </a:t>
            </a:r>
            <a:r>
              <a:rPr lang="cs-CZ" dirty="0" err="1"/>
              <a:t>ekon</a:t>
            </a:r>
            <a:r>
              <a:rPr lang="cs-CZ" dirty="0"/>
              <a:t>., voj., </a:t>
            </a:r>
            <a:r>
              <a:rPr lang="cs-CZ" dirty="0" err="1"/>
              <a:t>nábožen</a:t>
            </a:r>
            <a:r>
              <a:rPr lang="cs-CZ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h</a:t>
            </a:r>
            <a:r>
              <a:rPr lang="cs-CZ" b="1" dirty="0" smtClean="0"/>
              <a:t>radská správa</a:t>
            </a:r>
            <a:r>
              <a:rPr lang="cs-CZ" dirty="0" smtClean="0"/>
              <a:t>: správce/kastelán + od 12. stol. </a:t>
            </a:r>
            <a:r>
              <a:rPr lang="cs-CZ" dirty="0" smtClean="0">
                <a:solidFill>
                  <a:srgbClr val="FF0000"/>
                </a:solidFill>
              </a:rPr>
              <a:t>(Statuta Konráda Oty)</a:t>
            </a:r>
            <a:r>
              <a:rPr lang="cs-CZ" dirty="0" smtClean="0"/>
              <a:t>: sudí + </a:t>
            </a:r>
            <a:r>
              <a:rPr lang="cs-CZ" dirty="0" err="1" smtClean="0"/>
              <a:t>vilik</a:t>
            </a:r>
            <a:r>
              <a:rPr lang="cs-CZ" dirty="0" smtClean="0"/>
              <a:t> + komorník + arcikněz + služebný personál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vilikace</a:t>
            </a:r>
            <a:r>
              <a:rPr lang="cs-CZ" dirty="0" smtClean="0"/>
              <a:t> – panovnická doména organizovaná do dvorců: lovčí, </a:t>
            </a:r>
            <a:r>
              <a:rPr lang="cs-CZ" dirty="0" err="1" smtClean="0"/>
              <a:t>vilik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52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Přemyslovská doména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94" y="320526"/>
            <a:ext cx="5477978" cy="6426507"/>
          </a:xfrm>
        </p:spPr>
      </p:pic>
      <p:sp>
        <p:nvSpPr>
          <p:cNvPr id="3" name="Obdélník 2"/>
          <p:cNvSpPr/>
          <p:nvPr/>
        </p:nvSpPr>
        <p:spPr>
          <a:xfrm>
            <a:off x="6988834" y="2241749"/>
            <a:ext cx="112144" cy="120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667336" y="544049"/>
            <a:ext cx="112144" cy="120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105290" y="4232694"/>
            <a:ext cx="112144" cy="120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1158268" y="5106838"/>
            <a:ext cx="112144" cy="120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0795957" y="1938387"/>
            <a:ext cx="112144" cy="120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7217434" y="4293079"/>
            <a:ext cx="3996906" cy="87414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 flipV="1">
            <a:off x="7044906" y="2413626"/>
            <a:ext cx="116456" cy="181906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endCxn id="3" idx="0"/>
          </p:cNvCxnSpPr>
          <p:nvPr/>
        </p:nvCxnSpPr>
        <p:spPr>
          <a:xfrm flipH="1">
            <a:off x="7044906" y="604434"/>
            <a:ext cx="2622430" cy="16373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10852029" y="2059157"/>
            <a:ext cx="362311" cy="304768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 flipV="1">
            <a:off x="9779480" y="664819"/>
            <a:ext cx="1072549" cy="127678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Kouřim (M. Šolle – rekonstrukce)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73" y="2455281"/>
            <a:ext cx="7230681" cy="2910349"/>
          </a:xfrm>
        </p:spPr>
      </p:pic>
    </p:spTree>
    <p:extLst>
      <p:ext uri="{BB962C8B-B14F-4D97-AF65-F5344CB8AC3E}">
        <p14:creationId xmlns:p14="http://schemas.microsoft.com/office/powerpoint/2010/main" val="9799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správa – dvůr (</a:t>
            </a:r>
            <a:r>
              <a:rPr lang="cs-CZ" i="1" dirty="0" smtClean="0"/>
              <a:t>curia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4"/>
            <a:ext cx="10791547" cy="45840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i="1" dirty="0" smtClean="0"/>
              <a:t>curia minor</a:t>
            </a:r>
            <a:r>
              <a:rPr lang="cs-CZ" dirty="0" smtClean="0"/>
              <a:t> x </a:t>
            </a:r>
            <a:r>
              <a:rPr lang="cs-CZ" i="1" dirty="0" smtClean="0"/>
              <a:t>curia maior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3 skupiny osob (Žemlička): </a:t>
            </a:r>
          </a:p>
          <a:p>
            <a:pPr marL="10287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členové vládnoucího rodu + družiny + nejvyšší úředníci</a:t>
            </a:r>
          </a:p>
          <a:p>
            <a:pPr marL="10287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provinční úředníci</a:t>
            </a:r>
          </a:p>
          <a:p>
            <a:pPr marL="1028700" lvl="1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sněm + soudní shromáždění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Č</a:t>
            </a:r>
            <a:r>
              <a:rPr lang="cs-CZ" dirty="0" smtClean="0"/>
              <a:t>tveřice hlavních úřadů na přemyslovském dvoře od 12. stol.: </a:t>
            </a:r>
            <a:r>
              <a:rPr lang="cs-CZ" b="1" dirty="0" smtClean="0"/>
              <a:t>komorník + maršálek + stolník +číšník 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dirty="0" err="1" smtClean="0">
                <a:solidFill>
                  <a:srgbClr val="FF0000"/>
                </a:solidFill>
              </a:rPr>
              <a:t>KanVyš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Dvorské úřady (čestné služby a chod dvora):</a:t>
            </a:r>
          </a:p>
          <a:p>
            <a:pPr marL="971550" lvl="1" indent="-285750">
              <a:lnSpc>
                <a:spcPct val="120000"/>
              </a:lnSpc>
            </a:pPr>
            <a:r>
              <a:rPr lang="cs-CZ" dirty="0" smtClean="0"/>
              <a:t>maršálek + lovčí + mistr kuchyně + mečník + stolník + číšník + další služebnictvo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Zemské úřady (veřejná správa s celozemskou působností):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dirty="0" smtClean="0"/>
              <a:t>Nejvyšší komorník + mincmistr + dvorský sudí + kancléř a kancelářský personál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971550" lvl="1" indent="-285750"/>
            <a:endParaRPr lang="cs-CZ" dirty="0" smtClean="0"/>
          </a:p>
          <a:p>
            <a:pPr marL="97155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2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správa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056961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Brunner: </a:t>
            </a:r>
            <a:r>
              <a:rPr lang="cs-CZ" i="1" dirty="0" smtClean="0"/>
              <a:t>„</a:t>
            </a:r>
            <a:r>
              <a:rPr lang="cs-CZ" i="1" dirty="0" err="1" smtClean="0"/>
              <a:t>Hausherrschaft</a:t>
            </a:r>
            <a:r>
              <a:rPr lang="cs-CZ" i="1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„</a:t>
            </a:r>
            <a:r>
              <a:rPr lang="cs-CZ" i="1" dirty="0" err="1" smtClean="0"/>
              <a:t>Zivilisationsprozess</a:t>
            </a:r>
            <a:r>
              <a:rPr lang="cs-CZ" i="1" dirty="0" smtClean="0"/>
              <a:t>“</a:t>
            </a:r>
            <a:r>
              <a:rPr lang="cs-CZ" dirty="0" smtClean="0"/>
              <a:t> (Elias): evoluce domácího služebníka ve dvorského hodnostáře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úřad x vliv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„klientelismus“: rodinné klany v úřední hierarchii (</a:t>
            </a:r>
            <a:r>
              <a:rPr lang="cs-CZ" dirty="0" err="1" smtClean="0"/>
              <a:t>Hrabišici</a:t>
            </a:r>
            <a:r>
              <a:rPr lang="cs-CZ" dirty="0" smtClean="0"/>
              <a:t>, </a:t>
            </a:r>
            <a:r>
              <a:rPr lang="cs-CZ" dirty="0" err="1" smtClean="0"/>
              <a:t>Vítkovci</a:t>
            </a:r>
            <a:r>
              <a:rPr lang="cs-CZ" dirty="0" smtClean="0"/>
              <a:t>) </a:t>
            </a:r>
            <a:r>
              <a:rPr lang="cs-CZ" dirty="0" smtClean="0">
                <a:solidFill>
                  <a:srgbClr val="FF0000"/>
                </a:solidFill>
              </a:rPr>
              <a:t>(KZ I, 18 a I, 30)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Středoevropský model – Rozvrstvení společnosti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17" y="1509623"/>
            <a:ext cx="5614936" cy="512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67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Středoevropský model – Držba půdy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88" y="1486799"/>
            <a:ext cx="5290816" cy="5073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1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Středoevropský model – Správa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17" y="2038651"/>
            <a:ext cx="4886353" cy="4208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ál 2"/>
          <p:cNvSpPr/>
          <p:nvPr/>
        </p:nvSpPr>
        <p:spPr>
          <a:xfrm>
            <a:off x="6193766" y="5055079"/>
            <a:ext cx="414068" cy="370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07834" y="5426015"/>
            <a:ext cx="905774" cy="362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7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Středověké právo – charakteristika: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personalita x teritorialita (Brunnerova definice „země“)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statusová nerovnost před zákonem – právo jako privilegium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 „pluralita center normativní aktivity“ (</a:t>
            </a:r>
            <a:r>
              <a:rPr lang="cs-CZ" sz="1800" dirty="0" err="1" smtClean="0"/>
              <a:t>Rückert</a:t>
            </a:r>
            <a:r>
              <a:rPr lang="cs-CZ" sz="1800" dirty="0" smtClean="0"/>
              <a:t>) – ne-systém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subjektivní -„listinné právo“ (Krause)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objektivní právo ve </a:t>
            </a:r>
            <a:r>
              <a:rPr lang="cs-CZ" sz="1800" dirty="0" err="1" smtClean="0"/>
              <a:t>stv</a:t>
            </a:r>
            <a:r>
              <a:rPr lang="cs-CZ" sz="1800" dirty="0" smtClean="0"/>
              <a:t>. je právo procesní (</a:t>
            </a:r>
            <a:r>
              <a:rPr lang="cs-CZ" sz="1800" dirty="0" err="1" smtClean="0"/>
              <a:t>Kannowski</a:t>
            </a:r>
            <a:r>
              <a:rPr lang="cs-CZ" sz="1800" dirty="0" smtClean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cs-CZ" sz="1800" dirty="0"/>
              <a:t>„</a:t>
            </a:r>
            <a:r>
              <a:rPr lang="cs-CZ" sz="1800" dirty="0" err="1"/>
              <a:t>konsensuálné-konkrétní</a:t>
            </a:r>
            <a:r>
              <a:rPr lang="cs-CZ" sz="1800" dirty="0"/>
              <a:t>“ (</a:t>
            </a:r>
            <a:r>
              <a:rPr lang="cs-CZ" sz="1800" dirty="0" err="1"/>
              <a:t>Weitzel</a:t>
            </a:r>
            <a:r>
              <a:rPr lang="cs-CZ" sz="1800" dirty="0"/>
              <a:t>)</a:t>
            </a:r>
          </a:p>
          <a:p>
            <a:pPr marL="285750" indent="-285750"/>
            <a:r>
              <a:rPr lang="cs-CZ" sz="1800" dirty="0"/>
              <a:t>„deficitní“ (</a:t>
            </a:r>
            <a:r>
              <a:rPr lang="cs-CZ" sz="1800" dirty="0" err="1"/>
              <a:t>Weitzel</a:t>
            </a:r>
            <a:r>
              <a:rPr lang="cs-CZ" sz="1800" dirty="0"/>
              <a:t>)</a:t>
            </a:r>
          </a:p>
          <a:p>
            <a:pPr marL="285750" indent="-285750"/>
            <a:r>
              <a:rPr lang="cs-CZ" sz="1800" dirty="0"/>
              <a:t>„ritualizované“ (</a:t>
            </a:r>
            <a:r>
              <a:rPr lang="cs-CZ" sz="1800" dirty="0" err="1"/>
              <a:t>Dilcher</a:t>
            </a:r>
            <a:r>
              <a:rPr lang="cs-CZ" sz="1800" dirty="0"/>
              <a:t>, </a:t>
            </a:r>
            <a:r>
              <a:rPr lang="cs-CZ" sz="1800" dirty="0" err="1"/>
              <a:t>Althoff</a:t>
            </a:r>
            <a:r>
              <a:rPr lang="cs-CZ" sz="1800" dirty="0"/>
              <a:t>)</a:t>
            </a:r>
          </a:p>
          <a:p>
            <a:pPr marL="285750" indent="-285750"/>
            <a:r>
              <a:rPr lang="cs-CZ" sz="1800" dirty="0"/>
              <a:t>„</a:t>
            </a:r>
            <a:r>
              <a:rPr lang="cs-CZ" sz="1800" dirty="0" err="1"/>
              <a:t>aliterární</a:t>
            </a:r>
            <a:r>
              <a:rPr lang="cs-CZ" sz="1800" dirty="0"/>
              <a:t>“ – dynamika paměti a zapomínání (</a:t>
            </a:r>
            <a:r>
              <a:rPr lang="cs-CZ" sz="1800" dirty="0" err="1"/>
              <a:t>Vollrath</a:t>
            </a:r>
            <a:r>
              <a:rPr lang="cs-CZ" sz="1800" dirty="0" smtClean="0"/>
              <a:t>)</a:t>
            </a:r>
          </a:p>
          <a:p>
            <a:pPr marL="285750" indent="-285750"/>
            <a:r>
              <a:rPr lang="cs-CZ" sz="1800" dirty="0" smtClean="0"/>
              <a:t>zákl. formy (</a:t>
            </a:r>
            <a:r>
              <a:rPr lang="cs-CZ" sz="1800" dirty="0" err="1" smtClean="0"/>
              <a:t>Ebel</a:t>
            </a:r>
            <a:r>
              <a:rPr lang="cs-CZ" sz="1800" dirty="0" smtClean="0"/>
              <a:t>): právní naučení vzniklé mimo cílevědomou zákonodárnou činnost (</a:t>
            </a:r>
            <a:r>
              <a:rPr lang="cs-CZ" sz="1800" i="1" dirty="0" err="1" smtClean="0"/>
              <a:t>Weistum</a:t>
            </a:r>
            <a:r>
              <a:rPr lang="cs-CZ" sz="1800" dirty="0" smtClean="0"/>
              <a:t>), autoritativní příkaz vrchnosti (</a:t>
            </a:r>
            <a:r>
              <a:rPr lang="cs-CZ" sz="1800" i="1" dirty="0" err="1" smtClean="0"/>
              <a:t>Gebot</a:t>
            </a:r>
            <a:r>
              <a:rPr lang="cs-CZ" sz="1800" dirty="0" smtClean="0"/>
              <a:t>), konsensus právního společenství (</a:t>
            </a:r>
            <a:r>
              <a:rPr lang="cs-CZ" sz="1800" i="1" dirty="0" err="1" smtClean="0"/>
              <a:t>Willkür</a:t>
            </a:r>
            <a:r>
              <a:rPr lang="cs-CZ" sz="1800" dirty="0" smtClean="0"/>
              <a:t>) </a:t>
            </a:r>
            <a:endParaRPr lang="cs-CZ" sz="1800" dirty="0"/>
          </a:p>
          <a:p>
            <a:pPr marL="285750" indent="-285750"/>
            <a:r>
              <a:rPr lang="cs-CZ" sz="1800" dirty="0"/>
              <a:t>„staré právo = dobré právo“; pravidlo </a:t>
            </a:r>
            <a:r>
              <a:rPr lang="cs-CZ" sz="1800" i="1" dirty="0"/>
              <a:t>lex prior </a:t>
            </a:r>
            <a:r>
              <a:rPr lang="cs-CZ" sz="1800" i="1" dirty="0" err="1"/>
              <a:t>melior</a:t>
            </a:r>
            <a:r>
              <a:rPr lang="cs-CZ" sz="1800" dirty="0"/>
              <a:t> (</a:t>
            </a:r>
            <a:r>
              <a:rPr lang="cs-CZ" sz="1800" dirty="0" err="1"/>
              <a:t>Kern</a:t>
            </a:r>
            <a:r>
              <a:rPr lang="cs-CZ" sz="18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hradské soustavy – „privatizace“ 13. století (Žemlička)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99" y="2199736"/>
            <a:ext cx="5171804" cy="397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82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středoevropského modelu 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1" y="1825625"/>
            <a:ext cx="10350259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role sněmovních shromáždění (Šimeček: užší – kurie x širší – kolokvium, postupné oddělování soudní a správní agendy; </a:t>
            </a:r>
            <a:r>
              <a:rPr lang="cs-CZ" dirty="0" err="1" smtClean="0"/>
              <a:t>Russocki</a:t>
            </a:r>
            <a:r>
              <a:rPr lang="cs-CZ" dirty="0" smtClean="0"/>
              <a:t>: koncept „</a:t>
            </a:r>
            <a:r>
              <a:rPr lang="cs-CZ" dirty="0" err="1" smtClean="0"/>
              <a:t>protoparlamentarismu</a:t>
            </a:r>
            <a:r>
              <a:rPr lang="cs-CZ" dirty="0" smtClean="0"/>
              <a:t>“) (Kosmas I, 4)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„soukromé“ režijní velkostatky (Kosmas II, 19; CDB)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patrimoniální panství (Kosmas I,5-6) x konsensuální panství (Kosmas I, 42)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Západoevropský model (Tyrolsko)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Vývoj  bádání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Lenní systé</a:t>
            </a:r>
            <a:r>
              <a:rPr lang="cs-CZ" dirty="0"/>
              <a:t>m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Silné </a:t>
            </a:r>
            <a:r>
              <a:rPr lang="cs-CZ" dirty="0"/>
              <a:t>a slabé </a:t>
            </a:r>
            <a:r>
              <a:rPr lang="cs-CZ" dirty="0" smtClean="0"/>
              <a:t>stránky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Správní praxe: Tyrolská lenní kniha z r. 1336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FEUDALISMUS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26" y="1526875"/>
            <a:ext cx="11706044" cy="552090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lenní systém (F. L. </a:t>
            </a:r>
            <a:r>
              <a:rPr lang="cs-CZ" dirty="0" err="1" smtClean="0"/>
              <a:t>Ganshof</a:t>
            </a:r>
            <a:r>
              <a:rPr lang="cs-CZ" dirty="0" smtClean="0"/>
              <a:t> – právo)</a:t>
            </a:r>
          </a:p>
          <a:p>
            <a:pPr marL="1028700" lvl="1" indent="-342900"/>
            <a:r>
              <a:rPr lang="cs-CZ" sz="1600" dirty="0" smtClean="0">
                <a:solidFill>
                  <a:srgbClr val="FF0000"/>
                </a:solidFill>
              </a:rPr>
              <a:t>hierarchicky uspořádaný systém závislostních vztahů, založených na syntéze věcných (léno) a osobních komponentů (vazalita)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státní forma na určitém stupni dějinného vývoje (M. </a:t>
            </a:r>
            <a:r>
              <a:rPr lang="cs-CZ" dirty="0" err="1" smtClean="0"/>
              <a:t>Bloch</a:t>
            </a:r>
            <a:r>
              <a:rPr lang="cs-CZ" dirty="0" smtClean="0"/>
              <a:t> – společnost)</a:t>
            </a:r>
          </a:p>
          <a:p>
            <a:pPr marL="1028700" lvl="1" indent="-342900"/>
            <a:r>
              <a:rPr lang="cs-CZ" sz="1600" dirty="0" smtClean="0"/>
              <a:t>osobní závislost a podřízenost sedláků</a:t>
            </a:r>
          </a:p>
          <a:p>
            <a:pPr marL="1028700" lvl="1" indent="-342900"/>
            <a:r>
              <a:rPr lang="cs-CZ" sz="1600" dirty="0" smtClean="0"/>
              <a:t>léno (držba spojená se službami)</a:t>
            </a:r>
          </a:p>
          <a:p>
            <a:pPr marL="1028700" lvl="1" indent="-342900"/>
            <a:r>
              <a:rPr lang="cs-CZ" sz="1600" dirty="0" smtClean="0"/>
              <a:t>třída specializovaných válečníků</a:t>
            </a:r>
          </a:p>
          <a:p>
            <a:pPr marL="1028700" lvl="1" indent="-342900"/>
            <a:r>
              <a:rPr lang="cs-CZ" sz="1600" dirty="0" smtClean="0"/>
              <a:t>vazalita (pouta poslušnosti a ochrany)</a:t>
            </a:r>
          </a:p>
          <a:p>
            <a:pPr marL="1028700" lvl="1" indent="-342900"/>
            <a:r>
              <a:rPr lang="cs-CZ" sz="1600" dirty="0" smtClean="0"/>
              <a:t>přežívání rodových a státních struktur </a:t>
            </a:r>
          </a:p>
          <a:p>
            <a:pPr marL="1028700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2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FEUDALISMUS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626305" cy="4351338"/>
          </a:xfrm>
        </p:spPr>
        <p:txBody>
          <a:bodyPr/>
          <a:lstStyle/>
          <a:p>
            <a:r>
              <a:rPr lang="cs-CZ" dirty="0" smtClean="0"/>
              <a:t>moderní historiografie: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změna paradigmatu – přehodnocení teze o „feudální anarchii“ a pozitivní ocenění vlivu lenního systému na stabilitu </a:t>
            </a:r>
            <a:r>
              <a:rPr lang="cs-CZ" dirty="0" err="1" smtClean="0"/>
              <a:t>stv</a:t>
            </a:r>
            <a:r>
              <a:rPr lang="cs-CZ" dirty="0" smtClean="0"/>
              <a:t>. polit. </a:t>
            </a:r>
            <a:r>
              <a:rPr lang="cs-CZ" smtClean="0"/>
              <a:t>útvarů </a:t>
            </a:r>
            <a:r>
              <a:rPr lang="cs-CZ" dirty="0" smtClean="0"/>
              <a:t>(</a:t>
            </a:r>
            <a:r>
              <a:rPr lang="cs-CZ" dirty="0" err="1" smtClean="0"/>
              <a:t>Mitteis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odklon od lenní teorie k lenní praxi, od komplexních modelů k lokálním specifikům, od právní historie k „totální historii“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6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Západoevropský model – Anatomie lenního vztahu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76" y="1781085"/>
            <a:ext cx="6364857" cy="4410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2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Západoevropský model – Schéma lenního rituálu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7" y="2113472"/>
            <a:ext cx="4895679" cy="3310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 err="1" smtClean="0">
                <a:solidFill>
                  <a:srgbClr val="FF0000"/>
                </a:solidFill>
              </a:rPr>
              <a:t>hominium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  <a:r>
              <a:rPr lang="cs-CZ" dirty="0" smtClean="0"/>
              <a:t> lenní slib (prohlášení </a:t>
            </a:r>
            <a:r>
              <a:rPr lang="cs-CZ" dirty="0" err="1" smtClean="0"/>
              <a:t>vyjádřující</a:t>
            </a:r>
            <a:r>
              <a:rPr lang="cs-CZ" dirty="0" smtClean="0"/>
              <a:t> vůli stát se </a:t>
            </a:r>
            <a:r>
              <a:rPr lang="cs-CZ" dirty="0" err="1" smtClean="0"/>
              <a:t>manem</a:t>
            </a:r>
            <a:r>
              <a:rPr lang="cs-CZ" dirty="0" smtClean="0"/>
              <a:t>), vkládání rukou (</a:t>
            </a:r>
            <a:r>
              <a:rPr lang="cs-CZ" i="1" dirty="0" err="1" smtClean="0"/>
              <a:t>manus</a:t>
            </a:r>
            <a:r>
              <a:rPr lang="cs-CZ" i="1" dirty="0" smtClean="0"/>
              <a:t> – </a:t>
            </a:r>
            <a:r>
              <a:rPr lang="cs-CZ" i="1" dirty="0" err="1" smtClean="0"/>
              <a:t>potestas</a:t>
            </a:r>
            <a:r>
              <a:rPr lang="cs-CZ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>
                <a:solidFill>
                  <a:srgbClr val="FF0000"/>
                </a:solidFill>
              </a:rPr>
              <a:t>fidelitas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osculum</a:t>
            </a:r>
            <a:r>
              <a:rPr lang="cs-CZ" dirty="0" smtClean="0"/>
              <a:t>: přísaha věrnosti doprovázená polibkem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investitura:</a:t>
            </a:r>
            <a:r>
              <a:rPr lang="cs-CZ" dirty="0" smtClean="0"/>
              <a:t> udělení léna (smlouva)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r>
              <a:rPr lang="cs-CZ" dirty="0" smtClean="0"/>
              <a:t>symbolika gest a promluv</a:t>
            </a:r>
          </a:p>
          <a:p>
            <a:r>
              <a:rPr lang="cs-CZ" dirty="0" smtClean="0"/>
              <a:t>symbolika místa</a:t>
            </a:r>
          </a:p>
          <a:p>
            <a:r>
              <a:rPr lang="cs-CZ" dirty="0" smtClean="0"/>
              <a:t>publikum jako garant řádu světa</a:t>
            </a:r>
          </a:p>
          <a:p>
            <a:r>
              <a:rPr lang="cs-CZ" dirty="0" smtClean="0"/>
              <a:t>hlavní aktéři</a:t>
            </a:r>
          </a:p>
          <a:p>
            <a:r>
              <a:rPr lang="cs-CZ" dirty="0" smtClean="0"/>
              <a:t>paměť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Lenní rituál </a:t>
            </a:r>
            <a:r>
              <a:rPr lang="cs-CZ" dirty="0" smtClean="0"/>
              <a:t>v obrazech – </a:t>
            </a:r>
            <a:r>
              <a:rPr lang="cs-CZ" dirty="0" err="1" smtClean="0"/>
              <a:t>hominium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23" y="1621767"/>
            <a:ext cx="4850880" cy="4246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Obdélník 3"/>
          <p:cNvSpPr/>
          <p:nvPr/>
        </p:nvSpPr>
        <p:spPr>
          <a:xfrm>
            <a:off x="1613141" y="6261297"/>
            <a:ext cx="1118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Vazal vkládá ruce do rukou svého pána (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Sachsenspiegel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Lehnrecht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, Cod. Pal.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germ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164, 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. 9v) 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Lenní rituál v obrazech – přísaha věrnosti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86928" y="6268787"/>
            <a:ext cx="1012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Vazal skládá přísahu věrnosti na relikviář (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Sachsenspiegel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Lehnrecht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, Cod. Pal.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germ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164, 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. 1v) 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02" y="1483978"/>
            <a:ext cx="4930596" cy="45292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786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Lenní rituál v obrazech – předání léna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9948" y="6268787"/>
            <a:ext cx="1118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Král uděluje knězi a ženě léno symbolizované žezlem (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Sachsenspiegel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Lehnrecht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, Cod. Pal. </a:t>
            </a:r>
            <a:r>
              <a:rPr lang="cs-CZ" i="1" dirty="0" err="1">
                <a:solidFill>
                  <a:schemeClr val="accent3">
                    <a:lumMod val="75000"/>
                  </a:schemeClr>
                </a:solidFill>
              </a:rPr>
              <a:t>germ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164, </a:t>
            </a:r>
            <a:r>
              <a:rPr lang="cs-CZ" i="1" dirty="0" err="1" smtClean="0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i="1" dirty="0" smtClean="0">
                <a:solidFill>
                  <a:schemeClr val="accent3">
                    <a:lumMod val="75000"/>
                  </a:schemeClr>
                </a:solidFill>
              </a:rPr>
              <a:t>. 1v) 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68" y="1544535"/>
            <a:ext cx="4667155" cy="45112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13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</a:t>
            </a:r>
            <a:r>
              <a:rPr lang="cs-CZ" dirty="0" err="1" smtClean="0"/>
              <a:t>medievistika</a:t>
            </a:r>
            <a:r>
              <a:rPr lang="cs-CZ" dirty="0" smtClean="0"/>
              <a:t> – hlavní směry bádání: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019799" cy="435133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cs-CZ" dirty="0" smtClean="0"/>
              <a:t>dějiny pojmů a idejí - právní terminologie</a:t>
            </a:r>
          </a:p>
          <a:p>
            <a:pPr marL="342900" indent="-342900">
              <a:buAutoNum type="arabicPeriod"/>
            </a:pPr>
            <a:r>
              <a:rPr lang="cs-CZ" dirty="0" smtClean="0"/>
              <a:t>právní etnologie – konflikt a řád ve společnosti</a:t>
            </a:r>
          </a:p>
          <a:p>
            <a:pPr marL="342900" indent="-342900">
              <a:buAutoNum type="arabicPeriod"/>
            </a:pPr>
            <a:r>
              <a:rPr lang="cs-CZ" dirty="0" smtClean="0"/>
              <a:t>proces nalézání práva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Lenní rituál v obrazech - investitura II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80868" y="6298548"/>
            <a:ext cx="1260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chemeClr val="accent3">
                    <a:lumMod val="75000"/>
                  </a:schemeClr>
                </a:solidFill>
              </a:rPr>
              <a:t>Římský král uděluje církevní a světská léna (</a:t>
            </a:r>
            <a:r>
              <a:rPr lang="cs-CZ" sz="1600" i="1" dirty="0" err="1" smtClean="0">
                <a:solidFill>
                  <a:schemeClr val="accent3">
                    <a:lumMod val="75000"/>
                  </a:schemeClr>
                </a:solidFill>
              </a:rPr>
              <a:t>Sachsenspiegel</a:t>
            </a:r>
            <a:r>
              <a:rPr lang="cs-CZ" sz="1600" i="1" dirty="0" smtClean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cs-CZ" sz="1600" i="1" dirty="0" err="1" smtClean="0">
                <a:solidFill>
                  <a:schemeClr val="accent3">
                    <a:lumMod val="75000"/>
                  </a:schemeClr>
                </a:solidFill>
              </a:rPr>
              <a:t>Lehnrecht</a:t>
            </a:r>
            <a:r>
              <a:rPr lang="cs-CZ" sz="1600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600" i="1" dirty="0">
                <a:solidFill>
                  <a:schemeClr val="accent3">
                    <a:lumMod val="75000"/>
                  </a:schemeClr>
                </a:solidFill>
              </a:rPr>
              <a:t>Cod. Pal. </a:t>
            </a:r>
            <a:r>
              <a:rPr lang="cs-CZ" sz="1600" i="1" dirty="0" err="1">
                <a:solidFill>
                  <a:schemeClr val="accent3">
                    <a:lumMod val="75000"/>
                  </a:schemeClr>
                </a:solidFill>
              </a:rPr>
              <a:t>germ</a:t>
            </a:r>
            <a:r>
              <a:rPr lang="cs-CZ" sz="16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1600" i="1" dirty="0" smtClean="0">
                <a:solidFill>
                  <a:schemeClr val="accent3">
                    <a:lumMod val="75000"/>
                  </a:schemeClr>
                </a:solidFill>
              </a:rPr>
              <a:t>164, </a:t>
            </a:r>
            <a:r>
              <a:rPr lang="cs-CZ" sz="1600" i="1" dirty="0" err="1" smtClean="0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sz="1600" i="1" dirty="0" smtClean="0">
                <a:solidFill>
                  <a:schemeClr val="accent3">
                    <a:lumMod val="75000"/>
                  </a:schemeClr>
                </a:solidFill>
              </a:rPr>
              <a:t>. 5r) </a:t>
            </a:r>
            <a:endParaRPr lang="cs-CZ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82" y="1589176"/>
            <a:ext cx="6452560" cy="45179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97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Západoevropský model – Lenní pyramida dle </a:t>
            </a:r>
            <a:r>
              <a:rPr lang="cs-CZ" i="1" dirty="0" err="1" smtClean="0"/>
              <a:t>Sachsenspiegelu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6" y="3764055"/>
            <a:ext cx="6015300" cy="2555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09" y="2425778"/>
            <a:ext cx="2766300" cy="24005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Čárový bublinový popisek 1 10"/>
          <p:cNvSpPr/>
          <p:nvPr/>
        </p:nvSpPr>
        <p:spPr>
          <a:xfrm>
            <a:off x="10806024" y="520873"/>
            <a:ext cx="914400" cy="612648"/>
          </a:xfrm>
          <a:prstGeom prst="borderCallout1">
            <a:avLst>
              <a:gd name="adj1" fmla="val 100417"/>
              <a:gd name="adj2" fmla="val 48271"/>
              <a:gd name="adj3" fmla="val 329341"/>
              <a:gd name="adj4" fmla="val -23238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král</a:t>
            </a:r>
            <a:endParaRPr lang="cs-C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Čárový bublinový popisek 1 11"/>
          <p:cNvSpPr/>
          <p:nvPr/>
        </p:nvSpPr>
        <p:spPr>
          <a:xfrm>
            <a:off x="9005977" y="5496462"/>
            <a:ext cx="1639019" cy="684756"/>
          </a:xfrm>
          <a:prstGeom prst="borderCallout1">
            <a:avLst>
              <a:gd name="adj1" fmla="val -963"/>
              <a:gd name="adj2" fmla="val 53931"/>
              <a:gd name="adj3" fmla="val -117320"/>
              <a:gd name="adj4" fmla="val 43889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„</a:t>
            </a:r>
            <a:r>
              <a:rPr lang="cs-CZ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šefové</a:t>
            </a:r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 a </a:t>
            </a:r>
            <a:r>
              <a:rPr lang="cs-CZ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ministeriálové</a:t>
            </a:r>
            <a:endParaRPr lang="cs-C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Čárový bublinový popisek 1 12"/>
          <p:cNvSpPr/>
          <p:nvPr/>
        </p:nvSpPr>
        <p:spPr>
          <a:xfrm>
            <a:off x="8890959" y="1439672"/>
            <a:ext cx="914400" cy="612648"/>
          </a:xfrm>
          <a:prstGeom prst="borderCallout1">
            <a:avLst>
              <a:gd name="adj1" fmla="val 100417"/>
              <a:gd name="adj2" fmla="val 48271"/>
              <a:gd name="adj3" fmla="val 182903"/>
              <a:gd name="adj4" fmla="val 8242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cír</a:t>
            </a:r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knížata</a:t>
            </a:r>
            <a:endParaRPr lang="cs-C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Čárový bublinový popisek 1 13"/>
          <p:cNvSpPr/>
          <p:nvPr/>
        </p:nvSpPr>
        <p:spPr>
          <a:xfrm>
            <a:off x="10806024" y="4971690"/>
            <a:ext cx="1132934" cy="756249"/>
          </a:xfrm>
          <a:prstGeom prst="borderCallout1">
            <a:avLst>
              <a:gd name="adj1" fmla="val -1301"/>
              <a:gd name="adj2" fmla="val 48270"/>
              <a:gd name="adj3" fmla="val -80404"/>
              <a:gd name="adj4" fmla="val 600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svobodní páni </a:t>
            </a:r>
            <a:endParaRPr lang="cs-C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Čárový bublinový popisek 1 15"/>
          <p:cNvSpPr/>
          <p:nvPr/>
        </p:nvSpPr>
        <p:spPr>
          <a:xfrm>
            <a:off x="7059283" y="2435525"/>
            <a:ext cx="914400" cy="612648"/>
          </a:xfrm>
          <a:prstGeom prst="borderCallout1">
            <a:avLst>
              <a:gd name="adj1" fmla="val 52543"/>
              <a:gd name="adj2" fmla="val 99214"/>
              <a:gd name="adj3" fmla="val 67382"/>
              <a:gd name="adj4" fmla="val 162229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svět. knížata</a:t>
            </a:r>
            <a:endParaRPr lang="cs-C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Čárový bublinový popisek 1 16"/>
          <p:cNvSpPr/>
          <p:nvPr/>
        </p:nvSpPr>
        <p:spPr>
          <a:xfrm>
            <a:off x="7257690" y="5838839"/>
            <a:ext cx="1431985" cy="792005"/>
          </a:xfrm>
          <a:prstGeom prst="borderCallout1">
            <a:avLst>
              <a:gd name="adj1" fmla="val -963"/>
              <a:gd name="adj2" fmla="val 53931"/>
              <a:gd name="adj3" fmla="val -152516"/>
              <a:gd name="adj4" fmla="val 93378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vazalové „</a:t>
            </a:r>
            <a:r>
              <a:rPr lang="cs-CZ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šefů</a:t>
            </a:r>
            <a:r>
              <a:rPr lang="cs-CZ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 a ministeriálů</a:t>
            </a:r>
            <a:endParaRPr lang="cs-C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8189" y="1966823"/>
            <a:ext cx="5678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Heerschild</a:t>
            </a:r>
            <a:r>
              <a:rPr lang="cs-CZ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= právo vyzvat vazaly k voj. podpoře v boji,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lenní způsobilost</a:t>
            </a:r>
            <a:endParaRPr lang="cs-CZ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4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feudalismu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471950" cy="4351338"/>
          </a:xfrm>
        </p:spPr>
        <p:txBody>
          <a:bodyPr/>
          <a:lstStyle/>
          <a:p>
            <a:r>
              <a:rPr lang="cs-CZ" dirty="0" smtClean="0"/>
              <a:t>1. Konstrukce feudalismu spočívá v nejstarších vývojových fázích na nedostatečné pramenné základně.</a:t>
            </a:r>
          </a:p>
          <a:p>
            <a:r>
              <a:rPr lang="cs-CZ" dirty="0" smtClean="0"/>
              <a:t>2. Mnohovýznamové dobové termíny jsou nekriticky přijímány za důkaz existence právních institucí ve smyslu vědeckého modelu.</a:t>
            </a:r>
          </a:p>
          <a:p>
            <a:r>
              <a:rPr lang="cs-CZ" dirty="0" smtClean="0"/>
              <a:t>3. Středověká realita skrytá za „lenní terminologií“  je natolik proměnlivá, že se výkladový model feudalismu zdá být příliš zjednodušující až zavádějící.</a:t>
            </a:r>
          </a:p>
          <a:p>
            <a:r>
              <a:rPr lang="cs-CZ" dirty="0" smtClean="0"/>
              <a:t>4. Nexus mezi beneficiem a vazalem se při kritickém čtení všech dostupných pramenů nejednou rozvolňuje.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Dekonstrukce feudalismu – Susan </a:t>
            </a:r>
            <a:r>
              <a:rPr lang="cs-CZ" dirty="0" err="1" smtClean="0"/>
              <a:t>Reynolds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7430" y="1825625"/>
            <a:ext cx="5010509" cy="4351338"/>
          </a:xfrm>
          <a:ln>
            <a:noFill/>
          </a:ln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cs-CZ" b="1" dirty="0" smtClean="0">
                <a:ln/>
                <a:solidFill>
                  <a:schemeClr val="accent3"/>
                </a:solidFill>
              </a:rPr>
              <a:t>Pojem/koncept feudalismu</a:t>
            </a:r>
          </a:p>
          <a:p>
            <a:pPr marL="0" indent="0" algn="ctr">
              <a:buNone/>
            </a:pPr>
            <a:endParaRPr lang="cs-CZ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cs-CZ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cs-CZ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cs-CZ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cs-CZ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cs-CZ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cs-CZ" b="1" dirty="0">
              <a:ln/>
              <a:solidFill>
                <a:schemeClr val="accent3"/>
              </a:solidFill>
            </a:endParaRPr>
          </a:p>
          <a:p>
            <a:pPr marL="0" indent="0" algn="just">
              <a:buNone/>
            </a:pPr>
            <a:endParaRPr lang="cs-CZ" b="1" dirty="0" smtClean="0">
              <a:ln/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cs-CZ" b="1" dirty="0" smtClean="0">
                <a:ln/>
                <a:solidFill>
                  <a:schemeClr val="accent3"/>
                </a:solidFill>
              </a:rPr>
              <a:t>Lenní terminologie	               Historická skutečnost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Pojem/koncept feudalismu</a:t>
            </a:r>
            <a:r>
              <a:rPr lang="cs-CZ" dirty="0" smtClean="0"/>
              <a:t>: lenní právo produktem byrokratizujícího se správního aparátu a profesionalizujícího se juristického myšlení ve 12. století x koncept feudalismu dílem univerzitních učenců na poli </a:t>
            </a:r>
            <a:r>
              <a:rPr lang="cs-CZ" dirty="0" err="1" smtClean="0"/>
              <a:t>feudistiky</a:t>
            </a:r>
            <a:r>
              <a:rPr lang="cs-CZ" dirty="0" smtClean="0"/>
              <a:t> 16.-17. století</a:t>
            </a:r>
            <a:endParaRPr lang="cs-CZ" dirty="0"/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Lenní terminologie</a:t>
            </a:r>
            <a:r>
              <a:rPr lang="cs-CZ" dirty="0" smtClean="0"/>
              <a:t>: nepřesná</a:t>
            </a: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Historická skutečnost</a:t>
            </a:r>
            <a:r>
              <a:rPr lang="cs-CZ" dirty="0" smtClean="0"/>
              <a:t>: diferencovaná, zahrnující různé typy společenských a majetkových vztahů</a:t>
            </a:r>
          </a:p>
          <a:p>
            <a:r>
              <a:rPr lang="cs-CZ" dirty="0" smtClean="0"/>
              <a:t>METODA: Testování moderního konceptu feudalismu na středověkých písemných dokladech</a:t>
            </a:r>
            <a:endParaRPr lang="cs-CZ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1682151" y="2303252"/>
            <a:ext cx="2820837" cy="1837427"/>
          </a:xfrm>
          <a:prstGeom prst="triangl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Sémiotický trojúhelník</a:t>
            </a:r>
            <a:endParaRPr lang="cs-CZ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5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 err="1" smtClean="0"/>
              <a:t>právotvorby</a:t>
            </a:r>
            <a:r>
              <a:rPr lang="cs-CZ" dirty="0" smtClean="0"/>
              <a:t> - učená tradice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716657"/>
            <a:ext cx="5181600" cy="4460305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cs-CZ" sz="2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římské právo</a:t>
            </a:r>
            <a:r>
              <a:rPr lang="cs-CZ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  <a:p>
            <a:pPr marL="274320" lvl="1" indent="0">
              <a:buNone/>
            </a:pPr>
            <a:endParaRPr lang="cs-CZ" sz="2000" i="1" dirty="0" smtClean="0"/>
          </a:p>
          <a:p>
            <a:pPr marL="274320" lvl="1" indent="0">
              <a:buNone/>
            </a:pPr>
            <a:r>
              <a:rPr lang="cs-CZ" sz="2000" i="1" dirty="0" err="1" smtClean="0"/>
              <a:t>Quod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principui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placuit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legis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habet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vigorem</a:t>
            </a:r>
            <a:r>
              <a:rPr lang="cs-CZ" sz="2000" i="1" dirty="0" smtClean="0"/>
              <a:t> (C.1.4.1)</a:t>
            </a:r>
            <a:endParaRPr lang="cs-CZ" sz="2000" i="1" dirty="0"/>
          </a:p>
          <a:p>
            <a:pPr marL="274320" lvl="1" indent="0">
              <a:buNone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panovník  = zbožštělý imperátor s nejvyšší mocí nařizovací a zákonodárnou</a:t>
            </a:r>
            <a:r>
              <a:rPr lang="cs-CZ" sz="2000" dirty="0" smtClean="0"/>
              <a:t> (</a:t>
            </a:r>
            <a:r>
              <a:rPr lang="cs-CZ" sz="2000" i="1" dirty="0" smtClean="0"/>
              <a:t>lex animata</a:t>
            </a:r>
            <a:r>
              <a:rPr lang="cs-CZ" sz="2000" dirty="0" smtClean="0"/>
              <a:t>, </a:t>
            </a:r>
            <a:r>
              <a:rPr lang="cs-CZ" sz="2000" i="1" dirty="0" err="1"/>
              <a:t>legibus</a:t>
            </a:r>
            <a:r>
              <a:rPr lang="cs-CZ" sz="2000" i="1" dirty="0"/>
              <a:t> </a:t>
            </a:r>
            <a:r>
              <a:rPr lang="cs-CZ" sz="2000" i="1" dirty="0" err="1"/>
              <a:t>solutus</a:t>
            </a:r>
            <a:r>
              <a:rPr lang="cs-CZ" sz="2000" i="1" dirty="0"/>
              <a:t>; lex </a:t>
            </a:r>
            <a:r>
              <a:rPr lang="cs-CZ" sz="2000" i="1" dirty="0" err="1"/>
              <a:t>regia</a:t>
            </a:r>
            <a:r>
              <a:rPr lang="cs-CZ" sz="2000" i="1" dirty="0"/>
              <a:t> x lex </a:t>
            </a:r>
            <a:r>
              <a:rPr lang="cs-CZ" sz="2000" i="1" dirty="0" err="1"/>
              <a:t>digna</a:t>
            </a:r>
            <a:r>
              <a:rPr lang="cs-CZ" sz="2000" i="1" dirty="0" smtClean="0"/>
              <a:t>) </a:t>
            </a:r>
          </a:p>
          <a:p>
            <a:pPr marL="274320" lvl="1" indent="0">
              <a:buNone/>
            </a:pPr>
            <a:endParaRPr lang="cs-CZ" sz="1800" i="1" dirty="0" smtClean="0"/>
          </a:p>
          <a:p>
            <a:pPr marL="274320" lvl="1" indent="0">
              <a:buNone/>
            </a:pPr>
            <a:endParaRPr lang="cs-CZ" sz="2400" dirty="0" smtClean="0"/>
          </a:p>
          <a:p>
            <a:pPr marL="274320" lvl="1" indent="0">
              <a:buNone/>
            </a:pPr>
            <a:endParaRPr lang="cs-CZ" sz="1300" dirty="0" smtClean="0"/>
          </a:p>
          <a:p>
            <a:pPr marL="274320" lvl="1" indent="0">
              <a:buNone/>
            </a:pPr>
            <a:endParaRPr lang="cs-CZ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lvl="1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cs-CZ" sz="240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4320" lvl="1" indent="0">
              <a:buNone/>
            </a:pPr>
            <a:endParaRPr lang="cs-CZ" sz="1800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74320" lvl="1" indent="0">
              <a:buNone/>
            </a:pPr>
            <a:r>
              <a:rPr lang="cs-CZ" sz="2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církev</a:t>
            </a:r>
            <a:r>
              <a:rPr lang="cs-CZ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cs-CZ" sz="2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274320" lvl="1" indent="0">
              <a:buNone/>
            </a:pPr>
            <a:endParaRPr lang="cs-CZ" sz="2000" dirty="0" smtClean="0"/>
          </a:p>
          <a:p>
            <a:pPr marL="274320" lvl="1" indent="0">
              <a:buNone/>
            </a:pPr>
            <a:r>
              <a:rPr lang="cs-CZ" sz="2000" i="1" dirty="0" smtClean="0"/>
              <a:t>Per </a:t>
            </a:r>
            <a:r>
              <a:rPr lang="cs-CZ" sz="2000" i="1" dirty="0" err="1"/>
              <a:t>me</a:t>
            </a:r>
            <a:r>
              <a:rPr lang="cs-CZ" sz="2000" i="1" dirty="0"/>
              <a:t> </a:t>
            </a:r>
            <a:r>
              <a:rPr lang="cs-CZ" sz="2000" i="1" dirty="0" err="1"/>
              <a:t>reges</a:t>
            </a:r>
            <a:r>
              <a:rPr lang="cs-CZ" sz="2000" i="1" dirty="0"/>
              <a:t> </a:t>
            </a:r>
            <a:r>
              <a:rPr lang="cs-CZ" sz="2000" i="1" dirty="0" err="1"/>
              <a:t>regnant</a:t>
            </a:r>
            <a:r>
              <a:rPr lang="cs-CZ" sz="2000" i="1" dirty="0"/>
              <a:t> et </a:t>
            </a:r>
            <a:r>
              <a:rPr lang="cs-CZ" sz="2000" i="1" dirty="0" err="1"/>
              <a:t>legum</a:t>
            </a:r>
            <a:r>
              <a:rPr lang="cs-CZ" sz="2000" i="1" dirty="0"/>
              <a:t> </a:t>
            </a:r>
            <a:r>
              <a:rPr lang="cs-CZ" sz="2000" i="1" dirty="0" err="1"/>
              <a:t>conditores</a:t>
            </a:r>
            <a:r>
              <a:rPr lang="cs-CZ" sz="2000" i="1" dirty="0"/>
              <a:t> </a:t>
            </a:r>
            <a:r>
              <a:rPr lang="cs-CZ" sz="2000" i="1" dirty="0" err="1"/>
              <a:t>iusta</a:t>
            </a:r>
            <a:r>
              <a:rPr lang="cs-CZ" sz="2000" i="1" dirty="0"/>
              <a:t> </a:t>
            </a:r>
            <a:r>
              <a:rPr lang="cs-CZ" sz="2000" i="1" dirty="0" err="1" smtClean="0"/>
              <a:t>decernunt</a:t>
            </a:r>
            <a:r>
              <a:rPr lang="cs-CZ" sz="2000" i="1" dirty="0" smtClean="0"/>
              <a:t> (</a:t>
            </a:r>
            <a:r>
              <a:rPr lang="cs-CZ" sz="2000" i="1" dirty="0"/>
              <a:t>VUL </a:t>
            </a:r>
            <a:r>
              <a:rPr lang="cs-CZ" sz="2000" i="1" dirty="0" err="1"/>
              <a:t>Př</a:t>
            </a:r>
            <a:r>
              <a:rPr lang="cs-CZ" sz="2000" i="1" dirty="0"/>
              <a:t> 8:15)         </a:t>
            </a:r>
          </a:p>
          <a:p>
            <a:pPr marL="274320" lvl="1" indent="0">
              <a:buNone/>
            </a:pPr>
            <a:endParaRPr lang="cs-CZ" sz="2000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panovník </a:t>
            </a:r>
            <a:r>
              <a:rPr lang="cs-CZ" sz="2000" dirty="0">
                <a:solidFill>
                  <a:srgbClr val="FF0000"/>
                </a:solidFill>
              </a:rPr>
              <a:t>= </a:t>
            </a:r>
            <a:r>
              <a:rPr lang="cs-CZ" sz="2000" dirty="0" smtClean="0">
                <a:solidFill>
                  <a:srgbClr val="FF0000"/>
                </a:solidFill>
              </a:rPr>
              <a:t>zákonodárce z Boží milosti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</a:t>
            </a:r>
            <a:r>
              <a:rPr lang="en-US" sz="2000" i="1" dirty="0"/>
              <a:t>legislator</a:t>
            </a:r>
            <a:r>
              <a:rPr lang="en-US" sz="2000" dirty="0"/>
              <a:t>, </a:t>
            </a:r>
            <a:r>
              <a:rPr lang="en-US" sz="2000" i="1" dirty="0" err="1"/>
              <a:t>legum</a:t>
            </a:r>
            <a:r>
              <a:rPr lang="en-US" sz="2000" i="1" dirty="0"/>
              <a:t> </a:t>
            </a:r>
            <a:r>
              <a:rPr lang="en-US" sz="2000" i="1" dirty="0" err="1"/>
              <a:t>conditor</a:t>
            </a:r>
            <a:r>
              <a:rPr lang="cs-CZ" sz="2000" dirty="0"/>
              <a:t>) – důvod: </a:t>
            </a:r>
            <a:r>
              <a:rPr lang="cs-CZ" sz="2000" i="1" dirty="0" err="1"/>
              <a:t>propter</a:t>
            </a:r>
            <a:r>
              <a:rPr lang="cs-CZ" sz="2000" i="1" dirty="0"/>
              <a:t> </a:t>
            </a:r>
            <a:r>
              <a:rPr lang="cs-CZ" sz="2000" i="1" dirty="0" err="1"/>
              <a:t>transgressiones</a:t>
            </a:r>
            <a:r>
              <a:rPr lang="cs-CZ" sz="2000" i="1" dirty="0"/>
              <a:t> </a:t>
            </a:r>
            <a:r>
              <a:rPr lang="cs-CZ" sz="2000" dirty="0"/>
              <a:t>(dědičný hřích)</a:t>
            </a:r>
            <a:r>
              <a:rPr lang="cs-CZ" sz="2000" i="1" dirty="0"/>
              <a:t> - </a:t>
            </a:r>
            <a:r>
              <a:rPr lang="cs-CZ" sz="2000" dirty="0"/>
              <a:t>účel: </a:t>
            </a:r>
            <a:r>
              <a:rPr lang="cs-CZ" sz="2000" i="1" dirty="0" err="1"/>
              <a:t>salus</a:t>
            </a:r>
            <a:r>
              <a:rPr lang="cs-CZ" sz="2000" i="1" dirty="0"/>
              <a:t> </a:t>
            </a:r>
            <a:r>
              <a:rPr lang="cs-CZ" sz="2000" i="1" dirty="0" err="1"/>
              <a:t>patriae</a:t>
            </a:r>
            <a:r>
              <a:rPr lang="cs-CZ" sz="2000" i="1" dirty="0"/>
              <a:t>, </a:t>
            </a:r>
            <a:r>
              <a:rPr lang="cs-CZ" sz="2000" i="1" dirty="0" err="1"/>
              <a:t>bonum</a:t>
            </a:r>
            <a:r>
              <a:rPr lang="cs-CZ" sz="2000" i="1" dirty="0"/>
              <a:t> </a:t>
            </a:r>
            <a:r>
              <a:rPr lang="cs-CZ" sz="2000" i="1" dirty="0" err="1"/>
              <a:t>commune</a:t>
            </a:r>
            <a:r>
              <a:rPr lang="cs-CZ" sz="2000" i="1" dirty="0"/>
              <a:t> ; </a:t>
            </a:r>
            <a:r>
              <a:rPr lang="cs-CZ" sz="2000" dirty="0"/>
              <a:t>zdroj práva a spravedlnosti (descendenční teorie vlády)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21770" y="6176962"/>
            <a:ext cx="485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PŘÍKLAD: Panovnická moc v </a:t>
            </a:r>
            <a:r>
              <a:rPr lang="cs-CZ" dirty="0" err="1" smtClean="0">
                <a:solidFill>
                  <a:srgbClr val="FF0000"/>
                </a:solidFill>
              </a:rPr>
              <a:t>Maiestas</a:t>
            </a:r>
            <a:r>
              <a:rPr lang="cs-CZ" dirty="0" smtClean="0">
                <a:solidFill>
                  <a:srgbClr val="FF0000"/>
                </a:solidFill>
              </a:rPr>
              <a:t> Carolina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 err="1"/>
              <a:t>právotvorby</a:t>
            </a:r>
            <a:r>
              <a:rPr lang="cs-CZ" dirty="0"/>
              <a:t> </a:t>
            </a:r>
            <a:r>
              <a:rPr lang="cs-CZ" dirty="0" smtClean="0"/>
              <a:t>- národní </a:t>
            </a:r>
            <a:r>
              <a:rPr lang="cs-CZ" dirty="0"/>
              <a:t>tradice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2819" y="1526875"/>
            <a:ext cx="9159815" cy="5149969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>
                <a:solidFill>
                  <a:srgbClr val="FF0000"/>
                </a:solidFill>
              </a:rPr>
              <a:t>panovník = ochránce práva metafyzicky </a:t>
            </a:r>
            <a:r>
              <a:rPr lang="cs-CZ" sz="1800" dirty="0">
                <a:solidFill>
                  <a:srgbClr val="FF0000"/>
                </a:solidFill>
              </a:rPr>
              <a:t>ukotveného v </a:t>
            </a:r>
            <a:r>
              <a:rPr lang="cs-CZ" sz="1800" dirty="0" smtClean="0">
                <a:solidFill>
                  <a:srgbClr val="FF0000"/>
                </a:solidFill>
              </a:rPr>
              <a:t>Bohu</a:t>
            </a:r>
          </a:p>
          <a:p>
            <a:r>
              <a:rPr lang="cs-CZ" sz="1800" dirty="0" smtClean="0"/>
              <a:t>spontánní tvorba práva – </a:t>
            </a:r>
            <a:r>
              <a:rPr lang="cs-CZ" sz="1800" dirty="0" smtClean="0">
                <a:solidFill>
                  <a:srgbClr val="FF0000"/>
                </a:solidFill>
              </a:rPr>
              <a:t>obyčej</a:t>
            </a:r>
            <a:r>
              <a:rPr lang="cs-CZ" sz="1800" dirty="0" smtClean="0"/>
              <a:t>: </a:t>
            </a:r>
            <a:r>
              <a:rPr lang="cs-CZ" sz="1800" i="1" dirty="0" smtClean="0"/>
              <a:t>usus </a:t>
            </a:r>
            <a:r>
              <a:rPr lang="cs-CZ" sz="1800" i="1" dirty="0" err="1" smtClean="0"/>
              <a:t>longaevus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opinio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necessitatis</a:t>
            </a:r>
            <a:r>
              <a:rPr lang="cs-CZ" sz="1800" i="1" dirty="0" smtClean="0"/>
              <a:t>; </a:t>
            </a:r>
            <a:r>
              <a:rPr lang="cs-CZ" sz="1800" dirty="0" smtClean="0"/>
              <a:t>„jinakost“; vazba na </a:t>
            </a:r>
            <a:r>
              <a:rPr lang="cs-CZ" sz="1800" dirty="0" err="1" smtClean="0"/>
              <a:t>mimopráv</a:t>
            </a:r>
            <a:r>
              <a:rPr lang="cs-CZ" sz="1800" dirty="0" smtClean="0"/>
              <a:t>. </a:t>
            </a:r>
            <a:r>
              <a:rPr lang="cs-CZ" sz="1800" dirty="0" err="1" smtClean="0"/>
              <a:t>norm</a:t>
            </a:r>
            <a:r>
              <a:rPr lang="cs-CZ" sz="1800" dirty="0" smtClean="0"/>
              <a:t>. </a:t>
            </a:r>
            <a:r>
              <a:rPr lang="cs-CZ" sz="1800" dirty="0" err="1" smtClean="0"/>
              <a:t>sys</a:t>
            </a:r>
            <a:r>
              <a:rPr lang="cs-CZ" sz="1800" dirty="0" smtClean="0"/>
              <a:t>.; problematická vynutitelnost; „personální stát“; orální společnost a paměť; </a:t>
            </a:r>
            <a:r>
              <a:rPr lang="cs-CZ" sz="1800" i="1" dirty="0" smtClean="0"/>
              <a:t>ad hoc</a:t>
            </a:r>
            <a:r>
              <a:rPr lang="cs-CZ" sz="1800" dirty="0" smtClean="0"/>
              <a:t> nástroj k řešení konfliktu (</a:t>
            </a:r>
            <a:r>
              <a:rPr lang="cs-CZ" sz="1800" dirty="0" err="1" smtClean="0"/>
              <a:t>Dilcher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zákonodárství je návratem „starého dobrého práva“, které bylo porušeno vývojem</a:t>
            </a:r>
          </a:p>
          <a:p>
            <a:r>
              <a:rPr lang="cs-CZ" sz="1800" dirty="0" smtClean="0"/>
              <a:t>nalézání práva (</a:t>
            </a:r>
            <a:r>
              <a:rPr lang="cs-CZ" sz="1800" dirty="0" err="1" smtClean="0"/>
              <a:t>Kroschell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„</a:t>
            </a:r>
            <a:r>
              <a:rPr lang="cs-CZ" sz="1800" dirty="0"/>
              <a:t>kolektivní </a:t>
            </a:r>
            <a:r>
              <a:rPr lang="cs-CZ" sz="1800" dirty="0" err="1"/>
              <a:t>právotvorba</a:t>
            </a:r>
            <a:r>
              <a:rPr lang="cs-CZ" sz="1800" dirty="0"/>
              <a:t>“ (</a:t>
            </a:r>
            <a:r>
              <a:rPr lang="cs-CZ" sz="1800" dirty="0" err="1"/>
              <a:t>Reynolds</a:t>
            </a:r>
            <a:r>
              <a:rPr lang="cs-CZ" sz="1800" dirty="0" smtClean="0"/>
              <a:t>): 1. tichý souhlas, 2. rada, 3. soudní výrok (</a:t>
            </a:r>
            <a:r>
              <a:rPr lang="cs-CZ" sz="1800" dirty="0" err="1" smtClean="0"/>
              <a:t>Kern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i="1" dirty="0" err="1" smtClean="0"/>
              <a:t>Munt</a:t>
            </a:r>
            <a:r>
              <a:rPr lang="cs-CZ" sz="1800" i="1" dirty="0" smtClean="0"/>
              <a:t>- </a:t>
            </a:r>
            <a:r>
              <a:rPr lang="cs-CZ" sz="1800" dirty="0" smtClean="0"/>
              <a:t>král jako ochránce lidu</a:t>
            </a:r>
          </a:p>
          <a:p>
            <a:pPr marL="45720" indent="0"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PŘÍKLAD</a:t>
            </a:r>
            <a:r>
              <a:rPr lang="cs-CZ" sz="1800" dirty="0">
                <a:solidFill>
                  <a:srgbClr val="FF0000"/>
                </a:solidFill>
              </a:rPr>
              <a:t>:  </a:t>
            </a:r>
            <a:r>
              <a:rPr lang="cs-CZ" sz="1800" dirty="0" smtClean="0">
                <a:solidFill>
                  <a:srgbClr val="FF0000"/>
                </a:solidFill>
              </a:rPr>
              <a:t>Kosmův </a:t>
            </a:r>
            <a:r>
              <a:rPr lang="cs-CZ" sz="1800" dirty="0">
                <a:solidFill>
                  <a:srgbClr val="FF0000"/>
                </a:solidFill>
              </a:rPr>
              <a:t>mýtus o počátcích státu a </a:t>
            </a:r>
            <a:r>
              <a:rPr lang="cs-CZ" sz="1800" dirty="0" smtClean="0">
                <a:solidFill>
                  <a:srgbClr val="FF0000"/>
                </a:solidFill>
              </a:rPr>
              <a:t>práva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798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Politická teologie středověku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4434" y="1972274"/>
            <a:ext cx="5467708" cy="3488247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Pojetí královského majestátu (</a:t>
            </a:r>
            <a:r>
              <a:rPr lang="cs-CZ" sz="24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Kantorowicz</a:t>
            </a:r>
            <a:r>
              <a:rPr lang="cs-CZ" sz="24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):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teologicky orientované</a:t>
            </a:r>
            <a:r>
              <a:rPr lang="cs-CZ" dirty="0" smtClean="0"/>
              <a:t>: </a:t>
            </a:r>
            <a:r>
              <a:rPr lang="cs-CZ" i="1" dirty="0" smtClean="0"/>
              <a:t>imago, </a:t>
            </a:r>
            <a:r>
              <a:rPr lang="cs-CZ" i="1" dirty="0" err="1" smtClean="0"/>
              <a:t>vicarius</a:t>
            </a:r>
            <a:r>
              <a:rPr lang="cs-CZ" i="1" dirty="0" smtClean="0"/>
              <a:t> Dei/Christi</a:t>
            </a:r>
            <a:r>
              <a:rPr lang="cs-CZ" dirty="0" smtClean="0"/>
              <a:t> (Karlovci – </a:t>
            </a:r>
            <a:r>
              <a:rPr lang="cs-CZ" dirty="0" err="1" smtClean="0"/>
              <a:t>teocentrické</a:t>
            </a:r>
            <a:r>
              <a:rPr lang="cs-CZ" dirty="0" smtClean="0"/>
              <a:t>, </a:t>
            </a:r>
            <a:r>
              <a:rPr lang="cs-CZ" dirty="0" err="1" smtClean="0"/>
              <a:t>Ottoni</a:t>
            </a:r>
            <a:r>
              <a:rPr lang="cs-CZ" dirty="0" smtClean="0"/>
              <a:t>, </a:t>
            </a:r>
            <a:r>
              <a:rPr lang="cs-CZ" dirty="0" err="1" smtClean="0"/>
              <a:t>Sálci</a:t>
            </a:r>
            <a:r>
              <a:rPr lang="cs-CZ" dirty="0" smtClean="0"/>
              <a:t> – </a:t>
            </a:r>
            <a:r>
              <a:rPr lang="cs-CZ" dirty="0" err="1" smtClean="0"/>
              <a:t>christocentrické</a:t>
            </a:r>
            <a:r>
              <a:rPr lang="cs-CZ" dirty="0" smtClean="0"/>
              <a:t>)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právně orientované</a:t>
            </a:r>
            <a:r>
              <a:rPr lang="cs-CZ" dirty="0" smtClean="0"/>
              <a:t>: </a:t>
            </a:r>
            <a:r>
              <a:rPr lang="cs-CZ" i="1" dirty="0" smtClean="0"/>
              <a:t>servus et </a:t>
            </a:r>
            <a:r>
              <a:rPr lang="cs-CZ" i="1" dirty="0" err="1" smtClean="0"/>
              <a:t>princeps</a:t>
            </a:r>
            <a:r>
              <a:rPr lang="cs-CZ" i="1" dirty="0" smtClean="0"/>
              <a:t> </a:t>
            </a:r>
            <a:r>
              <a:rPr lang="cs-CZ" i="1" dirty="0" err="1" smtClean="0"/>
              <a:t>aequitatis</a:t>
            </a:r>
            <a:r>
              <a:rPr lang="cs-CZ" i="1" dirty="0" smtClean="0"/>
              <a:t>, lex animata, </a:t>
            </a:r>
            <a:r>
              <a:rPr lang="cs-CZ" i="1" dirty="0" err="1" smtClean="0"/>
              <a:t>legibus</a:t>
            </a:r>
            <a:r>
              <a:rPr lang="cs-CZ" i="1" dirty="0" smtClean="0"/>
              <a:t> </a:t>
            </a:r>
            <a:r>
              <a:rPr lang="cs-CZ" i="1" dirty="0" err="1" smtClean="0"/>
              <a:t>solutus</a:t>
            </a:r>
            <a:r>
              <a:rPr lang="cs-CZ" i="1" dirty="0" smtClean="0"/>
              <a:t> – </a:t>
            </a:r>
            <a:r>
              <a:rPr lang="cs-CZ" i="1" dirty="0" err="1" smtClean="0"/>
              <a:t>ratione</a:t>
            </a:r>
            <a:r>
              <a:rPr lang="cs-CZ" i="1" dirty="0" smtClean="0"/>
              <a:t> </a:t>
            </a:r>
            <a:r>
              <a:rPr lang="cs-CZ" i="1" dirty="0" err="1" smtClean="0"/>
              <a:t>alligatus</a:t>
            </a:r>
            <a:r>
              <a:rPr lang="cs-CZ" i="1" dirty="0" smtClean="0"/>
              <a:t>, res Christi – res </a:t>
            </a:r>
            <a:r>
              <a:rPr lang="cs-CZ" i="1" dirty="0" err="1" smtClean="0"/>
              <a:t>fisci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státně orientované</a:t>
            </a:r>
            <a:r>
              <a:rPr lang="cs-CZ" dirty="0" smtClean="0"/>
              <a:t>: </a:t>
            </a:r>
            <a:r>
              <a:rPr lang="cs-CZ" i="1" dirty="0" smtClean="0"/>
              <a:t>corpus </a:t>
            </a:r>
            <a:r>
              <a:rPr lang="cs-CZ" i="1" dirty="0" err="1" smtClean="0"/>
              <a:t>mysticum</a:t>
            </a:r>
            <a:r>
              <a:rPr lang="cs-CZ" dirty="0" smtClean="0"/>
              <a:t> (</a:t>
            </a:r>
            <a:r>
              <a:rPr lang="cs-CZ" dirty="0" err="1" smtClean="0"/>
              <a:t>cír</a:t>
            </a:r>
            <a:r>
              <a:rPr lang="cs-CZ" dirty="0" smtClean="0"/>
              <a:t>.) – </a:t>
            </a:r>
            <a:r>
              <a:rPr lang="cs-CZ" i="1" dirty="0" smtClean="0"/>
              <a:t>corpus </a:t>
            </a:r>
            <a:r>
              <a:rPr lang="cs-CZ" i="1" dirty="0" err="1" smtClean="0"/>
              <a:t>politicum</a:t>
            </a:r>
            <a:r>
              <a:rPr lang="cs-CZ" dirty="0" smtClean="0"/>
              <a:t> (stát jako práv. os.), </a:t>
            </a:r>
            <a:r>
              <a:rPr lang="cs-CZ" i="1" dirty="0" err="1" smtClean="0"/>
              <a:t>maritus</a:t>
            </a:r>
            <a:r>
              <a:rPr lang="cs-CZ" i="1" dirty="0" smtClean="0"/>
              <a:t> </a:t>
            </a:r>
            <a:r>
              <a:rPr lang="cs-CZ" i="1" dirty="0" err="1" smtClean="0"/>
              <a:t>reipublicae</a:t>
            </a:r>
            <a:r>
              <a:rPr lang="cs-CZ" dirty="0" smtClean="0"/>
              <a:t>, </a:t>
            </a:r>
            <a:r>
              <a:rPr lang="cs-CZ" i="1" dirty="0" err="1" smtClean="0"/>
              <a:t>rex</a:t>
            </a:r>
            <a:r>
              <a:rPr lang="cs-CZ" i="1" dirty="0" smtClean="0"/>
              <a:t> et </a:t>
            </a:r>
            <a:r>
              <a:rPr lang="cs-CZ" i="1" dirty="0" err="1" smtClean="0"/>
              <a:t>patria</a:t>
            </a:r>
            <a:endParaRPr lang="cs-CZ" i="1" dirty="0" smtClean="0"/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710" r="11374" b="9541"/>
          <a:stretch/>
        </p:blipFill>
        <p:spPr>
          <a:xfrm>
            <a:off x="6887150" y="321821"/>
            <a:ext cx="4827522" cy="60703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6887150" y="6436996"/>
            <a:ext cx="5296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Jindřich II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v Řezenském Sakramentáři (</a:t>
            </a:r>
            <a:r>
              <a:rPr lang="de-DE" sz="1200" i="1" dirty="0" smtClean="0">
                <a:solidFill>
                  <a:schemeClr val="accent3">
                    <a:lumMod val="75000"/>
                  </a:schemeClr>
                </a:solidFill>
              </a:rPr>
              <a:t>Bay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sz="1200" i="1" dirty="0" smtClean="0">
                <a:solidFill>
                  <a:schemeClr val="accent3">
                    <a:lumMod val="75000"/>
                  </a:schemeClr>
                </a:solidFill>
              </a:rPr>
              <a:t> St</a:t>
            </a:r>
            <a:r>
              <a:rPr lang="cs-CZ" sz="1200" i="1" dirty="0" err="1" smtClean="0">
                <a:solidFill>
                  <a:schemeClr val="accent3">
                    <a:lumMod val="75000"/>
                  </a:schemeClr>
                </a:solidFill>
              </a:rPr>
              <a:t>aatsbibl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., </a:t>
            </a:r>
            <a:r>
              <a:rPr lang="de-DE" sz="1200" i="1" dirty="0" err="1" smtClean="0">
                <a:solidFill>
                  <a:schemeClr val="accent3">
                    <a:lumMod val="75000"/>
                  </a:schemeClr>
                </a:solidFill>
              </a:rPr>
              <a:t>Clm</a:t>
            </a:r>
            <a:r>
              <a:rPr lang="de-DE" sz="1200" i="1" dirty="0" smtClean="0">
                <a:solidFill>
                  <a:schemeClr val="accent3">
                    <a:lumMod val="75000"/>
                  </a:schemeClr>
                </a:solidFill>
              </a:rPr>
              <a:t> 4456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1200" i="1" dirty="0" err="1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11r)</a:t>
            </a:r>
            <a:endParaRPr lang="cs-CZ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9706" y="267418"/>
            <a:ext cx="4537494" cy="1354348"/>
          </a:xfrm>
        </p:spPr>
        <p:txBody>
          <a:bodyPr>
            <a:noAutofit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>Hierarchie práva: 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 </a:t>
            </a:r>
            <a:endParaRPr lang="cs-CZ" sz="2400" dirty="0" smtClean="0"/>
          </a:p>
          <a:p>
            <a:pPr marL="274320" lvl="1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7618262"/>
              </p:ext>
            </p:extLst>
          </p:nvPr>
        </p:nvGraphicFramePr>
        <p:xfrm>
          <a:off x="5814204" y="1965960"/>
          <a:ext cx="6124754" cy="391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vnoramenný trojúhelník 10"/>
          <p:cNvSpPr/>
          <p:nvPr/>
        </p:nvSpPr>
        <p:spPr>
          <a:xfrm>
            <a:off x="11231592" y="4701395"/>
            <a:ext cx="534838" cy="46582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30" name="Picture 6" descr="Datei:Herrscherbild im Evangeliar Montecassi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9" y="471487"/>
            <a:ext cx="4886325" cy="5705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24288" y="6359440"/>
            <a:ext cx="656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Jindřich II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(III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.?) 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v Evangeliáři z Monte </a:t>
            </a:r>
            <a:r>
              <a:rPr lang="cs-CZ" sz="1200" i="1" dirty="0" err="1" smtClean="0">
                <a:solidFill>
                  <a:schemeClr val="accent3">
                    <a:lumMod val="75000"/>
                  </a:schemeClr>
                </a:solidFill>
              </a:rPr>
              <a:t>Cassina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s-CZ" sz="1200" i="1" dirty="0" err="1" smtClean="0">
                <a:solidFill>
                  <a:schemeClr val="accent3">
                    <a:lumMod val="75000"/>
                  </a:schemeClr>
                </a:solidFill>
              </a:rPr>
              <a:t>Bibl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 Vat., Cod. </a:t>
            </a:r>
            <a:r>
              <a:rPr lang="cs-CZ" sz="1200" i="1" dirty="0" err="1">
                <a:solidFill>
                  <a:schemeClr val="accent3">
                    <a:lumMod val="75000"/>
                  </a:schemeClr>
                </a:solidFill>
              </a:rPr>
              <a:t>Ottob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 lat. 74, </a:t>
            </a:r>
            <a:r>
              <a:rPr lang="cs-CZ" sz="1200" i="1" dirty="0" err="1">
                <a:solidFill>
                  <a:schemeClr val="accent3">
                    <a:lumMod val="75000"/>
                  </a:schemeClr>
                </a:solidFill>
              </a:rPr>
              <a:t>fol</a:t>
            </a:r>
            <a:r>
              <a:rPr lang="cs-CZ" sz="1200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sz="1200" i="1" dirty="0" smtClean="0">
                <a:solidFill>
                  <a:schemeClr val="accent3">
                    <a:lumMod val="75000"/>
                  </a:schemeClr>
                </a:solidFill>
              </a:rPr>
              <a:t>193v)</a:t>
            </a:r>
            <a:endParaRPr lang="cs-CZ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73660" y="2786332"/>
            <a:ext cx="192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accent6">
                    <a:lumMod val="75000"/>
                  </a:schemeClr>
                </a:solidFill>
              </a:rPr>
              <a:t>legitimizace, konkretizace</a:t>
            </a:r>
            <a:endParaRPr lang="cs-CZ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25419" y="3801373"/>
            <a:ext cx="192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accent6">
                    <a:lumMod val="75000"/>
                  </a:schemeClr>
                </a:solidFill>
              </a:rPr>
              <a:t>legitimizace, konkretizace</a:t>
            </a:r>
            <a:endParaRPr lang="cs-CZ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25419" y="4816414"/>
            <a:ext cx="192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accent6">
                    <a:lumMod val="75000"/>
                  </a:schemeClr>
                </a:solidFill>
              </a:rPr>
              <a:t>legitimizace, konkretizace</a:t>
            </a:r>
            <a:endParaRPr lang="cs-CZ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Typologie</a:t>
            </a:r>
            <a:r>
              <a:rPr lang="en-US" dirty="0" smtClean="0"/>
              <a:t> </a:t>
            </a:r>
            <a:r>
              <a:rPr lang="cs-CZ" dirty="0" smtClean="0"/>
              <a:t>právo</a:t>
            </a:r>
            <a:r>
              <a:rPr lang="en-US" dirty="0" err="1" smtClean="0"/>
              <a:t>tvorby</a:t>
            </a:r>
            <a:r>
              <a:rPr lang="cs-CZ" dirty="0" smtClean="0"/>
              <a:t> (Armin Wolf)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dle vzniku a rozsahu působnosti</a:t>
            </a:r>
            <a:r>
              <a:rPr lang="cs-CZ" dirty="0" smtClean="0"/>
              <a:t>: příkaz vládce (korunní statky, regály) x usnesení stavů (interregnum, nepřítomnost vládce v zemi) x pravidlo - smlouva vládce a stavů s různým vlivem stran na výslednou podobu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dle poměru ke starému právu</a:t>
            </a:r>
            <a:r>
              <a:rPr lang="cs-CZ" dirty="0" smtClean="0"/>
              <a:t>: písemná fixace starého práva x nové právo doplňuje staré právo x nové právo nahrazuje staré právo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dle formy</a:t>
            </a:r>
            <a:r>
              <a:rPr lang="cs-CZ" dirty="0" smtClean="0"/>
              <a:t>: statuty (jedna nebo několik </a:t>
            </a:r>
            <a:r>
              <a:rPr lang="cs-CZ" dirty="0" err="1" smtClean="0"/>
              <a:t>pr</a:t>
            </a:r>
            <a:r>
              <a:rPr lang="cs-CZ" dirty="0" smtClean="0"/>
              <a:t>. otázek) x kodexy (celek nebo podstatná výseč spol. vztahů)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dle redakční práce</a:t>
            </a:r>
            <a:r>
              <a:rPr lang="cs-CZ" dirty="0" smtClean="0"/>
              <a:t>: znalci tradiční </a:t>
            </a:r>
            <a:r>
              <a:rPr lang="cs-CZ" dirty="0" err="1" smtClean="0"/>
              <a:t>pr</a:t>
            </a:r>
            <a:r>
              <a:rPr lang="cs-CZ" dirty="0" smtClean="0"/>
              <a:t>. kultury x juristé školení v </a:t>
            </a:r>
            <a:r>
              <a:rPr lang="cs-CZ" dirty="0" err="1" smtClean="0"/>
              <a:t>řím</a:t>
            </a:r>
            <a:r>
              <a:rPr lang="cs-CZ" dirty="0" smtClean="0"/>
              <a:t>. právu – recepce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dle způsobu publikace a úrovně </a:t>
            </a:r>
            <a:r>
              <a:rPr lang="cs-CZ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</a:t>
            </a:r>
            <a:r>
              <a:rPr lang="cs-CZ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jistoty</a:t>
            </a:r>
            <a:r>
              <a:rPr lang="cs-CZ" dirty="0" smtClean="0"/>
              <a:t>: ústní vyhlášení x opisy x vydání tiskem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Vítá vás PowerPoint</Template>
  <TotalTime>0</TotalTime>
  <Words>2156</Words>
  <Application>Microsoft Office PowerPoint</Application>
  <PresentationFormat>Vlastní</PresentationFormat>
  <Paragraphs>255</Paragraphs>
  <Slides>43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WelcomeDoc</vt:lpstr>
      <vt:lpstr>Stát a právo ve středověké Evropě</vt:lpstr>
      <vt:lpstr>1. STŘEDOVĚKÉ PRÁVO</vt:lpstr>
      <vt:lpstr>Středověké právo – charakteristika:</vt:lpstr>
      <vt:lpstr>Právní medievistika – hlavní směry bádání:</vt:lpstr>
      <vt:lpstr>Teorie právotvorby - učená tradice</vt:lpstr>
      <vt:lpstr>Teorie právotvorby - národní tradice</vt:lpstr>
      <vt:lpstr>Politická teologie středověku </vt:lpstr>
      <vt:lpstr>  Hierarchie práva:  </vt:lpstr>
      <vt:lpstr>Typologie právotvorby (Armin Wolf)</vt:lpstr>
      <vt:lpstr>Prameny práva – obecné formy (Gerhard Dilcher)</vt:lpstr>
      <vt:lpstr>Prameny práva – české země do r. 1627/8</vt:lpstr>
      <vt:lpstr>KODIFIKACE</vt:lpstr>
      <vt:lpstr>Kodifikace do r. 1627/8</vt:lpstr>
      <vt:lpstr>2. STŘEDOVĚKÝ STÁT</vt:lpstr>
      <vt:lpstr>Weberovské inspirace moderní historiografie</vt:lpstr>
      <vt:lpstr>„Stát“ </vt:lpstr>
      <vt:lpstr>„Panství“</vt:lpstr>
      <vt:lpstr>„Správa“</vt:lpstr>
      <vt:lpstr>„Úřad“</vt:lpstr>
      <vt:lpstr>Středoevropský model (české země)</vt:lpstr>
      <vt:lpstr>Beneficiární systém  </vt:lpstr>
      <vt:lpstr>Lokální správa (civitates – provinciae)</vt:lpstr>
      <vt:lpstr>Přemyslovská doména</vt:lpstr>
      <vt:lpstr>Kouřim (M. Šolle – rekonstrukce) </vt:lpstr>
      <vt:lpstr>Centrální správa – dvůr (curia)</vt:lpstr>
      <vt:lpstr>Centrální správa II</vt:lpstr>
      <vt:lpstr>Středoevropský model – Rozvrstvení společnosti</vt:lpstr>
      <vt:lpstr>Středoevropský model – Držba půdy</vt:lpstr>
      <vt:lpstr>Středoevropský model – Správa </vt:lpstr>
      <vt:lpstr>Rozpad hradské soustavy – „privatizace“ 13. století (Žemlička)</vt:lpstr>
      <vt:lpstr>Kritika středoevropského modelu </vt:lpstr>
      <vt:lpstr>Západoevropský model (Tyrolsko)</vt:lpstr>
      <vt:lpstr>FEUDALISMUS</vt:lpstr>
      <vt:lpstr>FEUDALISMUS II</vt:lpstr>
      <vt:lpstr>Západoevropský model – Anatomie lenního vztahu</vt:lpstr>
      <vt:lpstr>Západoevropský model – Schéma lenního rituálu</vt:lpstr>
      <vt:lpstr>Lenní rituál v obrazech – hominium</vt:lpstr>
      <vt:lpstr>Lenní rituál v obrazech – přísaha věrnosti </vt:lpstr>
      <vt:lpstr>Lenní rituál v obrazech – předání léna</vt:lpstr>
      <vt:lpstr>Lenní rituál v obrazech - investitura II</vt:lpstr>
      <vt:lpstr>Západoevropský model – Lenní pyramida dle Sachsenspiegelu</vt:lpstr>
      <vt:lpstr>Kritika feudalismu</vt:lpstr>
      <vt:lpstr>Dekonstrukce feudalismu – Susan Reynolds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2014-04-24T21:22:27Z</dcterms:created>
  <dcterms:modified xsi:type="dcterms:W3CDTF">2015-04-28T05:27:27Z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