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0"/>
  </p:notesMasterIdLst>
  <p:handoutMasterIdLst>
    <p:handoutMasterId r:id="rId21"/>
  </p:handoutMasterIdLst>
  <p:sldIdLst>
    <p:sldId id="256" r:id="rId4"/>
    <p:sldId id="257" r:id="rId5"/>
    <p:sldId id="293" r:id="rId6"/>
    <p:sldId id="289" r:id="rId7"/>
    <p:sldId id="290" r:id="rId8"/>
    <p:sldId id="291" r:id="rId9"/>
    <p:sldId id="292" r:id="rId10"/>
    <p:sldId id="294" r:id="rId11"/>
    <p:sldId id="295" r:id="rId12"/>
    <p:sldId id="296" r:id="rId13"/>
    <p:sldId id="297" r:id="rId14"/>
    <p:sldId id="299" r:id="rId15"/>
    <p:sldId id="303" r:id="rId16"/>
    <p:sldId id="304" r:id="rId17"/>
    <p:sldId id="305" r:id="rId18"/>
    <p:sldId id="27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41" autoAdjust="0"/>
    <p:restoredTop sz="94611" autoAdjust="0"/>
  </p:normalViewPr>
  <p:slideViewPr>
    <p:cSldViewPr snapToGrid="0"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F6EE99-2476-421C-BE03-D065475330A1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BB10A23-02DC-4062-BB2C-8372B6906BA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59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5555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>
                <a:latin typeface="Arial" charset="0"/>
              </a:endParaRPr>
            </a:p>
          </p:txBody>
        </p:sp>
        <p:pic>
          <p:nvPicPr>
            <p:cNvPr id="65558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0532C4D-D9BF-42D6-B116-510F706D72E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947093-03F6-48E5-8C31-61C6407A8BA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D71DD0-3443-4BAB-8D2F-633DB24298C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C217F4-E9AB-48A3-90B1-BCEA8E47E10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872FB6-F0CB-4A1D-83A5-317E8D27042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4C07F2-145A-4840-9BF2-1890DCE9B38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F77ED0-E808-4470-ADE5-11700C71209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14068B-3025-42FF-9BC4-BD83BC12441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970BCD-B5E6-426D-A589-9D4BA92DAB5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FD5846-3562-42C5-8CE7-3081C81A1F2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55C8BD-F082-4811-B0FB-2E3D71584BA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8BD7CD-6F0F-4F94-837C-E62F224FCE1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10B0E3-C5FB-4095-BB8C-9F641DD5626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7A86D1-68FD-4C33-95C7-FCD081FC3F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52566E-DD91-440D-8618-D081EF5CAC5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796BCB-2DCB-4E7E-920C-C16355B1169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496165-F641-40E6-883B-9AE6195C34F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37E1AA-0D45-4662-9F4F-52C6A560E69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4D9D4F-AB18-49E8-AF89-F72897E68D8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4127C3-7EA3-462F-A7DE-C92BD55F756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19467A-4834-49C5-99FF-183FB58C27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5774D5-5820-4FBB-993E-CBC8CE3159B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4741E3-5CFB-4BB2-8223-E2C54613E9C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65F441-26BF-4D2D-91D3-6E0C6E7ADD9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A7C5A0-CEE6-416C-BE54-DBCB71B056F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0A8245-B5BE-421E-9C07-6DB5B9D8EB0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CBBE11-B325-4E81-92F2-A1ACCC7B0D2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7CFDD9-5314-499E-979F-1BC5675339E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97DA29-DE33-49AA-B58F-D15FFA118FC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DA03CA-387E-4FFA-824B-68DF9D01786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3B9457-6D61-4695-87D2-E72AE1FD278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7B56E3-DCD4-4A8B-B1BB-CBA942FD39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675455-C2AB-4B8C-A99D-59EAA4D4FFA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34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pic>
          <p:nvPicPr>
            <p:cNvPr id="645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</p:spPr>
        </p:pic>
      </p:grp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610EB9CA-3054-4F98-8E8E-DA40081EC00D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4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pic>
          <p:nvPicPr>
            <p:cNvPr id="108549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</p:spPr>
        </p:pic>
      </p:grpSp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34359C5D-2638-4F17-B814-192B16924FB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59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pic>
          <p:nvPicPr>
            <p:cNvPr id="110597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</p:spPr>
        </p:pic>
      </p:grpSp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3B9F8F37-3A5D-41EA-86D3-4A0DC078009B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 smtClean="0"/>
              <a:t>Právnická fakulta MU, Katedra správní vědy a správního práva</a:t>
            </a:r>
          </a:p>
          <a:p>
            <a:endParaRPr lang="cs-CZ" dirty="0" smtClean="0"/>
          </a:p>
          <a:p>
            <a:r>
              <a:rPr lang="cs-CZ" dirty="0" smtClean="0"/>
              <a:t>Správní právo III, jaro 2014</a:t>
            </a:r>
            <a:endParaRPr 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877CF2B-A4BD-4C1C-8A62-CBC196587CF8}" type="slidenum">
              <a:rPr lang="cs-CZ"/>
              <a:pPr/>
              <a:t>1</a:t>
            </a:fld>
            <a:endParaRPr 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Vybrané otázky správního práva a veřejné správy III</a:t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b="0" dirty="0" smtClean="0"/>
              <a:t>Jaro 2015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 </a:t>
            </a:r>
            <a:br>
              <a:rPr lang="cs-CZ" sz="2000" dirty="0" smtClean="0"/>
            </a:br>
            <a:r>
              <a:rPr lang="cs-CZ" sz="1800" b="0" dirty="0" err="1" smtClean="0"/>
              <a:t>doc.JUDr</a:t>
            </a:r>
            <a:r>
              <a:rPr lang="cs-CZ" sz="1800" b="0" dirty="0" smtClean="0"/>
              <a:t>. Soňa Skulová, </a:t>
            </a:r>
            <a:r>
              <a:rPr lang="cs-CZ" sz="1800" b="0" dirty="0" err="1" smtClean="0"/>
              <a:t>Ph.D</a:t>
            </a:r>
            <a:r>
              <a:rPr lang="cs-CZ" sz="1800" b="0" dirty="0" smtClean="0"/>
              <a:t>.</a:t>
            </a:r>
            <a:r>
              <a:rPr lang="cs-CZ" sz="2000" b="0" dirty="0" smtClean="0"/>
              <a:t/>
            </a:r>
            <a:br>
              <a:rPr lang="cs-CZ" sz="2000" b="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Právní záruky ve veřejné správě – systém.</a:t>
            </a:r>
            <a:br>
              <a:rPr lang="cs-CZ" sz="2000" dirty="0" smtClean="0"/>
            </a:br>
            <a:r>
              <a:rPr lang="cs-CZ" sz="2000" dirty="0" smtClean="0"/>
              <a:t>Veřejný ochránce práv. 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							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Veřejná správa </a:t>
            </a:r>
            <a:r>
              <a:rPr lang="cs-CZ" dirty="0" smtClean="0">
                <a:solidFill>
                  <a:srgbClr val="00B050"/>
                </a:solidFill>
              </a:rPr>
              <a:t>kontroluje</a:t>
            </a:r>
            <a:r>
              <a:rPr lang="cs-CZ" dirty="0" smtClean="0"/>
              <a:t> („správní kontrola“) – dohlíží na dodržování právních předpisů ostatními subjekty, a to jak v rámci veřejné správy (podřízené orgány), tak i mimo její organizační strukturu, </a:t>
            </a:r>
            <a:r>
              <a:rPr lang="cs-CZ" i="1" dirty="0" smtClean="0"/>
              <a:t>VS jako SUBJEKT KONTROLY</a:t>
            </a:r>
          </a:p>
          <a:p>
            <a:r>
              <a:rPr lang="cs-CZ" dirty="0" smtClean="0"/>
              <a:t>Veřejná správa je pro svou důležitost </a:t>
            </a:r>
            <a:r>
              <a:rPr lang="cs-CZ" dirty="0" smtClean="0">
                <a:solidFill>
                  <a:srgbClr val="00B050"/>
                </a:solidFill>
              </a:rPr>
              <a:t>kontrolována</a:t>
            </a:r>
            <a:r>
              <a:rPr lang="cs-CZ" dirty="0" smtClean="0"/>
              <a:t>, </a:t>
            </a:r>
            <a:r>
              <a:rPr lang="cs-CZ" i="1" dirty="0" smtClean="0"/>
              <a:t>VS jako OBJEKT KONTROLY</a:t>
            </a:r>
            <a:r>
              <a:rPr lang="cs-CZ" dirty="0" smtClean="0"/>
              <a:t>, jednak je kontrolována </a:t>
            </a:r>
            <a:r>
              <a:rPr lang="cs-CZ" dirty="0" smtClean="0">
                <a:solidFill>
                  <a:srgbClr val="7030A0"/>
                </a:solidFill>
              </a:rPr>
              <a:t>sama sebou</a:t>
            </a:r>
            <a:r>
              <a:rPr lang="cs-CZ" dirty="0" smtClean="0"/>
              <a:t>, ale také </a:t>
            </a:r>
            <a:r>
              <a:rPr lang="cs-CZ" dirty="0" smtClean="0">
                <a:solidFill>
                  <a:srgbClr val="7030A0"/>
                </a:solidFill>
              </a:rPr>
              <a:t>z vnějšku </a:t>
            </a:r>
            <a:r>
              <a:rPr lang="cs-CZ" dirty="0" smtClean="0"/>
              <a:t>subjekty mimo její organizační strukturu </a:t>
            </a:r>
          </a:p>
          <a:p>
            <a:r>
              <a:rPr lang="cs-CZ" dirty="0" smtClean="0"/>
              <a:t>Termíny: Dohled x dozor x kontrola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8BD7CD-6F0F-4F94-837C-E62F224FCE10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sz="2200" dirty="0" smtClean="0"/>
              <a:t>Subjektem je </a:t>
            </a:r>
            <a:r>
              <a:rPr lang="cs-CZ" sz="2200" dirty="0" smtClean="0">
                <a:solidFill>
                  <a:srgbClr val="00B050"/>
                </a:solidFill>
              </a:rPr>
              <a:t>VS</a:t>
            </a:r>
            <a:r>
              <a:rPr lang="cs-CZ" sz="2200" dirty="0" smtClean="0">
                <a:solidFill>
                  <a:schemeClr val="bg2"/>
                </a:solidFill>
              </a:rPr>
              <a:t>, </a:t>
            </a:r>
            <a:r>
              <a:rPr lang="cs-CZ" sz="2200" dirty="0" smtClean="0">
                <a:solidFill>
                  <a:schemeClr val="bg2"/>
                </a:solidFill>
              </a:rPr>
              <a:t>která</a:t>
            </a:r>
            <a:r>
              <a:rPr lang="cs-CZ" sz="2200" dirty="0" smtClean="0">
                <a:solidFill>
                  <a:srgbClr val="00B050"/>
                </a:solidFill>
              </a:rPr>
              <a:t> kontroluje</a:t>
            </a:r>
            <a:r>
              <a:rPr lang="cs-CZ" sz="2200" dirty="0" smtClean="0"/>
              <a:t>:</a:t>
            </a:r>
          </a:p>
          <a:p>
            <a:pPr>
              <a:buClrTx/>
              <a:buNone/>
            </a:pPr>
            <a:endParaRPr lang="cs-CZ" sz="2200" dirty="0" smtClean="0"/>
          </a:p>
          <a:p>
            <a:pPr>
              <a:buClrTx/>
            </a:pPr>
            <a:r>
              <a:rPr lang="cs-CZ" sz="2200" i="1" dirty="0" smtClean="0">
                <a:solidFill>
                  <a:srgbClr val="0070C0"/>
                </a:solidFill>
              </a:rPr>
              <a:t>subjekty  stojící mimo </a:t>
            </a:r>
            <a:r>
              <a:rPr lang="cs-CZ" sz="2200" i="1" dirty="0" smtClean="0"/>
              <a:t>VS </a:t>
            </a:r>
            <a:r>
              <a:rPr lang="cs-CZ" sz="2200" dirty="0" smtClean="0"/>
              <a:t>( tedy FO/PO</a:t>
            </a:r>
            <a:r>
              <a:rPr lang="cs-CZ" sz="2200" dirty="0" smtClean="0"/>
              <a:t>) -  zákon č. 255/2012 Sb. („kontrolní řád“), různé „inspekce“ – SZPI, ČOI, ČŠI, SEI, ČIŽP, stráže,…</a:t>
            </a:r>
          </a:p>
          <a:p>
            <a:pPr>
              <a:buClrTx/>
              <a:buNone/>
            </a:pPr>
            <a:endParaRPr lang="cs-CZ" sz="2200" dirty="0" smtClean="0"/>
          </a:p>
          <a:p>
            <a:pPr>
              <a:buClrTx/>
            </a:pPr>
            <a:r>
              <a:rPr lang="cs-CZ" sz="2200" dirty="0" smtClean="0"/>
              <a:t>Kontroluje </a:t>
            </a:r>
            <a:r>
              <a:rPr lang="cs-CZ" sz="2200" dirty="0" smtClean="0">
                <a:solidFill>
                  <a:srgbClr val="0070C0"/>
                </a:solidFill>
              </a:rPr>
              <a:t>jiné správní orgány </a:t>
            </a:r>
            <a:r>
              <a:rPr lang="cs-CZ" sz="2200" i="1" dirty="0" smtClean="0">
                <a:solidFill>
                  <a:srgbClr val="0070C0"/>
                </a:solidFill>
              </a:rPr>
              <a:t>(vnitřní kontrola</a:t>
            </a:r>
            <a:r>
              <a:rPr lang="cs-CZ" sz="2200" i="1" dirty="0" smtClean="0"/>
              <a:t>):</a:t>
            </a:r>
            <a:endParaRPr lang="cs-CZ" sz="2200" i="1" dirty="0" smtClean="0"/>
          </a:p>
          <a:p>
            <a:pPr marL="712788" lvl="1" indent="-228600" algn="just">
              <a:buClrTx/>
              <a:buFont typeface="Wingdings" pitchFamily="2" charset="2"/>
              <a:buAutoNum type="alphaLcParenR"/>
              <a:defRPr/>
            </a:pPr>
            <a:r>
              <a:rPr lang="cs-CZ" sz="1600" b="1" dirty="0" smtClean="0"/>
              <a:t>Podřízené</a:t>
            </a:r>
            <a:r>
              <a:rPr lang="cs-CZ" sz="1600" dirty="0" smtClean="0"/>
              <a:t> – státní správa (instanční vztahy nadřízenosti a podřízenosti</a:t>
            </a:r>
            <a:r>
              <a:rPr lang="cs-CZ" sz="1600" dirty="0" smtClean="0"/>
              <a:t>),</a:t>
            </a:r>
            <a:endParaRPr lang="cs-CZ" sz="1600" dirty="0" smtClean="0"/>
          </a:p>
          <a:p>
            <a:pPr marL="712788" lvl="1" indent="-228600" algn="just">
              <a:buClrTx/>
              <a:buFont typeface="Wingdings" pitchFamily="2" charset="2"/>
              <a:buAutoNum type="alphaLcParenR"/>
              <a:defRPr/>
            </a:pPr>
            <a:r>
              <a:rPr lang="cs-CZ" sz="1600" dirty="0" smtClean="0"/>
              <a:t>Interní audity, kontrolní systémy, …</a:t>
            </a:r>
          </a:p>
          <a:p>
            <a:pPr marL="712788" lvl="1" indent="-228600" algn="just">
              <a:buClrTx/>
              <a:buFont typeface="Wingdings" pitchFamily="2" charset="2"/>
              <a:buAutoNum type="alphaLcParenR"/>
              <a:defRPr/>
            </a:pPr>
            <a:r>
              <a:rPr lang="cs-CZ" sz="1600" dirty="0" smtClean="0"/>
              <a:t>Ve správním řízení </a:t>
            </a:r>
            <a:r>
              <a:rPr lang="cs-CZ" sz="1600" b="1" dirty="0" smtClean="0"/>
              <a:t>nadřízeným správním orgánem </a:t>
            </a:r>
            <a:r>
              <a:rPr lang="cs-CZ" sz="1600" dirty="0" smtClean="0"/>
              <a:t>(§ 178 </a:t>
            </a:r>
            <a:r>
              <a:rPr lang="cs-CZ" sz="1600" dirty="0" err="1" smtClean="0"/>
              <a:t>SpŘ</a:t>
            </a:r>
            <a:r>
              <a:rPr lang="cs-CZ" sz="1600" dirty="0" smtClean="0"/>
              <a:t>) – </a:t>
            </a:r>
            <a:r>
              <a:rPr lang="cs-CZ" sz="1600" dirty="0" smtClean="0"/>
              <a:t>„</a:t>
            </a:r>
            <a:r>
              <a:rPr lang="cs-CZ" sz="1600" dirty="0" smtClean="0"/>
              <a:t>instanční kontrola</a:t>
            </a:r>
            <a:r>
              <a:rPr lang="cs-CZ" sz="1600" dirty="0" smtClean="0"/>
              <a:t>“,</a:t>
            </a:r>
            <a:endParaRPr lang="cs-CZ" sz="1600" dirty="0" smtClean="0"/>
          </a:p>
          <a:p>
            <a:pPr marL="712788" lvl="1" indent="-228600" algn="just">
              <a:buClrTx/>
              <a:buFont typeface="Wingdings" pitchFamily="2" charset="2"/>
              <a:buAutoNum type="alphaLcParenR"/>
              <a:defRPr/>
            </a:pPr>
            <a:r>
              <a:rPr lang="cs-CZ" sz="1600" b="1" dirty="0" smtClean="0"/>
              <a:t>Dozor a kontrola </a:t>
            </a:r>
            <a:r>
              <a:rPr lang="cs-CZ" sz="1600" dirty="0" smtClean="0"/>
              <a:t>podle </a:t>
            </a:r>
            <a:r>
              <a:rPr lang="cs-CZ" sz="1600" dirty="0" err="1" smtClean="0"/>
              <a:t>OZř</a:t>
            </a:r>
            <a:r>
              <a:rPr lang="cs-CZ" sz="1600" dirty="0" smtClean="0"/>
              <a:t> a </a:t>
            </a:r>
            <a:r>
              <a:rPr lang="cs-CZ" sz="1600" dirty="0" err="1" smtClean="0"/>
              <a:t>KZř</a:t>
            </a:r>
            <a:r>
              <a:rPr lang="cs-CZ" sz="1600" dirty="0" smtClean="0"/>
              <a:t>.</a:t>
            </a:r>
            <a:endParaRPr lang="cs-CZ" sz="1600" dirty="0" smtClean="0"/>
          </a:p>
          <a:p>
            <a:pPr>
              <a:buClrTx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Právnická fakulta MU, Katedra správní vědy a správního práva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8BD7CD-6F0F-4F94-837C-E62F224FCE10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1903" y="1743393"/>
            <a:ext cx="8234363" cy="4114800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rgbClr val="7030A0"/>
                </a:solidFill>
              </a:rPr>
              <a:t>VS je </a:t>
            </a:r>
            <a:r>
              <a:rPr lang="cs-CZ" i="1" dirty="0" smtClean="0">
                <a:solidFill>
                  <a:srgbClr val="7030A0"/>
                </a:solidFill>
              </a:rPr>
              <a:t>objektem </a:t>
            </a:r>
            <a:r>
              <a:rPr lang="cs-CZ" i="1" dirty="0" smtClean="0">
                <a:solidFill>
                  <a:srgbClr val="7030A0"/>
                </a:solidFill>
              </a:rPr>
              <a:t>kontroly:</a:t>
            </a:r>
            <a:endParaRPr lang="cs-CZ" i="1" dirty="0" smtClean="0">
              <a:solidFill>
                <a:srgbClr val="7030A0"/>
              </a:solidFill>
            </a:endParaRPr>
          </a:p>
          <a:p>
            <a:pPr>
              <a:buClrTx/>
            </a:pPr>
            <a:r>
              <a:rPr lang="cs-CZ" sz="1800" dirty="0" smtClean="0"/>
              <a:t>Buď správní </a:t>
            </a:r>
            <a:r>
              <a:rPr lang="cs-CZ" sz="1800" dirty="0" smtClean="0"/>
              <a:t>kontrola – jinými </a:t>
            </a:r>
            <a:r>
              <a:rPr lang="cs-CZ" sz="1800" dirty="0" smtClean="0"/>
              <a:t>orgány VS,</a:t>
            </a:r>
            <a:endParaRPr lang="cs-CZ" sz="1800" dirty="0" smtClean="0"/>
          </a:p>
          <a:p>
            <a:pPr>
              <a:buClrTx/>
            </a:pPr>
            <a:r>
              <a:rPr lang="cs-CZ" sz="1800" dirty="0" smtClean="0"/>
              <a:t>Nebo subjekty </a:t>
            </a:r>
            <a:r>
              <a:rPr lang="cs-CZ" sz="1800" dirty="0" smtClean="0">
                <a:solidFill>
                  <a:srgbClr val="7030A0"/>
                </a:solidFill>
              </a:rPr>
              <a:t>mimo organizační strukturu VS </a:t>
            </a:r>
            <a:r>
              <a:rPr lang="cs-CZ" sz="1800" i="1" dirty="0" smtClean="0">
                <a:solidFill>
                  <a:srgbClr val="7030A0"/>
                </a:solidFill>
              </a:rPr>
              <a:t>(= VNĚJŠÍ </a:t>
            </a:r>
            <a:r>
              <a:rPr lang="cs-CZ" sz="1800" i="1" dirty="0" smtClean="0">
                <a:solidFill>
                  <a:srgbClr val="7030A0"/>
                </a:solidFill>
              </a:rPr>
              <a:t>KONTROLA</a:t>
            </a:r>
            <a:r>
              <a:rPr lang="cs-CZ" sz="1800" i="1" dirty="0" smtClean="0">
                <a:solidFill>
                  <a:srgbClr val="7030A0"/>
                </a:solidFill>
              </a:rPr>
              <a:t>):</a:t>
            </a:r>
            <a:endParaRPr lang="cs-CZ" sz="1800" i="1" dirty="0" smtClean="0">
              <a:solidFill>
                <a:srgbClr val="7030A0"/>
              </a:solidFill>
            </a:endParaRPr>
          </a:p>
          <a:p>
            <a:pPr lvl="1" algn="just">
              <a:buClrTx/>
              <a:buNone/>
              <a:defRPr/>
            </a:pPr>
            <a:r>
              <a:rPr lang="cs-CZ" sz="1600" b="1" dirty="0" smtClean="0"/>
              <a:t>1. Volenými, zastupitelskými  orgány:</a:t>
            </a:r>
          </a:p>
          <a:p>
            <a:pPr marL="800100" lvl="1" indent="-342900" algn="just">
              <a:buClrTx/>
              <a:buFont typeface="Wingdings" pitchFamily="2" charset="2"/>
              <a:buChar char="Ø"/>
              <a:defRPr/>
            </a:pPr>
            <a:r>
              <a:rPr lang="cs-CZ" sz="1600" b="1" dirty="0" smtClean="0"/>
              <a:t>Zastupitelstva</a:t>
            </a:r>
            <a:r>
              <a:rPr lang="cs-CZ" sz="1600" dirty="0" smtClean="0"/>
              <a:t> </a:t>
            </a:r>
            <a:r>
              <a:rPr lang="cs-CZ" sz="1600" dirty="0" smtClean="0"/>
              <a:t>(rozpočet, odpovědnost, výbory, schvalování vyhlášek a nařízení…) </a:t>
            </a:r>
            <a:r>
              <a:rPr lang="cs-CZ" sz="1600" dirty="0" smtClean="0"/>
              <a:t>,</a:t>
            </a:r>
            <a:endParaRPr lang="cs-CZ" sz="1600" dirty="0" smtClean="0"/>
          </a:p>
          <a:p>
            <a:pPr marL="800100" lvl="1" indent="-342900" algn="just">
              <a:buClrTx/>
              <a:buFont typeface="Wingdings" pitchFamily="2" charset="2"/>
              <a:buChar char="Ø"/>
              <a:defRPr/>
            </a:pPr>
            <a:r>
              <a:rPr lang="cs-CZ" sz="1600" b="1" dirty="0" smtClean="0"/>
              <a:t>Parlament</a:t>
            </a:r>
            <a:r>
              <a:rPr lang="cs-CZ" sz="1600" dirty="0" smtClean="0"/>
              <a:t> (rozpočet, (ne)důvěra, interpelace, schvalování zákonů, komise, </a:t>
            </a:r>
            <a:r>
              <a:rPr lang="cs-CZ" sz="1600" dirty="0" smtClean="0"/>
              <a:t>…).</a:t>
            </a:r>
            <a:endParaRPr lang="cs-CZ" sz="1600" dirty="0" smtClean="0"/>
          </a:p>
          <a:p>
            <a:pPr marL="800100" lvl="1" indent="-342900" algn="just">
              <a:buClrTx/>
              <a:buNone/>
              <a:defRPr/>
            </a:pPr>
            <a:r>
              <a:rPr lang="cs-CZ" sz="1600" b="1" dirty="0" smtClean="0"/>
              <a:t>2. Veřejným ochráncem práv,</a:t>
            </a:r>
            <a:endParaRPr lang="cs-CZ" sz="1600" b="1" dirty="0" smtClean="0"/>
          </a:p>
          <a:p>
            <a:pPr lvl="1" algn="just">
              <a:buClrTx/>
              <a:buNone/>
              <a:defRPr/>
            </a:pPr>
            <a:r>
              <a:rPr lang="cs-CZ" sz="1600" b="1" dirty="0" smtClean="0"/>
              <a:t>3. Nejvyšším kontrolním úřadem </a:t>
            </a:r>
            <a:r>
              <a:rPr lang="cs-CZ" sz="1600" dirty="0" smtClean="0"/>
              <a:t>(čl. 97 Ústavy a z. č. 166/1993 Sb.) – státní majetek a hospodaření státu (ne ÚSC)</a:t>
            </a:r>
            <a:endParaRPr lang="cs-CZ" sz="1600" b="1" dirty="0" smtClean="0"/>
          </a:p>
          <a:p>
            <a:pPr lvl="1" algn="just">
              <a:buClrTx/>
              <a:buNone/>
              <a:defRPr/>
            </a:pPr>
            <a:r>
              <a:rPr lang="cs-CZ" sz="1600" b="1" dirty="0" smtClean="0"/>
              <a:t>4.  Soudy </a:t>
            </a:r>
            <a:r>
              <a:rPr lang="cs-CZ" sz="1600" dirty="0" smtClean="0"/>
              <a:t>( správní soudnictví, obecné soudnictví, ÚS),</a:t>
            </a:r>
            <a:endParaRPr lang="cs-CZ" sz="1600" dirty="0" smtClean="0"/>
          </a:p>
          <a:p>
            <a:pPr lvl="1" algn="just">
              <a:buClrTx/>
              <a:buNone/>
              <a:defRPr/>
            </a:pPr>
            <a:r>
              <a:rPr lang="cs-CZ" sz="1600" dirty="0" smtClean="0"/>
              <a:t>5</a:t>
            </a:r>
            <a:r>
              <a:rPr lang="cs-CZ" sz="1600" b="1" dirty="0" smtClean="0"/>
              <a:t>. Státním zastupitelstvím </a:t>
            </a:r>
            <a:r>
              <a:rPr lang="cs-CZ" sz="1600" dirty="0" smtClean="0"/>
              <a:t>(§ 66/2 SŘS – zvláštní žalobní legitimace k ochraně veřejného zájmu).</a:t>
            </a:r>
            <a:endParaRPr lang="cs-CZ" sz="16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8BD7CD-6F0F-4F94-837C-E62F224FCE10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ochránce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Zákon č. 349/1999 Sb., v platném znění </a:t>
            </a:r>
          </a:p>
          <a:p>
            <a:r>
              <a:rPr lang="cs-CZ" sz="2200" dirty="0" smtClean="0"/>
              <a:t>Otevřenost, rychlost, neformálnost, bezplatnost,…</a:t>
            </a:r>
          </a:p>
          <a:p>
            <a:r>
              <a:rPr lang="cs-CZ" sz="2200" dirty="0" smtClean="0"/>
              <a:t>Ochrana veřejných subjektivních práv</a:t>
            </a:r>
          </a:p>
          <a:p>
            <a:r>
              <a:rPr lang="cs-CZ" sz="2200" dirty="0" smtClean="0"/>
              <a:t>Kancelář veřejného ochránce práv, zpráva PSP ČR</a:t>
            </a:r>
          </a:p>
          <a:p>
            <a:r>
              <a:rPr lang="cs-CZ" sz="2200" dirty="0" smtClean="0"/>
              <a:t>Působnost se vztahuje na „úřady“ a „zařízení“</a:t>
            </a:r>
          </a:p>
          <a:p>
            <a:r>
              <a:rPr lang="cs-CZ" sz="2200" dirty="0" smtClean="0"/>
              <a:t>§ 1/1 – ochrana před jednáním úřadů (x odst. 2 a 7), pokud je:</a:t>
            </a:r>
          </a:p>
          <a:p>
            <a:pPr marL="571500" indent="-571500">
              <a:buFont typeface="Trebuchet MS" pitchFamily="34" charset="0"/>
              <a:buAutoNum type="arabicPeriod"/>
            </a:pPr>
            <a:r>
              <a:rPr lang="cs-CZ" sz="2000" dirty="0" smtClean="0"/>
              <a:t>v rozporu s </a:t>
            </a:r>
            <a:r>
              <a:rPr lang="cs-CZ" sz="2000" dirty="0" smtClean="0"/>
              <a:t>právem,</a:t>
            </a:r>
            <a:endParaRPr lang="cs-CZ" sz="2000" dirty="0" smtClean="0"/>
          </a:p>
          <a:p>
            <a:pPr marL="571500" indent="-571500">
              <a:buFont typeface="Trebuchet MS" pitchFamily="34" charset="0"/>
              <a:buAutoNum type="arabicPeriod"/>
            </a:pPr>
            <a:r>
              <a:rPr lang="cs-CZ" sz="2000" dirty="0" smtClean="0"/>
              <a:t>neodpovídá principům (demokratického právního státu a dobré správy</a:t>
            </a:r>
            <a:r>
              <a:rPr lang="cs-CZ" sz="2000" dirty="0" smtClean="0"/>
              <a:t>),</a:t>
            </a:r>
            <a:endParaRPr lang="cs-CZ" sz="2000" dirty="0" smtClean="0"/>
          </a:p>
          <a:p>
            <a:pPr marL="571500" indent="-571500">
              <a:buFont typeface="Trebuchet MS" pitchFamily="34" charset="0"/>
              <a:buAutoNum type="arabicPeriod"/>
            </a:pPr>
            <a:r>
              <a:rPr lang="cs-CZ" sz="2000" dirty="0" smtClean="0"/>
              <a:t>nečinný</a:t>
            </a:r>
            <a:r>
              <a:rPr lang="cs-CZ" sz="2000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8BD7CD-6F0F-4F94-837C-E62F224FCE10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ochránce práv – specifické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 smtClean="0"/>
              <a:t>Doporučení</a:t>
            </a:r>
            <a:r>
              <a:rPr lang="cs-CZ" sz="2000" dirty="0" smtClean="0"/>
              <a:t> k právním/vnitřním předpisům (§ 22</a:t>
            </a:r>
            <a:r>
              <a:rPr lang="cs-CZ" sz="2000" dirty="0" smtClean="0"/>
              <a:t>),</a:t>
            </a:r>
            <a:endParaRPr lang="cs-CZ" sz="2000" dirty="0" smtClean="0"/>
          </a:p>
          <a:p>
            <a:r>
              <a:rPr lang="cs-CZ" sz="2000" i="1" dirty="0" smtClean="0"/>
              <a:t>Návrh ÚS </a:t>
            </a:r>
            <a:r>
              <a:rPr lang="cs-CZ" sz="2000" dirty="0" smtClean="0"/>
              <a:t>na zrušení jiného právního předpisu (</a:t>
            </a:r>
            <a:r>
              <a:rPr lang="cs-CZ" sz="2000" dirty="0" smtClean="0"/>
              <a:t>nikoliv  </a:t>
            </a:r>
            <a:r>
              <a:rPr lang="cs-CZ" sz="2000" dirty="0" smtClean="0"/>
              <a:t>zákona, § 64/2/f ZÚS), </a:t>
            </a:r>
          </a:p>
          <a:p>
            <a:r>
              <a:rPr lang="cs-CZ" sz="2000" i="1" dirty="0" smtClean="0"/>
              <a:t>Účastnit se řízení </a:t>
            </a:r>
            <a:r>
              <a:rPr lang="cs-CZ" sz="2000" dirty="0" smtClean="0"/>
              <a:t>o zrušení zákona a jiného právního předpisu, ač návrh nepodal (§ 69 ZÚS</a:t>
            </a:r>
            <a:r>
              <a:rPr lang="cs-CZ" sz="2000" dirty="0" smtClean="0"/>
              <a:t>),</a:t>
            </a:r>
            <a:endParaRPr lang="cs-CZ" sz="2000" dirty="0" smtClean="0"/>
          </a:p>
          <a:p>
            <a:r>
              <a:rPr lang="cs-CZ" sz="2000" dirty="0" smtClean="0"/>
              <a:t>Omezení osobní svobody – </a:t>
            </a:r>
            <a:r>
              <a:rPr lang="cs-CZ" sz="2000" i="1" dirty="0" smtClean="0"/>
              <a:t>návštěvy</a:t>
            </a:r>
            <a:r>
              <a:rPr lang="cs-CZ" sz="2000" dirty="0" smtClean="0"/>
              <a:t> (§ 21a</a:t>
            </a:r>
            <a:r>
              <a:rPr lang="cs-CZ" sz="2000" dirty="0" smtClean="0"/>
              <a:t>),</a:t>
            </a:r>
            <a:endParaRPr lang="cs-CZ" sz="2000" dirty="0" smtClean="0"/>
          </a:p>
          <a:p>
            <a:r>
              <a:rPr lang="cs-CZ" sz="2000" dirty="0" smtClean="0"/>
              <a:t>Rovnost a diskriminace (§ 21b</a:t>
            </a:r>
            <a:r>
              <a:rPr lang="cs-CZ" sz="2000" dirty="0" smtClean="0"/>
              <a:t>),</a:t>
            </a:r>
            <a:endParaRPr lang="cs-CZ" sz="2000" dirty="0" smtClean="0"/>
          </a:p>
          <a:p>
            <a:r>
              <a:rPr lang="cs-CZ" sz="2000" i="1" dirty="0" smtClean="0"/>
              <a:t>Sledování</a:t>
            </a:r>
            <a:r>
              <a:rPr lang="cs-CZ" sz="2000" dirty="0" smtClean="0"/>
              <a:t> </a:t>
            </a:r>
            <a:r>
              <a:rPr lang="cs-CZ" sz="2000" dirty="0" smtClean="0"/>
              <a:t>vyhoštění,</a:t>
            </a:r>
            <a:endParaRPr lang="cs-CZ" sz="2000" dirty="0" smtClean="0"/>
          </a:p>
          <a:p>
            <a:r>
              <a:rPr lang="cs-CZ" sz="2000" i="1" dirty="0" smtClean="0"/>
              <a:t>Kárný žalobce </a:t>
            </a:r>
            <a:r>
              <a:rPr lang="cs-CZ" sz="2000" dirty="0" smtClean="0"/>
              <a:t>ve věcech soudců a st. zástupců (</a:t>
            </a:r>
            <a:r>
              <a:rPr lang="cs-CZ" sz="2000" dirty="0" smtClean="0"/>
              <a:t>funkcionářů,)</a:t>
            </a:r>
            <a:endParaRPr lang="cs-CZ" sz="2000" dirty="0" smtClean="0"/>
          </a:p>
          <a:p>
            <a:r>
              <a:rPr lang="cs-CZ" sz="2000" i="1" dirty="0" smtClean="0"/>
              <a:t>Žalobní legitimace </a:t>
            </a:r>
            <a:r>
              <a:rPr lang="cs-CZ" sz="2000" dirty="0" smtClean="0"/>
              <a:t>k ochraně veřejného zájmu (§ 66/3 SŘS</a:t>
            </a:r>
            <a:r>
              <a:rPr lang="cs-CZ" sz="2000" dirty="0" smtClean="0"/>
              <a:t>).</a:t>
            </a:r>
            <a:endParaRPr lang="cs-CZ" sz="20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8BD7CD-6F0F-4F94-837C-E62F224FCE10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ochránce práv – procesní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0908" y="1743394"/>
            <a:ext cx="8234363" cy="4114800"/>
          </a:xfrm>
        </p:spPr>
        <p:txBody>
          <a:bodyPr/>
          <a:lstStyle/>
          <a:p>
            <a:r>
              <a:rPr lang="cs-CZ" sz="2000" dirty="0" smtClean="0"/>
              <a:t>Stížnosti na úřady (podnět/vlastní iniciativa)</a:t>
            </a:r>
          </a:p>
          <a:p>
            <a:r>
              <a:rPr lang="cs-CZ" sz="2000" dirty="0" smtClean="0"/>
              <a:t>Odložení podnětu (§ 12)</a:t>
            </a:r>
          </a:p>
          <a:p>
            <a:r>
              <a:rPr lang="cs-CZ" sz="2000" dirty="0" smtClean="0"/>
              <a:t>Poučení o správném postupu (§ 13)</a:t>
            </a:r>
          </a:p>
          <a:p>
            <a:r>
              <a:rPr lang="cs-CZ" sz="2000" dirty="0" smtClean="0"/>
              <a:t>Zahájení šetření (oprávnění podle § 15, součinnost)</a:t>
            </a:r>
          </a:p>
          <a:p>
            <a:r>
              <a:rPr lang="cs-CZ" sz="2000" dirty="0" smtClean="0"/>
              <a:t>Nezjistí pochybení – vyrozumí (§ 17)</a:t>
            </a:r>
          </a:p>
          <a:p>
            <a:r>
              <a:rPr lang="cs-CZ" sz="2000" dirty="0" smtClean="0"/>
              <a:t>Zjistí pochybení (§ 18) – výzva k vyjádření</a:t>
            </a:r>
          </a:p>
          <a:p>
            <a:pPr marL="1463675" lvl="2" indent="-571500">
              <a:buFont typeface="Trebuchet MS" pitchFamily="34" charset="0"/>
              <a:buAutoNum type="arabicPeriod"/>
            </a:pPr>
            <a:r>
              <a:rPr lang="cs-CZ" sz="2000" dirty="0" smtClean="0"/>
              <a:t>Reakce je dostatečná – vyrozumění</a:t>
            </a:r>
          </a:p>
          <a:p>
            <a:pPr marL="1463675" lvl="2" indent="-571500">
              <a:buFont typeface="Trebuchet MS" pitchFamily="34" charset="0"/>
              <a:buAutoNum type="arabicPeriod"/>
            </a:pPr>
            <a:r>
              <a:rPr lang="cs-CZ" sz="2000" dirty="0" smtClean="0"/>
              <a:t>Nedostatečné, bez reakce – závěrečné stanovisko, </a:t>
            </a:r>
            <a:r>
              <a:rPr lang="cs-CZ" sz="2000" i="1" dirty="0" smtClean="0"/>
              <a:t>opatření k nápravě </a:t>
            </a:r>
            <a:r>
              <a:rPr lang="cs-CZ" sz="2000" dirty="0" smtClean="0"/>
              <a:t>(§ 19)</a:t>
            </a:r>
          </a:p>
          <a:p>
            <a:r>
              <a:rPr lang="cs-CZ" sz="2000" dirty="0" smtClean="0"/>
              <a:t>Sdělení po závěrečném stanovisku</a:t>
            </a:r>
          </a:p>
          <a:p>
            <a:pPr marL="1463675" lvl="2" indent="-571500">
              <a:buFont typeface="Trebuchet MS" pitchFamily="34" charset="0"/>
              <a:buAutoNum type="arabicPeriod"/>
            </a:pPr>
            <a:r>
              <a:rPr lang="cs-CZ" sz="2000" dirty="0" smtClean="0"/>
              <a:t>Sdělí, co provedl</a:t>
            </a:r>
          </a:p>
          <a:p>
            <a:pPr marL="1463675" lvl="2" indent="-571500">
              <a:buFont typeface="Trebuchet MS" pitchFamily="34" charset="0"/>
              <a:buAutoNum type="arabicPeriod"/>
            </a:pPr>
            <a:r>
              <a:rPr lang="cs-CZ" sz="2000" dirty="0" smtClean="0"/>
              <a:t>Nedostatečné, nereaguje – </a:t>
            </a:r>
            <a:r>
              <a:rPr lang="cs-CZ" sz="2000" i="1" dirty="0" smtClean="0"/>
              <a:t>informace</a:t>
            </a:r>
            <a:r>
              <a:rPr lang="cs-CZ" sz="2000" dirty="0" smtClean="0"/>
              <a:t> nadřízenému orgánu, vládě, informování veřejnosti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8BD7CD-6F0F-4F94-837C-E62F224FCE10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Doporučená literatura</a:t>
            </a:r>
            <a:endParaRPr lang="cs-CZ" sz="28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22515" y="1834832"/>
            <a:ext cx="8341134" cy="4840287"/>
          </a:xfrm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</a:rPr>
              <a:t>Průcha, P. </a:t>
            </a:r>
            <a:r>
              <a:rPr lang="cs-CZ" sz="2000" i="1" dirty="0" smtClean="0">
                <a:solidFill>
                  <a:schemeClr val="tx1"/>
                </a:solidFill>
              </a:rPr>
              <a:t>Správní právo: obecná část.</a:t>
            </a:r>
            <a:r>
              <a:rPr lang="cs-CZ" sz="2000" dirty="0" smtClean="0">
                <a:solidFill>
                  <a:schemeClr val="tx1"/>
                </a:solidFill>
              </a:rPr>
              <a:t> 8. </a:t>
            </a:r>
            <a:r>
              <a:rPr lang="cs-CZ" sz="2000" dirty="0" err="1" smtClean="0">
                <a:solidFill>
                  <a:schemeClr val="tx1"/>
                </a:solidFill>
              </a:rPr>
              <a:t>dopl</a:t>
            </a:r>
            <a:r>
              <a:rPr lang="cs-CZ" sz="2000" dirty="0" smtClean="0">
                <a:solidFill>
                  <a:schemeClr val="tx1"/>
                </a:solidFill>
              </a:rPr>
              <a:t>. a akt. vydání. Brno: Doplněk, 2012.</a:t>
            </a:r>
          </a:p>
          <a:p>
            <a:pPr>
              <a:buNone/>
            </a:pP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/>
              <a:t>Hendrych, D. a kol. </a:t>
            </a:r>
            <a:r>
              <a:rPr lang="cs-CZ" sz="2000" i="1" dirty="0" smtClean="0"/>
              <a:t>Správní právo – Obecná část</a:t>
            </a:r>
            <a:r>
              <a:rPr lang="cs-CZ" sz="2000" dirty="0" smtClean="0"/>
              <a:t>. 8. vydání. Praha: </a:t>
            </a:r>
            <a:r>
              <a:rPr lang="cs-CZ" sz="2000" dirty="0" err="1" smtClean="0"/>
              <a:t>C.H.Beck</a:t>
            </a:r>
            <a:r>
              <a:rPr lang="cs-CZ" sz="2000" dirty="0" smtClean="0"/>
              <a:t>, 2012.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/>
              <a:t>NEMEC, J. </a:t>
            </a:r>
            <a:r>
              <a:rPr lang="cs-CZ" sz="2000" i="1" dirty="0" smtClean="0"/>
              <a:t>Kontrola ve veřejné správě</a:t>
            </a:r>
            <a:r>
              <a:rPr lang="cs-CZ" sz="2000" dirty="0" smtClean="0"/>
              <a:t>. 1.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</a:t>
            </a:r>
            <a:r>
              <a:rPr lang="cs-CZ" sz="2000" dirty="0" err="1" smtClean="0"/>
              <a:t>Wolters</a:t>
            </a:r>
            <a:r>
              <a:rPr lang="cs-CZ" sz="2000" dirty="0" smtClean="0"/>
              <a:t> </a:t>
            </a:r>
            <a:r>
              <a:rPr lang="cs-CZ" sz="2000" dirty="0" err="1" smtClean="0"/>
              <a:t>Kluwer</a:t>
            </a:r>
            <a:r>
              <a:rPr lang="cs-CZ" sz="2000" dirty="0" smtClean="0"/>
              <a:t> Česká republika, 2010.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Právnická fakulta MU, Katedra správní vědy a správního práva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AB73BC-3F1A-43F6-830A-BCA3722FE390}" type="slidenum">
              <a:rPr lang="cs-CZ"/>
              <a:pPr/>
              <a:t>16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Právnická fakulta MU, Katedra správní vědy a správního práva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247BB-D7D6-4BEB-908C-1401D0A9323C}" type="slidenum">
              <a:rPr lang="cs-CZ"/>
              <a:pPr/>
              <a:t>2</a:t>
            </a:fld>
            <a:endParaRPr 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Osnova přednášky</a:t>
            </a:r>
            <a:endParaRPr lang="cs-CZ" sz="2800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Zásada zákonnosti</a:t>
            </a:r>
          </a:p>
          <a:p>
            <a:r>
              <a:rPr lang="cs-CZ" dirty="0" smtClean="0"/>
              <a:t>Pojem a systém záruk zákonnosti</a:t>
            </a:r>
          </a:p>
          <a:p>
            <a:r>
              <a:rPr lang="cs-CZ" dirty="0" smtClean="0"/>
              <a:t>Kontrola</a:t>
            </a:r>
          </a:p>
          <a:p>
            <a:r>
              <a:rPr lang="cs-CZ" dirty="0" smtClean="0"/>
              <a:t>Petice</a:t>
            </a:r>
          </a:p>
          <a:p>
            <a:r>
              <a:rPr lang="cs-CZ" dirty="0" smtClean="0"/>
              <a:t>Stížnosti</a:t>
            </a:r>
          </a:p>
          <a:p>
            <a:r>
              <a:rPr lang="cs-CZ" dirty="0" smtClean="0"/>
              <a:t>Veřejný ochránce práv</a:t>
            </a:r>
          </a:p>
          <a:p>
            <a:r>
              <a:rPr lang="cs-CZ" dirty="0" smtClean="0"/>
              <a:t>Doporučená literatura</a:t>
            </a:r>
          </a:p>
          <a:p>
            <a:endParaRPr lang="cs-CZ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zákonnosti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9637" y="2017713"/>
            <a:ext cx="8234363" cy="4114800"/>
          </a:xfrm>
        </p:spPr>
        <p:txBody>
          <a:bodyPr/>
          <a:lstStyle/>
          <a:p>
            <a:r>
              <a:rPr lang="cs-CZ" dirty="0" smtClean="0"/>
              <a:t>Veřejná správa jako </a:t>
            </a:r>
            <a:r>
              <a:rPr lang="cs-CZ" i="1" dirty="0" smtClean="0"/>
              <a:t>činnost</a:t>
            </a:r>
            <a:r>
              <a:rPr lang="cs-CZ" dirty="0" smtClean="0"/>
              <a:t> má být vykonávána v </a:t>
            </a:r>
            <a:r>
              <a:rPr lang="cs-CZ" i="1" dirty="0" smtClean="0"/>
              <a:t>souladu se zákonem</a:t>
            </a:r>
          </a:p>
          <a:p>
            <a:r>
              <a:rPr lang="cs-CZ" dirty="0" smtClean="0"/>
              <a:t>Zákonnost ≤ právnost</a:t>
            </a:r>
          </a:p>
          <a:p>
            <a:r>
              <a:rPr lang="cs-CZ" dirty="0" smtClean="0"/>
              <a:t>Doporučení (2007) 7 o dobré veřejné správě</a:t>
            </a:r>
          </a:p>
          <a:p>
            <a:r>
              <a:rPr lang="cs-CZ" dirty="0" smtClean="0"/>
              <a:t>Čl. 2/3 Ústavy, čl. 2/2 Listiny</a:t>
            </a:r>
          </a:p>
          <a:p>
            <a:r>
              <a:rPr lang="cs-CZ" dirty="0" smtClean="0"/>
              <a:t>§ 2/1 </a:t>
            </a:r>
            <a:r>
              <a:rPr lang="cs-CZ" dirty="0" err="1" smtClean="0"/>
              <a:t>SpŘ</a:t>
            </a:r>
            <a:r>
              <a:rPr lang="cs-CZ" dirty="0" smtClean="0"/>
              <a:t> (§ 177/1)</a:t>
            </a:r>
          </a:p>
          <a:p>
            <a:r>
              <a:rPr lang="cs-CZ" dirty="0" smtClean="0"/>
              <a:t> § 35/3 + § 61/2 </a:t>
            </a:r>
            <a:r>
              <a:rPr lang="cs-CZ" dirty="0" err="1" smtClean="0"/>
              <a:t>Ozř</a:t>
            </a:r>
            <a:endParaRPr lang="cs-CZ" dirty="0" smtClean="0"/>
          </a:p>
          <a:p>
            <a:r>
              <a:rPr lang="cs-CZ" dirty="0" smtClean="0"/>
              <a:t>§ 16 + § 30 </a:t>
            </a:r>
            <a:r>
              <a:rPr lang="cs-CZ" dirty="0" err="1" smtClean="0"/>
              <a:t>KZř</a:t>
            </a:r>
            <a:endParaRPr lang="cs-CZ" dirty="0" smtClean="0"/>
          </a:p>
          <a:p>
            <a:r>
              <a:rPr lang="cs-CZ" dirty="0" smtClean="0"/>
              <a:t>§ 16 </a:t>
            </a:r>
            <a:r>
              <a:rPr lang="cs-CZ" dirty="0" err="1" smtClean="0"/>
              <a:t>ÚřÚSC</a:t>
            </a:r>
            <a:endParaRPr lang="cs-CZ" dirty="0" smtClean="0"/>
          </a:p>
          <a:p>
            <a:r>
              <a:rPr lang="cs-CZ" dirty="0" smtClean="0"/>
              <a:t>§  </a:t>
            </a:r>
            <a:r>
              <a:rPr lang="cs-CZ" dirty="0" smtClean="0">
                <a:solidFill>
                  <a:srgbClr val="FF0000"/>
                </a:solidFill>
              </a:rPr>
              <a:t>::: </a:t>
            </a:r>
            <a:r>
              <a:rPr lang="cs-CZ" dirty="0" smtClean="0"/>
              <a:t>   Zákona o státní službě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8BD7CD-6F0F-4F94-837C-E62F224FCE10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zákonnosti (právnosti)			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0" smtClean="0"/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§ 2 odst. 1 </a:t>
            </a:r>
            <a:r>
              <a:rPr lang="cs-CZ" dirty="0" err="1" smtClean="0"/>
              <a:t>SpŘ</a:t>
            </a:r>
            <a:r>
              <a:rPr lang="cs-CZ" dirty="0" smtClean="0"/>
              <a:t>: </a:t>
            </a:r>
            <a:r>
              <a:rPr lang="cs-CZ" i="1" dirty="0" smtClean="0"/>
              <a:t>Správní orgán postupuje v souladu se zákony a ostatními právními předpisy, jakož i mezinárodními smlouvami, které jsou součástí právního řádu (dále jen "právní předpisy"). </a:t>
            </a:r>
          </a:p>
          <a:p>
            <a:pPr algn="just">
              <a:buNone/>
            </a:pPr>
            <a:endParaRPr lang="cs-CZ" sz="2000" i="1" dirty="0" smtClean="0"/>
          </a:p>
          <a:p>
            <a:pPr algn="just"/>
            <a:r>
              <a:rPr lang="cs-CZ" sz="2000" dirty="0" smtClean="0"/>
              <a:t>…tedy v souladu s:</a:t>
            </a:r>
          </a:p>
          <a:p>
            <a:pPr algn="just"/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8BD7CD-6F0F-4F94-837C-E62F224FCE10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zákonnosti (právnosti)  			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Ústavní pořádek </a:t>
            </a:r>
            <a:r>
              <a:rPr lang="cs-CZ" dirty="0" smtClean="0"/>
              <a:t>(čl. 112 Ústavy), </a:t>
            </a:r>
            <a:r>
              <a:rPr lang="cs-CZ" i="1" dirty="0" smtClean="0"/>
              <a:t>ústavní zákony </a:t>
            </a:r>
            <a:r>
              <a:rPr lang="cs-CZ" dirty="0" smtClean="0"/>
              <a:t>(347/1997 Sb., 110/1998 Sb.)</a:t>
            </a:r>
          </a:p>
          <a:p>
            <a:r>
              <a:rPr lang="cs-CZ" i="1" dirty="0" smtClean="0"/>
              <a:t>Mezinárodní smlouvy </a:t>
            </a:r>
            <a:r>
              <a:rPr lang="cs-CZ" dirty="0" smtClean="0"/>
              <a:t>(čl. 1/2 a čl. 10 Ústavy)</a:t>
            </a:r>
          </a:p>
          <a:p>
            <a:r>
              <a:rPr lang="cs-CZ" i="1" dirty="0" smtClean="0"/>
              <a:t>Právo EU </a:t>
            </a:r>
            <a:r>
              <a:rPr lang="cs-CZ" dirty="0" smtClean="0"/>
              <a:t>(není výslovně zmiňováno)</a:t>
            </a:r>
          </a:p>
          <a:p>
            <a:r>
              <a:rPr lang="cs-CZ" i="1" dirty="0" smtClean="0"/>
              <a:t>Zákony</a:t>
            </a:r>
            <a:r>
              <a:rPr lang="cs-CZ" dirty="0" smtClean="0"/>
              <a:t> (</a:t>
            </a:r>
            <a:r>
              <a:rPr lang="cs-CZ" dirty="0" err="1" smtClean="0"/>
              <a:t>hmotněprávní</a:t>
            </a:r>
            <a:r>
              <a:rPr lang="cs-CZ" dirty="0" smtClean="0"/>
              <a:t> + procesní)</a:t>
            </a:r>
          </a:p>
          <a:p>
            <a:r>
              <a:rPr lang="cs-CZ" i="1" dirty="0" smtClean="0"/>
              <a:t>Prováděcí právní předpisy </a:t>
            </a:r>
            <a:r>
              <a:rPr lang="cs-CZ" dirty="0" smtClean="0"/>
              <a:t>(nařízení vlády, vyhlášky, nařízení, …)</a:t>
            </a:r>
          </a:p>
          <a:p>
            <a:r>
              <a:rPr lang="cs-CZ" i="1" dirty="0" smtClean="0"/>
              <a:t>Obecně závazné vyhlášky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8BD7CD-6F0F-4F94-837C-E62F224FCE10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Záruka zákonnosti (právnosti)			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Ale také dodržovat: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(vlastní i cizí) </a:t>
            </a:r>
            <a:r>
              <a:rPr lang="cs-CZ" i="1" dirty="0" smtClean="0"/>
              <a:t>pravomocná rozhodnutí </a:t>
            </a:r>
            <a:r>
              <a:rPr lang="cs-CZ" dirty="0" smtClean="0"/>
              <a:t>jiných správních orgánů   (§ 57/1 a 3 </a:t>
            </a:r>
            <a:r>
              <a:rPr lang="cs-CZ" dirty="0" err="1" smtClean="0"/>
              <a:t>SpŘ</a:t>
            </a:r>
            <a:r>
              <a:rPr lang="cs-CZ" dirty="0" smtClean="0"/>
              <a:t>, předběžná otázka)</a:t>
            </a:r>
          </a:p>
          <a:p>
            <a:r>
              <a:rPr lang="cs-CZ" i="1" dirty="0" smtClean="0"/>
              <a:t>Rozhodovací praxi </a:t>
            </a:r>
            <a:r>
              <a:rPr lang="cs-CZ" dirty="0" smtClean="0"/>
              <a:t>(§ 2/4 </a:t>
            </a:r>
            <a:r>
              <a:rPr lang="cs-CZ" dirty="0" err="1" smtClean="0"/>
              <a:t>SpŘ</a:t>
            </a:r>
            <a:r>
              <a:rPr lang="cs-CZ" dirty="0" smtClean="0"/>
              <a:t>, legitimní očekávání/právní jistota)</a:t>
            </a:r>
          </a:p>
          <a:p>
            <a:r>
              <a:rPr lang="cs-CZ" i="1" dirty="0" smtClean="0"/>
              <a:t>Opatření obecné povahy</a:t>
            </a:r>
          </a:p>
          <a:p>
            <a:r>
              <a:rPr lang="cs-CZ" i="1" dirty="0" smtClean="0"/>
              <a:t>Judikaturu</a:t>
            </a:r>
            <a:r>
              <a:rPr lang="cs-CZ" dirty="0" smtClean="0"/>
              <a:t> (odůvodnit odchýlení se od ní)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8BD7CD-6F0F-4F94-837C-E62F224FCE10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Záruky zákonnosti -  pojem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Souhrn (systém) právních prostředků</a:t>
            </a:r>
          </a:p>
          <a:p>
            <a:pPr algn="just"/>
            <a:r>
              <a:rPr lang="cs-CZ" dirty="0" smtClean="0"/>
              <a:t>Zaručit, aby správní činnost byla vykonávána v souladu se zákonem (právem)</a:t>
            </a:r>
          </a:p>
          <a:p>
            <a:pPr algn="just"/>
            <a:r>
              <a:rPr lang="cs-CZ" dirty="0" smtClean="0"/>
              <a:t>Poskytování ochrany subjektivnímu a objektivnímu právu</a:t>
            </a:r>
          </a:p>
          <a:p>
            <a:pPr algn="just"/>
            <a:r>
              <a:rPr lang="cs-CZ" dirty="0" smtClean="0"/>
              <a:t>Součástí je kontrola (někdy vyčleňována ze systému záruk zákonnosti)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Někdy označované „právní záruky ve veřejné správě“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8BD7CD-6F0F-4F94-837C-E62F224FCE10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600" y="890406"/>
            <a:ext cx="7827963" cy="647700"/>
          </a:xfrm>
        </p:spPr>
        <p:txBody>
          <a:bodyPr/>
          <a:lstStyle/>
          <a:p>
            <a:r>
              <a:rPr lang="cs-CZ" dirty="0" smtClean="0"/>
              <a:t>Záruky zákonnosti -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6222" y="1495199"/>
            <a:ext cx="8234363" cy="4114800"/>
          </a:xfrm>
        </p:spPr>
        <p:txBody>
          <a:bodyPr/>
          <a:lstStyle/>
          <a:p>
            <a:r>
              <a:rPr lang="cs-CZ" dirty="0" smtClean="0"/>
              <a:t>Kontrola</a:t>
            </a:r>
          </a:p>
          <a:p>
            <a:r>
              <a:rPr lang="cs-CZ" dirty="0" smtClean="0"/>
              <a:t>Právo na informace</a:t>
            </a:r>
          </a:p>
          <a:p>
            <a:r>
              <a:rPr lang="cs-CZ" dirty="0" smtClean="0"/>
              <a:t>Petice a stížnosti</a:t>
            </a:r>
          </a:p>
          <a:p>
            <a:r>
              <a:rPr lang="cs-CZ" dirty="0" err="1" smtClean="0"/>
              <a:t>Správněprávní</a:t>
            </a:r>
            <a:r>
              <a:rPr lang="cs-CZ" dirty="0" smtClean="0"/>
              <a:t> odpovědnost, </a:t>
            </a:r>
            <a:r>
              <a:rPr lang="cs-CZ" dirty="0" err="1" smtClean="0"/>
              <a:t>odpovědnost</a:t>
            </a:r>
            <a:r>
              <a:rPr lang="cs-CZ" dirty="0" smtClean="0"/>
              <a:t> za škodu (82/1998 Sb.)</a:t>
            </a:r>
          </a:p>
          <a:p>
            <a:pPr algn="just"/>
            <a:r>
              <a:rPr lang="cs-CZ" dirty="0" smtClean="0"/>
              <a:t>Donucení (exekuce)</a:t>
            </a:r>
          </a:p>
          <a:p>
            <a:pPr algn="just">
              <a:buNone/>
            </a:pPr>
            <a:r>
              <a:rPr lang="cs-CZ" dirty="0" smtClean="0"/>
              <a:t>Jednotlivé záruky vzájemně </a:t>
            </a:r>
            <a:r>
              <a:rPr lang="cs-CZ" dirty="0" smtClean="0">
                <a:solidFill>
                  <a:srgbClr val="7030A0"/>
                </a:solidFill>
              </a:rPr>
              <a:t>na sebe navazují</a:t>
            </a:r>
            <a:r>
              <a:rPr lang="cs-CZ" dirty="0" smtClean="0"/>
              <a:t>, jedna složka podmiňuje </a:t>
            </a:r>
            <a:r>
              <a:rPr lang="cs-CZ" dirty="0" smtClean="0"/>
              <a:t>druhou. 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Právnická fakulta MU, Katedra správní vědy a správního práva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8BD7CD-6F0F-4F94-837C-E62F224FCE10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							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Soulad toho co je, s tím, co být má</a:t>
            </a:r>
          </a:p>
          <a:p>
            <a:endParaRPr lang="cs-CZ" dirty="0" smtClean="0"/>
          </a:p>
          <a:p>
            <a:r>
              <a:rPr lang="cs-CZ" i="1" dirty="0" smtClean="0"/>
              <a:t>Co se kontroluje: - </a:t>
            </a:r>
            <a:r>
              <a:rPr lang="cs-CZ" dirty="0" smtClean="0"/>
              <a:t>soulad s právem ( legalita)</a:t>
            </a:r>
            <a:r>
              <a:rPr lang="cs-CZ" i="1" dirty="0" smtClean="0"/>
              <a:t>,</a:t>
            </a:r>
          </a:p>
          <a:p>
            <a:pPr>
              <a:buNone/>
            </a:pPr>
            <a:r>
              <a:rPr lang="cs-CZ" dirty="0" smtClean="0"/>
              <a:t>    finanční </a:t>
            </a:r>
            <a:r>
              <a:rPr lang="cs-CZ" dirty="0" smtClean="0"/>
              <a:t>kontrola (z. č. 330/2001 Sb.), hospodaření (NKÚ), </a:t>
            </a:r>
            <a:r>
              <a:rPr lang="cs-CZ" dirty="0" smtClean="0"/>
              <a:t>…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Funkce kontroly – poznání, porovnání, náprava, hodnocení, odměňování, …</a:t>
            </a:r>
          </a:p>
          <a:p>
            <a:r>
              <a:rPr lang="cs-CZ" dirty="0" smtClean="0"/>
              <a:t>Zpravidla předpoklad pro další složky záruk zákonnosti (delikty)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Právnická fakulta MU, Katedra správní vědy a správního práva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8BD7CD-6F0F-4F94-837C-E62F224FCE10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3305</TotalTime>
  <Words>1168</Words>
  <Application>Microsoft Office PowerPoint</Application>
  <PresentationFormat>Předvádění na obrazovce (4:3)</PresentationFormat>
  <Paragraphs>157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Prezentace_MU_CZ</vt:lpstr>
      <vt:lpstr>1_Směsi</vt:lpstr>
      <vt:lpstr>2_Směsi</vt:lpstr>
      <vt:lpstr> Vybrané otázky správního práva a veřejné správy III  Jaro 2015   doc.JUDr. Soňa Skulová, Ph.D.   Právní záruky ve veřejné správě – systém. Veřejný ochránce práv. </vt:lpstr>
      <vt:lpstr>Osnova přednášky</vt:lpstr>
      <vt:lpstr>Zásada zákonnosti</vt:lpstr>
      <vt:lpstr>Zásada zákonnosti (právnosti)   I</vt:lpstr>
      <vt:lpstr>Zásada zákonnosti (právnosti)     II</vt:lpstr>
      <vt:lpstr>Záruka zákonnosti (právnosti)   III</vt:lpstr>
      <vt:lpstr>Záruky zákonnosti -  pojem</vt:lpstr>
      <vt:lpstr>Záruky zákonnosti - systém</vt:lpstr>
      <vt:lpstr>Kontrola       I</vt:lpstr>
      <vt:lpstr>Kontrola       II</vt:lpstr>
      <vt:lpstr>Správní kontrola</vt:lpstr>
      <vt:lpstr>Kontrola veřejné správy</vt:lpstr>
      <vt:lpstr>Veřejný ochránce práv</vt:lpstr>
      <vt:lpstr>Veřejný ochránce práv – specifické prostředky</vt:lpstr>
      <vt:lpstr>Veřejný ochránce práv – procesní postupy</vt:lpstr>
      <vt:lpstr>Doporučená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Veřejný majetek</dc:title>
  <dc:creator>Lenka Karbanová</dc:creator>
  <cp:lastModifiedBy>Lenovo</cp:lastModifiedBy>
  <cp:revision>135</cp:revision>
  <cp:lastPrinted>1601-01-01T00:00:00Z</cp:lastPrinted>
  <dcterms:created xsi:type="dcterms:W3CDTF">2013-04-03T14:20:49Z</dcterms:created>
  <dcterms:modified xsi:type="dcterms:W3CDTF">2015-04-07T07:17:12Z</dcterms:modified>
</cp:coreProperties>
</file>