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sldIdLst>
    <p:sldId id="256" r:id="rId2"/>
    <p:sldId id="257" r:id="rId3"/>
    <p:sldId id="281" r:id="rId4"/>
    <p:sldId id="273" r:id="rId5"/>
    <p:sldId id="282" r:id="rId6"/>
    <p:sldId id="279" r:id="rId7"/>
    <p:sldId id="274" r:id="rId8"/>
    <p:sldId id="275" r:id="rId9"/>
    <p:sldId id="276" r:id="rId10"/>
    <p:sldId id="277" r:id="rId11"/>
    <p:sldId id="278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83" r:id="rId2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3084" y="-11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268660-0B57-4A48-8634-3089C987D485}" type="datetimeFigureOut">
              <a:rPr lang="cs-CZ" smtClean="0"/>
              <a:pPr>
                <a:defRPr/>
              </a:pPr>
              <a:t>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5C082B-0693-4F9E-B9F8-9F9F2ACEDD9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ED58C4-9394-41DF-B1E2-DA08D4D34C1F}" type="datetimeFigureOut">
              <a:rPr lang="cs-CZ" smtClean="0"/>
              <a:pPr>
                <a:defRPr/>
              </a:pPr>
              <a:t>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5B10D-B38E-4A37-96FD-138F80596BE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5D43B5-1BD4-4B9F-82EA-0B796CF8CA6B}" type="datetimeFigureOut">
              <a:rPr lang="cs-CZ" smtClean="0"/>
              <a:pPr>
                <a:defRPr/>
              </a:pPr>
              <a:t>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67BF47-49C9-41EA-AA19-7AB392E598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6585DA-4976-423E-8687-6185F016FF76}" type="datetimeFigureOut">
              <a:rPr lang="cs-CZ" smtClean="0"/>
              <a:pPr>
                <a:defRPr/>
              </a:pPr>
              <a:t>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EF6E94-F378-47D1-A345-89CD86DCA87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BEC864-484F-4F6B-9685-C744415D313F}" type="datetimeFigureOut">
              <a:rPr lang="cs-CZ" smtClean="0"/>
              <a:pPr>
                <a:defRPr/>
              </a:pPr>
              <a:t>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C678E1-B8FD-4424-84D1-5958342D52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32AB6A-708A-4920-BC88-699191CB23FD}" type="datetimeFigureOut">
              <a:rPr lang="cs-CZ" smtClean="0"/>
              <a:pPr>
                <a:defRPr/>
              </a:pPr>
              <a:t>7.4.2015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E37D7D-F977-4977-9B95-D9E634F6C72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C15C4D-DB74-430F-9B12-D070800F0DDD}" type="datetimeFigureOut">
              <a:rPr lang="cs-CZ" smtClean="0"/>
              <a:pPr>
                <a:defRPr/>
              </a:pPr>
              <a:t>7.4.2015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3B2B62-CBF2-42B7-BFB1-1B56248355D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C6856E-2E0C-4374-A33E-52191B7E0511}" type="datetimeFigureOut">
              <a:rPr lang="cs-CZ" smtClean="0"/>
              <a:pPr>
                <a:defRPr/>
              </a:pPr>
              <a:t>7.4.2015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9AF348-9329-441E-8256-5EBA82F15C9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D07550-C3B6-4674-B688-E04FC18C3FCC}" type="datetimeFigureOut">
              <a:rPr lang="cs-CZ" smtClean="0"/>
              <a:pPr>
                <a:defRPr/>
              </a:pPr>
              <a:t>7.4.2015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AB6E23-F409-4088-930F-2DFB51502C6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A41806-C9BB-49DF-981C-E9CD1834F255}" type="datetimeFigureOut">
              <a:rPr lang="cs-CZ" smtClean="0"/>
              <a:pPr>
                <a:defRPr/>
              </a:pPr>
              <a:t>7.4.2015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35968-6672-44BD-B8CE-C79FE20A849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56F075-E890-4B14-BCEA-F3FD27CE5677}" type="datetimeFigureOut">
              <a:rPr lang="cs-CZ" smtClean="0"/>
              <a:pPr>
                <a:defRPr/>
              </a:pPr>
              <a:t>7.4.2015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05EF4C-0119-495C-B30C-68F3D52942A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3CA87EB-F162-49C4-8DA5-9A158008D223}" type="datetimeFigureOut">
              <a:rPr lang="cs-CZ" smtClean="0"/>
              <a:pPr>
                <a:defRPr/>
              </a:pPr>
              <a:t>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CB9947C-371F-4756-892B-5132B3314BC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conventions.coe.int/Treaty/Commun/QueVoulezVous.asp?NT=108&amp;CM=1&amp;DF=11/7/2006&amp;CL=ENG" TargetMode="External"/><Relationship Id="rId2" Type="http://schemas.openxmlformats.org/officeDocument/2006/relationships/hyperlink" Target="http://eur-lex.europa.eu/LexUriServ/LexUriServ.do?uri=CELEX:31995L0046:CS:NOT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 smtClean="0">
                <a:solidFill>
                  <a:srgbClr val="002060"/>
                </a:solidFill>
              </a:rPr>
              <a:t>Právo na informace a ochrana osobních údajů ve veřejné správě-</a:t>
            </a:r>
            <a:endParaRPr lang="cs-CZ" sz="3600" dirty="0">
              <a:solidFill>
                <a:srgbClr val="00206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000500"/>
            <a:ext cx="6400800" cy="1928813"/>
          </a:xfrm>
        </p:spPr>
        <p:txBody>
          <a:bodyPr>
            <a:normAutofit fontScale="70000" lnSpcReduction="20000"/>
          </a:bodyPr>
          <a:lstStyle/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Vybrané otázky správního práva a veřejné správy III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Jaro 2015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2400" dirty="0" smtClean="0"/>
              <a:t> 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2400" dirty="0" err="1" smtClean="0"/>
              <a:t>doc.JUDr</a:t>
            </a:r>
            <a:r>
              <a:rPr lang="cs-CZ" sz="2400" dirty="0" smtClean="0"/>
              <a:t>. Soňa Skulová, </a:t>
            </a:r>
            <a:r>
              <a:rPr lang="cs-CZ" sz="2400" dirty="0" err="1" smtClean="0"/>
              <a:t>Ph.D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Právo na informace </a:t>
            </a:r>
            <a:r>
              <a:rPr lang="cs-CZ" sz="2800" dirty="0" smtClean="0">
                <a:solidFill>
                  <a:srgbClr val="002060"/>
                </a:solidFill>
              </a:rPr>
              <a:t>- principy zákona </a:t>
            </a:r>
            <a:br>
              <a:rPr lang="cs-CZ" sz="2800" dirty="0" smtClean="0">
                <a:solidFill>
                  <a:srgbClr val="002060"/>
                </a:solidFill>
              </a:rPr>
            </a:br>
            <a:r>
              <a:rPr lang="cs-CZ" sz="2800" dirty="0" smtClean="0">
                <a:solidFill>
                  <a:srgbClr val="002060"/>
                </a:solidFill>
              </a:rPr>
              <a:t>č.106/1999  Sb.:</a:t>
            </a:r>
            <a:endParaRPr lang="cs-CZ" sz="2800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4929187"/>
          </a:xfrm>
        </p:spPr>
        <p:txBody>
          <a:bodyPr>
            <a:normAutofit fontScale="550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3800" b="1" i="1" dirty="0" err="1" smtClean="0">
                <a:solidFill>
                  <a:srgbClr val="002060"/>
                </a:solidFill>
              </a:rPr>
              <a:t>Nárokovost</a:t>
            </a:r>
            <a:r>
              <a:rPr lang="cs-CZ" sz="3800" b="1" i="1" dirty="0" smtClean="0">
                <a:solidFill>
                  <a:srgbClr val="002060"/>
                </a:solidFill>
              </a:rPr>
              <a:t> informace</a:t>
            </a:r>
            <a:r>
              <a:rPr lang="cs-CZ" sz="3800" dirty="0" smtClean="0">
                <a:solidFill>
                  <a:srgbClr val="002060"/>
                </a:solidFill>
              </a:rPr>
              <a:t>, </a:t>
            </a:r>
            <a:r>
              <a:rPr lang="cs-CZ" sz="3800" dirty="0" smtClean="0"/>
              <a:t>bez oprávnění povinného subjektu zkoumat důvody žádosti o informace, ani další nakládání s informacemi ( odpovídá za ně žadatel).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3800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3800" dirty="0" smtClean="0"/>
              <a:t>Poskytují se </a:t>
            </a:r>
            <a:r>
              <a:rPr lang="cs-CZ" sz="3800" i="1" dirty="0" smtClean="0">
                <a:solidFill>
                  <a:srgbClr val="002060"/>
                </a:solidFill>
              </a:rPr>
              <a:t>informace vztahující se k působno</a:t>
            </a:r>
            <a:r>
              <a:rPr lang="cs-CZ" sz="3800" i="1" dirty="0" smtClean="0"/>
              <a:t>sti povinného subjektu</a:t>
            </a:r>
            <a:r>
              <a:rPr lang="cs-CZ" sz="3800" dirty="0" smtClean="0"/>
              <a:t> (tedy nikoliv to, co se dozvěděl od třetích osob).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3800" dirty="0" smtClean="0"/>
              <a:t>	Důvody povinného nebo možného neposkytnutí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3800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3800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3800" b="1" i="1" dirty="0" smtClean="0">
                <a:solidFill>
                  <a:srgbClr val="002060"/>
                </a:solidFill>
              </a:rPr>
              <a:t>Minimalizace omez</a:t>
            </a:r>
            <a:r>
              <a:rPr lang="cs-CZ" sz="3800" i="1" dirty="0" smtClean="0">
                <a:solidFill>
                  <a:srgbClr val="002060"/>
                </a:solidFill>
              </a:rPr>
              <a:t>ení</a:t>
            </a:r>
            <a:r>
              <a:rPr lang="cs-CZ" sz="3800" dirty="0" smtClean="0">
                <a:solidFill>
                  <a:srgbClr val="002060"/>
                </a:solidFill>
              </a:rPr>
              <a:t> </a:t>
            </a:r>
            <a:r>
              <a:rPr lang="cs-CZ" sz="3800" dirty="0" smtClean="0"/>
              <a:t>poskytnutí informace (poskytnou se všechny, u nichž není důvod pro omezení).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3800" dirty="0" smtClean="0"/>
              <a:t>Každé </a:t>
            </a:r>
            <a:r>
              <a:rPr lang="cs-CZ" sz="3800" dirty="0" smtClean="0">
                <a:solidFill>
                  <a:srgbClr val="002060"/>
                </a:solidFill>
              </a:rPr>
              <a:t>omezení je nutno </a:t>
            </a:r>
            <a:r>
              <a:rPr lang="cs-CZ" sz="3800" i="1" dirty="0" smtClean="0">
                <a:solidFill>
                  <a:srgbClr val="002060"/>
                </a:solidFill>
              </a:rPr>
              <a:t>zdůvodnit</a:t>
            </a:r>
            <a:r>
              <a:rPr lang="cs-CZ" sz="3800" dirty="0" smtClean="0">
                <a:solidFill>
                  <a:srgbClr val="002060"/>
                </a:solidFill>
              </a:rPr>
              <a:t> </a:t>
            </a:r>
            <a:r>
              <a:rPr lang="cs-CZ" sz="3800" dirty="0" smtClean="0"/>
              <a:t>v odůvodnění rozhodnutí o odmítnutí. 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3800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3800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Právo na informace a informační povinnost</a:t>
            </a:r>
            <a:endParaRPr lang="cs-CZ" sz="2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3400" b="1" i="1" dirty="0" smtClean="0">
                <a:solidFill>
                  <a:srgbClr val="002060"/>
                </a:solidFill>
              </a:rPr>
              <a:t>Rychlost</a:t>
            </a:r>
            <a:r>
              <a:rPr lang="cs-CZ" sz="3400" b="1" dirty="0" smtClean="0">
                <a:solidFill>
                  <a:srgbClr val="002060"/>
                </a:solidFill>
              </a:rPr>
              <a:t> poskytnutí </a:t>
            </a:r>
            <a:r>
              <a:rPr lang="cs-CZ" sz="3400" dirty="0" smtClean="0"/>
              <a:t>informace, režimů vyřizování, krátké lhůty pro postoupení a rozhodnutí o odvolání, i pro řešení stížností.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3400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3400" b="1" i="1" dirty="0" smtClean="0">
                <a:solidFill>
                  <a:srgbClr val="002060"/>
                </a:solidFill>
              </a:rPr>
              <a:t>Přezkoumatelnost</a:t>
            </a:r>
            <a:r>
              <a:rPr lang="cs-CZ" sz="3400" dirty="0" smtClean="0"/>
              <a:t> rozhodnutí a postupů - právo na odvolání, resp. stížnost. Rozhodnutí i nečinnost podléhají přezkumu i ve správním soudnictví.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sz="3400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3400" dirty="0" smtClean="0"/>
              <a:t>Možnost</a:t>
            </a:r>
            <a:r>
              <a:rPr lang="cs-CZ" sz="3400" b="1" i="1" dirty="0" smtClean="0">
                <a:solidFill>
                  <a:srgbClr val="FFC000"/>
                </a:solidFill>
              </a:rPr>
              <a:t> </a:t>
            </a:r>
            <a:r>
              <a:rPr lang="cs-CZ" sz="3400" b="1" i="1" dirty="0" smtClean="0">
                <a:solidFill>
                  <a:srgbClr val="002060"/>
                </a:solidFill>
              </a:rPr>
              <a:t>žádat přiměřenou náhradu  nákladů </a:t>
            </a:r>
            <a:r>
              <a:rPr lang="cs-CZ" sz="3400" dirty="0" smtClean="0"/>
              <a:t>spojených s poskytnutím informace. Nutno předběžně žadateli oznámit.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3400" dirty="0" smtClean="0"/>
              <a:t>      Nesouhlas s výší – řeší se formou stížnosti.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3400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3100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 smtClean="0">
                <a:solidFill>
                  <a:srgbClr val="002060"/>
                </a:solidFill>
              </a:rPr>
              <a:t>Režimy ochrany osobních údajů:</a:t>
            </a:r>
            <a:br>
              <a:rPr lang="cs-CZ" sz="3200" dirty="0" smtClean="0">
                <a:solidFill>
                  <a:srgbClr val="002060"/>
                </a:solidFill>
              </a:rPr>
            </a:br>
            <a:endParaRPr lang="cs-CZ" sz="3200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i="1" dirty="0" smtClean="0">
                <a:solidFill>
                  <a:srgbClr val="002060"/>
                </a:solidFill>
              </a:rPr>
              <a:t>soukromoprávní </a:t>
            </a:r>
            <a:r>
              <a:rPr lang="cs-CZ" i="1" dirty="0" smtClean="0"/>
              <a:t> (tradiční) - NOZ (zejména §§ 77-90 :</a:t>
            </a:r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i="1" dirty="0"/>
              <a:t> </a:t>
            </a:r>
            <a:r>
              <a:rPr lang="cs-CZ" i="1" dirty="0" smtClean="0"/>
              <a:t>     „Jméno a bydliště člověka“, „Osobnost člověka“ )   </a:t>
            </a:r>
            <a:endParaRPr lang="cs-CZ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i="1" dirty="0" smtClean="0"/>
              <a:t> </a:t>
            </a:r>
            <a:endParaRPr lang="cs-CZ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i="1" dirty="0" smtClean="0">
                <a:solidFill>
                  <a:srgbClr val="002060"/>
                </a:solidFill>
              </a:rPr>
              <a:t>veřejnoprávní ( </a:t>
            </a:r>
            <a:r>
              <a:rPr lang="cs-CZ" i="1" dirty="0" smtClean="0"/>
              <a:t>z.č.101/2000 Sb., o ochraně osobních údajů) – </a:t>
            </a:r>
            <a:r>
              <a:rPr lang="cs-CZ" dirty="0" smtClean="0"/>
              <a:t>nutnost úpravy přinesly podmínky informační společnosti – snadné operace s velkým množství dat, tedy i zneužití.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Upraveno také mezinárodními smlouvami + právem ES/EU, a trestním právem.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i="1" dirty="0" smtClean="0"/>
              <a:t> </a:t>
            </a:r>
            <a:endParaRPr lang="cs-CZ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1759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100" i="1" dirty="0" smtClean="0">
                <a:solidFill>
                  <a:srgbClr val="002060"/>
                </a:solidFill>
              </a:rPr>
              <a:t>Význam a náročnost </a:t>
            </a:r>
            <a:r>
              <a:rPr lang="cs-CZ" sz="3100" dirty="0" smtClean="0">
                <a:solidFill>
                  <a:srgbClr val="002060"/>
                </a:solidFill>
              </a:rPr>
              <a:t> ochrany osobních údajů </a:t>
            </a:r>
            <a:r>
              <a:rPr lang="cs-CZ" sz="3100" i="1" dirty="0" smtClean="0">
                <a:solidFill>
                  <a:srgbClr val="002060"/>
                </a:solidFill>
              </a:rPr>
              <a:t>v činnosti veřejné správy</a:t>
            </a:r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4786313"/>
          </a:xfrm>
        </p:spPr>
        <p:txBody>
          <a:bodyPr>
            <a:normAutofit fontScale="775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>
                <a:solidFill>
                  <a:srgbClr val="002060"/>
                </a:solidFill>
              </a:rPr>
              <a:t>kvantita </a:t>
            </a:r>
            <a:r>
              <a:rPr lang="cs-CZ" dirty="0" smtClean="0"/>
              <a:t>údajů, </a:t>
            </a:r>
            <a:r>
              <a:rPr lang="cs-CZ" dirty="0" smtClean="0">
                <a:solidFill>
                  <a:srgbClr val="002060"/>
                </a:solidFill>
              </a:rPr>
              <a:t>registry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(evidence obyvatel, základní registry – z.111/2009 Sb</a:t>
            </a:r>
            <a:r>
              <a:rPr lang="cs-CZ" dirty="0" smtClean="0">
                <a:solidFill>
                  <a:srgbClr val="002060"/>
                </a:solidFill>
              </a:rPr>
              <a:t>.), povinnost </a:t>
            </a:r>
            <a:r>
              <a:rPr lang="cs-CZ" dirty="0" smtClean="0"/>
              <a:t>třetích osob údaje </a:t>
            </a:r>
            <a:r>
              <a:rPr lang="cs-CZ" dirty="0" smtClean="0">
                <a:solidFill>
                  <a:srgbClr val="002060"/>
                </a:solidFill>
              </a:rPr>
              <a:t>předávat, množství </a:t>
            </a:r>
            <a:r>
              <a:rPr lang="cs-CZ" dirty="0" smtClean="0"/>
              <a:t>osob s údaji pracujících,… 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S tím spojena </a:t>
            </a:r>
            <a:r>
              <a:rPr lang="cs-CZ" dirty="0" smtClean="0">
                <a:solidFill>
                  <a:srgbClr val="002060"/>
                </a:solidFill>
              </a:rPr>
              <a:t>povinnost chránit </a:t>
            </a:r>
            <a:r>
              <a:rPr lang="cs-CZ" dirty="0" smtClean="0"/>
              <a:t>údaje, včetně povinnosti </a:t>
            </a:r>
            <a:r>
              <a:rPr lang="cs-CZ" i="1" dirty="0" smtClean="0"/>
              <a:t>mlčenlivosti</a:t>
            </a:r>
            <a:r>
              <a:rPr lang="cs-CZ" dirty="0" smtClean="0"/>
              <a:t> 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+ na druhé </a:t>
            </a:r>
            <a:r>
              <a:rPr lang="cs-CZ" dirty="0" smtClean="0">
                <a:solidFill>
                  <a:srgbClr val="002060"/>
                </a:solidFill>
              </a:rPr>
              <a:t>straně povinnost </a:t>
            </a:r>
            <a:r>
              <a:rPr lang="cs-CZ" dirty="0" smtClean="0"/>
              <a:t>stanovenými postupy informace </a:t>
            </a:r>
            <a:r>
              <a:rPr lang="cs-CZ" dirty="0" smtClean="0">
                <a:solidFill>
                  <a:srgbClr val="002060"/>
                </a:solidFill>
              </a:rPr>
              <a:t>poskytovat  </a:t>
            </a:r>
            <a:r>
              <a:rPr lang="cs-CZ" dirty="0" smtClean="0"/>
              <a:t>( z.č.106/1999 Sb., z.č. 123/1998 Sb. (ŽP), nahlížení do spisu dle správního řádu,  z. o obcích, z. o  krajích – práva občanů obce nebo kraje,…)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989034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100" dirty="0" smtClean="0">
                <a:solidFill>
                  <a:srgbClr val="002060"/>
                </a:solidFill>
              </a:rPr>
              <a:t>Základ zákonné úpravy ochrany osobních údajů - zákon č. 101/2000 Sb. </a:t>
            </a:r>
            <a:r>
              <a:rPr lang="cs-CZ" dirty="0" smtClean="0">
                <a:solidFill>
                  <a:srgbClr val="002060"/>
                </a:solidFill>
              </a:rPr>
              <a:t/>
            </a:r>
            <a:br>
              <a:rPr lang="cs-CZ" dirty="0" smtClean="0">
                <a:solidFill>
                  <a:srgbClr val="002060"/>
                </a:solidFill>
              </a:rPr>
            </a:b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3400" i="1" dirty="0" smtClean="0">
                <a:solidFill>
                  <a:srgbClr val="002060"/>
                </a:solidFill>
              </a:rPr>
              <a:t>účel úpravy (ochrana soukromí)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sz="3400" i="1" dirty="0" smtClean="0">
              <a:solidFill>
                <a:srgbClr val="FFFF00"/>
              </a:solidFill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3400" i="1" dirty="0" smtClean="0">
                <a:solidFill>
                  <a:srgbClr val="002060"/>
                </a:solidFill>
              </a:rPr>
              <a:t>rozsah působnosti</a:t>
            </a:r>
            <a:r>
              <a:rPr lang="cs-CZ" sz="3400" dirty="0" smtClean="0">
                <a:solidFill>
                  <a:srgbClr val="002060"/>
                </a:solidFill>
              </a:rPr>
              <a:t> zákona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(vztahuje se na </a:t>
            </a:r>
            <a:r>
              <a:rPr lang="cs-CZ" dirty="0" smtClean="0">
                <a:solidFill>
                  <a:srgbClr val="002060"/>
                </a:solidFill>
              </a:rPr>
              <a:t>veškeré zpracování osobních údajů, a to jakýmkoliv druhem subjektu),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dirty="0" smtClean="0">
              <a:solidFill>
                <a:srgbClr val="002060"/>
              </a:solidFill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i="1" dirty="0" smtClean="0">
                <a:solidFill>
                  <a:srgbClr val="002060"/>
                </a:solidFill>
              </a:rPr>
              <a:t>vztah ke zvláštním zákonům</a:t>
            </a:r>
            <a:r>
              <a:rPr lang="cs-CZ" dirty="0" smtClean="0">
                <a:solidFill>
                  <a:srgbClr val="002060"/>
                </a:solidFill>
              </a:rPr>
              <a:t>, např. zákon o matrikách, zákon o evidenci obyvatel, z. o archivnictví,… ale také srov. reflexi ochrany osobních údajů   ve správním řádu.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 ZOOÚ = </a:t>
            </a:r>
            <a:r>
              <a:rPr lang="cs-CZ" i="1" dirty="0" err="1" smtClean="0">
                <a:solidFill>
                  <a:srgbClr val="002060"/>
                </a:solidFill>
              </a:rPr>
              <a:t>lex</a:t>
            </a:r>
            <a:r>
              <a:rPr lang="cs-CZ" i="1" dirty="0" smtClean="0">
                <a:solidFill>
                  <a:srgbClr val="002060"/>
                </a:solidFill>
              </a:rPr>
              <a:t> </a:t>
            </a:r>
            <a:r>
              <a:rPr lang="cs-CZ" i="1" dirty="0" err="1" smtClean="0">
                <a:solidFill>
                  <a:srgbClr val="002060"/>
                </a:solidFill>
              </a:rPr>
              <a:t>generalis</a:t>
            </a:r>
            <a:r>
              <a:rPr lang="cs-CZ" dirty="0" smtClean="0">
                <a:solidFill>
                  <a:srgbClr val="002060"/>
                </a:solidFill>
              </a:rPr>
              <a:t>, obsahující konkrétní režim – práva a povinnosti – nakládání s osobními údaji + obecné zásady – viz sub 3/).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2800" i="1" dirty="0" smtClean="0">
                <a:solidFill>
                  <a:srgbClr val="002060"/>
                </a:solidFill>
              </a:rPr>
              <a:t>Pojmy </a:t>
            </a:r>
            <a:r>
              <a:rPr lang="cs-CZ" sz="2800" dirty="0" smtClean="0">
                <a:solidFill>
                  <a:srgbClr val="002060"/>
                </a:solidFill>
              </a:rPr>
              <a:t>používané v zákoně </a:t>
            </a:r>
            <a:endParaRPr lang="cs-CZ" sz="2800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– </a:t>
            </a:r>
            <a:r>
              <a:rPr lang="cs-CZ" dirty="0" smtClean="0">
                <a:solidFill>
                  <a:srgbClr val="002060"/>
                </a:solidFill>
              </a:rPr>
              <a:t>se specifickým obsahem a rozsahem, např.: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    	„subjekt údajů“  = fyzická osoba, o jejíž údaje jde,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 	„osobní údaj“ (široce , obecně definován),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	„citlivý údaj“ ( užší okruh, výslovný výčet, zvýšená ochrana.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2800" i="1" dirty="0" smtClean="0">
                <a:solidFill>
                  <a:srgbClr val="002060"/>
                </a:solidFill>
              </a:rPr>
              <a:t>Pojmy II:</a:t>
            </a:r>
            <a:endParaRPr lang="cs-CZ" sz="2800" i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„zpracování“ osobních údajů ( zde velmi široce, znakem je systematičnost operací 			s osobními údaji),…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	„správce“ – provádí zpracování, odpovídá za něj,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	„zpracovatel“ – postavení odvozené od správce.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b="1" dirty="0" smtClean="0"/>
              <a:t> </a:t>
            </a:r>
            <a:endParaRPr lang="cs-CZ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b="1" dirty="0" smtClean="0"/>
              <a:t> </a:t>
            </a:r>
            <a:endParaRPr lang="cs-CZ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2800" dirty="0" smtClean="0">
                <a:solidFill>
                  <a:srgbClr val="002060"/>
                </a:solidFill>
              </a:rPr>
              <a:t>Zásady při zpracování osobních údajů</a:t>
            </a:r>
            <a:endParaRPr lang="cs-CZ" sz="2800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b="1" dirty="0" smtClean="0">
                <a:solidFill>
                  <a:srgbClr val="002060"/>
                </a:solidFill>
              </a:rPr>
              <a:t>  </a:t>
            </a:r>
            <a:r>
              <a:rPr lang="cs-CZ" sz="3400" b="1" dirty="0" smtClean="0">
                <a:solidFill>
                  <a:srgbClr val="002060"/>
                </a:solidFill>
              </a:rPr>
              <a:t>= povinnosti správce a zpracovatele:</a:t>
            </a:r>
            <a:endParaRPr lang="cs-CZ" sz="3400" dirty="0" smtClean="0">
              <a:solidFill>
                <a:srgbClr val="002060"/>
              </a:solidFill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3400" dirty="0" smtClean="0">
                <a:solidFill>
                  <a:srgbClr val="002060"/>
                </a:solidFill>
              </a:rPr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>
                <a:solidFill>
                  <a:srgbClr val="002060"/>
                </a:solidFill>
              </a:rPr>
              <a:t>- </a:t>
            </a:r>
            <a:r>
              <a:rPr lang="cs-CZ" b="1" dirty="0" smtClean="0">
                <a:solidFill>
                  <a:srgbClr val="002060"/>
                </a:solidFill>
              </a:rPr>
              <a:t>souhlas</a:t>
            </a:r>
            <a:r>
              <a:rPr lang="cs-CZ" dirty="0" smtClean="0">
                <a:solidFill>
                  <a:srgbClr val="002060"/>
                </a:solidFill>
              </a:rPr>
              <a:t> subjektu údajů) =obecný princip, se stanovenými výjimkami   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 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>
                <a:solidFill>
                  <a:srgbClr val="002060"/>
                </a:solidFill>
              </a:rPr>
              <a:t>- </a:t>
            </a:r>
            <a:r>
              <a:rPr lang="cs-CZ" b="1" dirty="0" smtClean="0">
                <a:solidFill>
                  <a:srgbClr val="002060"/>
                </a:solidFill>
              </a:rPr>
              <a:t>účelovos</a:t>
            </a:r>
            <a:r>
              <a:rPr lang="cs-CZ" dirty="0" smtClean="0">
                <a:solidFill>
                  <a:srgbClr val="002060"/>
                </a:solidFill>
              </a:rPr>
              <a:t>t a určení </a:t>
            </a:r>
            <a:r>
              <a:rPr lang="cs-CZ" b="1" dirty="0" smtClean="0">
                <a:solidFill>
                  <a:srgbClr val="002060"/>
                </a:solidFill>
              </a:rPr>
              <a:t>prostředků </a:t>
            </a:r>
            <a:r>
              <a:rPr lang="cs-CZ" dirty="0" smtClean="0">
                <a:solidFill>
                  <a:srgbClr val="002060"/>
                </a:solidFill>
              </a:rPr>
              <a:t>a způsobu zpracování 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	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>
                <a:solidFill>
                  <a:srgbClr val="002060"/>
                </a:solidFill>
              </a:rPr>
              <a:t>- </a:t>
            </a:r>
            <a:r>
              <a:rPr lang="cs-CZ" b="1" dirty="0" smtClean="0">
                <a:solidFill>
                  <a:srgbClr val="002060"/>
                </a:solidFill>
              </a:rPr>
              <a:t>minimalizace </a:t>
            </a:r>
            <a:r>
              <a:rPr lang="cs-CZ" dirty="0" smtClean="0">
                <a:solidFill>
                  <a:srgbClr val="002060"/>
                </a:solidFill>
              </a:rPr>
              <a:t> = rozsahu údajů i časová /trvání účelu/,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2800" dirty="0" smtClean="0">
                <a:solidFill>
                  <a:srgbClr val="002060"/>
                </a:solidFill>
              </a:rPr>
              <a:t>Zásady při zpracování osobních údajů II</a:t>
            </a:r>
            <a:endParaRPr lang="cs-CZ" sz="2800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14563"/>
            <a:ext cx="8229600" cy="4286250"/>
          </a:xfrm>
        </p:spPr>
        <p:txBody>
          <a:bodyPr>
            <a:normAutofit fontScale="775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b="1" dirty="0" smtClean="0">
                <a:solidFill>
                  <a:srgbClr val="002060"/>
                </a:solidFill>
              </a:rPr>
              <a:t>- otevřenost </a:t>
            </a:r>
            <a:r>
              <a:rPr lang="cs-CZ" dirty="0" smtClean="0">
                <a:solidFill>
                  <a:srgbClr val="002060"/>
                </a:solidFill>
              </a:rPr>
              <a:t> = respektovat oznámený účel zpracování,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>
                <a:solidFill>
                  <a:srgbClr val="002060"/>
                </a:solidFill>
              </a:rPr>
              <a:t>- </a:t>
            </a:r>
            <a:r>
              <a:rPr lang="cs-CZ" b="1" dirty="0" smtClean="0">
                <a:solidFill>
                  <a:srgbClr val="002060"/>
                </a:solidFill>
              </a:rPr>
              <a:t>zákaz sdružování </a:t>
            </a:r>
            <a:r>
              <a:rPr lang="cs-CZ" dirty="0" smtClean="0">
                <a:solidFill>
                  <a:srgbClr val="002060"/>
                </a:solidFill>
              </a:rPr>
              <a:t>  - tedy trvalého propojení údajů,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>
                <a:solidFill>
                  <a:srgbClr val="002060"/>
                </a:solidFill>
              </a:rPr>
              <a:t>- </a:t>
            </a:r>
            <a:r>
              <a:rPr lang="cs-CZ" b="1" dirty="0" smtClean="0">
                <a:solidFill>
                  <a:srgbClr val="002060"/>
                </a:solidFill>
              </a:rPr>
              <a:t>přesnost</a:t>
            </a:r>
            <a:r>
              <a:rPr lang="cs-CZ" dirty="0" smtClean="0">
                <a:solidFill>
                  <a:srgbClr val="002060"/>
                </a:solidFill>
              </a:rPr>
              <a:t> zpracovávaných údajů,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 </a:t>
            </a:r>
            <a:endParaRPr lang="cs-CZ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2800" dirty="0" smtClean="0">
                <a:solidFill>
                  <a:srgbClr val="002060"/>
                </a:solidFill>
              </a:rPr>
              <a:t>Zásady při zpracování osobních údajů III</a:t>
            </a:r>
            <a:endParaRPr lang="cs-CZ" sz="2800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929187"/>
          </a:xfrm>
        </p:spPr>
        <p:txBody>
          <a:bodyPr>
            <a:normAutofit fontScale="775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>
                <a:solidFill>
                  <a:srgbClr val="002060"/>
                </a:solidFill>
              </a:rPr>
              <a:t>- </a:t>
            </a:r>
            <a:r>
              <a:rPr lang="cs-CZ" b="1" dirty="0" smtClean="0">
                <a:solidFill>
                  <a:srgbClr val="002060"/>
                </a:solidFill>
              </a:rPr>
              <a:t>ochrana subjektu </a:t>
            </a:r>
            <a:r>
              <a:rPr lang="cs-CZ" dirty="0" smtClean="0">
                <a:solidFill>
                  <a:srgbClr val="002060"/>
                </a:solidFill>
              </a:rPr>
              <a:t>údajů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>
                <a:solidFill>
                  <a:srgbClr val="002060"/>
                </a:solidFill>
              </a:rPr>
              <a:t>  </a:t>
            </a:r>
            <a:r>
              <a:rPr lang="cs-CZ" b="1" dirty="0" smtClean="0">
                <a:solidFill>
                  <a:srgbClr val="002060"/>
                </a:solidFill>
              </a:rPr>
              <a:t> informování </a:t>
            </a:r>
            <a:r>
              <a:rPr lang="cs-CZ" dirty="0" smtClean="0">
                <a:solidFill>
                  <a:srgbClr val="002060"/>
                </a:solidFill>
              </a:rPr>
              <a:t>subjektu údajů o zpracování, se zákonnými výjimkami,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 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>
                <a:solidFill>
                  <a:srgbClr val="002060"/>
                </a:solidFill>
              </a:rPr>
              <a:t> - </a:t>
            </a:r>
            <a:r>
              <a:rPr lang="cs-CZ" b="1" dirty="0" smtClean="0">
                <a:solidFill>
                  <a:srgbClr val="002060"/>
                </a:solidFill>
              </a:rPr>
              <a:t>zabezpečení </a:t>
            </a:r>
            <a:r>
              <a:rPr lang="cs-CZ" dirty="0" smtClean="0">
                <a:solidFill>
                  <a:srgbClr val="002060"/>
                </a:solidFill>
              </a:rPr>
              <a:t>osobních údajů a mlčenlivost – náročně nastaveno, 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  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>
                <a:solidFill>
                  <a:srgbClr val="002060"/>
                </a:solidFill>
              </a:rPr>
              <a:t>- </a:t>
            </a:r>
            <a:r>
              <a:rPr lang="cs-CZ" b="1" dirty="0" smtClean="0">
                <a:solidFill>
                  <a:srgbClr val="002060"/>
                </a:solidFill>
              </a:rPr>
              <a:t>oznamování </a:t>
            </a:r>
            <a:r>
              <a:rPr lang="cs-CZ" dirty="0" smtClean="0">
                <a:solidFill>
                  <a:srgbClr val="002060"/>
                </a:solidFill>
              </a:rPr>
              <a:t>zamýšleného zpracování osobních údajů  </a:t>
            </a:r>
            <a:r>
              <a:rPr lang="cs-CZ" b="1" dirty="0" smtClean="0">
                <a:solidFill>
                  <a:srgbClr val="002060"/>
                </a:solidFill>
              </a:rPr>
              <a:t>Úřadu</a:t>
            </a:r>
            <a:r>
              <a:rPr lang="cs-CZ" dirty="0" smtClean="0">
                <a:solidFill>
                  <a:srgbClr val="002060"/>
                </a:solidFill>
              </a:rPr>
              <a:t> pro ochranu osobních údajů, který vede registr  – zákon stanoví výjimky.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rgbClr val="002060"/>
                </a:solidFill>
              </a:rPr>
              <a:t> </a:t>
            </a:r>
            <a:endParaRPr lang="cs-CZ" dirty="0" smtClean="0">
              <a:solidFill>
                <a:srgbClr val="002060"/>
              </a:solidFill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0328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Ústavní základ nakládání s informacemi ve veřejné správě</a:t>
            </a:r>
            <a:br>
              <a:rPr lang="cs-CZ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endParaRPr lang="cs-CZ" sz="2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b="1" i="1" dirty="0" smtClean="0"/>
              <a:t>Princip </a:t>
            </a:r>
            <a:r>
              <a:rPr lang="cs-CZ" b="1" i="1" dirty="0" smtClean="0">
                <a:solidFill>
                  <a:srgbClr val="FFC000"/>
                </a:solidFill>
              </a:rPr>
              <a:t>otevřenosti</a:t>
            </a:r>
            <a:r>
              <a:rPr lang="cs-CZ" b="1" dirty="0" smtClean="0">
                <a:solidFill>
                  <a:srgbClr val="FFC000"/>
                </a:solidFill>
              </a:rPr>
              <a:t> </a:t>
            </a:r>
            <a:r>
              <a:rPr lang="cs-CZ" b="1" i="1" dirty="0" smtClean="0">
                <a:solidFill>
                  <a:srgbClr val="FFC000"/>
                </a:solidFill>
              </a:rPr>
              <a:t>+ transparentnosti</a:t>
            </a:r>
            <a:r>
              <a:rPr lang="cs-CZ" i="1" dirty="0" smtClean="0">
                <a:solidFill>
                  <a:srgbClr val="FFC000"/>
                </a:solidFill>
              </a:rPr>
              <a:t>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i="1" dirty="0" smtClean="0"/>
              <a:t> </a:t>
            </a:r>
            <a:r>
              <a:rPr lang="cs-CZ" dirty="0" smtClean="0"/>
              <a:t>( právo na informace  a informační povinnost  pro tzv. povinné subjekty– čl. 17 LZPS, + obecná úprava z.č. 106/1999 Sb., v platném znění)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vs. </a:t>
            </a:r>
            <a:r>
              <a:rPr lang="cs-CZ" b="1" i="1" dirty="0" smtClean="0"/>
              <a:t>princip</a:t>
            </a:r>
            <a:r>
              <a:rPr lang="cs-CZ" b="1" dirty="0" smtClean="0"/>
              <a:t>  </a:t>
            </a:r>
            <a:r>
              <a:rPr lang="cs-CZ" b="1" i="1" dirty="0" smtClean="0">
                <a:solidFill>
                  <a:srgbClr val="FFC000"/>
                </a:solidFill>
              </a:rPr>
              <a:t>diskrétnost</a:t>
            </a:r>
            <a:r>
              <a:rPr lang="cs-CZ" i="1" dirty="0" smtClean="0">
                <a:solidFill>
                  <a:srgbClr val="FFC000"/>
                </a:solidFill>
              </a:rPr>
              <a:t> (nepřístupnost)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i="1" dirty="0" smtClean="0"/>
              <a:t>	Včetně </a:t>
            </a:r>
            <a:r>
              <a:rPr lang="cs-CZ" i="1" dirty="0" smtClean="0">
                <a:solidFill>
                  <a:srgbClr val="0070C0"/>
                </a:solidFill>
              </a:rPr>
              <a:t>: </a:t>
            </a:r>
            <a:r>
              <a:rPr lang="cs-CZ" b="1" i="1" dirty="0" smtClean="0">
                <a:solidFill>
                  <a:srgbClr val="0070C0"/>
                </a:solidFill>
              </a:rPr>
              <a:t>ochrany soukromí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a před neoprávněným shromažďováním osobních údajů – čl. 7 a 10 LZPS).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i="1" dirty="0" smtClean="0"/>
              <a:t>Náročnost </a:t>
            </a:r>
            <a:r>
              <a:rPr lang="cs-CZ" i="1" dirty="0" smtClean="0">
                <a:solidFill>
                  <a:srgbClr val="FFC000"/>
                </a:solidFill>
              </a:rPr>
              <a:t>vymezování </a:t>
            </a:r>
            <a:r>
              <a:rPr lang="cs-CZ" b="1" i="1" dirty="0" smtClean="0">
                <a:solidFill>
                  <a:srgbClr val="FFC000"/>
                </a:solidFill>
              </a:rPr>
              <a:t>hranic</a:t>
            </a:r>
            <a:r>
              <a:rPr lang="cs-CZ" i="1" dirty="0" smtClean="0">
                <a:solidFill>
                  <a:srgbClr val="FFC000"/>
                </a:solidFill>
              </a:rPr>
              <a:t> </a:t>
            </a:r>
            <a:r>
              <a:rPr lang="cs-CZ" i="1" dirty="0" smtClean="0"/>
              <a:t>mezi oběma principy, 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600" i="1" dirty="0" smtClean="0"/>
              <a:t>resp. </a:t>
            </a:r>
            <a:r>
              <a:rPr lang="cs-CZ" sz="2600" b="1" i="1" dirty="0" smtClean="0"/>
              <a:t>vyvažování- </a:t>
            </a:r>
            <a:r>
              <a:rPr lang="cs-CZ" sz="26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proporcionalita</a:t>
            </a:r>
            <a:r>
              <a:rPr lang="cs-CZ" sz="2600" i="1" dirty="0" smtClean="0"/>
              <a:t>.</a:t>
            </a:r>
            <a:endParaRPr lang="cs-CZ" sz="2600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2600" i="1" dirty="0" smtClean="0"/>
              <a:t> (např. u veřejných činitelů – střet zájmů – z.č.159/2006, v platném znění)</a:t>
            </a:r>
            <a:endParaRPr lang="cs-CZ" sz="2600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b="1" dirty="0" smtClean="0"/>
              <a:t> </a:t>
            </a:r>
            <a:endParaRPr lang="cs-CZ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857232"/>
            <a:ext cx="8229600" cy="121444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100" dirty="0" smtClean="0">
                <a:solidFill>
                  <a:srgbClr val="002060"/>
                </a:solidFill>
              </a:rPr>
              <a:t>Předávání osobních údajů do jiných států </a:t>
            </a:r>
            <a:br>
              <a:rPr lang="cs-CZ" sz="3100" dirty="0" smtClean="0">
                <a:solidFill>
                  <a:srgbClr val="002060"/>
                </a:solidFill>
              </a:rPr>
            </a:br>
            <a:r>
              <a:rPr lang="cs-CZ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 </a:t>
            </a:r>
            <a:br>
              <a:rPr lang="cs-CZ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endParaRPr lang="cs-CZ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4594225"/>
          </a:xfrm>
        </p:spPr>
        <p:txBody>
          <a:bodyPr>
            <a:normAutofit fontScale="92500" lnSpcReduction="1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- </a:t>
            </a:r>
            <a:r>
              <a:rPr lang="cs-CZ" dirty="0" smtClean="0">
                <a:solidFill>
                  <a:srgbClr val="002060"/>
                </a:solidFill>
              </a:rPr>
              <a:t>k zajištění standardů ochrany osobních údajů, úloha Úřadu pro ochranu osobních údajů.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>
                <a:solidFill>
                  <a:srgbClr val="002060"/>
                </a:solidFill>
              </a:rPr>
              <a:t>-v rámci EU nelze bránit. Standardy zajištěny :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 smtClean="0">
              <a:solidFill>
                <a:srgbClr val="002060"/>
              </a:solidFill>
            </a:endParaRPr>
          </a:p>
          <a:p>
            <a:pPr marL="914400" lvl="1" indent="-457200" algn="just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cs-CZ" sz="2000" dirty="0" smtClean="0">
                <a:solidFill>
                  <a:srgbClr val="002060"/>
                </a:solidFill>
              </a:rPr>
              <a:t> Směrnice Evropského parlamentu a Rady </a:t>
            </a:r>
            <a:r>
              <a:rPr lang="cs-CZ" sz="2000" dirty="0" smtClean="0">
                <a:solidFill>
                  <a:srgbClr val="002060"/>
                </a:solidFill>
                <a:hlinkClick r:id="rId2" tooltip="Externí odkaz na: http://eur-lex.europa.eu/LexUriServ/LexUriServ.do?uri=CELEX:31995L0046:CS:NOT"/>
              </a:rPr>
              <a:t>95/46/ES</a:t>
            </a:r>
            <a:r>
              <a:rPr lang="cs-CZ" sz="2000" dirty="0" smtClean="0">
                <a:solidFill>
                  <a:srgbClr val="002060"/>
                </a:solidFill>
              </a:rPr>
              <a:t> ze dne 24. října 1995, o ochraně fyzických osob v souvislosti se zpracováním osobních údajů a o volném pohybu těchto údajů a další směrnice ( elektron. komunikace)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>
                <a:solidFill>
                  <a:srgbClr val="002060"/>
                </a:solidFill>
              </a:rPr>
              <a:t>+ </a:t>
            </a:r>
            <a:r>
              <a:rPr lang="cs-CZ" sz="2000" dirty="0" smtClean="0">
                <a:solidFill>
                  <a:srgbClr val="002060"/>
                </a:solidFill>
              </a:rPr>
              <a:t>RE: Úmluva o ochraně osob se zřetelem na automatizované zpracování osobních dat </a:t>
            </a:r>
            <a:r>
              <a:rPr lang="cs-CZ" sz="1800" dirty="0" smtClean="0">
                <a:solidFill>
                  <a:srgbClr val="002060"/>
                </a:solidFill>
              </a:rPr>
              <a:t>(</a:t>
            </a:r>
            <a:r>
              <a:rPr lang="cs-CZ" sz="1800" dirty="0" smtClean="0">
                <a:solidFill>
                  <a:srgbClr val="002060"/>
                </a:solidFill>
                <a:hlinkClick r:id="rId3" tooltip="Externí odkaz na: http://conventions.coe.int/Treaty/Commun/QueVoulezVous.asp?NT=108&amp;CM=1&amp;DF=11/7/2006&amp;CL=ENG"/>
              </a:rPr>
              <a:t>CETS No. 108</a:t>
            </a:r>
            <a:r>
              <a:rPr lang="cs-CZ" sz="1800" dirty="0" smtClean="0">
                <a:solidFill>
                  <a:srgbClr val="002060"/>
                </a:solidFill>
              </a:rPr>
              <a:t>) </a:t>
            </a:r>
            <a:r>
              <a:rPr lang="cs-CZ" sz="2000" dirty="0" smtClean="0">
                <a:solidFill>
                  <a:srgbClr val="002060"/>
                </a:solidFill>
              </a:rPr>
              <a:t/>
            </a:r>
            <a:br>
              <a:rPr lang="cs-CZ" sz="2000" dirty="0" smtClean="0">
                <a:solidFill>
                  <a:srgbClr val="002060"/>
                </a:solidFill>
              </a:rPr>
            </a:br>
            <a:r>
              <a:rPr lang="cs-CZ" sz="2000" dirty="0" smtClean="0">
                <a:solidFill>
                  <a:srgbClr val="002060"/>
                </a:solidFill>
              </a:rPr>
              <a:t>( pro Českou republiku účinnost od </a:t>
            </a:r>
            <a:r>
              <a:rPr lang="cs-CZ" sz="2000" dirty="0" smtClean="0"/>
              <a:t>1. 11.2001)</a:t>
            </a:r>
            <a:endParaRPr lang="cs-CZ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100" dirty="0" smtClean="0">
                <a:solidFill>
                  <a:srgbClr val="002060"/>
                </a:solidFill>
              </a:rPr>
              <a:t>Úřad pro ochranu osobních údajů I – postavení. Kontrolní pravomoc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3400" dirty="0" smtClean="0">
                <a:solidFill>
                  <a:srgbClr val="002060"/>
                </a:solidFill>
              </a:rPr>
              <a:t>postavení, pravomoci a úkoly: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rgbClr val="002060"/>
                </a:solidFill>
              </a:rPr>
              <a:t>		– ú</a:t>
            </a:r>
            <a:r>
              <a:rPr lang="cs-CZ" dirty="0" smtClean="0">
                <a:solidFill>
                  <a:srgbClr val="002060"/>
                </a:solidFill>
              </a:rPr>
              <a:t>střední správní úřad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	( předseda, 7 inspektorů, zaměstnanci),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	  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>
                <a:solidFill>
                  <a:srgbClr val="002060"/>
                </a:solidFill>
              </a:rPr>
              <a:t> kontrolní činnost - se silnými oprávněními kontrolujících, režim dle zákona o státní kontrole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( kontrolní protokol, námitky k předsedovi Úřadu),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>
                <a:solidFill>
                  <a:srgbClr val="002060"/>
                </a:solidFill>
              </a:rPr>
              <a:t>  opatření k nápravě, pod sankcí. 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 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>
                <a:solidFill>
                  <a:srgbClr val="002060"/>
                </a:solidFill>
              </a:rPr>
              <a:t>ALE TAKÉ -  poskytuje konzultace v oblasti ochrany osobních údajů.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2800" dirty="0" smtClean="0">
                <a:solidFill>
                  <a:srgbClr val="002060"/>
                </a:solidFill>
              </a:rPr>
              <a:t>Úřad pro ochranu osobních údajů II- sankční pravomoc</a:t>
            </a:r>
            <a:endParaRPr lang="cs-CZ" sz="2800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488"/>
          </a:xfrm>
        </p:spPr>
        <p:txBody>
          <a:bodyPr>
            <a:normAutofit fontScale="700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 smtClean="0">
              <a:solidFill>
                <a:srgbClr val="FFFF00"/>
              </a:solidFill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3600" dirty="0" smtClean="0">
                <a:solidFill>
                  <a:srgbClr val="002060"/>
                </a:solidFill>
              </a:rPr>
              <a:t>Za porušení povinností stanovených zákonem  při zpracování osobních údajů: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sz="3600" dirty="0" smtClean="0">
              <a:solidFill>
                <a:srgbClr val="002060"/>
              </a:solidFill>
            </a:endParaRP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cs-CZ" sz="3600" dirty="0" smtClean="0">
                <a:solidFill>
                  <a:srgbClr val="002060"/>
                </a:solidFill>
              </a:rPr>
              <a:t> </a:t>
            </a:r>
            <a:r>
              <a:rPr lang="cs-CZ" sz="4200" dirty="0" smtClean="0">
                <a:solidFill>
                  <a:srgbClr val="002060"/>
                </a:solidFill>
              </a:rPr>
              <a:t> </a:t>
            </a:r>
            <a:r>
              <a:rPr lang="cs-CZ" sz="4200" i="1" dirty="0" smtClean="0">
                <a:solidFill>
                  <a:srgbClr val="002060"/>
                </a:solidFill>
              </a:rPr>
              <a:t>Za přestupky,</a:t>
            </a:r>
            <a:r>
              <a:rPr lang="cs-CZ" sz="4200" dirty="0" smtClean="0">
                <a:solidFill>
                  <a:srgbClr val="002060"/>
                </a:solidFill>
              </a:rPr>
              <a:t>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3600" dirty="0" smtClean="0">
                <a:solidFill>
                  <a:srgbClr val="002060"/>
                </a:solidFill>
              </a:rPr>
              <a:t>			</a:t>
            </a:r>
          </a:p>
          <a:p>
            <a:pPr marL="1133856" lvl="2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3600" dirty="0" smtClean="0">
                <a:solidFill>
                  <a:srgbClr val="002060"/>
                </a:solidFill>
              </a:rPr>
              <a:t>Včetně porušení mlčenlivosti (i zaměstnancům)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  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cs-CZ" sz="4200" dirty="0" smtClean="0">
                <a:solidFill>
                  <a:srgbClr val="002060"/>
                </a:solidFill>
              </a:rPr>
              <a:t>Za </a:t>
            </a:r>
            <a:r>
              <a:rPr lang="cs-CZ" sz="4200" i="1" dirty="0" smtClean="0">
                <a:solidFill>
                  <a:srgbClr val="002060"/>
                </a:solidFill>
              </a:rPr>
              <a:t>jiné správní delikty</a:t>
            </a:r>
            <a:r>
              <a:rPr lang="cs-CZ" sz="3800" dirty="0" smtClean="0">
                <a:solidFill>
                  <a:srgbClr val="002060"/>
                </a:solidFill>
              </a:rPr>
              <a:t>.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0363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92D050"/>
                </a:solidFill>
              </a:rPr>
              <a:t>Otevřenost a transparentnost ve veřejné správě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2400" dirty="0" smtClean="0"/>
              <a:t>Veřejná správa je </a:t>
            </a:r>
            <a:r>
              <a:rPr lang="cs-CZ" sz="2400" dirty="0" smtClean="0">
                <a:solidFill>
                  <a:srgbClr val="7030A0"/>
                </a:solidFill>
              </a:rPr>
              <a:t>součásti moci výkonné </a:t>
            </a:r>
            <a:r>
              <a:rPr lang="cs-CZ" sz="2400" dirty="0" smtClean="0"/>
              <a:t>a jako taková je součásti veřejné moci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2400" dirty="0" smtClean="0"/>
              <a:t>Zdrojem veřejné moci – občané (FO), proto mají </a:t>
            </a:r>
            <a:r>
              <a:rPr lang="cs-CZ" sz="2400" dirty="0" smtClean="0">
                <a:solidFill>
                  <a:srgbClr val="7030A0"/>
                </a:solidFill>
              </a:rPr>
              <a:t>právo </a:t>
            </a:r>
            <a:r>
              <a:rPr lang="cs-CZ" sz="2400" u="sng" dirty="0" smtClean="0">
                <a:solidFill>
                  <a:srgbClr val="7030A0"/>
                </a:solidFill>
              </a:rPr>
              <a:t>kontrolovat</a:t>
            </a:r>
            <a:r>
              <a:rPr lang="cs-CZ" sz="2400" dirty="0" smtClean="0"/>
              <a:t>, jak je veřejná moc ve sféře veřejné správy uplatňována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endParaRPr lang="cs-CZ" sz="2400" dirty="0" smtClean="0"/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2400" dirty="0" smtClean="0"/>
              <a:t>Otevřenost a transparentnost jako </a:t>
            </a:r>
            <a:r>
              <a:rPr lang="cs-CZ" sz="2400" dirty="0" smtClean="0">
                <a:solidFill>
                  <a:srgbClr val="7030A0"/>
                </a:solidFill>
              </a:rPr>
              <a:t>nástroje pro kontrolu veřejné správy, 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2400" dirty="0" smtClean="0"/>
              <a:t>Informování o veřejných záležitostech, omezení korupce, služebný charakter, důvěryhodnost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endParaRPr lang="cs-CZ" sz="2400" u="sng" dirty="0" smtClean="0">
              <a:solidFill>
                <a:srgbClr val="FFC000"/>
              </a:solidFill>
            </a:endParaRP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2400" u="sng" dirty="0" smtClean="0">
                <a:solidFill>
                  <a:srgbClr val="7030A0"/>
                </a:solidFill>
              </a:rPr>
              <a:t>Základ pro další participaci (účast veřejnosti)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71357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2800" dirty="0" smtClean="0">
                <a:solidFill>
                  <a:srgbClr val="92D050"/>
                </a:solidFill>
              </a:rPr>
              <a:t>Právo na informace a informační povinnost</a:t>
            </a:r>
            <a:endParaRPr lang="cs-CZ" sz="2800" dirty="0">
              <a:solidFill>
                <a:srgbClr val="92D050"/>
              </a:solidFill>
            </a:endParaRP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>
              <a:solidFill>
                <a:srgbClr val="FFC000"/>
              </a:solidFill>
            </a:endParaRPr>
          </a:p>
          <a:p>
            <a:r>
              <a:rPr lang="cs-CZ" sz="2400" dirty="0" smtClean="0">
                <a:solidFill>
                  <a:srgbClr val="7030A0"/>
                </a:solidFill>
              </a:rPr>
              <a:t>Právo na informace  </a:t>
            </a:r>
            <a:r>
              <a:rPr lang="cs-CZ" sz="2400" dirty="0" smtClean="0"/>
              <a:t>a svoboda projevu - zakotveno  v čl. 17 LZPS,   </a:t>
            </a:r>
          </a:p>
          <a:p>
            <a:endParaRPr lang="cs-CZ" sz="2400" dirty="0" smtClean="0"/>
          </a:p>
          <a:p>
            <a:pPr algn="just"/>
            <a:r>
              <a:rPr lang="cs-CZ" sz="2400" dirty="0" smtClean="0">
                <a:solidFill>
                  <a:srgbClr val="7030A0"/>
                </a:solidFill>
              </a:rPr>
              <a:t>Informační povinnost </a:t>
            </a:r>
            <a:r>
              <a:rPr lang="cs-CZ" sz="2400" dirty="0" smtClean="0"/>
              <a:t>„povinných subjektů“ ( čl. 17 odst. 5 LZPS).</a:t>
            </a:r>
          </a:p>
          <a:p>
            <a:pPr algn="just"/>
            <a:endParaRPr lang="cs-CZ" sz="2400" dirty="0" smtClean="0"/>
          </a:p>
          <a:p>
            <a:pPr algn="just"/>
            <a:r>
              <a:rPr lang="cs-CZ" sz="2400" dirty="0" smtClean="0"/>
              <a:t>Obecná zákonná  úprava:  zákon  č. 106/1999 Sb., v platném znění</a:t>
            </a:r>
          </a:p>
          <a:p>
            <a:pPr>
              <a:buFont typeface="Wingdings 2" pitchFamily="18" charset="2"/>
              <a:buNone/>
            </a:pPr>
            <a:r>
              <a:rPr lang="cs-CZ" sz="2400" dirty="0" smtClean="0"/>
              <a:t> </a:t>
            </a:r>
          </a:p>
          <a:p>
            <a:endParaRPr lang="cs-CZ" sz="2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92D050"/>
                </a:solidFill>
              </a:rPr>
              <a:t>Speciální </a:t>
            </a:r>
            <a:r>
              <a:rPr lang="cs-CZ" sz="2800" dirty="0" smtClean="0">
                <a:solidFill>
                  <a:srgbClr val="92D050"/>
                </a:solidFill>
              </a:rPr>
              <a:t>úprava:</a:t>
            </a:r>
            <a:endParaRPr lang="cs-CZ" sz="2800" dirty="0">
              <a:solidFill>
                <a:srgbClr val="92D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charset="0"/>
              <a:buChar char="•"/>
            </a:pPr>
            <a:endParaRPr lang="cs-CZ" dirty="0" smtClean="0"/>
          </a:p>
          <a:p>
            <a:pPr algn="just">
              <a:buFont typeface="Arial" charset="0"/>
              <a:buChar char="•"/>
            </a:pPr>
            <a:r>
              <a:rPr lang="cs-CZ" dirty="0" smtClean="0"/>
              <a:t>Zákon </a:t>
            </a:r>
            <a:r>
              <a:rPr lang="cs-CZ" u="sng" dirty="0">
                <a:solidFill>
                  <a:srgbClr val="7030A0"/>
                </a:solidFill>
              </a:rPr>
              <a:t>č. 123/1998 Sb</a:t>
            </a:r>
            <a:r>
              <a:rPr lang="cs-CZ" u="sng" dirty="0">
                <a:solidFill>
                  <a:srgbClr val="FFC000"/>
                </a:solidFill>
              </a:rPr>
              <a:t>.</a:t>
            </a:r>
            <a:r>
              <a:rPr lang="cs-CZ" u="sng" dirty="0"/>
              <a:t>, o právu na informace o životním </a:t>
            </a:r>
            <a:r>
              <a:rPr lang="cs-CZ" u="sng" dirty="0" smtClean="0"/>
              <a:t>prostředí </a:t>
            </a:r>
          </a:p>
          <a:p>
            <a:pPr marL="136525" indent="0" algn="just">
              <a:buNone/>
            </a:pPr>
            <a:endParaRPr lang="cs-CZ" sz="2400" u="sng" dirty="0" smtClean="0"/>
          </a:p>
          <a:p>
            <a:pPr marL="136525" indent="0" algn="just">
              <a:buNone/>
            </a:pPr>
            <a:r>
              <a:rPr lang="cs-CZ" sz="2400" u="sng" dirty="0" smtClean="0"/>
              <a:t>(k provedení čl. 35 Listiny základních práv a svobod)</a:t>
            </a:r>
            <a:endParaRPr lang="cs-CZ" sz="2400" u="sng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64419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 smtClean="0"/>
              <a:t>Omezení práva na informace: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39965"/>
          </a:xfrm>
        </p:spPr>
        <p:txBody>
          <a:bodyPr>
            <a:normAutofit fontScale="775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(a svobody projevu) -  dle čl. 17 odst. 4 LZPS: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 </a:t>
            </a:r>
            <a:r>
              <a:rPr lang="cs-CZ" dirty="0" smtClean="0">
                <a:solidFill>
                  <a:srgbClr val="7030A0"/>
                </a:solidFill>
              </a:rPr>
              <a:t>pouze formou zákona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 smtClean="0">
              <a:solidFill>
                <a:srgbClr val="7030A0"/>
              </a:solidFill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>
                <a:solidFill>
                  <a:srgbClr val="7030A0"/>
                </a:solidFill>
              </a:rPr>
              <a:t> pouze z  důvodů: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 smtClean="0"/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 ochrana práv a svobod druhých </a:t>
            </a:r>
            <a:r>
              <a:rPr lang="cs-CZ" sz="2800" dirty="0" smtClean="0">
                <a:solidFill>
                  <a:srgbClr val="7030A0"/>
                </a:solidFill>
              </a:rPr>
              <a:t>( ochrana </a:t>
            </a:r>
            <a:r>
              <a:rPr lang="cs-CZ" sz="2800" dirty="0" err="1" smtClean="0">
                <a:solidFill>
                  <a:srgbClr val="7030A0"/>
                </a:solidFill>
              </a:rPr>
              <a:t>souktomí</a:t>
            </a:r>
            <a:r>
              <a:rPr lang="cs-CZ" sz="2800" dirty="0" smtClean="0">
                <a:solidFill>
                  <a:srgbClr val="7030A0"/>
                </a:solidFill>
              </a:rPr>
              <a:t>, </a:t>
            </a:r>
            <a:r>
              <a:rPr lang="cs-CZ" sz="2800" b="1" dirty="0" smtClean="0">
                <a:solidFill>
                  <a:srgbClr val="7030A0"/>
                </a:solidFill>
              </a:rPr>
              <a:t>osobní údaje</a:t>
            </a:r>
            <a:r>
              <a:rPr lang="cs-CZ" sz="2800" dirty="0" smtClean="0">
                <a:solidFill>
                  <a:srgbClr val="7030A0"/>
                </a:solidFill>
              </a:rPr>
              <a:t>, </a:t>
            </a:r>
            <a:r>
              <a:rPr lang="cs-CZ" sz="2800" dirty="0" smtClean="0">
                <a:solidFill>
                  <a:srgbClr val="7030A0"/>
                </a:solidFill>
              </a:rPr>
              <a:t>obchodní tajemství, autorská práva…)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endParaRPr lang="cs-CZ" sz="2800" dirty="0" smtClean="0">
              <a:solidFill>
                <a:srgbClr val="FF0000"/>
              </a:solidFill>
            </a:endParaRP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 bezpečnost státu a veřejná bezpečnost </a:t>
            </a:r>
            <a:r>
              <a:rPr lang="cs-CZ" sz="2800" dirty="0" smtClean="0">
                <a:solidFill>
                  <a:schemeClr val="bg1"/>
                </a:solidFill>
              </a:rPr>
              <a:t>(utajované informace,…)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endParaRPr lang="cs-CZ" sz="2800" dirty="0" smtClean="0">
              <a:solidFill>
                <a:srgbClr val="FF0000"/>
              </a:solidFill>
            </a:endParaRP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 ochrana veřejného zdraví a mravnosti</a:t>
            </a:r>
            <a:endParaRPr lang="cs-CZ" sz="2800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Právo na informace a informační povinnost</a:t>
            </a:r>
            <a:endParaRPr lang="cs-CZ" sz="2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63" y="1571625"/>
            <a:ext cx="8643937" cy="5422900"/>
          </a:xfrm>
        </p:spPr>
        <p:txBody>
          <a:bodyPr>
            <a:normAutofit fontScale="325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7400" b="1" dirty="0" smtClean="0">
                <a:solidFill>
                  <a:srgbClr val="7030A0"/>
                </a:solidFill>
              </a:rPr>
              <a:t>Zákon o svobodném přístupu k informacím – č.106/1999 Sb</a:t>
            </a:r>
            <a:r>
              <a:rPr lang="cs-CZ" sz="7400" b="1" dirty="0" smtClean="0"/>
              <a:t>., v platném znění</a:t>
            </a:r>
            <a:endParaRPr lang="cs-CZ" sz="7400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6000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5100" b="1" dirty="0" smtClean="0"/>
              <a:t>=</a:t>
            </a:r>
            <a:r>
              <a:rPr lang="cs-CZ" sz="7400" b="1" dirty="0" smtClean="0"/>
              <a:t> obecná úprava: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7400" b="1" dirty="0" smtClean="0"/>
              <a:t>	Použije se,</a:t>
            </a:r>
            <a:r>
              <a:rPr lang="cs-CZ" sz="7400" dirty="0" smtClean="0"/>
              <a:t> pokud režim poskytování informací (zejména na žádost) není obsažen uceleně v jiném zákoně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7400" dirty="0" smtClean="0"/>
              <a:t>	(např. z.č. 123/1998 Sb., o právu na informace o životním prostředí).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7400" b="1" dirty="0" smtClean="0"/>
              <a:t> </a:t>
            </a:r>
            <a:r>
              <a:rPr lang="cs-CZ" sz="7400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7400" dirty="0" smtClean="0"/>
              <a:t> </a:t>
            </a: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7400" b="1" dirty="0" smtClean="0">
                <a:solidFill>
                  <a:srgbClr val="7030A0"/>
                </a:solidFill>
              </a:rPr>
              <a:t>Povinnými subjekty</a:t>
            </a:r>
            <a:r>
              <a:rPr lang="cs-CZ" sz="7400" dirty="0" smtClean="0">
                <a:solidFill>
                  <a:srgbClr val="7030A0"/>
                </a:solidFill>
              </a:rPr>
              <a:t> (</a:t>
            </a:r>
            <a:r>
              <a:rPr lang="cs-CZ" sz="7400" dirty="0" smtClean="0"/>
              <a:t>k poskytování informací):</a:t>
            </a: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7400" dirty="0" smtClean="0"/>
              <a:t>     státní orgány, územní samosprávné celky a jejich orgány, a veřejné instituce.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7400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3800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3800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Právo na informace a informační povinnost</a:t>
            </a:r>
            <a:endParaRPr lang="cs-CZ" sz="2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b="1" dirty="0" smtClean="0"/>
              <a:t>Dva režimy</a:t>
            </a:r>
            <a:r>
              <a:rPr lang="cs-CZ" dirty="0" smtClean="0"/>
              <a:t> poskytování informací: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b="1" i="1" dirty="0" smtClean="0">
                <a:solidFill>
                  <a:srgbClr val="7030A0"/>
                </a:solidFill>
              </a:rPr>
              <a:t>zveřejněním</a:t>
            </a:r>
            <a:r>
              <a:rPr lang="cs-CZ" dirty="0" smtClean="0"/>
              <a:t> ( obecné o povinném subjektu a jeho činnosti). - § 5.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b="1" i="1" dirty="0" smtClean="0">
                <a:solidFill>
                  <a:srgbClr val="7030A0"/>
                </a:solidFill>
              </a:rPr>
              <a:t>na žádost  </a:t>
            </a:r>
            <a:r>
              <a:rPr lang="cs-CZ" i="1" dirty="0" smtClean="0"/>
              <a:t>( </a:t>
            </a:r>
            <a:r>
              <a:rPr lang="cs-CZ" dirty="0" smtClean="0"/>
              <a:t>lze </a:t>
            </a:r>
            <a:r>
              <a:rPr lang="cs-CZ" i="1" dirty="0" smtClean="0"/>
              <a:t>neformálně)</a:t>
            </a:r>
            <a:r>
              <a:rPr lang="cs-CZ" dirty="0" smtClean="0"/>
              <a:t>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Písemná žádost  - teprve není-li informace poskytnuta, nebo žadatel poskytnutou nepovažuje za dostačující.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     Poskytnutí </a:t>
            </a:r>
            <a:r>
              <a:rPr lang="cs-CZ" i="1" dirty="0" smtClean="0"/>
              <a:t>není v režimu správního řízení</a:t>
            </a:r>
            <a:r>
              <a:rPr lang="cs-CZ" dirty="0" smtClean="0"/>
              <a:t>.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Právo na informace a informační povinnost</a:t>
            </a:r>
            <a:endParaRPr lang="cs-CZ" sz="2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pPr algn="just"/>
            <a:r>
              <a:rPr lang="cs-CZ" dirty="0" smtClean="0"/>
              <a:t> Teprve pokud bude zcela nebo zčásti </a:t>
            </a:r>
            <a:r>
              <a:rPr lang="cs-CZ" i="1" dirty="0" smtClean="0"/>
              <a:t>žádost    </a:t>
            </a:r>
            <a:r>
              <a:rPr lang="cs-CZ" i="1" dirty="0" smtClean="0">
                <a:solidFill>
                  <a:srgbClr val="7030A0"/>
                </a:solidFill>
              </a:rPr>
              <a:t>odmítnuta</a:t>
            </a:r>
            <a:r>
              <a:rPr lang="cs-CZ" dirty="0" smtClean="0"/>
              <a:t>, vydává se o tom  </a:t>
            </a:r>
            <a:r>
              <a:rPr lang="cs-CZ" i="1" dirty="0" smtClean="0">
                <a:solidFill>
                  <a:srgbClr val="7030A0"/>
                </a:solidFill>
              </a:rPr>
              <a:t>rozhodnutí (</a:t>
            </a:r>
            <a:r>
              <a:rPr lang="cs-CZ" dirty="0" smtClean="0"/>
              <a:t>možnost podat odvolání).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7030A0"/>
                </a:solidFill>
              </a:rPr>
              <a:t>(Jiná) nespokojenost žadatele, včetně event. </a:t>
            </a:r>
            <a:r>
              <a:rPr lang="cs-CZ" i="1" dirty="0" smtClean="0">
                <a:solidFill>
                  <a:srgbClr val="7030A0"/>
                </a:solidFill>
              </a:rPr>
              <a:t>nečinnosti </a:t>
            </a:r>
            <a:r>
              <a:rPr lang="cs-CZ" dirty="0" smtClean="0">
                <a:solidFill>
                  <a:srgbClr val="7030A0"/>
                </a:solidFill>
              </a:rPr>
              <a:t>povinného </a:t>
            </a:r>
            <a:r>
              <a:rPr lang="cs-CZ" dirty="0" err="1" smtClean="0">
                <a:solidFill>
                  <a:srgbClr val="7030A0"/>
                </a:solidFill>
              </a:rPr>
              <a:t>subjetku</a:t>
            </a:r>
            <a:r>
              <a:rPr lang="cs-CZ" dirty="0" smtClean="0">
                <a:solidFill>
                  <a:srgbClr val="7030A0"/>
                </a:solidFill>
              </a:rPr>
              <a:t> – řeší se formou </a:t>
            </a:r>
            <a:r>
              <a:rPr lang="cs-CZ" b="1" i="1" dirty="0" smtClean="0">
                <a:solidFill>
                  <a:srgbClr val="7030A0"/>
                </a:solidFill>
              </a:rPr>
              <a:t>stížnosti</a:t>
            </a:r>
            <a:r>
              <a:rPr lang="cs-CZ" i="1" dirty="0" smtClean="0"/>
              <a:t>,</a:t>
            </a:r>
            <a:r>
              <a:rPr lang="cs-CZ" dirty="0" smtClean="0"/>
              <a:t> o které, pokud nevyhoví přímo </a:t>
            </a:r>
            <a:r>
              <a:rPr lang="cs-CZ" dirty="0" err="1" smtClean="0"/>
              <a:t>poviný</a:t>
            </a:r>
            <a:r>
              <a:rPr lang="cs-CZ" dirty="0" smtClean="0"/>
              <a:t> subjekt, rozhoduje nadřízený orgán.  </a:t>
            </a:r>
          </a:p>
          <a:p>
            <a:pPr marL="136525" indent="0">
              <a:buNone/>
            </a:pPr>
            <a:r>
              <a:rPr lang="cs-CZ" dirty="0" smtClean="0"/>
              <a:t> 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</TotalTime>
  <Words>540</Words>
  <Application>Microsoft Office PowerPoint</Application>
  <PresentationFormat>Předvádění na obrazovce (4:3)</PresentationFormat>
  <Paragraphs>222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sady Office</vt:lpstr>
      <vt:lpstr>Právo na informace a ochrana osobních údajů ve veřejné správě-</vt:lpstr>
      <vt:lpstr>Ústavní základ nakládání s informacemi ve veřejné správě </vt:lpstr>
      <vt:lpstr>Otevřenost a transparentnost ve veřejné správě</vt:lpstr>
      <vt:lpstr>Právo na informace a informační povinnost</vt:lpstr>
      <vt:lpstr>Speciální úprava:</vt:lpstr>
      <vt:lpstr>Omezení práva na informace:</vt:lpstr>
      <vt:lpstr>Právo na informace a informační povinnost</vt:lpstr>
      <vt:lpstr>Právo na informace a informační povinnost</vt:lpstr>
      <vt:lpstr>Právo na informace a informační povinnost</vt:lpstr>
      <vt:lpstr>Právo na informace - principy zákona  č.106/1999  Sb.:</vt:lpstr>
      <vt:lpstr>Právo na informace a informační povinnost</vt:lpstr>
      <vt:lpstr>Režimy ochrany osobních údajů: </vt:lpstr>
      <vt:lpstr>Význam a náročnost  ochrany osobních údajů v činnosti veřejné správy </vt:lpstr>
      <vt:lpstr>Základ zákonné úpravy ochrany osobních údajů - zákon č. 101/2000 Sb.  </vt:lpstr>
      <vt:lpstr>Pojmy používané v zákoně </vt:lpstr>
      <vt:lpstr>Pojmy II:</vt:lpstr>
      <vt:lpstr>Zásady při zpracování osobních údajů</vt:lpstr>
      <vt:lpstr>Zásady při zpracování osobních údajů II</vt:lpstr>
      <vt:lpstr>Zásady při zpracování osobních údajů III</vt:lpstr>
      <vt:lpstr>Předávání osobních údajů do jiných států    </vt:lpstr>
      <vt:lpstr>Úřad pro ochranu osobních údajů I – postavení. Kontrolní pravomoc</vt:lpstr>
      <vt:lpstr>Úřad pro ochranu osobních údajů II- sankční pravomoc</vt:lpstr>
      <vt:lpstr>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osobních údajů ve veřejné správě</dc:title>
  <cp:lastModifiedBy>Lenovo</cp:lastModifiedBy>
  <cp:revision>23</cp:revision>
  <dcterms:modified xsi:type="dcterms:W3CDTF">2015-04-07T07:30:34Z</dcterms:modified>
</cp:coreProperties>
</file>