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3"/>
  </p:notesMasterIdLst>
  <p:sldIdLst>
    <p:sldId id="279" r:id="rId2"/>
    <p:sldId id="281" r:id="rId3"/>
    <p:sldId id="290" r:id="rId4"/>
    <p:sldId id="282" r:id="rId5"/>
    <p:sldId id="283" r:id="rId6"/>
    <p:sldId id="291" r:id="rId7"/>
    <p:sldId id="292" r:id="rId8"/>
    <p:sldId id="293" r:id="rId9"/>
    <p:sldId id="294" r:id="rId10"/>
    <p:sldId id="284" r:id="rId11"/>
    <p:sldId id="28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FFCC"/>
    <a:srgbClr val="FF7C80"/>
    <a:srgbClr val="CE32D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41" autoAdjust="0"/>
  </p:normalViewPr>
  <p:slideViewPr>
    <p:cSldViewPr>
      <p:cViewPr>
        <p:scale>
          <a:sx n="60" d="100"/>
          <a:sy n="60" d="100"/>
        </p:scale>
        <p:origin x="-145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6194-B9BD-4790-87BC-8C68BD009FD3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F5467-D1FA-4E9F-9912-E895F499BFC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027DD1-1B8A-4C4C-AAF3-FC4F3D4EEC64}" type="slidenum">
              <a:rPr lang="cs-CZ"/>
              <a:pPr/>
              <a:t>5</a:t>
            </a:fld>
            <a:endParaRPr lang="cs-CZ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§ 155 odst. 4 o.s.</a:t>
            </a:r>
            <a:r>
              <a:rPr lang="cs-CZ" b="1" dirty="0" err="1"/>
              <a:t>ř</a:t>
            </a:r>
            <a:r>
              <a:rPr lang="cs-CZ" b="1" dirty="0"/>
              <a:t>.:</a:t>
            </a:r>
          </a:p>
          <a:p>
            <a:r>
              <a:rPr lang="cs-CZ" dirty="0"/>
              <a:t>„... soud může účastníkovi, jehož žalobě vyhověl, </a:t>
            </a:r>
          </a:p>
          <a:p>
            <a:r>
              <a:rPr lang="cs-CZ" dirty="0"/>
              <a:t>přiznat na jeho návrh ve výroku rozsudku právo rozsudek uveřejnit </a:t>
            </a:r>
          </a:p>
          <a:p>
            <a:r>
              <a:rPr lang="cs-CZ" dirty="0"/>
              <a:t>na náklady neúspěšného účastníka; podle okolností případu soud stanoví též rozsah, formu a způsob uveřejnění“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CDF06-5567-4B99-8304-230BBFE70C83}" type="slidenum">
              <a:rPr lang="cs-CZ"/>
              <a:pPr/>
              <a:t>10</a:t>
            </a:fld>
            <a:endParaRPr lang="cs-CZ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04951-9999-4E80-A4C2-EBDAB9A559CC}" type="datetimeFigureOut">
              <a:rPr lang="cs-CZ" smtClean="0"/>
              <a:pPr/>
              <a:t>5.4.2015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8A7C4-604F-4A6F-9FEE-130E00B2E1C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2976" y="1000108"/>
            <a:ext cx="7072362" cy="5429288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Právo nekalé </a:t>
            </a:r>
            <a:r>
              <a:rPr lang="cs-CZ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soutěže:</a:t>
            </a:r>
          </a:p>
          <a:p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Právní prostředky ochrany</a:t>
            </a: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27. </a:t>
            </a:r>
            <a:r>
              <a:rPr lang="cs-CZ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2015</a:t>
            </a:r>
            <a:endParaRPr lang="cs-CZ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		 		</a:t>
            </a:r>
            <a:r>
              <a:rPr lang="cs-CZ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cs-CZ" sz="24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85786" y="142852"/>
            <a:ext cx="5500726" cy="5508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/>
              <a:t>Ochrana proti nekalé </a:t>
            </a:r>
            <a:r>
              <a:rPr lang="cs-CZ" b="1" dirty="0" smtClean="0"/>
              <a:t>soutěži </a:t>
            </a:r>
            <a:r>
              <a:rPr lang="cs-CZ" b="1" dirty="0" smtClean="0">
                <a:solidFill>
                  <a:srgbClr val="FF0000"/>
                </a:solidFill>
              </a:rPr>
              <a:t>– nároky  právnických osob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42845" y="1000108"/>
            <a:ext cx="3214709" cy="1077218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 smtClean="0"/>
              <a:t>Právnická osoba, která hájí </a:t>
            </a:r>
            <a:r>
              <a:rPr lang="cs-CZ" sz="1600" b="1"/>
              <a:t>zájmy </a:t>
            </a:r>
            <a:endParaRPr lang="cs-CZ" sz="1600" b="1" smtClean="0"/>
          </a:p>
          <a:p>
            <a:pPr algn="l"/>
            <a:r>
              <a:rPr lang="cs-CZ" sz="1600" b="1" smtClean="0"/>
              <a:t>dotčených soutěžitelů n. zákazníků/ spotřebitelů</a:t>
            </a:r>
            <a:endParaRPr lang="cs-CZ" sz="1600" b="1"/>
          </a:p>
          <a:p>
            <a:pPr algn="l"/>
            <a:r>
              <a:rPr lang="cs-CZ" sz="1600" smtClean="0"/>
              <a:t>může se domáhat </a:t>
            </a:r>
            <a:r>
              <a:rPr lang="cs-CZ" sz="1600"/>
              <a:t>u soudu, 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9715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879475" y="4579938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1331913" y="59499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142844" y="2143116"/>
            <a:ext cx="107157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aby rušitel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3786183" y="1142984"/>
            <a:ext cx="3786214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dirty="0">
                <a:solidFill>
                  <a:srgbClr val="0070C0"/>
                </a:solidFill>
              </a:rPr>
              <a:t>v případech nekalé soutěže podle </a:t>
            </a:r>
            <a:r>
              <a:rPr lang="cs-CZ" sz="1400" b="1" dirty="0" err="1">
                <a:solidFill>
                  <a:srgbClr val="0070C0"/>
                </a:solidFill>
              </a:rPr>
              <a:t>gener</a:t>
            </a:r>
            <a:r>
              <a:rPr lang="cs-CZ" sz="1400" b="1" dirty="0">
                <a:solidFill>
                  <a:srgbClr val="0070C0"/>
                </a:solidFill>
              </a:rPr>
              <a:t>. klauzule, </a:t>
            </a:r>
          </a:p>
          <a:p>
            <a:pPr algn="l"/>
            <a:r>
              <a:rPr lang="cs-CZ" sz="1400" dirty="0">
                <a:solidFill>
                  <a:srgbClr val="0070C0"/>
                </a:solidFill>
              </a:rPr>
              <a:t>podle</a:t>
            </a:r>
            <a:r>
              <a:rPr lang="cs-CZ" sz="1400" b="1" dirty="0">
                <a:solidFill>
                  <a:srgbClr val="0070C0"/>
                </a:solidFill>
              </a:rPr>
              <a:t> </a:t>
            </a:r>
            <a:r>
              <a:rPr lang="cs-CZ" sz="1400" b="1">
                <a:solidFill>
                  <a:srgbClr val="0070C0"/>
                </a:solidFill>
              </a:rPr>
              <a:t>§ </a:t>
            </a:r>
            <a:r>
              <a:rPr lang="cs-CZ" sz="1400" b="1" smtClean="0">
                <a:solidFill>
                  <a:srgbClr val="0070C0"/>
                </a:solidFill>
              </a:rPr>
              <a:t>2977 až 2981 </a:t>
            </a:r>
            <a:r>
              <a:rPr lang="cs-CZ" sz="1400" smtClean="0">
                <a:solidFill>
                  <a:srgbClr val="0070C0"/>
                </a:solidFill>
              </a:rPr>
              <a:t>a</a:t>
            </a:r>
            <a:r>
              <a:rPr lang="cs-CZ" sz="1400" b="1" smtClean="0">
                <a:solidFill>
                  <a:srgbClr val="0070C0"/>
                </a:solidFill>
              </a:rPr>
              <a:t>  </a:t>
            </a:r>
            <a:r>
              <a:rPr lang="cs-CZ" sz="1400" smtClean="0">
                <a:solidFill>
                  <a:srgbClr val="0070C0"/>
                </a:solidFill>
              </a:rPr>
              <a:t>podle</a:t>
            </a:r>
            <a:r>
              <a:rPr lang="cs-CZ" sz="1400" b="1" smtClean="0">
                <a:solidFill>
                  <a:srgbClr val="0070C0"/>
                </a:solidFill>
              </a:rPr>
              <a:t> § 2986 až 2987</a:t>
            </a:r>
            <a:r>
              <a:rPr lang="cs-CZ" sz="1400" smtClean="0">
                <a:solidFill>
                  <a:srgbClr val="0070C0"/>
                </a:solidFill>
              </a:rPr>
              <a:t> 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6929454" y="142853"/>
            <a:ext cx="2143140" cy="4286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b="1" dirty="0" smtClean="0"/>
          </a:p>
          <a:p>
            <a:r>
              <a:rPr lang="cs-CZ" sz="1600" b="1" smtClean="0">
                <a:solidFill>
                  <a:srgbClr val="0070C0"/>
                </a:solidFill>
              </a:rPr>
              <a:t>§ 2989 </a:t>
            </a:r>
            <a:r>
              <a:rPr lang="cs-CZ" sz="1600" b="1" dirty="0">
                <a:solidFill>
                  <a:srgbClr val="0070C0"/>
                </a:solidFill>
              </a:rPr>
              <a:t>odst. </a:t>
            </a:r>
            <a:r>
              <a:rPr lang="cs-CZ" sz="1600" b="1">
                <a:solidFill>
                  <a:srgbClr val="0070C0"/>
                </a:solidFill>
              </a:rPr>
              <a:t>1 </a:t>
            </a:r>
            <a:r>
              <a:rPr lang="cs-CZ" sz="1600" b="1" smtClean="0">
                <a:solidFill>
                  <a:srgbClr val="0070C0"/>
                </a:solidFill>
              </a:rPr>
              <a:t>obč. </a:t>
            </a:r>
            <a:r>
              <a:rPr lang="cs-CZ" sz="1600" b="1" dirty="0">
                <a:solidFill>
                  <a:srgbClr val="0070C0"/>
                </a:solidFill>
              </a:rPr>
              <a:t>zák.</a:t>
            </a:r>
          </a:p>
          <a:p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429125" y="4286256"/>
            <a:ext cx="3571900" cy="760208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endParaRPr lang="cs-CZ" sz="1400" b="1"/>
          </a:p>
          <a:p>
            <a:pPr algn="l">
              <a:lnSpc>
                <a:spcPct val="70000"/>
              </a:lnSpc>
            </a:pPr>
            <a:r>
              <a:rPr lang="cs-CZ" sz="1600" b="1"/>
              <a:t>soud</a:t>
            </a:r>
            <a:r>
              <a:rPr lang="cs-CZ" sz="1600"/>
              <a:t> může v rozsudku přiznat právo</a:t>
            </a:r>
          </a:p>
          <a:p>
            <a:pPr algn="l">
              <a:lnSpc>
                <a:spcPct val="70000"/>
              </a:lnSpc>
            </a:pPr>
            <a:r>
              <a:rPr lang="cs-CZ" sz="1600" b="1">
                <a:solidFill>
                  <a:srgbClr val="FF0000"/>
                </a:solidFill>
              </a:rPr>
              <a:t>uveřejnit rozsudek</a:t>
            </a:r>
            <a:r>
              <a:rPr lang="cs-CZ" sz="1600">
                <a:solidFill>
                  <a:srgbClr val="FF0000"/>
                </a:solidFill>
              </a:rPr>
              <a:t> </a:t>
            </a:r>
            <a:r>
              <a:rPr lang="cs-CZ" sz="1600"/>
              <a:t>na náklady účastníka, který v řízení neuspěl </a:t>
            </a:r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142844" y="4000504"/>
            <a:ext cx="2143140" cy="360362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smtClean="0"/>
              <a:t>může navrhnout </a:t>
            </a:r>
            <a:r>
              <a:rPr lang="cs-CZ" sz="1600"/>
              <a:t>soudu</a:t>
            </a:r>
            <a:r>
              <a:rPr lang="cs-CZ" sz="1400"/>
              <a:t>,</a:t>
            </a:r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7072330" y="3714752"/>
            <a:ext cx="1714512" cy="57784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dirty="0" smtClean="0"/>
              <a:t>§ 155 odst.4 o. s. </a:t>
            </a:r>
            <a:r>
              <a:rPr lang="cs-CZ" sz="1600" b="1" dirty="0" err="1" smtClean="0"/>
              <a:t>ř</a:t>
            </a:r>
            <a:r>
              <a:rPr lang="cs-CZ" sz="1600" b="1" dirty="0" smtClean="0"/>
              <a:t>.</a:t>
            </a:r>
            <a:endParaRPr lang="cs-CZ" sz="1600" b="1" dirty="0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857620" y="2428868"/>
            <a:ext cx="214314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  </a:t>
            </a:r>
            <a:r>
              <a:rPr lang="cs-CZ" sz="1200" b="1" smtClean="0">
                <a:solidFill>
                  <a:srgbClr val="FF0000"/>
                </a:solidFill>
              </a:rPr>
              <a:t>žaloba </a:t>
            </a:r>
            <a:r>
              <a:rPr lang="cs-CZ" sz="1200" b="1">
                <a:solidFill>
                  <a:srgbClr val="FF0000"/>
                </a:solidFill>
              </a:rPr>
              <a:t>zápůrčí </a:t>
            </a:r>
            <a:r>
              <a:rPr lang="cs-CZ" sz="1200" b="1"/>
              <a:t>/</a:t>
            </a:r>
            <a:r>
              <a:rPr lang="cs-CZ" sz="1200" b="1" smtClean="0"/>
              <a:t> negatorní</a:t>
            </a:r>
            <a:endParaRPr lang="cs-CZ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42844" y="2428868"/>
            <a:ext cx="307183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600" smtClean="0"/>
              <a:t>  zdržel se nekalé soutěže</a:t>
            </a:r>
            <a:endParaRPr lang="cs-CZ" sz="1600" dirty="0"/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42844" y="3071810"/>
            <a:ext cx="22145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</a:t>
            </a:r>
            <a:r>
              <a:rPr lang="cs-CZ" sz="1600" smtClean="0"/>
              <a:t>odstranil závadný </a:t>
            </a:r>
            <a:r>
              <a:rPr lang="cs-CZ" sz="1600"/>
              <a:t>stav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857620" y="3143248"/>
            <a:ext cx="221457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cs-CZ" sz="1200" b="1" smtClean="0">
                <a:solidFill>
                  <a:srgbClr val="FF0000"/>
                </a:solidFill>
              </a:rPr>
              <a:t>žaloba </a:t>
            </a:r>
            <a:r>
              <a:rPr lang="cs-CZ" sz="1200" b="1">
                <a:solidFill>
                  <a:srgbClr val="FF0000"/>
                </a:solidFill>
              </a:rPr>
              <a:t>odstraňovací </a:t>
            </a:r>
            <a:r>
              <a:rPr lang="cs-CZ" sz="1200" b="1"/>
              <a:t> </a:t>
            </a:r>
            <a:r>
              <a:rPr lang="cs-CZ" sz="1200" b="1" smtClean="0"/>
              <a:t>/ restituční</a:t>
            </a:r>
            <a:endParaRPr lang="cs-CZ"/>
          </a:p>
        </p:txBody>
      </p:sp>
      <p:sp>
        <p:nvSpPr>
          <p:cNvPr id="25" name="Rectangle 37"/>
          <p:cNvSpPr>
            <a:spLocks noChangeArrowheads="1"/>
          </p:cNvSpPr>
          <p:nvPr/>
        </p:nvSpPr>
        <p:spPr bwMode="auto">
          <a:xfrm>
            <a:off x="142844" y="4572008"/>
            <a:ext cx="3463920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cs-CZ" sz="1400" smtClean="0"/>
              <a:t>  </a:t>
            </a:r>
            <a:r>
              <a:rPr lang="cs-CZ" sz="1600" smtClean="0"/>
              <a:t>aby bylo </a:t>
            </a:r>
            <a:r>
              <a:rPr lang="cs-CZ" sz="1600"/>
              <a:t>přiznáno právo </a:t>
            </a:r>
            <a:r>
              <a:rPr lang="cs-CZ" sz="1600" smtClean="0"/>
              <a:t>uveřejnit </a:t>
            </a:r>
            <a:r>
              <a:rPr lang="cs-CZ" sz="1600"/>
              <a:t>rozsudek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85720" y="142852"/>
            <a:ext cx="6072230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/>
              <a:t>Ochrana proti nekalé </a:t>
            </a:r>
            <a:r>
              <a:rPr lang="cs-CZ" b="1" dirty="0" smtClean="0"/>
              <a:t>soutěži – </a:t>
            </a:r>
            <a:r>
              <a:rPr lang="cs-CZ" b="1" dirty="0" smtClean="0">
                <a:solidFill>
                  <a:srgbClr val="FF0000"/>
                </a:solidFill>
              </a:rPr>
              <a:t>spotřebitel a důkazní břemeno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1071546"/>
            <a:ext cx="2643174" cy="584775"/>
          </a:xfrm>
          <a:prstGeom prst="rect">
            <a:avLst/>
          </a:prstGeom>
          <a:solidFill>
            <a:srgbClr val="FBF88D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/>
              <a:t>Pokud se dotčený spotřebitel </a:t>
            </a:r>
            <a:endParaRPr lang="cs-CZ" sz="1600" b="1" smtClean="0"/>
          </a:p>
          <a:p>
            <a:pPr algn="l"/>
            <a:r>
              <a:rPr lang="cs-CZ" sz="1600" smtClean="0"/>
              <a:t>domáhá </a:t>
            </a:r>
            <a:r>
              <a:rPr lang="cs-CZ" sz="1600"/>
              <a:t>u soudu,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5288" y="1773238"/>
            <a:ext cx="96200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57158" y="2357430"/>
            <a:ext cx="2808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zdržel </a:t>
            </a:r>
            <a:r>
              <a:rPr lang="cs-CZ" sz="1400"/>
              <a:t>se protiprávního jednání</a:t>
            </a:r>
            <a:endParaRPr lang="cs-CZ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57158" y="2786058"/>
            <a:ext cx="2663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odstranil </a:t>
            </a:r>
            <a:r>
              <a:rPr lang="cs-CZ" sz="1400"/>
              <a:t>vzniklý závadný stav</a:t>
            </a:r>
            <a:endParaRPr lang="cs-CZ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857488" y="1071546"/>
            <a:ext cx="3786214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>
                <a:solidFill>
                  <a:srgbClr val="0070C0"/>
                </a:solidFill>
              </a:rPr>
              <a:t>v případech nekalé soutěže podle </a:t>
            </a:r>
            <a:r>
              <a:rPr lang="cs-CZ" sz="1400" b="1">
                <a:solidFill>
                  <a:srgbClr val="0070C0"/>
                </a:solidFill>
              </a:rPr>
              <a:t>gener. klauzule, </a:t>
            </a:r>
          </a:p>
          <a:p>
            <a:pPr algn="l"/>
            <a:r>
              <a:rPr lang="cs-CZ" sz="1400">
                <a:solidFill>
                  <a:srgbClr val="0070C0"/>
                </a:solidFill>
              </a:rPr>
              <a:t>podle</a:t>
            </a:r>
            <a:r>
              <a:rPr lang="cs-CZ" sz="1400" b="1">
                <a:solidFill>
                  <a:srgbClr val="0070C0"/>
                </a:solidFill>
              </a:rPr>
              <a:t> § </a:t>
            </a:r>
            <a:r>
              <a:rPr lang="cs-CZ" sz="1400" b="1" smtClean="0">
                <a:solidFill>
                  <a:srgbClr val="0070C0"/>
                </a:solidFill>
              </a:rPr>
              <a:t>2977 až 2981 </a:t>
            </a:r>
            <a:r>
              <a:rPr lang="cs-CZ" sz="1400" smtClean="0">
                <a:solidFill>
                  <a:srgbClr val="0070C0"/>
                </a:solidFill>
              </a:rPr>
              <a:t>nebo v </a:t>
            </a:r>
            <a:r>
              <a:rPr lang="cs-CZ" sz="1400" b="1" smtClean="0">
                <a:solidFill>
                  <a:srgbClr val="0070C0"/>
                </a:solidFill>
              </a:rPr>
              <a:t>§ 2987</a:t>
            </a:r>
            <a:endParaRPr lang="cs-CZ" sz="1400">
              <a:solidFill>
                <a:srgbClr val="0070C0"/>
              </a:solidFill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571868" y="1857364"/>
            <a:ext cx="2447925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musí vždy žalovaný, tj.</a:t>
            </a:r>
          </a:p>
          <a:p>
            <a:r>
              <a:rPr lang="cs-CZ" sz="1400" b="1" dirty="0">
                <a:solidFill>
                  <a:srgbClr val="FF0000"/>
                </a:solidFill>
              </a:rPr>
              <a:t>r u š i t e l   prokázat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</a:p>
          <a:p>
            <a:r>
              <a:rPr lang="cs-CZ" sz="1400"/>
              <a:t>že </a:t>
            </a:r>
            <a:r>
              <a:rPr lang="cs-CZ" sz="1400" smtClean="0"/>
              <a:t>se</a:t>
            </a:r>
            <a:r>
              <a:rPr lang="cs-CZ" sz="1400"/>
              <a:t> </a:t>
            </a:r>
            <a:r>
              <a:rPr lang="cs-CZ" sz="1400" smtClean="0"/>
              <a:t>nekalé </a:t>
            </a:r>
            <a:r>
              <a:rPr lang="cs-CZ" sz="1400" dirty="0"/>
              <a:t>soutěže </a:t>
            </a:r>
          </a:p>
          <a:p>
            <a:r>
              <a:rPr lang="cs-CZ" sz="1400" b="1" dirty="0">
                <a:solidFill>
                  <a:srgbClr val="FF0000"/>
                </a:solidFill>
              </a:rPr>
              <a:t>n e d o p u s t i </a:t>
            </a:r>
            <a:r>
              <a:rPr lang="cs-CZ" sz="1400" b="1" dirty="0" smtClean="0">
                <a:solidFill>
                  <a:srgbClr val="FF0000"/>
                </a:solidFill>
              </a:rPr>
              <a:t>l  </a:t>
            </a:r>
          </a:p>
          <a:p>
            <a:r>
              <a:rPr lang="cs-CZ" sz="1400" smtClean="0"/>
              <a:t>(= obrácené  </a:t>
            </a:r>
            <a:r>
              <a:rPr lang="cs-CZ" sz="1400" dirty="0" smtClean="0"/>
              <a:t>důkazní břemeno)</a:t>
            </a:r>
            <a:endParaRPr lang="cs-CZ" sz="1400" dirty="0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0" y="1773238"/>
            <a:ext cx="395288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I.</a:t>
            </a:r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0" y="3860800"/>
            <a:ext cx="395288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/>
              <a:t>II.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95288" y="3860800"/>
            <a:ext cx="96200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1857356" y="3714752"/>
            <a:ext cx="3802075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smtClean="0">
                <a:solidFill>
                  <a:srgbClr val="0070C0"/>
                </a:solidFill>
              </a:rPr>
              <a:t>v případech nekalé soutěže podle </a:t>
            </a:r>
            <a:r>
              <a:rPr lang="cs-CZ" sz="1400" b="1" smtClean="0">
                <a:solidFill>
                  <a:srgbClr val="0070C0"/>
                </a:solidFill>
              </a:rPr>
              <a:t>gener. klauzule, </a:t>
            </a:r>
          </a:p>
          <a:p>
            <a:r>
              <a:rPr lang="cs-CZ" sz="1400" smtClean="0">
                <a:solidFill>
                  <a:srgbClr val="0070C0"/>
                </a:solidFill>
              </a:rPr>
              <a:t>podle</a:t>
            </a:r>
            <a:r>
              <a:rPr lang="cs-CZ" sz="1400" b="1" smtClean="0">
                <a:solidFill>
                  <a:srgbClr val="0070C0"/>
                </a:solidFill>
              </a:rPr>
              <a:t> § 2977 až 2981 </a:t>
            </a:r>
            <a:r>
              <a:rPr lang="cs-CZ" sz="1400" smtClean="0">
                <a:solidFill>
                  <a:srgbClr val="0070C0"/>
                </a:solidFill>
              </a:rPr>
              <a:t>nebo v </a:t>
            </a:r>
            <a:r>
              <a:rPr lang="cs-CZ" sz="1400" b="1" smtClean="0">
                <a:solidFill>
                  <a:srgbClr val="0070C0"/>
                </a:solidFill>
              </a:rPr>
              <a:t>§ 2987</a:t>
            </a:r>
            <a:endParaRPr lang="cs-CZ" sz="1400">
              <a:solidFill>
                <a:srgbClr val="0070C0"/>
              </a:solidFill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214282" y="4643446"/>
            <a:ext cx="20002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 nahradil spotřebiteli       vzniklou </a:t>
            </a:r>
            <a:r>
              <a:rPr lang="cs-CZ" sz="1400"/>
              <a:t>škodu</a:t>
            </a:r>
          </a:p>
          <a:p>
            <a:pPr algn="l"/>
            <a:endParaRPr lang="cs-CZ" sz="1400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4448175" y="324643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cs-CZ"/>
              <a:t> 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357422" y="4572008"/>
            <a:ext cx="250033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/>
              <a:t>musí vždy žalovaný, tj.</a:t>
            </a:r>
          </a:p>
          <a:p>
            <a:r>
              <a:rPr lang="cs-CZ" sz="1400" b="1" dirty="0">
                <a:solidFill>
                  <a:srgbClr val="FF0000"/>
                </a:solidFill>
              </a:rPr>
              <a:t>r u š i t e l   prokázat</a:t>
            </a:r>
            <a:r>
              <a:rPr lang="cs-CZ" sz="1400" dirty="0"/>
              <a:t>, </a:t>
            </a:r>
          </a:p>
          <a:p>
            <a:r>
              <a:rPr lang="cs-CZ" sz="1400"/>
              <a:t>že </a:t>
            </a:r>
            <a:r>
              <a:rPr lang="cs-CZ" sz="1400" smtClean="0"/>
              <a:t>škoda nebyla způsobena nekalou soutěží</a:t>
            </a:r>
          </a:p>
          <a:p>
            <a:r>
              <a:rPr lang="cs-CZ" sz="1400" smtClean="0"/>
              <a:t>(= obrácené  důkazní břemeno</a:t>
            </a:r>
            <a:r>
              <a:rPr lang="cs-CZ" sz="1400" dirty="0" smtClean="0"/>
              <a:t>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143504" y="5286388"/>
            <a:ext cx="1944688" cy="1165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cs-CZ" sz="1400"/>
          </a:p>
          <a:p>
            <a:r>
              <a:rPr lang="cs-CZ" sz="1400"/>
              <a:t>A</a:t>
            </a:r>
            <a:r>
              <a:rPr lang="cs-CZ" sz="1400" smtClean="0"/>
              <a:t>le </a:t>
            </a:r>
            <a:r>
              <a:rPr lang="cs-CZ" sz="1400" b="1" smtClean="0">
                <a:solidFill>
                  <a:srgbClr val="FF0000"/>
                </a:solidFill>
              </a:rPr>
              <a:t>dotčený </a:t>
            </a:r>
            <a:r>
              <a:rPr lang="cs-CZ" sz="1400" b="1">
                <a:solidFill>
                  <a:srgbClr val="FF0000"/>
                </a:solidFill>
              </a:rPr>
              <a:t>spotřebitel</a:t>
            </a:r>
            <a:r>
              <a:rPr lang="cs-CZ" sz="1400">
                <a:solidFill>
                  <a:srgbClr val="FF0000"/>
                </a:solidFill>
              </a:rPr>
              <a:t> </a:t>
            </a:r>
            <a:r>
              <a:rPr lang="cs-CZ" sz="1400" smtClean="0"/>
              <a:t>(= žalobce)</a:t>
            </a:r>
            <a:endParaRPr lang="cs-CZ" sz="1400"/>
          </a:p>
          <a:p>
            <a:r>
              <a:rPr lang="cs-CZ" sz="1400"/>
              <a:t>musí vždy </a:t>
            </a:r>
            <a:r>
              <a:rPr lang="cs-CZ" sz="1400" b="1">
                <a:solidFill>
                  <a:srgbClr val="FF0000"/>
                </a:solidFill>
              </a:rPr>
              <a:t>prokázat</a:t>
            </a:r>
          </a:p>
          <a:p>
            <a:endParaRPr lang="cs-CZ" sz="1400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7072330" y="6000768"/>
            <a:ext cx="5715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80" name="Oval 36"/>
          <p:cNvSpPr>
            <a:spLocks noChangeArrowheads="1"/>
          </p:cNvSpPr>
          <p:nvPr/>
        </p:nvSpPr>
        <p:spPr bwMode="auto">
          <a:xfrm>
            <a:off x="7635875" y="5572140"/>
            <a:ext cx="1508125" cy="725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dirty="0"/>
              <a:t>výši způsobené</a:t>
            </a:r>
          </a:p>
          <a:p>
            <a:r>
              <a:rPr lang="cs-CZ" sz="1400" dirty="0"/>
              <a:t>škody</a:t>
            </a:r>
          </a:p>
        </p:txBody>
      </p:sp>
      <p:sp>
        <p:nvSpPr>
          <p:cNvPr id="6189" name="Rectangle 45"/>
          <p:cNvSpPr>
            <a:spLocks noChangeArrowheads="1"/>
          </p:cNvSpPr>
          <p:nvPr/>
        </p:nvSpPr>
        <p:spPr bwMode="auto">
          <a:xfrm>
            <a:off x="6858016" y="142852"/>
            <a:ext cx="2133624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dirty="0">
                <a:solidFill>
                  <a:schemeClr val="bg1"/>
                </a:solidFill>
              </a:rPr>
              <a:t> </a:t>
            </a:r>
          </a:p>
          <a:p>
            <a:r>
              <a:rPr lang="cs-CZ" sz="1600" b="1">
                <a:solidFill>
                  <a:srgbClr val="0070C0"/>
                </a:solidFill>
              </a:rPr>
              <a:t>§ </a:t>
            </a:r>
            <a:r>
              <a:rPr lang="cs-CZ" sz="1600" b="1" smtClean="0">
                <a:solidFill>
                  <a:srgbClr val="0070C0"/>
                </a:solidFill>
              </a:rPr>
              <a:t>2989 </a:t>
            </a:r>
            <a:r>
              <a:rPr lang="cs-CZ" sz="1600" b="1" dirty="0">
                <a:solidFill>
                  <a:srgbClr val="0070C0"/>
                </a:solidFill>
              </a:rPr>
              <a:t>odst. </a:t>
            </a:r>
            <a:r>
              <a:rPr lang="cs-CZ" sz="1600" b="1">
                <a:solidFill>
                  <a:srgbClr val="0070C0"/>
                </a:solidFill>
              </a:rPr>
              <a:t>2 </a:t>
            </a:r>
            <a:r>
              <a:rPr lang="cs-CZ" sz="1600" b="1" smtClean="0">
                <a:solidFill>
                  <a:srgbClr val="0070C0"/>
                </a:solidFill>
              </a:rPr>
              <a:t> obč. </a:t>
            </a:r>
            <a:r>
              <a:rPr lang="cs-CZ" sz="1600" b="1" dirty="0">
                <a:solidFill>
                  <a:srgbClr val="0070C0"/>
                </a:solidFill>
              </a:rPr>
              <a:t>zák.</a:t>
            </a:r>
          </a:p>
          <a:p>
            <a:endParaRPr lang="cs-CZ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000364" y="142852"/>
            <a:ext cx="2947991" cy="576262"/>
          </a:xfrm>
          <a:prstGeom prst="rect">
            <a:avLst/>
          </a:prstGeom>
          <a:solidFill>
            <a:schemeClr val="bg1">
              <a:alpha val="3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Ochrana proti nekalé soutěži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214282" y="121442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85786" y="1071546"/>
            <a:ext cx="1580626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soukromoprávní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2357422" y="1142984"/>
            <a:ext cx="1285884" cy="1428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643306" y="1000108"/>
            <a:ext cx="2813050" cy="346075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občanského zákoníku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241925" y="1916113"/>
            <a:ext cx="29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  </a:t>
            </a:r>
            <a:endParaRPr lang="cs-CZ" sz="140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4140200" y="28527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849313" y="3860800"/>
            <a:ext cx="136729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0000"/>
                </a:solidFill>
              </a:rPr>
              <a:t>veřejnoprávní</a:t>
            </a:r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250825" y="40052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2339975" y="40767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3419475" y="3933825"/>
            <a:ext cx="2663825" cy="3460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trestního zákoníku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067175" y="4292600"/>
            <a:ext cx="18674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- </a:t>
            </a:r>
            <a:r>
              <a:rPr lang="cs-CZ" sz="1400"/>
              <a:t>§ </a:t>
            </a:r>
            <a:r>
              <a:rPr lang="cs-CZ" sz="1400" smtClean="0"/>
              <a:t>248  </a:t>
            </a:r>
            <a:r>
              <a:rPr lang="cs-CZ" sz="1400" dirty="0"/>
              <a:t>(</a:t>
            </a:r>
            <a:r>
              <a:rPr lang="cs-CZ" sz="1400" dirty="0" err="1"/>
              <a:t>nekalá</a:t>
            </a:r>
            <a:r>
              <a:rPr lang="cs-CZ" sz="1400" dirty="0"/>
              <a:t> soutěž)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285720" y="614364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928662" y="6000768"/>
            <a:ext cx="976312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etická</a:t>
            </a:r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2285984" y="6143644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500430" y="6000768"/>
            <a:ext cx="1938338" cy="314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/>
              <a:t>podle etických kodexů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3714744" y="1357298"/>
            <a:ext cx="435771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1400" smtClean="0"/>
              <a:t> dohoda</a:t>
            </a:r>
          </a:p>
          <a:p>
            <a:pPr>
              <a:buFontTx/>
              <a:buChar char="-"/>
            </a:pPr>
            <a:r>
              <a:rPr lang="cs-CZ" sz="1400" b="1" smtClean="0"/>
              <a:t>  </a:t>
            </a:r>
            <a:r>
              <a:rPr lang="cs-CZ" sz="1400" smtClean="0"/>
              <a:t>posesorní ochrana (předběžný zákaz zásahů)</a:t>
            </a:r>
          </a:p>
          <a:p>
            <a:r>
              <a:rPr lang="cs-CZ" sz="1400" smtClean="0"/>
              <a:t>-  svépomoc</a:t>
            </a:r>
          </a:p>
          <a:p>
            <a:pPr>
              <a:buFontTx/>
              <a:buChar char="-"/>
            </a:pPr>
            <a:r>
              <a:rPr lang="cs-CZ" sz="1400" smtClean="0"/>
              <a:t> nutná </a:t>
            </a:r>
            <a:r>
              <a:rPr lang="cs-CZ" sz="1400" smtClean="0"/>
              <a:t>obrana / oprávněná </a:t>
            </a:r>
            <a:r>
              <a:rPr lang="cs-CZ" sz="1400" smtClean="0"/>
              <a:t>obrana</a:t>
            </a:r>
          </a:p>
          <a:p>
            <a:pPr>
              <a:buFontTx/>
              <a:buChar char="-"/>
            </a:pPr>
            <a:r>
              <a:rPr lang="cs-CZ" sz="1400" smtClean="0"/>
              <a:t> </a:t>
            </a:r>
            <a:r>
              <a:rPr lang="cs-CZ" sz="1400" smtClean="0"/>
              <a:t>nekalosoutěžní ochrana (5 žalobních nároků – viz dále)</a:t>
            </a:r>
            <a:endParaRPr lang="cs-CZ" sz="1400" smtClean="0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2339975" y="4076700"/>
            <a:ext cx="10795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3419475" y="4724400"/>
            <a:ext cx="2663825" cy="3460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600"/>
              <a:t>podle zvláštních zákonů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285720" y="428604"/>
            <a:ext cx="12239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/>
              <a:t>Právní</a:t>
            </a:r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214282" y="5500702"/>
            <a:ext cx="1439862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/>
              <a:t>Mimoprávní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3857620" y="5143512"/>
            <a:ext cx="492922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 smtClean="0"/>
              <a:t>např.  podle  zák. o regulaci reklamy</a:t>
            </a:r>
            <a:r>
              <a:rPr lang="cs-CZ" sz="1400" smtClean="0"/>
              <a:t>, </a:t>
            </a:r>
          </a:p>
          <a:p>
            <a:r>
              <a:rPr lang="cs-CZ" sz="1400" smtClean="0"/>
              <a:t>zák</a:t>
            </a:r>
            <a:r>
              <a:rPr lang="cs-CZ" sz="1400" dirty="0" smtClean="0"/>
              <a:t>. o ochraně  spotřebitele</a:t>
            </a:r>
            <a:r>
              <a:rPr lang="cs-CZ" sz="1400" smtClean="0"/>
              <a:t>, </a:t>
            </a:r>
          </a:p>
          <a:p>
            <a:r>
              <a:rPr lang="cs-CZ" sz="1400" smtClean="0"/>
              <a:t>zák</a:t>
            </a:r>
            <a:r>
              <a:rPr lang="cs-CZ" sz="1400" dirty="0" smtClean="0"/>
              <a:t>. o  ochranných známkách </a:t>
            </a:r>
            <a:endParaRPr lang="cs-CZ" sz="1400" dirty="0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2357422" y="1285860"/>
            <a:ext cx="1214446" cy="14287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3643306" y="2643182"/>
            <a:ext cx="3071834" cy="338554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600"/>
              <a:t>podle občanského </a:t>
            </a:r>
            <a:r>
              <a:rPr lang="cs-CZ" sz="1600" smtClean="0"/>
              <a:t>soudního řádu</a:t>
            </a:r>
            <a:endParaRPr lang="cs-CZ" sz="1600"/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3857620" y="3000372"/>
            <a:ext cx="38576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1400" smtClean="0"/>
              <a:t> návrh na vydání předběžného opatření soudem</a:t>
            </a:r>
          </a:p>
          <a:p>
            <a:pPr>
              <a:buFontTx/>
              <a:buChar char="-"/>
            </a:pPr>
            <a:r>
              <a:rPr lang="cs-CZ" sz="1400" b="1" smtClean="0"/>
              <a:t>  </a:t>
            </a:r>
            <a:r>
              <a:rPr lang="cs-CZ" sz="1400" smtClean="0"/>
              <a:t>uveřejnění rozsudku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234055"/>
            <a:ext cx="8786842" cy="57554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Ochrana proti nekalé soutěži             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                 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	</a:t>
            </a:r>
            <a:r>
              <a:rPr kumimoji="0" lang="cs-CZ" sz="1600" b="0" i="0" u="none" strike="noStrike" cap="none" normalizeH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 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(obč. zákoník </a:t>
            </a:r>
            <a:r>
              <a:rPr lang="cs-CZ" sz="160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TimesNewRoman"/>
              </a:rPr>
              <a:t> č. 89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/2012 Sb.)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§ 2988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sng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Osoba, jejíž právo bylo nekalou soutěží ohroženo nebo porušeno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NewRoman"/>
              </a:rPr>
              <a:t>,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může proti </a:t>
            </a:r>
            <a:r>
              <a:rPr kumimoji="0" lang="cs-CZ" sz="1600" b="1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rušiteli</a:t>
            </a:r>
            <a:endParaRPr kumimoji="0" lang="cs-CZ" sz="1600" b="1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požadovat,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 aby se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nekalé soutěže zdržel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nebo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aby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odstranil závadný stav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Dále může požadovat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přiměřené zadostiučinění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náhradu škody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sz="1600" smtClean="0">
                <a:latin typeface="Arial" pitchFamily="34" charset="0"/>
                <a:ea typeface="Calibri" pitchFamily="34" charset="0"/>
                <a:cs typeface="TimesNewRoman"/>
              </a:rPr>
              <a:t>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vydání bezdůvodného obohacení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§ 2989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Právo, aby se rušitel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nekalé soutěže zdržel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nebo aby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odstranil závadný stav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, může mimo 	případy uvedené v § 2982 až 2985 uplatnit též </a:t>
            </a:r>
            <a:r>
              <a:rPr kumimoji="0" lang="cs-CZ" sz="1600" b="1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právnická osoba oprávněná hájit </a:t>
            </a:r>
            <a:r>
              <a:rPr kumimoji="0" lang="cs-CZ" sz="160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	</a:t>
            </a:r>
            <a:r>
              <a:rPr kumimoji="0" lang="cs-CZ" sz="1600" b="1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zájmy soutěžitelů nebo zákazníků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(2) Uplatní-li </a:t>
            </a:r>
            <a:r>
              <a:rPr kumimoji="0" lang="cs-CZ" sz="1600" b="1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spotřebitel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 právo, aby se rušitel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zdržel nekalé soutěže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nebo aby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odstranil 	závadný stav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a jde-li o některý případ stanovený v § 2976 až 2981 nebo v § 2987, 	</a:t>
            </a:r>
            <a:r>
              <a: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musí rušitel prokázat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, že se nekalé soutěže nedopustil. Uplatní-li spotřebitel právo 	na 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náhradu škody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"/>
              </a:rPr>
              <a:t>, musí rušitel prokázat, že škoda nebyla způsobena nekalou 	soutěží.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14282" y="1714488"/>
            <a:ext cx="2928926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u="sng"/>
              <a:t>Aktivně</a:t>
            </a:r>
            <a:r>
              <a:rPr lang="cs-CZ" sz="1600" u="sng"/>
              <a:t> </a:t>
            </a:r>
            <a:r>
              <a:rPr lang="cs-CZ" sz="1600" b="1"/>
              <a:t>legitimované subjekty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28596" y="0"/>
            <a:ext cx="3857652" cy="649288"/>
          </a:xfrm>
          <a:prstGeom prst="rect">
            <a:avLst/>
          </a:prstGeom>
          <a:solidFill>
            <a:schemeClr val="bg1">
              <a:alpha val="5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smtClean="0">
                <a:solidFill>
                  <a:srgbClr val="FF0000"/>
                </a:solidFill>
              </a:rPr>
              <a:t>Ochrana </a:t>
            </a:r>
            <a:r>
              <a:rPr lang="cs-CZ" b="1" dirty="0">
                <a:solidFill>
                  <a:srgbClr val="FF0000"/>
                </a:solidFill>
              </a:rPr>
              <a:t>proti nekalé </a:t>
            </a:r>
            <a:r>
              <a:rPr lang="cs-CZ" b="1" smtClean="0">
                <a:solidFill>
                  <a:srgbClr val="FF0000"/>
                </a:solidFill>
              </a:rPr>
              <a:t>soutěži – subjekty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071934" y="5143512"/>
            <a:ext cx="2714644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u="sng"/>
              <a:t>Pasivně </a:t>
            </a:r>
            <a:r>
              <a:rPr lang="cs-CZ" sz="1600" b="1"/>
              <a:t>legitimované subjekty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140201" y="981075"/>
            <a:ext cx="1003304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/>
          </a:p>
          <a:p>
            <a:r>
              <a:rPr lang="cs-CZ" sz="1400" b="1" smtClean="0"/>
              <a:t>soutěžitelé</a:t>
            </a:r>
            <a:endParaRPr lang="cs-CZ" sz="1400" b="1"/>
          </a:p>
          <a:p>
            <a:endParaRPr lang="cs-CZ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4500563" y="1412875"/>
            <a:ext cx="1071569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/>
          </a:p>
          <a:p>
            <a:r>
              <a:rPr lang="cs-CZ" sz="1400" b="1" smtClean="0"/>
              <a:t>spotřebitelé</a:t>
            </a:r>
            <a:endParaRPr lang="cs-CZ" sz="1400" b="1"/>
          </a:p>
          <a:p>
            <a:endParaRPr lang="cs-CZ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143504" y="2214554"/>
            <a:ext cx="1368425" cy="3603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 smtClean="0"/>
              <a:t>jiné  osoby</a:t>
            </a:r>
            <a:endParaRPr lang="cs-CZ" sz="1400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643438" y="3000372"/>
            <a:ext cx="2143140" cy="10795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b="1" dirty="0"/>
              <a:t>právnická osoba</a:t>
            </a:r>
            <a:r>
              <a:rPr lang="cs-CZ" sz="1400" dirty="0"/>
              <a:t> </a:t>
            </a:r>
          </a:p>
          <a:p>
            <a:pPr algn="l"/>
            <a:r>
              <a:rPr lang="cs-CZ" sz="1400" dirty="0"/>
              <a:t>oprávněná hájit zájmy</a:t>
            </a:r>
          </a:p>
          <a:p>
            <a:pPr algn="l"/>
            <a:r>
              <a:rPr lang="cs-CZ" sz="1400"/>
              <a:t>soutěžitelů </a:t>
            </a:r>
            <a:r>
              <a:rPr lang="cs-CZ" sz="1400" smtClean="0"/>
              <a:t>nebo zákazníků</a:t>
            </a:r>
            <a:endParaRPr lang="cs-CZ" sz="1400" dirty="0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1071538" y="5000636"/>
            <a:ext cx="1295400" cy="792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 dirty="0"/>
          </a:p>
          <a:p>
            <a:r>
              <a:rPr lang="cs-CZ" sz="1400" b="1" smtClean="0"/>
              <a:t>       rušitelé</a:t>
            </a:r>
            <a:endParaRPr lang="cs-CZ" sz="1400" b="1" dirty="0"/>
          </a:p>
          <a:p>
            <a:endParaRPr lang="cs-CZ" dirty="0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>
            <a:off x="2357422" y="5429264"/>
            <a:ext cx="171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V="1">
            <a:off x="3132138" y="1125538"/>
            <a:ext cx="10080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3132138" y="1557338"/>
            <a:ext cx="13684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3143240" y="2000240"/>
            <a:ext cx="2000264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3132138" y="2060575"/>
            <a:ext cx="15113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786314" y="1785926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400" b="1" dirty="0"/>
          </a:p>
          <a:p>
            <a:r>
              <a:rPr lang="cs-CZ" sz="1400" b="1" smtClean="0"/>
              <a:t>zákazníci</a:t>
            </a:r>
            <a:endParaRPr lang="cs-CZ" sz="1400" b="1" dirty="0"/>
          </a:p>
          <a:p>
            <a:endParaRPr lang="cs-CZ" dirty="0"/>
          </a:p>
        </p:txBody>
      </p:sp>
      <p:sp>
        <p:nvSpPr>
          <p:cNvPr id="17" name="Line 24"/>
          <p:cNvSpPr>
            <a:spLocks noChangeShapeType="1"/>
          </p:cNvSpPr>
          <p:nvPr/>
        </p:nvSpPr>
        <p:spPr bwMode="auto">
          <a:xfrm flipV="1">
            <a:off x="3143240" y="1928800"/>
            <a:ext cx="1643074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071934" y="785794"/>
            <a:ext cx="342902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6715140" y="0"/>
            <a:ext cx="2428860" cy="6429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dirty="0">
              <a:solidFill>
                <a:schemeClr val="bg1"/>
              </a:solidFill>
            </a:endParaRPr>
          </a:p>
          <a:p>
            <a:pPr lvl="0"/>
            <a:r>
              <a:rPr lang="cs-CZ" sz="1600" b="1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TimesNewRoman"/>
              </a:rPr>
              <a:t>§ 2988 – 2989 obč. zák.</a:t>
            </a:r>
            <a:endParaRPr lang="cs-CZ" sz="1600" b="1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cs-CZ" sz="1600" b="1" dirty="0"/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429388" y="928670"/>
            <a:ext cx="101662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latin typeface="Arial" pitchFamily="34" charset="0"/>
                <a:cs typeface="Arial" pitchFamily="34" charset="0"/>
              </a:rPr>
              <a:t>Osoby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latin typeface="Arial" pitchFamily="34" charset="0"/>
                <a:cs typeface="Arial" pitchFamily="34" charset="0"/>
              </a:rPr>
              <a:t>dotčené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latin typeface="Arial" pitchFamily="34" charset="0"/>
                <a:cs typeface="Arial" pitchFamily="34" charset="0"/>
              </a:rPr>
              <a:t>nekalou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smtClean="0">
                <a:latin typeface="Arial" pitchFamily="34" charset="0"/>
                <a:cs typeface="Arial" pitchFamily="34" charset="0"/>
              </a:rPr>
              <a:t>soutěží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00034" y="0"/>
            <a:ext cx="6143668" cy="5715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b="1" smtClean="0"/>
              <a:t>Ochrana proti nekalé soutěži </a:t>
            </a:r>
            <a:r>
              <a:rPr lang="cs-CZ" b="1" smtClean="0">
                <a:solidFill>
                  <a:srgbClr val="FF0000"/>
                </a:solidFill>
              </a:rPr>
              <a:t>– nároky soutěžitelů </a:t>
            </a:r>
          </a:p>
          <a:p>
            <a:r>
              <a:rPr lang="cs-CZ" b="1" smtClean="0">
                <a:solidFill>
                  <a:srgbClr val="FF0000"/>
                </a:solidFill>
              </a:rPr>
              <a:t>			– nároky zákazníků / spotřebitelů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714356"/>
            <a:ext cx="2500297" cy="584775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/>
              <a:t>Dotčený soutěžitel </a:t>
            </a:r>
            <a:r>
              <a:rPr lang="cs-CZ" sz="1600" b="1" smtClean="0"/>
              <a:t> </a:t>
            </a:r>
          </a:p>
          <a:p>
            <a:pPr algn="l"/>
            <a:r>
              <a:rPr lang="cs-CZ" sz="1600" smtClean="0"/>
              <a:t>může se domáhat </a:t>
            </a:r>
            <a:r>
              <a:rPr lang="cs-CZ" sz="1600"/>
              <a:t>u soudu,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2844" y="2428868"/>
            <a:ext cx="2736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zdržel se protiprávního jednání</a:t>
            </a:r>
            <a:endParaRPr lang="cs-CZ" dirty="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4929190" y="2428868"/>
            <a:ext cx="214314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/>
              <a:t>  </a:t>
            </a:r>
            <a:r>
              <a:rPr lang="cs-CZ" sz="1200" b="1" smtClean="0">
                <a:solidFill>
                  <a:srgbClr val="FF0000"/>
                </a:solidFill>
              </a:rPr>
              <a:t>žaloba </a:t>
            </a:r>
            <a:r>
              <a:rPr lang="cs-CZ" sz="1200" b="1">
                <a:solidFill>
                  <a:srgbClr val="FF0000"/>
                </a:solidFill>
              </a:rPr>
              <a:t>zápůrčí </a:t>
            </a:r>
            <a:r>
              <a:rPr lang="cs-CZ" sz="1200" b="1"/>
              <a:t>/</a:t>
            </a:r>
            <a:r>
              <a:rPr lang="cs-CZ" sz="1200" b="1" smtClean="0"/>
              <a:t> negatorní</a:t>
            </a:r>
            <a:endParaRPr lang="cs-CZ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42844" y="3071810"/>
            <a:ext cx="25003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odstranil vzniklý  závadný </a:t>
            </a:r>
            <a:r>
              <a:rPr lang="cs-CZ" sz="1400"/>
              <a:t>stav</a:t>
            </a:r>
            <a:endParaRPr lang="cs-CZ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929190" y="3071810"/>
            <a:ext cx="221457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cs-CZ" sz="1200" b="1" smtClean="0">
                <a:solidFill>
                  <a:srgbClr val="FF0000"/>
                </a:solidFill>
              </a:rPr>
              <a:t>žaloba </a:t>
            </a:r>
            <a:r>
              <a:rPr lang="cs-CZ" sz="1200" b="1">
                <a:solidFill>
                  <a:srgbClr val="FF0000"/>
                </a:solidFill>
              </a:rPr>
              <a:t>odstraňovací </a:t>
            </a:r>
            <a:r>
              <a:rPr lang="cs-CZ" sz="1200" b="1"/>
              <a:t> </a:t>
            </a:r>
            <a:r>
              <a:rPr lang="cs-CZ" sz="1200" b="1" smtClean="0"/>
              <a:t>/ restituční</a:t>
            </a:r>
            <a:endParaRPr lang="cs-CZ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971550" y="386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42844" y="3714752"/>
            <a:ext cx="321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vydal </a:t>
            </a:r>
            <a:r>
              <a:rPr lang="cs-CZ" sz="1400"/>
              <a:t>to, čím se </a:t>
            </a:r>
            <a:r>
              <a:rPr lang="cs-CZ" sz="1400" smtClean="0"/>
              <a:t>obohatil</a:t>
            </a:r>
            <a:r>
              <a:rPr lang="cs-CZ"/>
              <a:t> </a:t>
            </a:r>
            <a:r>
              <a:rPr lang="cs-CZ" sz="1400" smtClean="0"/>
              <a:t>na </a:t>
            </a:r>
            <a:r>
              <a:rPr lang="cs-CZ" sz="1400"/>
              <a:t>jeho úkor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4929190" y="3643314"/>
            <a:ext cx="2500330" cy="31944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cs-CZ" sz="1200" b="1">
                <a:solidFill>
                  <a:srgbClr val="FF0000"/>
                </a:solidFill>
              </a:rPr>
              <a:t>na vydání </a:t>
            </a:r>
            <a:r>
              <a:rPr lang="cs-CZ" sz="1200" b="1" smtClean="0">
                <a:solidFill>
                  <a:srgbClr val="FF0000"/>
                </a:solidFill>
              </a:rPr>
              <a:t>bezdůvodného </a:t>
            </a:r>
            <a:r>
              <a:rPr lang="cs-CZ" sz="1200" b="1">
                <a:solidFill>
                  <a:srgbClr val="FF0000"/>
                </a:solidFill>
              </a:rPr>
              <a:t>obohacení</a:t>
            </a:r>
            <a:r>
              <a:rPr lang="cs-CZ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879475" y="4579938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42844" y="4429132"/>
            <a:ext cx="30718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poskytl </a:t>
            </a:r>
            <a:r>
              <a:rPr lang="cs-CZ" sz="1400"/>
              <a:t>mu </a:t>
            </a:r>
            <a:r>
              <a:rPr lang="cs-CZ" sz="1400" smtClean="0"/>
              <a:t>určitou satisfakci </a:t>
            </a:r>
            <a:r>
              <a:rPr lang="cs-CZ" sz="1400"/>
              <a:t>za újmu</a:t>
            </a:r>
            <a:endParaRPr lang="cs-CZ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14282" y="5072074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400" smtClean="0"/>
              <a:t>  nahradil </a:t>
            </a:r>
            <a:r>
              <a:rPr lang="cs-CZ" sz="1400"/>
              <a:t>mu vzniklou škodu</a:t>
            </a:r>
            <a:endParaRPr lang="cs-CZ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929190" y="5000636"/>
            <a:ext cx="1857388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200" b="1" smtClean="0">
                <a:solidFill>
                  <a:srgbClr val="FF0000"/>
                </a:solidFill>
              </a:rPr>
              <a:t>žaloba na </a:t>
            </a:r>
            <a:r>
              <a:rPr lang="cs-CZ" sz="1200" b="1">
                <a:solidFill>
                  <a:srgbClr val="FF0000"/>
                </a:solidFill>
              </a:rPr>
              <a:t>náhradu škody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4929190" y="4357694"/>
            <a:ext cx="3357586" cy="3139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200" b="1" smtClean="0">
                <a:solidFill>
                  <a:srgbClr val="FF0000"/>
                </a:solidFill>
              </a:rPr>
              <a:t>žaloba na </a:t>
            </a:r>
            <a:r>
              <a:rPr lang="cs-CZ" sz="1200" b="1">
                <a:solidFill>
                  <a:srgbClr val="FF0000"/>
                </a:solidFill>
              </a:rPr>
              <a:t>přiměřené zadostiučinění </a:t>
            </a:r>
            <a:r>
              <a:rPr lang="cs-CZ" sz="1200" b="1" smtClean="0">
                <a:solidFill>
                  <a:srgbClr val="FF0000"/>
                </a:solidFill>
              </a:rPr>
              <a:t> </a:t>
            </a:r>
            <a:r>
              <a:rPr lang="cs-CZ" sz="1200" b="1" smtClean="0"/>
              <a:t>/ satisfakční</a:t>
            </a:r>
            <a:r>
              <a:rPr lang="cs-CZ" smtClean="0"/>
              <a:t> </a:t>
            </a:r>
            <a:endParaRPr lang="cs-CZ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1331913" y="59499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929190" y="5929330"/>
            <a:ext cx="3673475" cy="760208"/>
          </a:xfrm>
          <a:prstGeom prst="rect">
            <a:avLst/>
          </a:prstGeom>
          <a:solidFill>
            <a:schemeClr val="bg1">
              <a:alpha val="7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endParaRPr lang="cs-CZ" sz="1400" b="1"/>
          </a:p>
          <a:p>
            <a:pPr algn="l">
              <a:lnSpc>
                <a:spcPct val="70000"/>
              </a:lnSpc>
            </a:pPr>
            <a:r>
              <a:rPr lang="cs-CZ" sz="1600" b="1"/>
              <a:t>soud</a:t>
            </a:r>
            <a:r>
              <a:rPr lang="cs-CZ" sz="1600"/>
              <a:t> může v rozsudku přiznat právo</a:t>
            </a:r>
          </a:p>
          <a:p>
            <a:pPr algn="l">
              <a:lnSpc>
                <a:spcPct val="70000"/>
              </a:lnSpc>
            </a:pPr>
            <a:r>
              <a:rPr lang="cs-CZ" sz="1600" b="1">
                <a:solidFill>
                  <a:srgbClr val="FF0000"/>
                </a:solidFill>
              </a:rPr>
              <a:t>uveřejnit rozsudek</a:t>
            </a:r>
            <a:r>
              <a:rPr lang="cs-CZ" sz="1600">
                <a:solidFill>
                  <a:srgbClr val="FF0000"/>
                </a:solidFill>
              </a:rPr>
              <a:t> </a:t>
            </a:r>
            <a:r>
              <a:rPr lang="cs-CZ" sz="1600"/>
              <a:t>na náklady účastníka, který v řízení neuspěl 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0" y="2071678"/>
            <a:ext cx="1000132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400"/>
              <a:t>aby rušitel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42844" y="6286520"/>
            <a:ext cx="3463920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cs-CZ" sz="1400" smtClean="0"/>
              <a:t>  aby </a:t>
            </a:r>
            <a:r>
              <a:rPr lang="cs-CZ" sz="1400"/>
              <a:t>bylo přiznáno právo </a:t>
            </a:r>
            <a:r>
              <a:rPr lang="cs-CZ" sz="1400" smtClean="0"/>
              <a:t>uveřejnit </a:t>
            </a:r>
            <a:r>
              <a:rPr lang="cs-CZ" sz="1400"/>
              <a:t>rozsudek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3500430" y="785794"/>
            <a:ext cx="2714643" cy="4333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 dirty="0">
                <a:solidFill>
                  <a:srgbClr val="0070C0"/>
                </a:solidFill>
              </a:rPr>
              <a:t>ve </a:t>
            </a:r>
            <a:r>
              <a:rPr lang="cs-CZ" sz="1400" b="1" dirty="0">
                <a:solidFill>
                  <a:srgbClr val="0070C0"/>
                </a:solidFill>
              </a:rPr>
              <a:t>všech</a:t>
            </a:r>
            <a:r>
              <a:rPr lang="cs-CZ" sz="1400" dirty="0">
                <a:solidFill>
                  <a:srgbClr val="0070C0"/>
                </a:solidFill>
              </a:rPr>
              <a:t> případech nekalé </a:t>
            </a:r>
            <a:r>
              <a:rPr lang="cs-CZ" sz="1400" smtClean="0">
                <a:solidFill>
                  <a:srgbClr val="0070C0"/>
                </a:solidFill>
              </a:rPr>
              <a:t>soutěže </a:t>
            </a:r>
            <a:endParaRPr lang="cs-CZ" sz="1400" dirty="0">
              <a:solidFill>
                <a:srgbClr val="0070C0"/>
              </a:solidFill>
            </a:endParaRP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7500958" y="0"/>
            <a:ext cx="1500166" cy="649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1600" dirty="0">
              <a:solidFill>
                <a:schemeClr val="bg1"/>
              </a:solidFill>
            </a:endParaRPr>
          </a:p>
          <a:p>
            <a:r>
              <a:rPr lang="cs-CZ" sz="1600" b="1" smtClean="0">
                <a:solidFill>
                  <a:srgbClr val="0070C0"/>
                </a:solidFill>
              </a:rPr>
              <a:t>§ 2988 obč. </a:t>
            </a:r>
            <a:r>
              <a:rPr lang="cs-CZ" sz="1600" b="1" dirty="0">
                <a:solidFill>
                  <a:srgbClr val="0070C0"/>
                </a:solidFill>
              </a:rPr>
              <a:t>zák.</a:t>
            </a:r>
          </a:p>
          <a:p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1" y="5805488"/>
            <a:ext cx="2214546" cy="360362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může navrhnout soudu,</a:t>
            </a:r>
          </a:p>
        </p:txBody>
      </p:sp>
      <p:sp>
        <p:nvSpPr>
          <p:cNvPr id="30" name="Rectangle 39"/>
          <p:cNvSpPr>
            <a:spLocks noChangeArrowheads="1"/>
          </p:cNvSpPr>
          <p:nvPr/>
        </p:nvSpPr>
        <p:spPr bwMode="auto">
          <a:xfrm>
            <a:off x="7215206" y="5357826"/>
            <a:ext cx="1785950" cy="5778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b="1" dirty="0" smtClean="0"/>
              <a:t>§ 155 </a:t>
            </a:r>
            <a:r>
              <a:rPr lang="cs-CZ" sz="1600" b="1" smtClean="0"/>
              <a:t>odst. 4  o</a:t>
            </a:r>
            <a:r>
              <a:rPr lang="cs-CZ" sz="1600" b="1" dirty="0" smtClean="0"/>
              <a:t>. s. </a:t>
            </a:r>
            <a:r>
              <a:rPr lang="cs-CZ" sz="1600" b="1" dirty="0" err="1" smtClean="0"/>
              <a:t>ř</a:t>
            </a:r>
            <a:r>
              <a:rPr lang="cs-CZ" sz="1600" b="1" dirty="0" smtClean="0"/>
              <a:t>.</a:t>
            </a:r>
            <a:endParaRPr lang="cs-CZ" sz="1600" b="1" dirty="0"/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3500430" y="1500174"/>
            <a:ext cx="5643570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cs-CZ" sz="1400">
                <a:solidFill>
                  <a:srgbClr val="0070C0"/>
                </a:solidFill>
              </a:rPr>
              <a:t>ve </a:t>
            </a:r>
            <a:r>
              <a:rPr lang="cs-CZ" sz="1400" b="1">
                <a:solidFill>
                  <a:srgbClr val="0070C0"/>
                </a:solidFill>
              </a:rPr>
              <a:t>všech </a:t>
            </a:r>
            <a:r>
              <a:rPr lang="cs-CZ" sz="1400">
                <a:solidFill>
                  <a:srgbClr val="0070C0"/>
                </a:solidFill>
              </a:rPr>
              <a:t>případech nekalé soutěže, jimiž může být dotčen,</a:t>
            </a:r>
          </a:p>
          <a:p>
            <a:pPr algn="l"/>
            <a:r>
              <a:rPr lang="cs-CZ" sz="1400" smtClean="0">
                <a:solidFill>
                  <a:srgbClr val="0070C0"/>
                </a:solidFill>
              </a:rPr>
              <a:t>(tj</a:t>
            </a:r>
            <a:r>
              <a:rPr lang="cs-CZ" sz="1400">
                <a:solidFill>
                  <a:srgbClr val="0070C0"/>
                </a:solidFill>
              </a:rPr>
              <a:t>. kromě </a:t>
            </a:r>
            <a:r>
              <a:rPr lang="cs-CZ" sz="1400" smtClean="0">
                <a:solidFill>
                  <a:srgbClr val="0070C0"/>
                </a:solidFill>
              </a:rPr>
              <a:t>parazitování, podplácení</a:t>
            </a:r>
            <a:r>
              <a:rPr lang="cs-CZ" sz="1400">
                <a:solidFill>
                  <a:srgbClr val="0070C0"/>
                </a:solidFill>
              </a:rPr>
              <a:t>, zlehčování, porušení </a:t>
            </a:r>
            <a:r>
              <a:rPr lang="cs-CZ" sz="1400" smtClean="0">
                <a:solidFill>
                  <a:srgbClr val="0070C0"/>
                </a:solidFill>
              </a:rPr>
              <a:t>obchod.tajemství)</a:t>
            </a:r>
            <a:endParaRPr lang="cs-CZ" sz="1400">
              <a:solidFill>
                <a:srgbClr val="0070C0"/>
              </a:solidFill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1" y="1428736"/>
            <a:ext cx="2714611" cy="590550"/>
          </a:xfrm>
          <a:prstGeom prst="rect">
            <a:avLst/>
          </a:prstGeom>
          <a:solidFill>
            <a:srgbClr val="FBF88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cs-CZ" sz="1600" b="1"/>
              <a:t>Dotčený </a:t>
            </a:r>
            <a:r>
              <a:rPr lang="cs-CZ" sz="1600" b="1" smtClean="0"/>
              <a:t>zákazník/spotřebitel  </a:t>
            </a:r>
            <a:endParaRPr lang="cs-CZ" sz="1600" b="1"/>
          </a:p>
          <a:p>
            <a:pPr algn="l"/>
            <a:r>
              <a:rPr lang="cs-CZ" sz="1600" smtClean="0"/>
              <a:t>může se domáhat </a:t>
            </a:r>
            <a:r>
              <a:rPr lang="cs-CZ" sz="1600"/>
              <a:t>u soudu, </a:t>
            </a:r>
          </a:p>
        </p:txBody>
      </p:sp>
      <p:cxnSp>
        <p:nvCxnSpPr>
          <p:cNvPr id="34" name="Přímá spojovací čára 33"/>
          <p:cNvCxnSpPr>
            <a:stCxn id="2053" idx="3"/>
            <a:endCxn id="2086" idx="1"/>
          </p:cNvCxnSpPr>
          <p:nvPr/>
        </p:nvCxnSpPr>
        <p:spPr>
          <a:xfrm flipV="1">
            <a:off x="2500297" y="1002488"/>
            <a:ext cx="1000133" cy="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>
            <a:stCxn id="32" idx="3"/>
          </p:cNvCxnSpPr>
          <p:nvPr/>
        </p:nvCxnSpPr>
        <p:spPr>
          <a:xfrm flipV="1">
            <a:off x="2714612" y="1714489"/>
            <a:ext cx="785817" cy="9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 flipH="1">
            <a:off x="142844" y="785794"/>
            <a:ext cx="8643938" cy="4400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u="sng">
                <a:ea typeface="Calibri" pitchFamily="34" charset="0"/>
                <a:cs typeface="Calibri" pitchFamily="34" charset="0"/>
              </a:rPr>
              <a:t>Žaloba na náhradu škody</a:t>
            </a: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1) Základní ustanovení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:</a:t>
            </a:r>
            <a:r>
              <a:rPr lang="cs-CZ" sz="2000">
                <a:ea typeface="Calibri" pitchFamily="34" charset="0"/>
                <a:cs typeface="Calibri" pitchFamily="34" charset="0"/>
              </a:rPr>
              <a:t>	 				  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2894 NOZ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Povinnost nahradit jinému újmu zahrnuje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vždy povinnost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k náhradě újmy na jmění (škody).</a:t>
            </a: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Nebyla-li povinnost odčinit jinému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nemajetkovou újmu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výslovně ujednána, postihuje škůdce, jen stanoví-li to zvlášť zákon. V takových případech se povinnost nahradit nemajetkovou újmu poskytnutím zadostiučinění posoudí obdobně podle ustanovení o povinnosti nahradit škodu.</a:t>
            </a:r>
          </a:p>
          <a:p>
            <a:endParaRPr lang="cs-CZ" sz="2000" b="1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2) Povinnost nahradit škodu </a:t>
            </a:r>
            <a:r>
              <a:rPr lang="cs-CZ" sz="2000">
                <a:ea typeface="Calibri" pitchFamily="34" charset="0"/>
                <a:cs typeface="Calibri" pitchFamily="34" charset="0"/>
              </a:rPr>
              <a:t>–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porušení zákona</a:t>
            </a:r>
            <a:r>
              <a:rPr lang="cs-CZ" sz="2000">
                <a:ea typeface="Calibri" pitchFamily="34" charset="0"/>
                <a:cs typeface="Calibri" pitchFamily="34" charset="0"/>
              </a:rPr>
              <a:t>:       		 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2910 NOZ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Škůdce, který vlastním zaviněním poruší povinnost stanovenou zákonem a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zasáhne tak do absolutního práva poškozeného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, nahradí poškozenému, co tím způsobil.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4282" y="357166"/>
            <a:ext cx="8715436" cy="65248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>
                <a:ea typeface="Calibri" pitchFamily="34" charset="0"/>
                <a:cs typeface="Calibri" pitchFamily="34" charset="0"/>
              </a:rPr>
              <a:t>3)   Hrazení škody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- </a:t>
            </a:r>
            <a:r>
              <a:rPr lang="cs-CZ" sz="200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opačná zásada</a:t>
            </a:r>
            <a:r>
              <a:rPr lang="cs-CZ" sz="2000">
                <a:ea typeface="Calibri" pitchFamily="34" charset="0"/>
                <a:cs typeface="Calibri" pitchFamily="34" charset="0"/>
              </a:rPr>
              <a:t>:				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2951 NOZ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Škoda se nahrazuje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uvedením do  předešlého  stavu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. (naturální restituce)</a:t>
            </a:r>
          </a:p>
          <a:p>
            <a:endParaRPr lang="cs-CZ" sz="2000" b="0"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  Není-li to dobře možné, anebo žádá-li to poškozený, hradí se škoda </a:t>
            </a:r>
          </a:p>
          <a:p>
            <a:r>
              <a:rPr lang="cs-CZ" sz="2000" b="0" u="sng">
                <a:ea typeface="Calibri" pitchFamily="34" charset="0"/>
                <a:cs typeface="Calibri" pitchFamily="34" charset="0"/>
              </a:rPr>
              <a:t>v penězích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. (relutární restituce)</a:t>
            </a: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4) Náhrada při poškození věci:</a:t>
            </a:r>
            <a:r>
              <a:rPr lang="cs-CZ" sz="2000">
                <a:ea typeface="Calibri" pitchFamily="34" charset="0"/>
                <a:cs typeface="Calibri" pitchFamily="34" charset="0"/>
              </a:rPr>
              <a:t>				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2969 NOZ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Při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určení výše škody na věci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se vychází z její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obvyklé ceny v době poškození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a zohlední se, co poškozený musí k obnovení nebo nahrazení funkce věci účelně vynaložit.</a:t>
            </a: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 Poškodil-li škůdce věc ze svévole nebo škodolibosti, nahradí poškozenému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cenu zvláštní obliby.</a:t>
            </a:r>
          </a:p>
          <a:p>
            <a:pPr>
              <a:buFontTx/>
              <a:buChar char="-"/>
            </a:pPr>
            <a:endParaRPr lang="cs-CZ" sz="2000" b="0" u="sng">
              <a:ea typeface="Calibri" pitchFamily="34" charset="0"/>
              <a:cs typeface="Calibri" pitchFamily="34" charset="0"/>
            </a:endParaRP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5)   Promlčení:	</a:t>
            </a:r>
            <a:r>
              <a:rPr lang="cs-CZ" sz="2000">
                <a:ea typeface="Calibri" pitchFamily="34" charset="0"/>
                <a:cs typeface="Calibri" pitchFamily="34" charset="0"/>
              </a:rPr>
              <a:t>		 		</a:t>
            </a:r>
            <a:r>
              <a:rPr lang="cs-CZ" sz="2000" smtClean="0">
                <a:ea typeface="Calibri" pitchFamily="34" charset="0"/>
                <a:cs typeface="Calibri" pitchFamily="34" charset="0"/>
              </a:rPr>
              <a:t>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636 NOZ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Právo na náhradu škody se promlčí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10 let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ode dne, kdy škoda vznikla.</a:t>
            </a: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 Byla-li škoda způsobena úmyslně, promlčí se právo na její náhradu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15 let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ode dne, kdy škoda vznikla.</a:t>
            </a:r>
          </a:p>
          <a:p>
            <a:pPr>
              <a:buFontTx/>
              <a:buChar char="-"/>
            </a:pPr>
            <a:endParaRPr lang="cs-CZ" b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 flipH="1">
            <a:off x="214313" y="142875"/>
            <a:ext cx="8643937" cy="62478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u="sng">
                <a:ea typeface="Calibri" pitchFamily="34" charset="0"/>
                <a:cs typeface="Calibri" pitchFamily="34" charset="0"/>
              </a:rPr>
              <a:t>Žaloba na přiměřené zadostiučinění</a:t>
            </a: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  <a:p>
            <a:pPr>
              <a:buFontTx/>
              <a:buAutoNum type="arabicParenR"/>
            </a:pPr>
            <a:r>
              <a:rPr lang="cs-CZ" sz="2000" b="1">
                <a:ea typeface="Calibri" pitchFamily="34" charset="0"/>
                <a:cs typeface="Calibri" pitchFamily="34" charset="0"/>
              </a:rPr>
              <a:t>Poskytování – </a:t>
            </a:r>
            <a:r>
              <a:rPr lang="cs-CZ" sz="200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stejná zásada</a:t>
            </a:r>
            <a:r>
              <a:rPr lang="cs-CZ" sz="2000">
                <a:ea typeface="Calibri" pitchFamily="34" charset="0"/>
                <a:cs typeface="Calibri" pitchFamily="34" charset="0"/>
              </a:rPr>
              <a:t>: 				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2951 NOZ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 b="0" u="sng">
                <a:ea typeface="Calibri" pitchFamily="34" charset="0"/>
                <a:cs typeface="Calibri" pitchFamily="34" charset="0"/>
              </a:rPr>
              <a:t>Nemajetková újma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se odčiní přiměřeným zadostiučiněním.</a:t>
            </a: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Zadostiučinění musí být poskytnuto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v penězích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, nezajistí-li jeho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jiný způsob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 skutečné a dostatečné účinné odčinění způsobené újmy.</a:t>
            </a:r>
          </a:p>
          <a:p>
            <a:pPr>
              <a:buFontTx/>
              <a:buChar char="-"/>
            </a:pPr>
            <a:endParaRPr lang="cs-CZ" sz="2000">
              <a:ea typeface="Calibri" pitchFamily="34" charset="0"/>
              <a:cs typeface="Calibri" pitchFamily="34" charset="0"/>
            </a:endParaRPr>
          </a:p>
          <a:p>
            <a:pPr>
              <a:buFontTx/>
              <a:buAutoNum type="arabicParenR" startAt="2"/>
            </a:pPr>
            <a:r>
              <a:rPr lang="cs-CZ" sz="2000" b="1">
                <a:ea typeface="Calibri" pitchFamily="34" charset="0"/>
                <a:cs typeface="Calibri" pitchFamily="34" charset="0"/>
              </a:rPr>
              <a:t>Povinnost nahradit nemajetkovou újmu 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–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porušení zákona</a:t>
            </a:r>
            <a:r>
              <a:rPr lang="cs-CZ" sz="2000">
                <a:ea typeface="Calibri" pitchFamily="34" charset="0"/>
                <a:cs typeface="Calibri" pitchFamily="34" charset="0"/>
              </a:rPr>
              <a:t>:       									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2971 NOZ</a:t>
            </a:r>
            <a:r>
              <a:rPr lang="cs-CZ" sz="2000">
                <a:ea typeface="Calibri" pitchFamily="34" charset="0"/>
                <a:cs typeface="Calibri" pitchFamily="34" charset="0"/>
              </a:rPr>
              <a:t>	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Odůvodňují-li to zvláštní okolnosti, za nichž škůdce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způsobil újmu protiprávním činem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, zejména porušil-li  z hrubé nedbalosti důležitou právní povinnost, anebo způsobil-li újmu úmyslně z touhy ničit, ublížit nebo z jiné pohnutky zvlášť zavrženíhodné,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nahradí škůdce též nemajetkovou újmu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každému, kdo způsobenou újmu důvodně pociťuje jako osobní neštěstí, které nelze jinak odčinit.</a:t>
            </a: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3) 	Promlčení:</a:t>
            </a:r>
            <a:r>
              <a:rPr lang="cs-CZ" sz="200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	</a:t>
            </a:r>
            <a:r>
              <a:rPr lang="cs-CZ" sz="2000">
                <a:ea typeface="Calibri" pitchFamily="34" charset="0"/>
                <a:cs typeface="Calibri" pitchFamily="34" charset="0"/>
              </a:rPr>
              <a:t>			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636 NOZ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 b="0" smtClean="0">
                <a:ea typeface="Calibri" pitchFamily="34" charset="0"/>
                <a:cs typeface="Calibri" pitchFamily="34" charset="0"/>
              </a:rPr>
              <a:t> Právo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na náhradu újmy se promlčí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10 let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ode dne, kdy újma vznikla.</a:t>
            </a: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 Byla-li újma způsobena úmyslně, promlčí se právo na její náhradu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15 let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ode dne, kdy újma vznikla.</a:t>
            </a:r>
            <a:endParaRPr lang="cs-CZ" sz="2000" b="0" u="sng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>
            <a:spLocks noChangeArrowheads="1"/>
          </p:cNvSpPr>
          <p:nvPr/>
        </p:nvSpPr>
        <p:spPr bwMode="auto">
          <a:xfrm flipH="1">
            <a:off x="285720" y="428604"/>
            <a:ext cx="8501063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u="sng">
                <a:ea typeface="Calibri" pitchFamily="34" charset="0"/>
                <a:cs typeface="Calibri" pitchFamily="34" charset="0"/>
              </a:rPr>
              <a:t>Žaloba na vydání bezdůvodného obohacení</a:t>
            </a: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  <a:p>
            <a:pPr>
              <a:buFontTx/>
              <a:buAutoNum type="arabicParenR"/>
            </a:pPr>
            <a:r>
              <a:rPr lang="cs-CZ" sz="2000" b="1">
                <a:ea typeface="Calibri" pitchFamily="34" charset="0"/>
                <a:cs typeface="Calibri" pitchFamily="34" charset="0"/>
              </a:rPr>
              <a:t>Vydání bezdůvodného obohacení	</a:t>
            </a:r>
            <a:r>
              <a:rPr lang="cs-CZ" sz="2000">
                <a:ea typeface="Calibri" pitchFamily="34" charset="0"/>
                <a:cs typeface="Calibri" pitchFamily="34" charset="0"/>
              </a:rPr>
              <a:t>	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2991 NOZ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Kdo se na úkor jiného bez spravedlivého důvodu obohatí, musí ochuzenému vydat, oč se obohatil.</a:t>
            </a: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Bezdůvodně se obohatí </a:t>
            </a:r>
            <a:r>
              <a:rPr lang="cs-CZ" sz="2000" b="0" i="1">
                <a:ea typeface="Calibri" pitchFamily="34" charset="0"/>
                <a:cs typeface="Calibri" pitchFamily="34" charset="0"/>
              </a:rPr>
              <a:t>zvláště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ten, kdo získá majetkový prospěch plněním bez právního důvodu, plněním z právního důvodu, který odpadl, </a:t>
            </a:r>
            <a:r>
              <a:rPr lang="cs-CZ" sz="2000" b="0" i="1">
                <a:ea typeface="Calibri" pitchFamily="34" charset="0"/>
                <a:cs typeface="Calibri" pitchFamily="34" charset="0"/>
              </a:rPr>
              <a:t>protiprávním užitím cizí hodnoty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 nebo tím, že za něho bylo plněno, co měl po právu plnit sám.</a:t>
            </a: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Není-li vydání předmětu bezdůvodného obohacení dobře možné, má ochuzený </a:t>
            </a:r>
            <a:r>
              <a:rPr lang="cs-CZ" sz="2000" b="0" u="sng">
                <a:ea typeface="Calibri" pitchFamily="34" charset="0"/>
                <a:cs typeface="Calibri" pitchFamily="34" charset="0"/>
              </a:rPr>
              <a:t>právo na peněžitou náhradu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ve výši obvyklé ceny</a:t>
            </a:r>
            <a:r>
              <a:rPr lang="cs-CZ" sz="2000" b="0" smtClean="0">
                <a:ea typeface="Calibri" pitchFamily="34" charset="0"/>
                <a:cs typeface="Calibri" pitchFamily="34" charset="0"/>
              </a:rPr>
              <a:t>.</a:t>
            </a:r>
          </a:p>
          <a:p>
            <a:endParaRPr lang="cs-CZ" sz="2000" b="0">
              <a:ea typeface="Calibri" pitchFamily="34" charset="0"/>
              <a:cs typeface="Calibri" pitchFamily="34" charset="0"/>
            </a:endParaRPr>
          </a:p>
          <a:p>
            <a:endParaRPr lang="cs-CZ" sz="2000">
              <a:ea typeface="Calibri" pitchFamily="34" charset="0"/>
              <a:cs typeface="Calibri" pitchFamily="34" charset="0"/>
            </a:endParaRPr>
          </a:p>
          <a:p>
            <a:r>
              <a:rPr lang="cs-CZ" sz="2000" b="1">
                <a:ea typeface="Calibri" pitchFamily="34" charset="0"/>
                <a:cs typeface="Calibri" pitchFamily="34" charset="0"/>
              </a:rPr>
              <a:t>2)   Promlčení:</a:t>
            </a:r>
            <a:r>
              <a:rPr lang="cs-CZ" sz="2000">
                <a:ea typeface="Calibri" pitchFamily="34" charset="0"/>
                <a:cs typeface="Calibri" pitchFamily="34" charset="0"/>
              </a:rPr>
              <a:t>						</a:t>
            </a:r>
            <a:r>
              <a:rPr lang="cs-CZ" sz="200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§ 638 NOZ</a:t>
            </a:r>
            <a:endParaRPr lang="cs-CZ" sz="2000">
              <a:solidFill>
                <a:srgbClr val="0070C0"/>
              </a:solidFill>
              <a:ea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sz="2000">
                <a:ea typeface="Calibri" pitchFamily="34" charset="0"/>
                <a:cs typeface="Calibri" pitchFamily="34" charset="0"/>
              </a:rPr>
              <a:t>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Právo na vydání bezdůvodného obohacení se promlčí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10 let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 ode dne, kdy k bezdůvodnému obohacení došlo.</a:t>
            </a:r>
          </a:p>
          <a:p>
            <a:pPr>
              <a:buFontTx/>
              <a:buChar char="-"/>
            </a:pPr>
            <a:r>
              <a:rPr lang="cs-CZ" sz="2000" b="0">
                <a:ea typeface="Calibri" pitchFamily="34" charset="0"/>
                <a:cs typeface="Calibri" pitchFamily="34" charset="0"/>
              </a:rPr>
              <a:t> Bylo-li bezdůvodného obohacení nabyto úmyslně, promlčí se právo na jeho vydání nejpozději </a:t>
            </a:r>
            <a:r>
              <a:rPr lang="cs-CZ" sz="2000" b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za 15 let </a:t>
            </a:r>
            <a:r>
              <a:rPr lang="cs-CZ" sz="2000" b="0">
                <a:ea typeface="Calibri" pitchFamily="34" charset="0"/>
                <a:cs typeface="Calibri" pitchFamily="34" charset="0"/>
              </a:rPr>
              <a:t>ode dne, kdy k bezdůvodnému obohacení došlo.</a:t>
            </a:r>
            <a:endParaRPr lang="cs-CZ" sz="2000" b="0" u="sng">
              <a:ea typeface="Calibri" pitchFamily="34" charset="0"/>
              <a:cs typeface="Calibri" pitchFamily="34" charset="0"/>
            </a:endParaRPr>
          </a:p>
          <a:p>
            <a:endParaRPr lang="cs-CZ" sz="2000" u="sng"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652</Words>
  <Application>Microsoft Office PowerPoint</Application>
  <PresentationFormat>Předvádění na obrazovce (4:3)</PresentationFormat>
  <Paragraphs>207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Company>Právnická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1826</dc:creator>
  <cp:lastModifiedBy>1826</cp:lastModifiedBy>
  <cp:revision>141</cp:revision>
  <dcterms:created xsi:type="dcterms:W3CDTF">2012-03-10T18:40:30Z</dcterms:created>
  <dcterms:modified xsi:type="dcterms:W3CDTF">2015-04-05T19:11:38Z</dcterms:modified>
</cp:coreProperties>
</file>