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93" r:id="rId2"/>
    <p:sldId id="29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D3468-31C9-4C72-8463-0A12AC41C3F4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FD4AE-D2E8-48ED-944F-EF95EA0D1D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06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B020CF-0020-45B5-B904-2CFE268800C5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202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10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11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12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13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14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15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16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17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18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19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20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21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22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23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24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25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26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28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29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30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31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32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33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34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35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36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7BDE46-2E6F-4945-AA47-81E7E9F6B7F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5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6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8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9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4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30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64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02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34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52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51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9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42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84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82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3206C-45C5-442C-ABA7-89D71FA01E32}" type="datetimeFigureOut">
              <a:rPr lang="cs-CZ" smtClean="0"/>
              <a:t>21.5.2015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005FD-05CA-455D-B48C-DCF809246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0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stransky@law.muni.cz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11560" y="224700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Povinnost k náhradě škody </a:t>
            </a:r>
            <a:br>
              <a:rPr lang="cs-CZ" sz="4000" dirty="0" smtClean="0"/>
            </a:br>
            <a:r>
              <a:rPr lang="cs-CZ" sz="4000" dirty="0" smtClean="0"/>
              <a:t>v pracovněprávních vztazích</a:t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3400" dirty="0" smtClean="0"/>
              <a:t>22. </a:t>
            </a:r>
            <a:r>
              <a:rPr lang="cs-CZ" sz="3400" dirty="0" smtClean="0"/>
              <a:t>května 2015</a:t>
            </a:r>
            <a:endParaRPr lang="cs-CZ" sz="34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1371600" y="5251648"/>
            <a:ext cx="6400800" cy="913656"/>
          </a:xfrm>
        </p:spPr>
        <p:txBody>
          <a:bodyPr/>
          <a:lstStyle/>
          <a:p>
            <a:r>
              <a:rPr lang="cs-CZ" dirty="0" smtClean="0"/>
              <a:t>JUDr. Jaroslav Stránský,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04C6E-634E-485A-B280-3B8C1F93F1E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8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Podmínky vzniku povinnosti nahradit škodu:</a:t>
            </a:r>
          </a:p>
          <a:p>
            <a:pPr lvl="1"/>
            <a:r>
              <a:rPr lang="cs-CZ" dirty="0" smtClean="0"/>
              <a:t>porušení povinnosti,</a:t>
            </a:r>
          </a:p>
          <a:p>
            <a:pPr lvl="1"/>
            <a:r>
              <a:rPr lang="cs-CZ" dirty="0" smtClean="0"/>
              <a:t>při plnění pracovních úkolů nebo v souvislosti s ním,</a:t>
            </a:r>
          </a:p>
          <a:p>
            <a:pPr lvl="1"/>
            <a:r>
              <a:rPr lang="cs-CZ" dirty="0" smtClean="0"/>
              <a:t>vznik škody,</a:t>
            </a:r>
          </a:p>
          <a:p>
            <a:pPr lvl="1"/>
            <a:r>
              <a:rPr lang="cs-CZ" dirty="0" smtClean="0"/>
              <a:t>příčinná souvislost,</a:t>
            </a:r>
          </a:p>
          <a:p>
            <a:pPr lvl="1"/>
            <a:r>
              <a:rPr lang="cs-CZ" dirty="0" smtClean="0"/>
              <a:t>zavinění.</a:t>
            </a:r>
          </a:p>
          <a:p>
            <a:r>
              <a:rPr lang="cs-CZ" dirty="0" smtClean="0"/>
              <a:t>Naplnění všech znaků musí prokázat zaměstnavatel.</a:t>
            </a:r>
            <a:endParaRPr 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zaměstnance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6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/>
          <a:lstStyle/>
          <a:p>
            <a:r>
              <a:rPr lang="cs-CZ" dirty="0" smtClean="0"/>
              <a:t>V případě vzniku škody tak v důsledku porušení povinnosti zaměstnavatele se povinnost zaměstnance k náhradě škody se poměrně omezí.</a:t>
            </a:r>
          </a:p>
          <a:p>
            <a:r>
              <a:rPr lang="cs-CZ" dirty="0" smtClean="0"/>
              <a:t>Pokud došlo k porušení povinnosti ze strany více zaměstnanců, hradí každý z nich poměrnou část škody podle míry svého zavinění.</a:t>
            </a:r>
            <a:endParaRPr 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zaměstnance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70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Pokud </a:t>
            </a:r>
            <a:r>
              <a:rPr lang="cs-CZ" sz="2800" dirty="0"/>
              <a:t>byla škoda způsobena z </a:t>
            </a:r>
            <a:r>
              <a:rPr lang="cs-CZ" sz="2800" dirty="0" smtClean="0"/>
              <a:t>nedbalosti, může zaměstnavatel vyžadovat náhradu škody jen do výše </a:t>
            </a:r>
            <a:r>
              <a:rPr lang="cs-CZ" sz="2800" dirty="0" err="1" smtClean="0"/>
              <a:t>čtyřapůlnásobku</a:t>
            </a:r>
            <a:r>
              <a:rPr lang="cs-CZ" sz="2800" dirty="0" smtClean="0"/>
              <a:t> průměrného výdělku.</a:t>
            </a:r>
          </a:p>
          <a:p>
            <a:r>
              <a:rPr lang="cs-CZ" sz="2800" dirty="0" smtClean="0"/>
              <a:t>Omezení neplatí v případě vzniku škody v opilosti nebo pod vlivem návykových látek.</a:t>
            </a:r>
          </a:p>
          <a:p>
            <a:r>
              <a:rPr lang="cs-CZ" sz="2800" dirty="0" smtClean="0"/>
              <a:t>V případě úmyslného zavinění může zaměstnavatel vyžadovat:</a:t>
            </a:r>
          </a:p>
          <a:p>
            <a:pPr lvl="1"/>
            <a:r>
              <a:rPr lang="cs-CZ" sz="2500" dirty="0" smtClean="0"/>
              <a:t>náhradu celé skutečné škody,</a:t>
            </a:r>
          </a:p>
          <a:p>
            <a:pPr lvl="1"/>
            <a:r>
              <a:rPr lang="cs-CZ" sz="2500" dirty="0" smtClean="0"/>
              <a:t>náhradu ušlého zisku.</a:t>
            </a:r>
            <a:endParaRPr lang="cs-CZ" sz="25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zaměstnance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1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Povinnost k náhradě škody při  neodvrácení škody se může uplatnit, pokud zaměstnanec :</a:t>
            </a:r>
          </a:p>
          <a:p>
            <a:pPr lvl="1"/>
            <a:r>
              <a:rPr lang="cs-CZ" sz="2200" dirty="0" smtClean="0"/>
              <a:t>neupozornil na hrozící škodu</a:t>
            </a:r>
          </a:p>
          <a:p>
            <a:pPr lvl="1"/>
            <a:r>
              <a:rPr lang="cs-CZ" sz="2200" dirty="0" smtClean="0"/>
              <a:t>neodvrátil škodu.</a:t>
            </a:r>
          </a:p>
          <a:p>
            <a:r>
              <a:rPr lang="cs-CZ" sz="2400" dirty="0"/>
              <a:t>Primárně má zaměstnavatel náhradu vyžadovat od skutečného škůdce.</a:t>
            </a:r>
          </a:p>
          <a:p>
            <a:r>
              <a:rPr lang="cs-CZ" sz="2400" dirty="0"/>
              <a:t>Požadovaný rozsah náhrady nesmí převýšit trojnásobek průměrného měsíčního výdělku.</a:t>
            </a:r>
          </a:p>
          <a:p>
            <a:r>
              <a:rPr lang="cs-CZ" sz="2400" dirty="0"/>
              <a:t>Zaměstnanec není povinen nahradit </a:t>
            </a:r>
            <a:r>
              <a:rPr lang="cs-CZ" sz="2400" dirty="0" smtClean="0"/>
              <a:t>škodu, kterou způsobil při odvracení škody, jestliže:</a:t>
            </a:r>
          </a:p>
          <a:p>
            <a:pPr lvl="1"/>
            <a:r>
              <a:rPr lang="cs-CZ" sz="2200" dirty="0" smtClean="0"/>
              <a:t>tento stav sám úmyslně nevyvolal a</a:t>
            </a:r>
          </a:p>
          <a:p>
            <a:pPr lvl="1"/>
            <a:r>
              <a:rPr lang="cs-CZ" sz="2200" dirty="0" smtClean="0"/>
              <a:t>počínal si způsobem přiměřeným okolnostem.</a:t>
            </a:r>
            <a:endParaRPr lang="cs-CZ" sz="22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600" dirty="0" smtClean="0">
                <a:solidFill>
                  <a:schemeClr val="tx2"/>
                </a:solidFill>
                <a:latin typeface="Calibri" pitchFamily="34" charset="0"/>
              </a:rPr>
              <a:t>Nesplnění povinnosti k odvrácení škody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91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Tzv. hmotná odpovědnost.</a:t>
            </a:r>
          </a:p>
          <a:p>
            <a:r>
              <a:rPr lang="cs-CZ" sz="2400" dirty="0" smtClean="0"/>
              <a:t>Předpokladem je uzavření dohody o odpovědnosti k ochraně hodnot svěřených zaměstnanci k vyúčtování.</a:t>
            </a:r>
          </a:p>
          <a:p>
            <a:r>
              <a:rPr lang="cs-CZ" sz="2400" dirty="0" smtClean="0"/>
              <a:t>Dohoda musí být uzavřena písemně.</a:t>
            </a:r>
          </a:p>
          <a:p>
            <a:r>
              <a:rPr lang="cs-CZ" sz="2400" dirty="0" smtClean="0"/>
              <a:t>Zaměstnanec může uzavřít dohodu o odpovědnosti nejdříve v den, kdy dosáhne 18 let.</a:t>
            </a:r>
          </a:p>
          <a:p>
            <a:r>
              <a:rPr lang="cs-CZ" sz="2400" dirty="0" smtClean="0"/>
              <a:t>Dohoda může být uzavřena, pokud:</a:t>
            </a:r>
          </a:p>
          <a:p>
            <a:pPr lvl="1"/>
            <a:r>
              <a:rPr lang="cs-CZ" sz="2200" dirty="0" smtClean="0"/>
              <a:t>jde o hodnoty, které jsou předmětem obratu nebo oběhu,</a:t>
            </a:r>
          </a:p>
          <a:p>
            <a:pPr lvl="1"/>
            <a:r>
              <a:rPr lang="cs-CZ" sz="2200" dirty="0" smtClean="0"/>
              <a:t>má zaměstnanec možnost osobní dispozice po celou dobu svěření.</a:t>
            </a:r>
          </a:p>
          <a:p>
            <a:r>
              <a:rPr lang="cs-CZ" sz="2400" dirty="0"/>
              <a:t>V dohodě nemusí být přímo popsány hodnoty, které byly nebo budou zaměstnanci svěřeny.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200" dirty="0" smtClean="0">
                <a:solidFill>
                  <a:schemeClr val="tx2"/>
                </a:solidFill>
                <a:latin typeface="Calibri" pitchFamily="34" charset="0"/>
              </a:rPr>
              <a:t>Schodek na svěřených hodnotách</a:t>
            </a:r>
            <a:endParaRPr lang="cs-CZ" sz="4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1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/>
          <a:lstStyle/>
          <a:p>
            <a:r>
              <a:rPr lang="cs-CZ" sz="2600" dirty="0" smtClean="0"/>
              <a:t>V případě schodku (tzv. manko) zaměstnavatel nemusí zaměstnanci prokazovat, že škodu zavinil.</a:t>
            </a:r>
          </a:p>
          <a:p>
            <a:r>
              <a:rPr lang="cs-CZ" sz="2600" dirty="0" smtClean="0"/>
              <a:t>Zavinění se předpokládá a je na zaměstnanci, aby se případně vyvinil, tj. prokázal, že škoda vznikla zčásti nebo bez jeho zavinění.</a:t>
            </a:r>
          </a:p>
          <a:p>
            <a:r>
              <a:rPr lang="cs-CZ" sz="2600" dirty="0" smtClean="0"/>
              <a:t>Důvodem pro vyvinění může být mimo jiné to, že zaměstnanci nebylo v důsledku zanedbání povinnosti zaměstnavatele znemožněno se svěřenými hodnotami nakládat.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200" dirty="0" smtClean="0">
                <a:solidFill>
                  <a:schemeClr val="tx2"/>
                </a:solidFill>
                <a:latin typeface="Calibri" pitchFamily="34" charset="0"/>
              </a:rPr>
              <a:t>Schodek na svěřených hodnotách</a:t>
            </a:r>
            <a:endParaRPr lang="cs-CZ" sz="4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363272" cy="4151486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Zaměstnavatel může vyžadovat náhradu škody v plném rozsahu.</a:t>
            </a:r>
          </a:p>
          <a:p>
            <a:r>
              <a:rPr lang="cs-CZ" sz="2400" dirty="0" smtClean="0"/>
              <a:t>Dohoda o odpovědnosti může být uzavřena jako individuální, nebo společná.</a:t>
            </a:r>
          </a:p>
          <a:p>
            <a:r>
              <a:rPr lang="cs-CZ" sz="2400" dirty="0"/>
              <a:t>Při společné povinnosti k náhradě škody musí být nejdříve zjištěno, který ze zaměstnanců nich vznik škody zavinil. </a:t>
            </a:r>
          </a:p>
          <a:p>
            <a:r>
              <a:rPr lang="cs-CZ" sz="2400" dirty="0" smtClean="0"/>
              <a:t>Pokud </a:t>
            </a:r>
            <a:r>
              <a:rPr lang="cs-CZ" sz="2400" dirty="0" smtClean="0"/>
              <a:t>to není možné, určí se jednotlivým zaměstnancům podíl náhrady škody podle poměru dosažených hrubých výdělků.</a:t>
            </a:r>
          </a:p>
          <a:p>
            <a:r>
              <a:rPr lang="cs-CZ" sz="2400" dirty="0" smtClean="0"/>
              <a:t>U jednotlivých zaměstnanců, s výjimkou vedoucího a jeho zástupce, nesmí podíl náhrady škody přesáhnout jeden průměrný měsíční výdělek.</a:t>
            </a:r>
            <a:endParaRPr lang="cs-CZ" sz="24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200" dirty="0" smtClean="0">
                <a:solidFill>
                  <a:schemeClr val="tx2"/>
                </a:solidFill>
                <a:latin typeface="Calibri" pitchFamily="34" charset="0"/>
              </a:rPr>
              <a:t>Schodek na svěřených hodnotách</a:t>
            </a:r>
            <a:endParaRPr lang="cs-CZ" sz="4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5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Zaměstnanec může od dohody o odpovědnosti odstoupit, pokud:</a:t>
            </a:r>
          </a:p>
          <a:p>
            <a:pPr lvl="1"/>
            <a:r>
              <a:rPr lang="cs-CZ" sz="2200" dirty="0" smtClean="0"/>
              <a:t>vykonává jinou práci,</a:t>
            </a:r>
          </a:p>
          <a:p>
            <a:pPr lvl="1"/>
            <a:r>
              <a:rPr lang="cs-CZ" sz="2200" dirty="0" smtClean="0"/>
              <a:t>je převáděn na jinou práci nebo pracoviště,</a:t>
            </a:r>
          </a:p>
          <a:p>
            <a:pPr lvl="1"/>
            <a:r>
              <a:rPr lang="cs-CZ" sz="2200" dirty="0" smtClean="0"/>
              <a:t>zaměstnavatel do 15 dnů od obdržení písemného upozornění neodstranil závady v pracovních podmínkách, které brání řádnému hospodaření se svěřenými hodnotami.</a:t>
            </a:r>
          </a:p>
          <a:p>
            <a:r>
              <a:rPr lang="cs-CZ" sz="2600" dirty="0" smtClean="0"/>
              <a:t>Při společné odpovědnosti může odstoupit, pokud je:</a:t>
            </a:r>
          </a:p>
          <a:p>
            <a:pPr lvl="1"/>
            <a:r>
              <a:rPr lang="cs-CZ" sz="2200" dirty="0" smtClean="0"/>
              <a:t>na pracoviště zařazen jiný zaměstnanec nebo</a:t>
            </a:r>
          </a:p>
          <a:p>
            <a:pPr lvl="1"/>
            <a:r>
              <a:rPr lang="cs-CZ" sz="2200" dirty="0" smtClean="0"/>
              <a:t>ustanoven jiný vedoucí nebo jeho zástupce.</a:t>
            </a:r>
          </a:p>
          <a:p>
            <a:r>
              <a:rPr lang="cs-CZ" sz="2600" dirty="0" smtClean="0"/>
              <a:t>Odstoupení musí být písemné.</a:t>
            </a:r>
          </a:p>
          <a:p>
            <a:pPr lvl="1"/>
            <a:endParaRPr lang="cs-CZ" sz="2200" dirty="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200" dirty="0" smtClean="0">
                <a:solidFill>
                  <a:schemeClr val="tx2"/>
                </a:solidFill>
                <a:latin typeface="Calibri" pitchFamily="34" charset="0"/>
              </a:rPr>
              <a:t>Schodek na svěřených hodnotách</a:t>
            </a:r>
            <a:endParaRPr lang="cs-CZ" sz="4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25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/>
          <a:lstStyle/>
          <a:p>
            <a:r>
              <a:rPr lang="cs-CZ" sz="2600" dirty="0"/>
              <a:t>Předpokladem je svěření věci na základě:</a:t>
            </a:r>
          </a:p>
          <a:p>
            <a:pPr lvl="1"/>
            <a:r>
              <a:rPr lang="cs-CZ" sz="2400" dirty="0" smtClean="0"/>
              <a:t>písemného potvrzení, nebo </a:t>
            </a:r>
          </a:p>
          <a:p>
            <a:pPr lvl="1"/>
            <a:r>
              <a:rPr lang="cs-CZ" sz="2400" dirty="0" smtClean="0"/>
              <a:t>dohody o odpovědnosti za ztrátu svěřené věci (v případě, kdy hodnota věci přesahuje 50 000 Kč).</a:t>
            </a:r>
          </a:p>
          <a:p>
            <a:r>
              <a:rPr lang="cs-CZ" sz="2600" dirty="0" smtClean="0"/>
              <a:t>Zaměstnanec musí mít možnost osobní dispozice se svěřenou věcí.</a:t>
            </a:r>
          </a:p>
          <a:p>
            <a:r>
              <a:rPr lang="cs-CZ" sz="2600" dirty="0" smtClean="0"/>
              <a:t>Pro zavinění platí totéž, co u odpovědnosti za schodek.</a:t>
            </a:r>
          </a:p>
          <a:p>
            <a:r>
              <a:rPr lang="cs-CZ" sz="2600" dirty="0"/>
              <a:t>Zaměstnavatel může vyžadovat náhradu škody v plné výši.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200" dirty="0" smtClean="0">
                <a:solidFill>
                  <a:schemeClr val="tx2"/>
                </a:solidFill>
                <a:latin typeface="Calibri" pitchFamily="34" charset="0"/>
              </a:rPr>
              <a:t>Ztráta svěřené věci</a:t>
            </a:r>
            <a:endParaRPr lang="cs-CZ" sz="4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8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lnSpcReduction="10000"/>
          </a:bodyPr>
          <a:lstStyle/>
          <a:p>
            <a:r>
              <a:rPr lang="cs-CZ" sz="2600" dirty="0"/>
              <a:t>Zaměstnavatel musí určit výši požadované náhrady škody.</a:t>
            </a:r>
          </a:p>
          <a:p>
            <a:r>
              <a:rPr lang="cs-CZ" sz="2600" dirty="0"/>
              <a:t>Zaměstnavatel je povinen:</a:t>
            </a:r>
          </a:p>
          <a:p>
            <a:pPr lvl="1"/>
            <a:r>
              <a:rPr lang="cs-CZ" sz="2400" dirty="0" smtClean="0"/>
              <a:t>oznámit zaměstnanci výši požadované náhrady škody zpravidla do 1 měsíce ode dne, kdy bylo zjištěno, že škoda vznikla a že zaměstnanci vznikla povinnost ji nahradit,</a:t>
            </a:r>
          </a:p>
          <a:p>
            <a:pPr lvl="1"/>
            <a:r>
              <a:rPr lang="cs-CZ" sz="2400" dirty="0" smtClean="0"/>
              <a:t>projednat se zaměstnancem výši požadované náhrady škody.</a:t>
            </a:r>
          </a:p>
          <a:p>
            <a:r>
              <a:rPr lang="cs-CZ" sz="2600" dirty="0" smtClean="0"/>
              <a:t>Pokud výše požadované náhrady škody přesahuje 1 000 Kč, musí zaměstnavatel souvislosti náhrady škody projednat s odborovou organizací.</a:t>
            </a:r>
            <a:endParaRPr lang="cs-CZ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251520" y="260648"/>
            <a:ext cx="864096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Uplatnění práva zaměstnavatelem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78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76881" y="1581770"/>
            <a:ext cx="8229600" cy="41514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600" dirty="0" smtClean="0"/>
              <a:t>Část jedenáctá zákoníku práce (§§ 248 až 275 zákoníku práce).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600" dirty="0" smtClean="0"/>
              <a:t>Odškodňování pracovních úrazů a nemocí z povolání v současné době zákoník práce až v části čtrnácté (§§ 365 až 393a).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600" dirty="0" smtClean="0"/>
              <a:t>Připravovanou novelou zákoníku práce dojde v souvislosti se zrušením zákona o úrazovém pojištění k přenesení pravidel odškodňování pracovních úrazů do části jedenácté zákoníku práce. </a:t>
            </a:r>
            <a:endParaRPr lang="cs-CZ" altLang="cs-CZ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Právní úprava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70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Zaměstnavatel může zaměstnance vyzvat, aby svou povinnost nahradit škodu uznal.</a:t>
            </a:r>
          </a:p>
          <a:p>
            <a:r>
              <a:rPr lang="cs-CZ" sz="2400" dirty="0"/>
              <a:t>Zaměstnavatel může zaměstnance vyzvat k uzavření dohody o způsobu náhrady škody, která bude obsahovat:</a:t>
            </a:r>
          </a:p>
          <a:p>
            <a:pPr lvl="1"/>
            <a:r>
              <a:rPr lang="cs-CZ" sz="2200" dirty="0" smtClean="0"/>
              <a:t>výše požadované náhrady škody,</a:t>
            </a:r>
          </a:p>
          <a:p>
            <a:pPr lvl="1"/>
            <a:r>
              <a:rPr lang="cs-CZ" sz="2200" dirty="0" smtClean="0"/>
              <a:t>způsob a termín poskytnutí náhrady škody zaměstnancem.</a:t>
            </a:r>
          </a:p>
          <a:p>
            <a:r>
              <a:rPr lang="cs-CZ" sz="2400" dirty="0" smtClean="0"/>
              <a:t>Dohoda musí být uzavřena písemně.</a:t>
            </a:r>
          </a:p>
          <a:p>
            <a:r>
              <a:rPr lang="cs-CZ" sz="2400" dirty="0" smtClean="0"/>
              <a:t>Škoda má být nahrazena uvedením v předešlý stav. Není-li to možné, bude nahrazena peněžitým plněním.</a:t>
            </a:r>
          </a:p>
          <a:p>
            <a:r>
              <a:rPr lang="cs-CZ" sz="2400" dirty="0" smtClean="0"/>
              <a:t>Soud může z důvodů zvláštního zřetele hodných výši náhrady škody přiměřeně snížit (moderační právo).</a:t>
            </a:r>
            <a:endParaRPr lang="cs-CZ" sz="24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251520" y="260648"/>
            <a:ext cx="864096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Uplatnění práva zaměstnavatelem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98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/>
          <a:lstStyle/>
          <a:p>
            <a:r>
              <a:rPr lang="cs-CZ" dirty="0" smtClean="0"/>
              <a:t>Pro </a:t>
            </a:r>
            <a:r>
              <a:rPr lang="cs-CZ" dirty="0"/>
              <a:t>případ povinnosti </a:t>
            </a:r>
            <a:r>
              <a:rPr lang="cs-CZ" dirty="0" smtClean="0"/>
              <a:t>zaměstnavatele nahradit </a:t>
            </a:r>
            <a:r>
              <a:rPr lang="cs-CZ" dirty="0"/>
              <a:t>škodu upravuje zákoník práce:</a:t>
            </a:r>
          </a:p>
          <a:p>
            <a:pPr lvl="1"/>
            <a:r>
              <a:rPr lang="cs-CZ" dirty="0"/>
              <a:t>obecnou povinnost nahradit škodu, </a:t>
            </a:r>
          </a:p>
          <a:p>
            <a:pPr lvl="1"/>
            <a:r>
              <a:rPr lang="cs-CZ" dirty="0"/>
              <a:t>zvláštní formy povinnosti k náhradě škody.</a:t>
            </a:r>
          </a:p>
          <a:p>
            <a:r>
              <a:rPr lang="cs-CZ" dirty="0"/>
              <a:t>Obecná povinnost k náhradě škody se uplatní, pokud nejsou splněny podmínky pro žádnou ze zvláštních forem.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600" dirty="0" smtClean="0">
                <a:solidFill>
                  <a:schemeClr val="tx2"/>
                </a:solidFill>
                <a:latin typeface="Calibri" pitchFamily="34" charset="0"/>
              </a:rPr>
              <a:t>Povinnost zaměstnavatele k náhradě škody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38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fontScale="92500"/>
          </a:bodyPr>
          <a:lstStyle/>
          <a:p>
            <a:r>
              <a:rPr lang="cs-CZ" sz="2600" dirty="0"/>
              <a:t>Podmínky vzniku:</a:t>
            </a:r>
          </a:p>
          <a:p>
            <a:pPr lvl="1"/>
            <a:r>
              <a:rPr lang="cs-CZ" sz="2200" dirty="0"/>
              <a:t>porušení </a:t>
            </a:r>
            <a:r>
              <a:rPr lang="cs-CZ" sz="2200" dirty="0" smtClean="0"/>
              <a:t>povinnosti (buď ze strany zaměstnavatele, nebo i jiné osoby),</a:t>
            </a:r>
            <a:endParaRPr lang="cs-CZ" sz="2200" dirty="0"/>
          </a:p>
          <a:p>
            <a:pPr lvl="1"/>
            <a:r>
              <a:rPr lang="cs-CZ" sz="2200" dirty="0"/>
              <a:t>při plnění pracovních úkolů nebo v souvislosti s ním,</a:t>
            </a:r>
          </a:p>
          <a:p>
            <a:pPr lvl="1"/>
            <a:r>
              <a:rPr lang="cs-CZ" sz="2200" dirty="0"/>
              <a:t>vznik škody,</a:t>
            </a:r>
          </a:p>
          <a:p>
            <a:pPr lvl="1"/>
            <a:r>
              <a:rPr lang="cs-CZ" sz="2200" dirty="0"/>
              <a:t>příčinná </a:t>
            </a:r>
            <a:r>
              <a:rPr lang="cs-CZ" sz="2200" dirty="0" smtClean="0"/>
              <a:t>souvislost.</a:t>
            </a:r>
            <a:endParaRPr lang="cs-CZ" sz="2200" dirty="0"/>
          </a:p>
          <a:p>
            <a:r>
              <a:rPr lang="cs-CZ" sz="2600" dirty="0" smtClean="0"/>
              <a:t>Součástí podmínek vzniku povinnosti k náhradě škody není zavinění.</a:t>
            </a:r>
          </a:p>
          <a:p>
            <a:r>
              <a:rPr lang="cs-CZ" sz="2600" dirty="0" smtClean="0"/>
              <a:t> Zaměstnavatel není povinen nahradit zaměstnanci škodu na dopravním prostředku, kterého použil při plnění pracovních úkolů nebo v souvislosti s ním bez jeho souhlasu.</a:t>
            </a:r>
            <a:endParaRPr lang="cs-CZ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260648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34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37754"/>
            <a:ext cx="8229600" cy="4151486"/>
          </a:xfrm>
        </p:spPr>
        <p:txBody>
          <a:bodyPr/>
          <a:lstStyle/>
          <a:p>
            <a:r>
              <a:rPr lang="cs-CZ" dirty="0" smtClean="0"/>
              <a:t>Zaměstnavatel musí zaměstnanci nahradit také škodu, kterou mu způsobili porušením právním povinností v rámci plnění pracovních úkolů zaměstnavatele zaměstnanci jednající jeho jménem.</a:t>
            </a:r>
          </a:p>
          <a:p>
            <a:r>
              <a:rPr lang="cs-CZ" dirty="0" smtClean="0"/>
              <a:t>Podmínkou vzniku povinnosti k náhradě škody zde není vznik škody při plnění pracovních úkolů nebo v přímé souvislosti s ním.</a:t>
            </a:r>
            <a:endParaRPr 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260648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65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lnSpcReduction="10000"/>
          </a:bodyPr>
          <a:lstStyle/>
          <a:p>
            <a:r>
              <a:rPr lang="cs-CZ" sz="2600" dirty="0"/>
              <a:t>Zaměstnavatel </a:t>
            </a:r>
            <a:r>
              <a:rPr lang="cs-CZ" sz="2600" dirty="0" smtClean="0"/>
              <a:t>je povinen nahradit zaměstnanci věcnou </a:t>
            </a:r>
            <a:r>
              <a:rPr lang="cs-CZ" sz="2600" dirty="0"/>
              <a:t>škodu, kterou utrpěl </a:t>
            </a:r>
            <a:r>
              <a:rPr lang="cs-CZ" sz="2600" dirty="0" smtClean="0"/>
              <a:t>při </a:t>
            </a:r>
            <a:r>
              <a:rPr lang="cs-CZ" sz="2600" dirty="0"/>
              <a:t>odvracení škody hrozící zaměstnavateli nebo nebezpečí hrozící životu nebo </a:t>
            </a:r>
            <a:r>
              <a:rPr lang="cs-CZ" sz="2600" dirty="0" smtClean="0"/>
              <a:t>zdraví.</a:t>
            </a:r>
          </a:p>
          <a:p>
            <a:r>
              <a:rPr lang="cs-CZ" sz="2600" dirty="0" smtClean="0"/>
              <a:t>Zaměstnanec má právo na náhradu škody, jen </a:t>
            </a:r>
            <a:r>
              <a:rPr lang="cs-CZ" sz="2600" dirty="0"/>
              <a:t>jestliže škoda nevznikla </a:t>
            </a:r>
            <a:r>
              <a:rPr lang="cs-CZ" sz="2600" dirty="0" smtClean="0"/>
              <a:t>jeho úmyslným </a:t>
            </a:r>
            <a:r>
              <a:rPr lang="cs-CZ" sz="2600" dirty="0"/>
              <a:t>jednáním </a:t>
            </a:r>
            <a:r>
              <a:rPr lang="cs-CZ" sz="2600" dirty="0" smtClean="0"/>
              <a:t>a počínal si způsobem </a:t>
            </a:r>
            <a:r>
              <a:rPr lang="cs-CZ" sz="2600" dirty="0"/>
              <a:t>přiměřeným okolnostem. </a:t>
            </a:r>
            <a:endParaRPr lang="cs-CZ" sz="2600" dirty="0" smtClean="0"/>
          </a:p>
          <a:p>
            <a:r>
              <a:rPr lang="cs-CZ" sz="2600" dirty="0" smtClean="0"/>
              <a:t>Pokud zaměstnanec současně utrpěl újmu na zdraví, poskytne se náhrada věcné škody v rámci odškodnění pracovního úrazu.</a:t>
            </a:r>
            <a:endParaRPr lang="cs-CZ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Škoda vzniklá při odvracení škody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0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/>
              <a:t>Zaměstnavatel </a:t>
            </a:r>
            <a:r>
              <a:rPr lang="cs-CZ" sz="2600" dirty="0" smtClean="0"/>
              <a:t>je povinen nahradit zaměstnanci škodu </a:t>
            </a:r>
            <a:r>
              <a:rPr lang="cs-CZ" sz="2600" dirty="0"/>
              <a:t>na věcech, které se obvykle nosí do práce a které si zaměstnanec odložil při plnění pracovních </a:t>
            </a:r>
            <a:r>
              <a:rPr lang="cs-CZ" sz="2600" dirty="0" smtClean="0"/>
              <a:t>úkolů.</a:t>
            </a:r>
          </a:p>
          <a:p>
            <a:r>
              <a:rPr lang="cs-CZ" sz="2600" dirty="0" smtClean="0"/>
              <a:t>Věci musely být odloženy na místě </a:t>
            </a:r>
            <a:r>
              <a:rPr lang="cs-CZ" sz="2600" dirty="0"/>
              <a:t>k tomu určeném nebo obvyklém</a:t>
            </a:r>
            <a:r>
              <a:rPr lang="cs-CZ" sz="2600" dirty="0" smtClean="0"/>
              <a:t>.</a:t>
            </a:r>
          </a:p>
          <a:p>
            <a:r>
              <a:rPr lang="cs-CZ" sz="2600" dirty="0" smtClean="0"/>
              <a:t>Škodu na věcech, které se obvykle do práce nenosí, musí zaměstnavatel nahradit jen do výše 10 000 Kč.</a:t>
            </a:r>
          </a:p>
          <a:p>
            <a:r>
              <a:rPr lang="cs-CZ" sz="2600" dirty="0"/>
              <a:t>Škodu na věcech, které se obvykle do práce </a:t>
            </a:r>
            <a:r>
              <a:rPr lang="cs-CZ" sz="2600" dirty="0" smtClean="0"/>
              <a:t>nosí</a:t>
            </a:r>
            <a:r>
              <a:rPr lang="cs-CZ" sz="2600" dirty="0"/>
              <a:t>, musí zaměstnavatel nahradit </a:t>
            </a:r>
            <a:r>
              <a:rPr lang="cs-CZ" sz="2600" dirty="0" smtClean="0"/>
              <a:t>v plné výši.</a:t>
            </a:r>
            <a:endParaRPr lang="cs-CZ" sz="2600" dirty="0"/>
          </a:p>
          <a:p>
            <a:r>
              <a:rPr lang="cs-CZ" sz="2600" dirty="0" smtClean="0"/>
              <a:t>Zaměstnanec musí právo na náhradu škody uplatnit bezodkladně, nejpozději do 15 dnů.</a:t>
            </a:r>
            <a:endParaRPr lang="cs-CZ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Škoda na odložených věcech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09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581770"/>
            <a:ext cx="8229600" cy="4151486"/>
          </a:xfrm>
        </p:spPr>
        <p:txBody>
          <a:bodyPr/>
          <a:lstStyle/>
          <a:p>
            <a:r>
              <a:rPr lang="cs-CZ" sz="2800" dirty="0" smtClean="0"/>
              <a:t>Zaměstnavatel je povinen nahradit zaměstnanci celou vzniklou škodu.</a:t>
            </a:r>
          </a:p>
          <a:p>
            <a:r>
              <a:rPr lang="cs-CZ" sz="2800" dirty="0" smtClean="0"/>
              <a:t>Zaměstnavatel je povinen nahradit škodu uvedením v předešlý stav. Není-li to možné, musí poskytnout peněžitou náhradu.</a:t>
            </a:r>
          </a:p>
          <a:p>
            <a:r>
              <a:rPr lang="cs-CZ" sz="2800" dirty="0" smtClean="0"/>
              <a:t>Povinnost zaměstnavatele se poměrně omezí, pokud prokáže, že škodu zavinil také poškozený zaměstnanec.</a:t>
            </a:r>
            <a:endParaRPr lang="cs-CZ" sz="28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Rozsah a způsob náhrady škody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58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37754"/>
            <a:ext cx="8229600" cy="4151486"/>
          </a:xfrm>
        </p:spPr>
        <p:txBody>
          <a:bodyPr>
            <a:normAutofit fontScale="92500"/>
          </a:bodyPr>
          <a:lstStyle/>
          <a:p>
            <a:r>
              <a:rPr lang="cs-CZ" sz="2600" dirty="0" smtClean="0"/>
              <a:t>Zaměstnanec se může s náhradou škody obrátit vůči zaměstnavateli  i v případě, že mu škoda vznikla v důsledku porušení povinnosti ze strany jiné osoby.</a:t>
            </a:r>
          </a:p>
          <a:p>
            <a:r>
              <a:rPr lang="cs-CZ" sz="2600" dirty="0" smtClean="0"/>
              <a:t>Zaměstnavatel má poté, co poskytl poškozenému zaměstnanci náhradu škody, právo na náhradu vůči tomu, kdo je povinen poskytnout náhradu škody podle občanského zákoníku (skutečný škůdce).</a:t>
            </a:r>
          </a:p>
          <a:p>
            <a:r>
              <a:rPr lang="cs-CZ" sz="2600" dirty="0" smtClean="0"/>
              <a:t>Rozsah náhrady škody požadovaný na škůdci bude odvozen od rozsahu náhrady škody, který by mohl vyžadovat sám poškozený zaměstnanec podle občanského zákoníku. </a:t>
            </a:r>
            <a:endParaRPr lang="cs-CZ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Regres vůči škůdci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9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37754"/>
            <a:ext cx="8229600" cy="4151486"/>
          </a:xfrm>
        </p:spPr>
        <p:txBody>
          <a:bodyPr/>
          <a:lstStyle/>
          <a:p>
            <a:r>
              <a:rPr lang="cs-CZ" sz="3000" dirty="0" smtClean="0"/>
              <a:t>Při určení výše škody na věci se vychází z ceny v době poškození nebo ztráty.</a:t>
            </a:r>
          </a:p>
          <a:p>
            <a:r>
              <a:rPr lang="cs-CZ" sz="3000" dirty="0" smtClean="0"/>
              <a:t>Zohledňuje se opotřebení.</a:t>
            </a:r>
          </a:p>
          <a:p>
            <a:r>
              <a:rPr lang="cs-CZ" sz="3000" dirty="0" smtClean="0"/>
              <a:t>Rozhodná není pořizovací cena, ani cena nové věci, která bude muset být pořízena.</a:t>
            </a:r>
          </a:p>
          <a:p>
            <a:r>
              <a:rPr lang="cs-CZ" sz="3000" dirty="0" smtClean="0"/>
              <a:t>Z ceny v době poškození nebo ztráty se vychází, tj. lze vzít do úvahy i další okolnosti.</a:t>
            </a:r>
          </a:p>
          <a:p>
            <a:endParaRPr lang="cs-CZ" sz="30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28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Výše škody na věci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25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/>
          <a:lstStyle/>
          <a:p>
            <a:r>
              <a:rPr lang="cs-CZ" sz="3000" dirty="0" smtClean="0"/>
              <a:t>Zaměstnavatel je povinen poskytnout zaměstnanci náhradu újmy, kterou utrpěl v důsledku pracovního úrazu nebo nemoci z povolání.</a:t>
            </a:r>
          </a:p>
          <a:p>
            <a:r>
              <a:rPr lang="cs-CZ" sz="3000" dirty="0" smtClean="0"/>
              <a:t>Nahrazuje se:</a:t>
            </a:r>
          </a:p>
          <a:p>
            <a:pPr lvl="1"/>
            <a:r>
              <a:rPr lang="cs-CZ" sz="2600" dirty="0" smtClean="0"/>
              <a:t>nemajetková újma (bolest, ztížení společenského uplatnění),</a:t>
            </a:r>
          </a:p>
          <a:p>
            <a:pPr lvl="1"/>
            <a:r>
              <a:rPr lang="cs-CZ" sz="2600" dirty="0" smtClean="0"/>
              <a:t>majetková újma (náklady na léčení, ušlý výdělek).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Odškodnění pracovního úrazu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7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76881" y="1581770"/>
            <a:ext cx="8229600" cy="415148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/>
              <a:t>Pravidla pro posouzení povinnosti k náhradě újmy v pracovněprávních vztazích obsahuje přímo zákoník práce.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/>
              <a:t>Zvlášť je upravena povinnost k náhradě újmy ze strany zaměstnance a zaměstnavatele.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dirty="0" smtClean="0"/>
              <a:t>V úpravě povinnosti zaměstnance k náhradě škody se projevuje ochrana slabší strany.</a:t>
            </a:r>
            <a:endParaRPr lang="cs-CZ" alt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Náhrada majetkové a nemajetkové újmy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0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608512"/>
          </a:xfrm>
        </p:spPr>
        <p:txBody>
          <a:bodyPr/>
          <a:lstStyle/>
          <a:p>
            <a:r>
              <a:rPr lang="cs-CZ" sz="2600" dirty="0" smtClean="0"/>
              <a:t>Stále se postupuje podle § 205d zákoníku práce z roku 1965, kde se upravuje zákonné pojištění povinnosti zaměstnavatele nahradit škodu způsobenou pracovním úrazu nebo nemocí z povolání.</a:t>
            </a:r>
          </a:p>
          <a:p>
            <a:r>
              <a:rPr lang="cs-CZ" sz="2600" dirty="0" smtClean="0"/>
              <a:t>Zaměstnavatelé jsou povinně pojištěni:</a:t>
            </a:r>
          </a:p>
          <a:p>
            <a:pPr lvl="1"/>
            <a:r>
              <a:rPr lang="cs-CZ" sz="2200" dirty="0" smtClean="0"/>
              <a:t>u České pojišťovny, pokud s ní měli sjednáno pojištění k 31. 12. 1992, nebo </a:t>
            </a:r>
          </a:p>
          <a:p>
            <a:pPr lvl="1"/>
            <a:r>
              <a:rPr lang="cs-CZ" sz="2200" dirty="0" smtClean="0"/>
              <a:t>u Kooperativy.</a:t>
            </a:r>
          </a:p>
          <a:p>
            <a:r>
              <a:rPr lang="cs-CZ" sz="2600" dirty="0" smtClean="0"/>
              <a:t>Povinné pojištění se nevztahuje na organizační složky státu.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Zákonné pojištění odpovědnosti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82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84784"/>
            <a:ext cx="8229600" cy="4608512"/>
          </a:xfrm>
        </p:spPr>
        <p:txBody>
          <a:bodyPr>
            <a:normAutofit lnSpcReduction="10000"/>
          </a:bodyPr>
          <a:lstStyle/>
          <a:p>
            <a:r>
              <a:rPr lang="cs-CZ" sz="2600" dirty="0"/>
              <a:t>Pracovním úrazem je:</a:t>
            </a:r>
          </a:p>
          <a:p>
            <a:pPr lvl="1"/>
            <a:r>
              <a:rPr lang="cs-CZ" sz="2200" dirty="0" smtClean="0"/>
              <a:t>poškození zdraví nebo smrt zaměstnance,</a:t>
            </a:r>
          </a:p>
          <a:p>
            <a:pPr lvl="1"/>
            <a:r>
              <a:rPr lang="cs-CZ" sz="2200" dirty="0" smtClean="0"/>
              <a:t>v důsledku krátkodobého, náhlého a násilného působení zevních vlivů (úrazový děj),</a:t>
            </a:r>
          </a:p>
          <a:p>
            <a:pPr lvl="1"/>
            <a:r>
              <a:rPr lang="cs-CZ" sz="2200" dirty="0" smtClean="0"/>
              <a:t>při plnění pracovních úkolů nebo v souvislosti s ním.</a:t>
            </a:r>
          </a:p>
          <a:p>
            <a:r>
              <a:rPr lang="cs-CZ" sz="2600" dirty="0" smtClean="0"/>
              <a:t>Pracovním úrazem je také úraz, který zaměstnanec utrpěl pro plnění pracovních úkolů.</a:t>
            </a:r>
          </a:p>
          <a:p>
            <a:r>
              <a:rPr lang="cs-CZ" sz="2600" dirty="0" smtClean="0"/>
              <a:t>Pracovním úrazem není úraz, který se přihodil při cestě do zaměstnání a zpět.</a:t>
            </a:r>
          </a:p>
          <a:p>
            <a:r>
              <a:rPr lang="cs-CZ" sz="2600" dirty="0" smtClean="0"/>
              <a:t>Nemocemi z povolání jsou nemoci uvedené v nařízení vlády č. 290/1995 Sb.</a:t>
            </a:r>
            <a:endParaRPr lang="cs-CZ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Pracovní úraz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3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84784"/>
            <a:ext cx="8229600" cy="4608512"/>
          </a:xfrm>
        </p:spPr>
        <p:txBody>
          <a:bodyPr/>
          <a:lstStyle/>
          <a:p>
            <a:r>
              <a:rPr lang="cs-CZ" sz="2600" dirty="0" smtClean="0"/>
              <a:t>Zaměstnanec je povinen bezodkladně oznámit vedoucímu zaměstnanci svůj pracovní úraz, stejně jako úraz jiného zaměstnance nebo jiné osoby.</a:t>
            </a:r>
          </a:p>
          <a:p>
            <a:r>
              <a:rPr lang="cs-CZ" sz="2600" dirty="0" smtClean="0"/>
              <a:t>Nesplnění oznamovací povinnosti může vyústit v nemožnost prokázat, že se jednalo o pracovní úraz.</a:t>
            </a:r>
          </a:p>
          <a:p>
            <a:r>
              <a:rPr lang="cs-CZ" sz="2600" dirty="0" smtClean="0"/>
              <a:t>Zaměstnanec musí spolupracovat při objasňování příčin pracovního úrazu.</a:t>
            </a:r>
          </a:p>
          <a:p>
            <a:endParaRPr lang="cs-CZ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Povinnosti zaměstnance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8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84784"/>
            <a:ext cx="8229600" cy="4608512"/>
          </a:xfrm>
        </p:spPr>
        <p:txBody>
          <a:bodyPr/>
          <a:lstStyle/>
          <a:p>
            <a:r>
              <a:rPr lang="cs-CZ" sz="2800" dirty="0"/>
              <a:t>Zaměstnavatel, u něhož k pracovnímu úrazu došlo, je </a:t>
            </a:r>
            <a:r>
              <a:rPr lang="cs-CZ" sz="2800" dirty="0" smtClean="0"/>
              <a:t>povinen:</a:t>
            </a:r>
          </a:p>
          <a:p>
            <a:pPr lvl="1"/>
            <a:r>
              <a:rPr lang="cs-CZ" sz="2400" dirty="0" smtClean="0"/>
              <a:t>objasnit </a:t>
            </a:r>
            <a:r>
              <a:rPr lang="cs-CZ" sz="2400" dirty="0"/>
              <a:t>příčiny a okolnosti vzniku tohoto úrazu za účasti zaměstnance, pokud to zdravotní stav zaměstnance dovoluje, svědků a za účasti odborové organizace a zástupce pro oblast bezpečnosti a ochrany zdraví při </a:t>
            </a:r>
            <a:r>
              <a:rPr lang="cs-CZ" sz="2400" dirty="0" smtClean="0"/>
              <a:t>práci,</a:t>
            </a:r>
          </a:p>
          <a:p>
            <a:pPr lvl="1"/>
            <a:r>
              <a:rPr lang="cs-CZ" sz="2400" dirty="0" smtClean="0"/>
              <a:t>bez </a:t>
            </a:r>
            <a:r>
              <a:rPr lang="cs-CZ" sz="2400" dirty="0"/>
              <a:t>vážných důvodů neměnit stav na místě úrazu do doby objasnění příčin a okolností vzniku pracovního </a:t>
            </a:r>
            <a:r>
              <a:rPr lang="cs-CZ" sz="2400" dirty="0" smtClean="0"/>
              <a:t>úrazu,</a:t>
            </a:r>
          </a:p>
          <a:p>
            <a:pPr lvl="1"/>
            <a:r>
              <a:rPr lang="cs-CZ" sz="2400" dirty="0"/>
              <a:t>ohlásit pracovní úraz a zaslat záznam o úrazu stanoveným orgánům a </a:t>
            </a:r>
            <a:r>
              <a:rPr lang="cs-CZ" sz="2400" dirty="0" smtClean="0"/>
              <a:t>institucím,</a:t>
            </a:r>
          </a:p>
          <a:p>
            <a:pPr lvl="1"/>
            <a:r>
              <a:rPr lang="cs-CZ" sz="2400" dirty="0"/>
              <a:t>přijímat opatření proti opakování pracovních úrazů.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Povinnosti zaměstnavatele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60851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Zaměstnavatel je povinen vést evidenci </a:t>
            </a:r>
            <a:r>
              <a:rPr lang="cs-CZ" sz="2400" dirty="0"/>
              <a:t>o </a:t>
            </a:r>
            <a:r>
              <a:rPr lang="cs-CZ" sz="2400" dirty="0" smtClean="0"/>
              <a:t>úrazech v </a:t>
            </a:r>
            <a:r>
              <a:rPr lang="cs-CZ" sz="2400" dirty="0"/>
              <a:t>knize </a:t>
            </a:r>
            <a:r>
              <a:rPr lang="cs-CZ" sz="2400" dirty="0" smtClean="0"/>
              <a:t>úrazů </a:t>
            </a:r>
            <a:r>
              <a:rPr lang="cs-CZ" sz="2400" dirty="0"/>
              <a:t>v elektronické nebo listinné </a:t>
            </a:r>
            <a:r>
              <a:rPr lang="cs-CZ" sz="2400" dirty="0" smtClean="0"/>
              <a:t>podobě a zaznamenávat:</a:t>
            </a:r>
            <a:endParaRPr lang="cs-CZ" sz="2400" dirty="0"/>
          </a:p>
          <a:p>
            <a:pPr lvl="1"/>
            <a:r>
              <a:rPr lang="cs-CZ" sz="1900" dirty="0" smtClean="0"/>
              <a:t>Jméno úrazem </a:t>
            </a:r>
            <a:r>
              <a:rPr lang="cs-CZ" sz="1900" dirty="0"/>
              <a:t>postiženého </a:t>
            </a:r>
            <a:r>
              <a:rPr lang="cs-CZ" sz="1900" dirty="0" smtClean="0"/>
              <a:t>zaměstnance),</a:t>
            </a:r>
            <a:endParaRPr lang="cs-CZ" sz="1900" dirty="0"/>
          </a:p>
          <a:p>
            <a:pPr lvl="1"/>
            <a:r>
              <a:rPr lang="cs-CZ" sz="1900" dirty="0" smtClean="0"/>
              <a:t>datum </a:t>
            </a:r>
            <a:r>
              <a:rPr lang="cs-CZ" sz="1900" dirty="0"/>
              <a:t>a hodinu úrazu,</a:t>
            </a:r>
          </a:p>
          <a:p>
            <a:pPr lvl="1"/>
            <a:r>
              <a:rPr lang="cs-CZ" sz="1900" dirty="0" smtClean="0"/>
              <a:t>místo</a:t>
            </a:r>
            <a:r>
              <a:rPr lang="cs-CZ" sz="1900" dirty="0"/>
              <a:t>, kde k úrazu došlo,</a:t>
            </a:r>
          </a:p>
          <a:p>
            <a:pPr lvl="1"/>
            <a:r>
              <a:rPr lang="cs-CZ" sz="1900" dirty="0" smtClean="0"/>
              <a:t>činnost</a:t>
            </a:r>
            <a:r>
              <a:rPr lang="cs-CZ" sz="1900" dirty="0"/>
              <a:t>, při níž k úrazu došlo,</a:t>
            </a:r>
          </a:p>
          <a:p>
            <a:pPr lvl="1"/>
            <a:r>
              <a:rPr lang="cs-CZ" sz="1900" dirty="0" smtClean="0"/>
              <a:t>počet </a:t>
            </a:r>
            <a:r>
              <a:rPr lang="cs-CZ" sz="1900" dirty="0"/>
              <a:t>hodin odpracovaných bezprostředně </a:t>
            </a:r>
            <a:r>
              <a:rPr lang="cs-CZ" sz="1900" dirty="0" smtClean="0"/>
              <a:t>před vznikem </a:t>
            </a:r>
            <a:r>
              <a:rPr lang="cs-CZ" sz="1900" dirty="0"/>
              <a:t>úrazu,</a:t>
            </a:r>
          </a:p>
          <a:p>
            <a:pPr lvl="1"/>
            <a:r>
              <a:rPr lang="cs-CZ" sz="1900" dirty="0" smtClean="0"/>
              <a:t>celkový </a:t>
            </a:r>
            <a:r>
              <a:rPr lang="cs-CZ" sz="1900" dirty="0"/>
              <a:t>počet zraněných osob,</a:t>
            </a:r>
          </a:p>
          <a:p>
            <a:pPr lvl="1"/>
            <a:r>
              <a:rPr lang="cs-CZ" sz="1900" dirty="0" smtClean="0"/>
              <a:t>druh </a:t>
            </a:r>
            <a:r>
              <a:rPr lang="cs-CZ" sz="1900" dirty="0"/>
              <a:t>zranění a zraněná část těla,</a:t>
            </a:r>
          </a:p>
          <a:p>
            <a:pPr lvl="1"/>
            <a:r>
              <a:rPr lang="cs-CZ" sz="1900" dirty="0" smtClean="0"/>
              <a:t>druh úrazu,</a:t>
            </a:r>
            <a:endParaRPr lang="cs-CZ" sz="1900" dirty="0"/>
          </a:p>
          <a:p>
            <a:pPr lvl="1"/>
            <a:r>
              <a:rPr lang="cs-CZ" sz="1900" dirty="0" smtClean="0"/>
              <a:t>zdroj </a:t>
            </a:r>
            <a:r>
              <a:rPr lang="cs-CZ" sz="1900" dirty="0"/>
              <a:t>úrazu,</a:t>
            </a:r>
          </a:p>
          <a:p>
            <a:pPr lvl="1"/>
            <a:r>
              <a:rPr lang="cs-CZ" sz="1900" dirty="0" smtClean="0"/>
              <a:t>příčiny </a:t>
            </a:r>
            <a:r>
              <a:rPr lang="cs-CZ" sz="1900" dirty="0"/>
              <a:t>úrazu,</a:t>
            </a:r>
          </a:p>
          <a:p>
            <a:pPr lvl="1"/>
            <a:r>
              <a:rPr lang="cs-CZ" sz="1900" dirty="0" smtClean="0"/>
              <a:t>jména </a:t>
            </a:r>
            <a:r>
              <a:rPr lang="cs-CZ" sz="1900" dirty="0"/>
              <a:t>svědků úrazu,</a:t>
            </a:r>
          </a:p>
          <a:p>
            <a:pPr lvl="1"/>
            <a:r>
              <a:rPr lang="cs-CZ" sz="1900" dirty="0" smtClean="0"/>
              <a:t>jméno </a:t>
            </a:r>
            <a:r>
              <a:rPr lang="cs-CZ" sz="1900" dirty="0"/>
              <a:t>a pracovní zařazení toho, kdo údaje zaznamenal.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Kniha úrazů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6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608512"/>
          </a:xfrm>
        </p:spPr>
        <p:txBody>
          <a:bodyPr/>
          <a:lstStyle/>
          <a:p>
            <a:r>
              <a:rPr lang="cs-CZ" sz="2400" dirty="0" smtClean="0"/>
              <a:t>Zaměstnavatel je povinen vyhotovit záznam o úrazu, jestliže v jeho důsledku došlo k:</a:t>
            </a:r>
          </a:p>
          <a:p>
            <a:pPr lvl="1"/>
            <a:r>
              <a:rPr lang="cs-CZ" sz="1900" dirty="0" smtClean="0"/>
              <a:t>zranění zaměstnance a dočasné pracovní neschopnosti delší než 3 dny, nebo k</a:t>
            </a:r>
          </a:p>
          <a:p>
            <a:pPr lvl="1"/>
            <a:r>
              <a:rPr lang="cs-CZ" sz="1900" dirty="0" smtClean="0"/>
              <a:t>úmrtí zaměstnance</a:t>
            </a:r>
            <a:r>
              <a:rPr lang="cs-CZ" sz="1700" dirty="0" smtClean="0"/>
              <a:t>.</a:t>
            </a:r>
          </a:p>
          <a:p>
            <a:r>
              <a:rPr lang="cs-CZ" sz="2400" dirty="0"/>
              <a:t>Záznam o úrazu </a:t>
            </a:r>
            <a:r>
              <a:rPr lang="cs-CZ" sz="2400" dirty="0" smtClean="0"/>
              <a:t>musí zaměstnavatel vyhotovit neprodleně</a:t>
            </a:r>
            <a:r>
              <a:rPr lang="cs-CZ" sz="2400" dirty="0"/>
              <a:t>, </a:t>
            </a:r>
            <a:r>
              <a:rPr lang="cs-CZ" sz="2400" dirty="0" smtClean="0"/>
              <a:t>nejpozději </a:t>
            </a:r>
            <a:r>
              <a:rPr lang="pl-PL" sz="2400" dirty="0" smtClean="0"/>
              <a:t>však </a:t>
            </a:r>
            <a:r>
              <a:rPr lang="pl-PL" sz="2400" dirty="0"/>
              <a:t>do 5 pracovních dnů ode dne, kdy se o </a:t>
            </a:r>
            <a:r>
              <a:rPr lang="pl-PL" sz="2400" dirty="0" smtClean="0"/>
              <a:t>úrazu </a:t>
            </a:r>
            <a:r>
              <a:rPr lang="cs-CZ" sz="2400" dirty="0" smtClean="0"/>
              <a:t>dozvěděl.</a:t>
            </a:r>
          </a:p>
          <a:p>
            <a:r>
              <a:rPr lang="cs-CZ" sz="2400" dirty="0" smtClean="0"/>
              <a:t>Jedno vyhotovení záznamu musí zaměstnavatel předat zaměstnanci, případně rodinným příslušníkům.</a:t>
            </a:r>
            <a:endParaRPr lang="cs-CZ" sz="24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Záznam o úrazu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41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82453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2600" dirty="0" smtClean="0"/>
              <a:t>Zaměstnavatel se zcela zprostí povinnosti k náhradě škody, pokud škoda vznikla: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z důvodu zaviněného porušení povinnosti zaměstnancem,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v důsledku opilosti nebo vlivu návykových látek,</a:t>
            </a:r>
            <a:endParaRPr lang="cs-CZ" sz="2200" dirty="0"/>
          </a:p>
          <a:p>
            <a:pPr marL="457200" lvl="1" indent="0">
              <a:lnSpc>
                <a:spcPct val="110000"/>
              </a:lnSpc>
              <a:buNone/>
            </a:pPr>
            <a:r>
              <a:rPr lang="cs-CZ" sz="2600" dirty="0" smtClean="0"/>
              <a:t>jestliže se </a:t>
            </a:r>
            <a:r>
              <a:rPr lang="cs-CZ" sz="2600" dirty="0"/>
              <a:t>jednalo o jedinou příčinu vzniku škody</a:t>
            </a:r>
            <a:r>
              <a:rPr lang="cs-CZ" sz="2600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cs-CZ" sz="2600" dirty="0"/>
              <a:t>Zaměstnavatel se částečně zprostí povinnosti k náhradě škody, pokud: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některý </a:t>
            </a:r>
            <a:r>
              <a:rPr lang="cs-CZ" sz="2200" dirty="0"/>
              <a:t>z výše uvedených důvodů byl jednou z příčin vzniku </a:t>
            </a:r>
            <a:r>
              <a:rPr lang="cs-CZ" sz="2200" dirty="0" smtClean="0"/>
              <a:t>škody,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zaměstnanec jednal lehkomyslně, i když si musel být vědom, že si může způsobit újmu na zdraví.</a:t>
            </a:r>
            <a:endParaRPr lang="cs-CZ" sz="2200" dirty="0"/>
          </a:p>
          <a:p>
            <a:pPr lvl="1"/>
            <a:endParaRPr lang="cs-CZ" sz="26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600" dirty="0" smtClean="0">
                <a:solidFill>
                  <a:schemeClr val="tx2"/>
                </a:solidFill>
                <a:latin typeface="Calibri" pitchFamily="34" charset="0"/>
              </a:rPr>
              <a:t>Zproštění se povinnosti k náhradě škody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3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37754"/>
            <a:ext cx="8229600" cy="479955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sz="2400" dirty="0" smtClean="0"/>
              <a:t>Pokud zaměstnanec utrpěl pracovní úraz a zaměstnavatel se nezprostil odpovědnosti, má zaměstnanec právo na náhradu:</a:t>
            </a:r>
          </a:p>
          <a:p>
            <a:pPr lvl="1">
              <a:lnSpc>
                <a:spcPct val="110000"/>
              </a:lnSpc>
            </a:pPr>
            <a:r>
              <a:rPr lang="cs-CZ" sz="2100" dirty="0" smtClean="0"/>
              <a:t>ztráty na výdělku,</a:t>
            </a:r>
          </a:p>
          <a:p>
            <a:pPr lvl="1">
              <a:lnSpc>
                <a:spcPct val="110000"/>
              </a:lnSpc>
            </a:pPr>
            <a:r>
              <a:rPr lang="cs-CZ" sz="2100" dirty="0" smtClean="0"/>
              <a:t>bolesti a ztížení společenského uplatnění,</a:t>
            </a:r>
          </a:p>
          <a:p>
            <a:pPr lvl="1">
              <a:lnSpc>
                <a:spcPct val="110000"/>
              </a:lnSpc>
            </a:pPr>
            <a:r>
              <a:rPr lang="cs-CZ" sz="2100" dirty="0" smtClean="0"/>
              <a:t>účelně vynaložených nákladů spojených s léčením,</a:t>
            </a:r>
          </a:p>
          <a:p>
            <a:pPr lvl="1">
              <a:lnSpc>
                <a:spcPct val="110000"/>
              </a:lnSpc>
            </a:pPr>
            <a:r>
              <a:rPr lang="cs-CZ" sz="2100" dirty="0" smtClean="0"/>
              <a:t>věcné škody.</a:t>
            </a:r>
            <a:endParaRPr lang="cs-CZ" sz="2100" dirty="0"/>
          </a:p>
          <a:p>
            <a:pPr>
              <a:lnSpc>
                <a:spcPct val="110000"/>
              </a:lnSpc>
            </a:pPr>
            <a:r>
              <a:rPr lang="cs-CZ" sz="2400" dirty="0"/>
              <a:t>V případě smrtelného pracovního úrazu mají pozůstalí ještě právo na:</a:t>
            </a:r>
          </a:p>
          <a:p>
            <a:pPr lvl="1">
              <a:lnSpc>
                <a:spcPct val="110000"/>
              </a:lnSpc>
            </a:pPr>
            <a:r>
              <a:rPr lang="cs-CZ" sz="1800" dirty="0"/>
              <a:t>náhradu přiměřených nákladů spojených s pohřbem,</a:t>
            </a:r>
          </a:p>
          <a:p>
            <a:pPr lvl="1">
              <a:lnSpc>
                <a:spcPct val="110000"/>
              </a:lnSpc>
            </a:pPr>
            <a:r>
              <a:rPr lang="cs-CZ" sz="1800" dirty="0"/>
              <a:t>náhradu nákladů na výživu pozůstalých,</a:t>
            </a:r>
          </a:p>
          <a:p>
            <a:pPr lvl="1">
              <a:lnSpc>
                <a:spcPct val="110000"/>
              </a:lnSpc>
            </a:pPr>
            <a:r>
              <a:rPr lang="cs-CZ" sz="1800" dirty="0"/>
              <a:t>jednorázové odškodnění.</a:t>
            </a:r>
          </a:p>
          <a:p>
            <a:pPr>
              <a:lnSpc>
                <a:spcPct val="110000"/>
              </a:lnSpc>
            </a:pPr>
            <a:r>
              <a:rPr lang="cs-CZ" sz="2400" dirty="0"/>
              <a:t>Vyplacené náhrady jsou zaměstnavateli refundovány z úrazového pojištění.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Druhy náhrad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800"/>
              </a:spcBef>
              <a:buFont typeface="Arial" charset="0"/>
              <a:buNone/>
            </a:pPr>
            <a:endParaRPr lang="cs-CZ" sz="6600" dirty="0" smtClean="0"/>
          </a:p>
          <a:p>
            <a:pPr marL="0" indent="0" algn="ctr">
              <a:lnSpc>
                <a:spcPct val="100000"/>
              </a:lnSpc>
              <a:spcBef>
                <a:spcPts val="800"/>
              </a:spcBef>
              <a:buFont typeface="Arial" charset="0"/>
              <a:buNone/>
            </a:pPr>
            <a:r>
              <a:rPr lang="cs-CZ" sz="6600" dirty="0" smtClean="0"/>
              <a:t>Děkuji za pozornost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Font typeface="Arial" charset="0"/>
              <a:buNone/>
            </a:pPr>
            <a:endParaRPr lang="cs-CZ" sz="2700" dirty="0" smtClean="0">
              <a:hlinkClick r:id="rId3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buFont typeface="Arial" charset="0"/>
              <a:buNone/>
            </a:pPr>
            <a:endParaRPr lang="cs-CZ" sz="2700" dirty="0">
              <a:hlinkClick r:id="rId3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buFont typeface="Arial" charset="0"/>
              <a:buNone/>
            </a:pPr>
            <a:endParaRPr lang="cs-CZ" sz="2700" dirty="0" smtClean="0">
              <a:hlinkClick r:id="rId3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buFont typeface="Arial" charset="0"/>
              <a:buNone/>
            </a:pPr>
            <a:endParaRPr lang="cs-CZ" sz="2700" dirty="0">
              <a:hlinkClick r:id="rId3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buFont typeface="Arial" charset="0"/>
              <a:buNone/>
            </a:pPr>
            <a:r>
              <a:rPr lang="cs-CZ" sz="2700" dirty="0" smtClean="0">
                <a:hlinkClick r:id="rId3"/>
              </a:rPr>
              <a:t>Jaroslav.stransky@law.muni.cz</a:t>
            </a:r>
            <a:endParaRPr lang="cs-CZ" sz="2700" dirty="0" smtClean="0"/>
          </a:p>
          <a:p>
            <a:pPr marL="0" indent="0">
              <a:lnSpc>
                <a:spcPct val="100000"/>
              </a:lnSpc>
              <a:spcBef>
                <a:spcPts val="800"/>
              </a:spcBef>
              <a:buFont typeface="Arial" charset="0"/>
              <a:buNone/>
            </a:pPr>
            <a:endParaRPr lang="cs-CZ" sz="2000" dirty="0" smtClean="0"/>
          </a:p>
          <a:p>
            <a:pPr marL="0" indent="0">
              <a:lnSpc>
                <a:spcPct val="100000"/>
              </a:lnSpc>
              <a:spcBef>
                <a:spcPts val="800"/>
              </a:spcBef>
              <a:buFont typeface="Arial" charset="0"/>
              <a:buNone/>
            </a:pPr>
            <a:endParaRPr lang="cs-CZ" sz="27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6B8F6-5A27-48A3-A261-B19B74228E71}" type="slidenum">
              <a:rPr lang="cs-CZ"/>
              <a:pPr>
                <a:defRPr/>
              </a:pPr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94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76881" y="1581770"/>
            <a:ext cx="8229600" cy="4151486"/>
          </a:xfrm>
        </p:spPr>
        <p:txBody>
          <a:bodyPr/>
          <a:lstStyle/>
          <a:p>
            <a:r>
              <a:rPr lang="cs-CZ" dirty="0"/>
              <a:t>Zaměstnavatel je povinen zajišťovat </a:t>
            </a:r>
            <a:r>
              <a:rPr lang="cs-CZ" dirty="0" smtClean="0"/>
              <a:t>takové </a:t>
            </a:r>
            <a:r>
              <a:rPr lang="cs-CZ" dirty="0"/>
              <a:t>pracovní podmínky, aby mohli </a:t>
            </a:r>
            <a:r>
              <a:rPr lang="cs-CZ" dirty="0" smtClean="0"/>
              <a:t>zaměstnanci pracovat bez </a:t>
            </a:r>
            <a:r>
              <a:rPr lang="cs-CZ" dirty="0"/>
              <a:t>ohrožení zdraví a </a:t>
            </a:r>
            <a:r>
              <a:rPr lang="cs-CZ" dirty="0" smtClean="0"/>
              <a:t>majetku.</a:t>
            </a:r>
          </a:p>
          <a:p>
            <a:r>
              <a:rPr lang="cs-CZ" dirty="0" smtClean="0"/>
              <a:t>Zaměstnavatel </a:t>
            </a:r>
            <a:r>
              <a:rPr lang="cs-CZ" dirty="0"/>
              <a:t>je </a:t>
            </a:r>
            <a:r>
              <a:rPr lang="cs-CZ" dirty="0" smtClean="0"/>
              <a:t>oprávněn </a:t>
            </a:r>
            <a:r>
              <a:rPr lang="cs-CZ" dirty="0"/>
              <a:t>v nezbytném rozsahu provádět kontrolu věcí, které zaměstnanci k němu vnášejí nebo od něho odnášejí, popřípadě provádět prohlídky </a:t>
            </a:r>
            <a:r>
              <a:rPr lang="cs-CZ" dirty="0" smtClean="0"/>
              <a:t>zaměstnanců.</a:t>
            </a:r>
            <a:endParaRPr 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 dirty="0" smtClean="0">
                <a:solidFill>
                  <a:schemeClr val="tx2"/>
                </a:solidFill>
                <a:latin typeface="Calibri" pitchFamily="34" charset="0"/>
              </a:rPr>
              <a:t>Předcházení škodám</a:t>
            </a:r>
            <a:endParaRPr lang="cs-CZ" sz="44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3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Zaměstnanec je povinen počínat si tak, aby nedocházelo </a:t>
            </a:r>
            <a:r>
              <a:rPr lang="cs-CZ" sz="2800" dirty="0" smtClean="0"/>
              <a:t>k majetkové újmě (škoda), nemajetkové újmě ani k </a:t>
            </a:r>
            <a:r>
              <a:rPr lang="cs-CZ" sz="2800" dirty="0"/>
              <a:t>bezdůvodnému obohacení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Pokud zaměstnanec zjistí hrozící škodu, musí splnit povinnost:</a:t>
            </a:r>
          </a:p>
          <a:p>
            <a:pPr lvl="1"/>
            <a:r>
              <a:rPr lang="cs-CZ" sz="2400" dirty="0" smtClean="0"/>
              <a:t>oznamovací a </a:t>
            </a:r>
          </a:p>
          <a:p>
            <a:pPr lvl="1"/>
            <a:r>
              <a:rPr lang="cs-CZ" sz="2400" dirty="0" err="1" smtClean="0"/>
              <a:t>zakročovací</a:t>
            </a:r>
            <a:r>
              <a:rPr lang="cs-CZ" sz="2400" dirty="0" smtClean="0"/>
              <a:t>. </a:t>
            </a:r>
            <a:endParaRPr lang="cs-CZ" sz="2400" dirty="0"/>
          </a:p>
          <a:p>
            <a:r>
              <a:rPr lang="cs-CZ" sz="2800" dirty="0"/>
              <a:t>Nemá-li zaměstnanec vytvořeny potřebné pracovní podmínky, je povinen oznámit tuto skutečnost nadřízenému. 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 dirty="0" smtClean="0">
                <a:solidFill>
                  <a:schemeClr val="tx2"/>
                </a:solidFill>
                <a:latin typeface="Calibri" pitchFamily="34" charset="0"/>
              </a:rPr>
              <a:t>Předcházení škodám</a:t>
            </a:r>
            <a:endParaRPr lang="cs-CZ" sz="44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2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/>
          <a:lstStyle/>
          <a:p>
            <a:r>
              <a:rPr lang="cs-CZ" sz="2800" dirty="0" smtClean="0"/>
              <a:t>Až na výjimky platí, že povinnost k náhradě škody se posoudí podle zákoníku práce jen v případě, kdy ke vzniku škody došlo:</a:t>
            </a:r>
          </a:p>
          <a:p>
            <a:pPr lvl="1"/>
            <a:r>
              <a:rPr lang="cs-CZ" sz="2400" dirty="0" smtClean="0"/>
              <a:t>při plnění pracovních úkolů, nebo</a:t>
            </a:r>
          </a:p>
          <a:p>
            <a:pPr lvl="1"/>
            <a:r>
              <a:rPr lang="cs-CZ" sz="2400" dirty="0" smtClean="0"/>
              <a:t>v přímé souvislosti s plněním pracovních úkolů.</a:t>
            </a:r>
          </a:p>
          <a:p>
            <a:r>
              <a:rPr lang="cs-CZ" sz="2800" dirty="0"/>
              <a:t>I když škoda vznikla mezi osobami v postavení zaměstnance a zaměstnavatele, bude posouzena podle občanského zákoníku, pokud nevznikla při plnění pracovních úkolů nebo v souvislosti s ním.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 smtClean="0">
                <a:solidFill>
                  <a:schemeClr val="tx2"/>
                </a:solidFill>
                <a:latin typeface="Calibri" pitchFamily="34" charset="0"/>
              </a:rPr>
              <a:t>Zvláštnost pracovněprávní náhrady škody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16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37754"/>
            <a:ext cx="8229600" cy="4151486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Plněním pracovních úkolů se rozumí:</a:t>
            </a:r>
          </a:p>
          <a:p>
            <a:pPr lvl="1"/>
            <a:r>
              <a:rPr lang="cs-CZ" sz="2200" dirty="0"/>
              <a:t>výkon pracovních povinností vyplývajících z pracovního poměru a z dohod o pracích konaných mimo pracovní poměr</a:t>
            </a:r>
            <a:r>
              <a:rPr lang="cs-CZ" sz="2200" dirty="0" smtClean="0"/>
              <a:t>,</a:t>
            </a:r>
          </a:p>
          <a:p>
            <a:pPr lvl="1"/>
            <a:r>
              <a:rPr lang="cs-CZ" sz="2200" dirty="0" smtClean="0"/>
              <a:t>jiná </a:t>
            </a:r>
            <a:r>
              <a:rPr lang="cs-CZ" sz="2200" dirty="0"/>
              <a:t>činnost vykonávaná na příkaz </a:t>
            </a:r>
            <a:r>
              <a:rPr lang="cs-CZ" sz="2200" dirty="0" smtClean="0"/>
              <a:t>zaměstnavatele,</a:t>
            </a:r>
          </a:p>
          <a:p>
            <a:pPr lvl="1"/>
            <a:r>
              <a:rPr lang="cs-CZ" sz="2200" dirty="0" smtClean="0"/>
              <a:t>činnost</a:t>
            </a:r>
            <a:r>
              <a:rPr lang="cs-CZ" sz="2200" dirty="0"/>
              <a:t>, která je předmětem pracovní </a:t>
            </a:r>
            <a:r>
              <a:rPr lang="cs-CZ" sz="2200" dirty="0" smtClean="0"/>
              <a:t>cesty,</a:t>
            </a:r>
          </a:p>
          <a:p>
            <a:pPr lvl="1"/>
            <a:r>
              <a:rPr lang="cs-CZ" sz="2200" dirty="0"/>
              <a:t>činnost konaná pro zaměstnavatele na podnět </a:t>
            </a:r>
            <a:r>
              <a:rPr lang="cs-CZ" sz="2200" dirty="0" smtClean="0"/>
              <a:t>zástupce zaměstnanců nebo jiných zaměstnanců,</a:t>
            </a:r>
          </a:p>
          <a:p>
            <a:pPr lvl="1"/>
            <a:r>
              <a:rPr lang="cs-CZ" sz="2200" dirty="0"/>
              <a:t>činnost konaná pro zaměstnavatele z vlastní iniciativy, pokud k ní zaměstnanec nepotřebuje zvláštní oprávnění nebo ji nevykonává proti výslovnému zákazu </a:t>
            </a:r>
            <a:r>
              <a:rPr lang="cs-CZ" sz="2200" dirty="0" smtClean="0"/>
              <a:t>zaměstnavatele,</a:t>
            </a:r>
          </a:p>
          <a:p>
            <a:pPr lvl="1"/>
            <a:r>
              <a:rPr lang="cs-CZ" sz="2200" dirty="0" smtClean="0"/>
              <a:t>dobrovolná výpomoc organizovaná zaměstnavatelem.</a:t>
            </a:r>
            <a:endParaRPr lang="cs-CZ" sz="2200" dirty="0"/>
          </a:p>
          <a:p>
            <a:pPr lvl="1"/>
            <a:endParaRPr lang="cs-CZ" sz="24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dirty="0" smtClean="0">
                <a:solidFill>
                  <a:schemeClr val="tx2"/>
                </a:solidFill>
                <a:latin typeface="Calibri" pitchFamily="34" charset="0"/>
              </a:rPr>
              <a:t>Plnění pracovních úkolů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97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149722"/>
            <a:ext cx="8229600" cy="4151486"/>
          </a:xfrm>
        </p:spPr>
        <p:txBody>
          <a:bodyPr>
            <a:normAutofit fontScale="92500"/>
          </a:bodyPr>
          <a:lstStyle/>
          <a:p>
            <a:r>
              <a:rPr lang="cs-CZ" sz="2200" dirty="0" smtClean="0"/>
              <a:t>V </a:t>
            </a:r>
            <a:r>
              <a:rPr lang="cs-CZ" sz="2200" dirty="0"/>
              <a:t>přímé souvislosti s plněním pracovních úkolů </a:t>
            </a:r>
            <a:r>
              <a:rPr lang="cs-CZ" sz="2200" dirty="0" smtClean="0"/>
              <a:t>jsou:</a:t>
            </a:r>
          </a:p>
          <a:p>
            <a:pPr lvl="1"/>
            <a:r>
              <a:rPr lang="cs-CZ" sz="1700" dirty="0"/>
              <a:t>úkony potřebné k výkonu práce a úkony během práce obvyklé nebo nutné před počátkem práce nebo po jejím skončení konané v objektu zaměstnavatele,</a:t>
            </a:r>
          </a:p>
          <a:p>
            <a:pPr lvl="1"/>
            <a:r>
              <a:rPr lang="cs-CZ" sz="1700" dirty="0"/>
              <a:t>úkony obvyklé v době přestávky v práci na jídlo a oddech konané v objektu zaměstnavatele,</a:t>
            </a:r>
          </a:p>
          <a:p>
            <a:pPr lvl="1"/>
            <a:r>
              <a:rPr lang="cs-CZ" sz="1700" dirty="0" smtClean="0"/>
              <a:t>vyšetření </a:t>
            </a:r>
            <a:r>
              <a:rPr lang="cs-CZ" sz="1700" dirty="0"/>
              <a:t>u poskytovatele zdravotních služeb prováděné na příkaz zaměstnavatele nebo vyšetření v souvislosti s noční prací, ošetření při první pomoci a cesta k němu a zpět, </a:t>
            </a:r>
          </a:p>
          <a:p>
            <a:pPr lvl="1"/>
            <a:r>
              <a:rPr lang="cs-CZ" sz="1700" dirty="0"/>
              <a:t>školení zaměstnanců kterým se sleduje zvyšování jejich odborné </a:t>
            </a:r>
            <a:r>
              <a:rPr lang="cs-CZ" sz="1700" dirty="0" smtClean="0"/>
              <a:t>připravenosti,</a:t>
            </a:r>
          </a:p>
          <a:p>
            <a:pPr lvl="1"/>
            <a:r>
              <a:rPr lang="cs-CZ" sz="1700" dirty="0"/>
              <a:t>c</a:t>
            </a:r>
            <a:r>
              <a:rPr lang="cs-CZ" sz="1700" dirty="0" smtClean="0"/>
              <a:t>esta ke stravování nebo k ošetření u poskytovatele zdravotních služeb a zpět, konaná v objektu zaměstnavatele.</a:t>
            </a:r>
            <a:endParaRPr lang="cs-CZ" sz="1700" dirty="0"/>
          </a:p>
          <a:p>
            <a:r>
              <a:rPr lang="cs-CZ" sz="2200" dirty="0"/>
              <a:t>V přímé souvislosti s plněním pracovních úkolů není:</a:t>
            </a:r>
          </a:p>
          <a:p>
            <a:pPr lvl="1"/>
            <a:r>
              <a:rPr lang="cs-CZ" sz="1700" dirty="0"/>
              <a:t>cesta do zaměstnání a zpět,</a:t>
            </a:r>
          </a:p>
          <a:p>
            <a:pPr lvl="1"/>
            <a:r>
              <a:rPr lang="cs-CZ" sz="1700" dirty="0"/>
              <a:t>stravování,</a:t>
            </a:r>
          </a:p>
          <a:p>
            <a:pPr lvl="1"/>
            <a:r>
              <a:rPr lang="cs-CZ" sz="1700" dirty="0"/>
              <a:t>vyšetření nebo ošetření u poskytovatele zdravotních služeb.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200" dirty="0" smtClean="0">
                <a:solidFill>
                  <a:schemeClr val="tx2"/>
                </a:solidFill>
                <a:latin typeface="Calibri" pitchFamily="34" charset="0"/>
              </a:rPr>
              <a:t>Souvislost s plněním pracovních úkolů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58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151486"/>
          </a:xfrm>
        </p:spPr>
        <p:txBody>
          <a:bodyPr/>
          <a:lstStyle/>
          <a:p>
            <a:r>
              <a:rPr lang="cs-CZ" dirty="0" smtClean="0"/>
              <a:t>Pro případ povinnosti zaměstnance nahradit škodu upravuje zákoník práce:</a:t>
            </a:r>
          </a:p>
          <a:p>
            <a:pPr lvl="1"/>
            <a:r>
              <a:rPr lang="cs-CZ" dirty="0" smtClean="0"/>
              <a:t>obecnou povinnost nahradit škodu, </a:t>
            </a:r>
          </a:p>
          <a:p>
            <a:pPr lvl="1"/>
            <a:r>
              <a:rPr lang="cs-CZ" dirty="0" smtClean="0"/>
              <a:t>zvláštní formy povinnosti k náhradě škody.</a:t>
            </a:r>
          </a:p>
          <a:p>
            <a:r>
              <a:rPr lang="cs-CZ" dirty="0" smtClean="0"/>
              <a:t>Obecná povinnost k náhradě škody se uplatní, pokud nejsou splněny podmínky pro žádnou ze zvláštních forem.</a:t>
            </a:r>
            <a:endParaRPr lang="cs-CZ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26064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Povinnost zaměstnance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60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2533</Words>
  <Application>Microsoft Office PowerPoint</Application>
  <PresentationFormat>Předvádění na obrazovce (4:3)</PresentationFormat>
  <Paragraphs>313</Paragraphs>
  <Slides>38</Slides>
  <Notes>38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systému Office</vt:lpstr>
      <vt:lpstr>Povinnost k náhradě škody  v pracovněprávních vztazích   22. května 2015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Povinnost k náhradě škody  v pracovněprávních vztazích  Praha 21. května 2015</dc:title>
  <dc:creator>Stránský</dc:creator>
  <cp:lastModifiedBy>Stránský</cp:lastModifiedBy>
  <cp:revision>2</cp:revision>
  <dcterms:created xsi:type="dcterms:W3CDTF">2015-05-21T15:04:28Z</dcterms:created>
  <dcterms:modified xsi:type="dcterms:W3CDTF">2015-05-21T16:26:33Z</dcterms:modified>
</cp:coreProperties>
</file>