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2" r:id="rId2"/>
    <p:sldId id="266" r:id="rId3"/>
    <p:sldId id="267" r:id="rId4"/>
    <p:sldId id="273" r:id="rId5"/>
    <p:sldId id="274" r:id="rId6"/>
    <p:sldId id="278" r:id="rId7"/>
    <p:sldId id="280" r:id="rId8"/>
    <p:sldId id="281" r:id="rId9"/>
    <p:sldId id="282" r:id="rId10"/>
    <p:sldId id="283" r:id="rId11"/>
    <p:sldId id="286" r:id="rId12"/>
    <p:sldId id="287" r:id="rId13"/>
    <p:sldId id="288" r:id="rId14"/>
    <p:sldId id="294" r:id="rId15"/>
    <p:sldId id="296" r:id="rId16"/>
    <p:sldId id="299" r:id="rId17"/>
    <p:sldId id="300" r:id="rId18"/>
    <p:sldId id="302" r:id="rId19"/>
    <p:sldId id="303" r:id="rId20"/>
    <p:sldId id="305" r:id="rId21"/>
    <p:sldId id="306" r:id="rId22"/>
    <p:sldId id="309" r:id="rId23"/>
    <p:sldId id="310" r:id="rId24"/>
    <p:sldId id="311" r:id="rId25"/>
    <p:sldId id="312" r:id="rId26"/>
    <p:sldId id="313" r:id="rId27"/>
    <p:sldId id="316" r:id="rId28"/>
    <p:sldId id="321" r:id="rId29"/>
    <p:sldId id="322" r:id="rId30"/>
    <p:sldId id="324" r:id="rId31"/>
    <p:sldId id="325" r:id="rId32"/>
    <p:sldId id="347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4" autoAdjust="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23D2D8-F09E-4908-A064-9A78321351C6}" type="datetimeFigureOut">
              <a:rPr lang="cs-CZ"/>
              <a:pPr>
                <a:defRPr/>
              </a:pPr>
              <a:t>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767DDD-89F9-4FC7-9DBB-9B2551FF46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761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2B3B5DB-FF9F-431B-A5FF-535D2F2BED59}" type="datetimeFigureOut">
              <a:rPr lang="cs-CZ"/>
              <a:pPr>
                <a:defRPr/>
              </a:pPr>
              <a:t>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AD28C2-00BD-4688-9170-5367126EBC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52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39A557-DA71-4348-BDCD-BD499D53364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45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CC5711-885F-40D8-9399-8CE39B3C25A7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066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A521F49-C0DC-4DAC-8512-9630759ECB5F}" type="slidenum">
              <a:rPr lang="cs-CZ" sz="1200">
                <a:latin typeface="Calibri" pitchFamily="34" charset="0"/>
              </a:rPr>
              <a:pPr algn="r"/>
              <a:t>11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270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7227CD-2FA9-47F2-9605-C27A4A3525E7}" type="slidenum">
              <a:rPr lang="cs-CZ" sz="1200">
                <a:latin typeface="Calibri" pitchFamily="34" charset="0"/>
              </a:rPr>
              <a:pPr algn="r"/>
              <a:t>12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47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7595E17-F4BB-4EEB-8242-1EB5BD7EE070}" type="slidenum">
              <a:rPr lang="cs-CZ" sz="1200">
                <a:latin typeface="Calibri" pitchFamily="34" charset="0"/>
              </a:rPr>
              <a:pPr algn="r"/>
              <a:t>13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704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9044C00-5A87-4EE5-91D7-0497D8D3DFDF}" type="slidenum">
              <a:rPr lang="cs-CZ" sz="1200">
                <a:latin typeface="Calibri" pitchFamily="34" charset="0"/>
              </a:rPr>
              <a:pPr algn="r"/>
              <a:t>14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114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F25D59E-C1C1-4B26-915B-478EC1FDF161}" type="slidenum">
              <a:rPr lang="cs-CZ" sz="1200">
                <a:latin typeface="Calibri" pitchFamily="34" charset="0"/>
              </a:rPr>
              <a:pPr algn="r"/>
              <a:t>15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728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682C093-5C3D-4D27-BAEB-764924000655}" type="slidenum">
              <a:rPr lang="cs-CZ" sz="1200">
                <a:latin typeface="Calibri" pitchFamily="34" charset="0"/>
              </a:rPr>
              <a:pPr algn="r"/>
              <a:t>16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933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8414D9-35F3-411C-8906-03F365E2A407}" type="slidenum">
              <a:rPr lang="cs-CZ" sz="1200">
                <a:latin typeface="Calibri" pitchFamily="34" charset="0"/>
              </a:rPr>
              <a:pPr algn="r"/>
              <a:t>17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34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7D1CB2-19BC-436D-ABB8-C8F95AE6CC4E}" type="slidenum">
              <a:rPr lang="cs-CZ" sz="1200">
                <a:latin typeface="Calibri" pitchFamily="34" charset="0"/>
              </a:rPr>
              <a:pPr algn="r"/>
              <a:t>18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54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9DD8202-FC6B-49C6-92E0-17C27D573022}" type="slidenum">
              <a:rPr lang="cs-CZ" sz="1200">
                <a:latin typeface="Calibri" pitchFamily="34" charset="0"/>
              </a:rPr>
              <a:pPr algn="r"/>
              <a:t>19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95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1F386F-E569-4576-859F-6C874CDA34CD}" type="slidenum">
              <a:rPr lang="cs-CZ" sz="1200">
                <a:latin typeface="Calibri" pitchFamily="34" charset="0"/>
              </a:rPr>
              <a:pPr algn="r"/>
              <a:t>20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16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3F46E3-229E-4C80-BDFD-1E3C88D83AF7}" type="slidenum">
              <a:rPr lang="cs-CZ" sz="1200">
                <a:latin typeface="Calibri" pitchFamily="34" charset="0"/>
              </a:rPr>
              <a:pPr algn="r"/>
              <a:t>21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77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EBE3CF-94FE-480A-9213-2ACC703B0D06}" type="slidenum">
              <a:rPr lang="cs-CZ" sz="1200">
                <a:latin typeface="Calibri" pitchFamily="34" charset="0"/>
              </a:rPr>
              <a:pPr algn="r"/>
              <a:t>22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981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92B3A39-FEC9-4B40-83B4-DB7C26153BA6}" type="slidenum">
              <a:rPr lang="cs-CZ" sz="1200">
                <a:latin typeface="Calibri" pitchFamily="34" charset="0"/>
              </a:rPr>
              <a:pPr algn="r"/>
              <a:t>23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186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19B6B04-5494-4F88-B018-E1A11CE4CDF5}" type="slidenum">
              <a:rPr lang="cs-CZ" sz="1200">
                <a:latin typeface="Calibri" pitchFamily="34" charset="0"/>
              </a:rPr>
              <a:pPr algn="r"/>
              <a:t>24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390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A4460B-E982-408C-82D8-AB2BF8A9CCD6}" type="slidenum">
              <a:rPr lang="cs-CZ" sz="1200">
                <a:latin typeface="Calibri" pitchFamily="34" charset="0"/>
              </a:rPr>
              <a:pPr algn="r"/>
              <a:t>25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59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5D71E9-9682-4104-A03C-CB21C8916F9B}" type="slidenum">
              <a:rPr lang="cs-CZ" sz="1200">
                <a:latin typeface="Calibri" pitchFamily="34" charset="0"/>
              </a:rPr>
              <a:pPr algn="r"/>
              <a:t>26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414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E41896-9DD1-4E6C-BE64-5D5EC9F86C2D}" type="slidenum">
              <a:rPr lang="cs-CZ" sz="1200">
                <a:latin typeface="Calibri" pitchFamily="34" charset="0"/>
              </a:rPr>
              <a:pPr algn="r"/>
              <a:t>27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541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3AF4B2-34D8-4A9C-BCE2-AF0D583707C8}" type="slidenum">
              <a:rPr lang="cs-CZ" sz="1200">
                <a:latin typeface="Calibri" pitchFamily="34" charset="0"/>
              </a:rPr>
              <a:pPr algn="r"/>
              <a:t>28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950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2A14663-81A7-4135-9D3A-1B32C3BCB56E}" type="slidenum">
              <a:rPr lang="cs-CZ" sz="1200">
                <a:latin typeface="Calibri" pitchFamily="34" charset="0"/>
              </a:rPr>
              <a:pPr algn="r"/>
              <a:t>29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14137CA-178A-4C70-B579-6900C8FD8EA4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0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516878-BA1B-4D29-BD27-A7800A42451A}" type="slidenum">
              <a:rPr lang="cs-CZ" sz="1200">
                <a:latin typeface="Calibri" pitchFamily="34" charset="0"/>
              </a:rPr>
              <a:pPr algn="r"/>
              <a:t>30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565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BDBA8B-9C6E-40ED-8108-23A6270A941B}" type="slidenum">
              <a:rPr lang="cs-CZ" sz="1200">
                <a:latin typeface="Calibri" pitchFamily="34" charset="0"/>
              </a:rPr>
              <a:pPr algn="r"/>
              <a:t>31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920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0E8BF4-531C-4331-A981-7B2B3DA3AE81}" type="slidenum">
              <a:rPr lang="cs-CZ" sz="1200">
                <a:latin typeface="Calibri" pitchFamily="34" charset="0"/>
              </a:rPr>
              <a:pPr algn="r"/>
              <a:t>32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403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ACCC42-E0DD-4A31-BD4F-60A40E8BF6CB}" type="slidenum">
              <a:rPr lang="cs-CZ" sz="1200">
                <a:latin typeface="Calibri" pitchFamily="34" charset="0"/>
              </a:rPr>
              <a:pPr algn="r"/>
              <a:t>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026587-D443-45B2-897F-EA95B31A2775}" type="slidenum">
              <a:rPr lang="cs-CZ" sz="1200">
                <a:latin typeface="Calibri" pitchFamily="34" charset="0"/>
              </a:rPr>
              <a:pPr algn="r"/>
              <a:t>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42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225654-4F3B-4F70-A968-DB51D0DD530A}" type="slidenum">
              <a:rPr lang="cs-CZ" sz="1200">
                <a:latin typeface="Calibri" pitchFamily="34" charset="0"/>
              </a:rPr>
              <a:pPr algn="r"/>
              <a:t>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83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E67484-DFA0-43B9-8D95-D96F03D3E19E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FF9FD8-DCE4-463F-9804-EA6574F37F54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246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A0C9FA-582C-4327-B8E2-DF4AD94169EE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6C708-14FD-44DA-915D-873B3D4D89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7BB8-90DC-48E7-B04D-E192A4C72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8F904-CD94-4025-AA61-4083B3EED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33DA0-5C5F-48F0-BDAD-212DD9581A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96049-0D9C-4874-8A9B-9D632E66BA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63E78-8A8D-4748-8C90-65EE27E92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0FDC5-D26F-46DC-ACD0-B72AA63819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754D0-5C1E-47BE-BA32-A9C54A570B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0BF4A-536B-4716-9C2F-9313E18412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AABA8-0A49-4E74-AA9F-C3670BA27A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1F294-DA14-4B99-A2CC-2D2430D8B6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11B77E-8ECD-4810-9F5B-727FD0B87C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3024335"/>
          </a:xfrm>
        </p:spPr>
        <p:txBody>
          <a:bodyPr/>
          <a:lstStyle/>
          <a:p>
            <a:pPr eaLnBrk="1" hangingPunct="1"/>
            <a:r>
              <a:rPr lang="cs-CZ" b="1" dirty="0" smtClean="0">
                <a:latin typeface="Arial" charset="0"/>
              </a:rPr>
              <a:t>Skončení pracovního poměru</a:t>
            </a:r>
            <a:br>
              <a:rPr lang="cs-CZ" b="1" dirty="0" smtClean="0">
                <a:latin typeface="Arial" charset="0"/>
              </a:rPr>
            </a:br>
            <a:r>
              <a:rPr lang="cs-CZ" b="1" dirty="0" smtClean="0">
                <a:latin typeface="Arial" charset="0"/>
              </a:rPr>
              <a:t/>
            </a:r>
            <a:br>
              <a:rPr lang="cs-CZ" b="1" dirty="0" smtClean="0">
                <a:latin typeface="Arial" charset="0"/>
              </a:rPr>
            </a:br>
            <a:r>
              <a:rPr lang="cs-CZ" b="1" dirty="0" smtClean="0">
                <a:latin typeface="Arial" charset="0"/>
              </a:rPr>
              <a:t/>
            </a:r>
            <a:br>
              <a:rPr lang="cs-CZ" b="1" dirty="0" smtClean="0">
                <a:latin typeface="Arial" charset="0"/>
              </a:rPr>
            </a:br>
            <a:r>
              <a:rPr lang="cs-CZ" sz="1200" b="1" dirty="0" smtClean="0">
                <a:latin typeface="Arial" charset="0"/>
              </a:rPr>
              <a:t/>
            </a:r>
            <a:br>
              <a:rPr lang="cs-CZ" sz="1200" b="1" dirty="0" smtClean="0">
                <a:latin typeface="Arial" charset="0"/>
              </a:rPr>
            </a:br>
            <a:r>
              <a:rPr lang="cs-CZ" sz="3200" dirty="0" smtClean="0">
                <a:latin typeface="Arial" charset="0"/>
              </a:rPr>
              <a:t>JUDr. Jaroslav Stránský, Ph.D.</a:t>
            </a:r>
            <a:endParaRPr lang="cs-CZ" sz="3200" dirty="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E6040-1982-40B9-8413-1E1A5CC01566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340991"/>
            <a:ext cx="8229600" cy="4464273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Zaměstnavatel musí ve výpovědi důvod skutkově vymezit.</a:t>
            </a:r>
          </a:p>
          <a:p>
            <a:pPr marL="609600" indent="-609600"/>
            <a:r>
              <a:rPr lang="cs-CZ" altLang="ja-JP" sz="2400" dirty="0" smtClean="0"/>
              <a:t>Zaměstnavatel se nemusí soustředit na právní kvalifikaci, nýbrž spíše na vylíčení okolností, v nichž shledává důvod pro výpověď.</a:t>
            </a:r>
          </a:p>
          <a:p>
            <a:pPr marL="609600" indent="-609600"/>
            <a:r>
              <a:rPr lang="cs-CZ" altLang="ja-JP" sz="2400" dirty="0" smtClean="0"/>
              <a:t>Soud bude v případném sporu přihlížet jen k tomu, co zaměstnavatel vylíčil. Toto vylíčení pak sám (případně) podřadí pod některý výpovědní důvod.</a:t>
            </a:r>
          </a:p>
          <a:p>
            <a:pPr marL="609600" indent="-609600"/>
            <a:r>
              <a:rPr lang="cs-CZ" altLang="ja-JP" sz="2400" dirty="0" smtClean="0"/>
              <a:t>Skutkové vylíčení nelze později měnit nebo doplňovat.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ACAB9D0-F30B-4367-9675-43381877EEB2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3492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63493" name="Nadpis 1"/>
          <p:cNvSpPr>
            <a:spLocks/>
          </p:cNvSpPr>
          <p:nvPr/>
        </p:nvSpPr>
        <p:spPr bwMode="auto">
          <a:xfrm>
            <a:off x="468313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125091"/>
            <a:ext cx="8229600" cy="4176117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Výpovědní důvod podle § 52 písm. a) je dán tehdy, pokud se zaměstnavatel nebo jeho část ruší.</a:t>
            </a:r>
          </a:p>
          <a:p>
            <a:pPr marL="609600" indent="-609600"/>
            <a:r>
              <a:rPr lang="cs-CZ" altLang="ja-JP" sz="2400" dirty="0" smtClean="0"/>
              <a:t>Podmínky platnosti výpovědi:</a:t>
            </a:r>
          </a:p>
          <a:p>
            <a:pPr marL="990600" lvl="1" indent="-533400"/>
            <a:r>
              <a:rPr lang="cs-CZ" altLang="ja-JP" sz="2000" dirty="0" smtClean="0"/>
              <a:t>ke zrušení dochází bez právního nástupce,</a:t>
            </a:r>
          </a:p>
          <a:p>
            <a:pPr marL="990600" lvl="1" indent="-533400"/>
            <a:r>
              <a:rPr lang="cs-CZ" altLang="ja-JP" sz="2000" dirty="0" smtClean="0"/>
              <a:t>zrušení nastává proto, že zaměstnavatel již nebude dále provozovat relativně samostatnou činnost,</a:t>
            </a:r>
          </a:p>
          <a:p>
            <a:pPr marL="990600" lvl="1" indent="-533400"/>
            <a:r>
              <a:rPr lang="cs-CZ" altLang="ja-JP" sz="2000" dirty="0" smtClean="0"/>
              <a:t>zaměstnanci nemůže být dále přidělována práce (zrušení zaměstnavatele nebo jeho části se jej přímo týká).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55C9A62-9279-4E33-8A11-3689F06326AD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9636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69637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125091"/>
            <a:ext cx="8229600" cy="4680173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Výpovědní důvod podle § 52 písm. b) je dán tehdy, pokud se zaměstnavatel nebo jeho část přemísťuje.</a:t>
            </a:r>
          </a:p>
          <a:p>
            <a:pPr marL="609600" indent="-609600"/>
            <a:r>
              <a:rPr lang="cs-CZ" altLang="ja-JP" sz="2400" dirty="0" smtClean="0"/>
              <a:t>Podmínky platnosti výpovědi:</a:t>
            </a:r>
          </a:p>
          <a:p>
            <a:pPr marL="990600" lvl="1" indent="-533400"/>
            <a:r>
              <a:rPr lang="cs-CZ" altLang="ja-JP" sz="2000" dirty="0" smtClean="0"/>
              <a:t>zaměstnavatel se přemísťuje, případně přemísťuje svou část do jiného místa,</a:t>
            </a:r>
          </a:p>
          <a:p>
            <a:pPr marL="990600" lvl="1" indent="-533400"/>
            <a:r>
              <a:rPr lang="cs-CZ" altLang="ja-JP" sz="2000" dirty="0" smtClean="0"/>
              <a:t>v důsledku přemístění zaměstnanci nemůže být dále přidělována práce v místě, které bylo sjednáno v pracovní smlouvě jako místo výkonu práce,</a:t>
            </a:r>
          </a:p>
          <a:p>
            <a:pPr marL="990600" lvl="1" indent="-533400"/>
            <a:r>
              <a:rPr lang="cs-CZ" altLang="ja-JP" sz="2000" dirty="0" smtClean="0"/>
              <a:t>výpovědní důvod v souvislosti s přemístěním nebude dán v případě, že se zaměstnavatel se zaměstnancem dohodnou na změně (nebo rozšíření) místa výkonu práce.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758DAD9-A0C4-4122-B57D-98BCFEE240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1684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71685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125091"/>
            <a:ext cx="8229600" cy="4968205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Výpovědí podle § 52 písm. c) může zaměstnavatel rozvázat pracovní poměr v případě, kdy se stal zaměstnanec nadbytečný v důsledku organizační změny.</a:t>
            </a:r>
          </a:p>
          <a:p>
            <a:pPr marL="609600" indent="-609600"/>
            <a:r>
              <a:rPr lang="cs-CZ" altLang="ja-JP" sz="2400" dirty="0" smtClean="0"/>
              <a:t>Podmínky platnosti výpovědi:</a:t>
            </a:r>
          </a:p>
          <a:p>
            <a:pPr marL="990600" lvl="1" indent="-533400"/>
            <a:r>
              <a:rPr lang="cs-CZ" altLang="ja-JP" sz="2000" dirty="0" smtClean="0"/>
              <a:t>učiněná organizační změna,</a:t>
            </a:r>
          </a:p>
          <a:p>
            <a:pPr marL="990600" lvl="1" indent="-533400"/>
            <a:r>
              <a:rPr lang="cs-CZ" altLang="ja-JP" sz="2000" dirty="0" smtClean="0"/>
              <a:t>nadbytečnost zaměstnance,</a:t>
            </a:r>
          </a:p>
          <a:p>
            <a:pPr marL="990600" lvl="1" indent="-533400"/>
            <a:r>
              <a:rPr lang="cs-CZ" altLang="ja-JP" sz="2000" dirty="0" smtClean="0"/>
              <a:t>příčinná souvislost mezi nadbytečností a organizační změnou.</a:t>
            </a:r>
          </a:p>
          <a:p>
            <a:pPr marL="609600" indent="-609600"/>
            <a:r>
              <a:rPr lang="cs-CZ" altLang="ja-JP" sz="2400" dirty="0" smtClean="0"/>
              <a:t>V případném sporu musí zaměstnavatel všechny tyto podmínky prokázat.</a:t>
            </a:r>
          </a:p>
          <a:p>
            <a:pPr marL="609600" indent="-609600"/>
            <a:r>
              <a:rPr lang="cs-CZ" altLang="ja-JP" sz="2400" dirty="0" smtClean="0"/>
              <a:t>Splnění podmínek platnosti výpovědi se posuzuje ve vztahu k okamžiku doručení výpovědi.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CBF8B17-A569-4740-808B-AB4B387F230E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3732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73733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125091"/>
            <a:ext cx="8229600" cy="5040213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Při rozvázání pracovního poměru výpovědí z organizačních důvodů, nebo dohodou uzavřenou z týchž důvodů, vzniká zaměstnanci právo na odstupné.</a:t>
            </a:r>
          </a:p>
          <a:p>
            <a:pPr marL="609600" indent="-609600"/>
            <a:r>
              <a:rPr lang="cs-CZ" altLang="ja-JP" sz="2400" dirty="0" smtClean="0"/>
              <a:t>Odstupné nepřísluší v případě, že výpovědní důvod ve skutečnosti neexistuje (např. je jen předstírán).</a:t>
            </a:r>
          </a:p>
          <a:p>
            <a:pPr marL="609600" indent="-609600"/>
            <a:r>
              <a:rPr lang="cs-CZ" sz="2400" dirty="0" smtClean="0"/>
              <a:t>Minimální výše odstupného je odstupňována v závislosti na době předchozího trvání pracovního poměru:</a:t>
            </a:r>
          </a:p>
          <a:p>
            <a:pPr marL="990600" lvl="1" indent="-533400"/>
            <a:r>
              <a:rPr lang="cs-CZ" sz="2000" dirty="0" smtClean="0"/>
              <a:t>méně než 1 rok – jeden průměrný měsíční výdělek výdělku,</a:t>
            </a:r>
          </a:p>
          <a:p>
            <a:pPr marL="990600" lvl="1" indent="-533400"/>
            <a:r>
              <a:rPr lang="cs-CZ" sz="2000" dirty="0" smtClean="0"/>
              <a:t>alespoň 1 rok, ale méně než 2 roky - nejméně dvojnásobek průměrného výdělku,</a:t>
            </a:r>
          </a:p>
          <a:p>
            <a:pPr marL="990600" lvl="1" indent="-533400"/>
            <a:r>
              <a:rPr lang="cs-CZ" sz="2000" dirty="0" smtClean="0"/>
              <a:t>alespoň 2 roky - nejméně trojnásobek průměrného výdělku.</a:t>
            </a:r>
          </a:p>
          <a:p>
            <a:pPr marL="609600" indent="-609600"/>
            <a:endParaRPr lang="cs-CZ" altLang="ja-JP" sz="24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C55B7C3-06F6-40DD-8EC2-A3C9CBE2277F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6020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86021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981075"/>
            <a:ext cx="8229600" cy="5256237"/>
          </a:xfrm>
        </p:spPr>
        <p:txBody>
          <a:bodyPr/>
          <a:lstStyle/>
          <a:p>
            <a:pPr marL="609600" indent="-609600"/>
            <a:r>
              <a:rPr lang="cs-CZ" altLang="ja-JP" sz="2300" dirty="0" smtClean="0"/>
              <a:t>Výpovědní důvody podle § 52 písm. d) a e) jsou založeny na ztrátě zdravotní způsobilosti zaměstnance k výkonu práce.</a:t>
            </a:r>
          </a:p>
          <a:p>
            <a:pPr marL="609600" indent="-609600"/>
            <a:r>
              <a:rPr lang="cs-CZ" altLang="ja-JP" sz="2300" dirty="0" smtClean="0"/>
              <a:t>V případě výpovědi podle písm. d) byl příčinou ztráty způsobilosti k výkonu práce:</a:t>
            </a:r>
          </a:p>
          <a:p>
            <a:pPr marL="990600" lvl="1" indent="-533400"/>
            <a:r>
              <a:rPr lang="cs-CZ" altLang="ja-JP" sz="2000" dirty="0" smtClean="0"/>
              <a:t>pracovní úraz,</a:t>
            </a:r>
          </a:p>
          <a:p>
            <a:pPr marL="990600" lvl="1" indent="-533400"/>
            <a:r>
              <a:rPr lang="cs-CZ" altLang="ja-JP" sz="2000" dirty="0" smtClean="0"/>
              <a:t>nemoc z povolání,</a:t>
            </a:r>
          </a:p>
          <a:p>
            <a:pPr marL="990600" lvl="1" indent="-533400"/>
            <a:r>
              <a:rPr lang="cs-CZ" altLang="ja-JP" sz="2000" dirty="0" smtClean="0"/>
              <a:t>ohrožení nemocí z povolání, nebo</a:t>
            </a:r>
          </a:p>
          <a:p>
            <a:pPr marL="990600" lvl="1" indent="-533400"/>
            <a:r>
              <a:rPr lang="cs-CZ" altLang="ja-JP" sz="2000" dirty="0" smtClean="0"/>
              <a:t>dosažení nejvyšší přípustné expozice.</a:t>
            </a:r>
          </a:p>
          <a:p>
            <a:pPr marL="609600" indent="-609600"/>
            <a:r>
              <a:rPr lang="cs-CZ" altLang="ja-JP" sz="2300" dirty="0" smtClean="0"/>
              <a:t>Při výpovědi podle písm. d) přísluší zaměstnanci odstupné ve výši nejméně dvanáctinásobku průměrného výdělku.</a:t>
            </a:r>
          </a:p>
          <a:p>
            <a:pPr marL="609600" indent="-609600"/>
            <a:r>
              <a:rPr lang="cs-CZ" altLang="ja-JP" sz="2300" dirty="0" smtClean="0"/>
              <a:t>V případě výpovědi podle písm. e) spočívá příčina ztráty způsobilosti k výkonu práce v jiné chorobě nebo úrazu zaměstnance.</a:t>
            </a:r>
          </a:p>
          <a:p>
            <a:pPr marL="609600" indent="-609600"/>
            <a:r>
              <a:rPr lang="cs-CZ" altLang="ja-JP" sz="2300" dirty="0" smtClean="0"/>
              <a:t>Při výpovědi podle písm. e) zaměstnanci odstupné nepřísluší.</a:t>
            </a:r>
          </a:p>
          <a:p>
            <a:pPr marL="990600" lvl="1" indent="-533400"/>
            <a:endParaRPr lang="cs-CZ" altLang="ja-JP" sz="2000" dirty="0" smtClean="0"/>
          </a:p>
          <a:p>
            <a:pPr marL="609600" indent="-609600"/>
            <a:endParaRPr lang="cs-CZ" altLang="ja-JP" sz="24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60E0967-A5BE-4CCE-A5A5-6DC7379D215A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90116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90117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Podle § 52 písm. f) může dát zaměstnavatel výpověď z důvodu:</a:t>
            </a:r>
          </a:p>
          <a:p>
            <a:pPr marL="990600" lvl="1" indent="-533400"/>
            <a:r>
              <a:rPr lang="cs-CZ" altLang="ja-JP" sz="2000" smtClean="0"/>
              <a:t>nesplňování předpokladů stanovených zákonem,</a:t>
            </a:r>
          </a:p>
          <a:p>
            <a:pPr marL="990600" lvl="1" indent="-533400"/>
            <a:r>
              <a:rPr lang="cs-CZ" altLang="ja-JP" sz="2000" smtClean="0"/>
              <a:t>nesplňování požadavků stanovených zaměstnavatelem,</a:t>
            </a:r>
          </a:p>
          <a:p>
            <a:pPr marL="990600" lvl="1" indent="-533400"/>
            <a:r>
              <a:rPr lang="cs-CZ" altLang="ja-JP" sz="2000" smtClean="0"/>
              <a:t>neuspokojivých pracovních výsledků.</a:t>
            </a:r>
          </a:p>
          <a:p>
            <a:pPr marL="609600" indent="-609600"/>
            <a:r>
              <a:rPr lang="cs-CZ" altLang="ja-JP" sz="2400" smtClean="0"/>
              <a:t>Předpoklady se týkají jen zaměstnanců, kteří vykonávají práci, pro kterou určitý právní předpis nastavuje předpoklad, jako je například:</a:t>
            </a:r>
          </a:p>
          <a:p>
            <a:pPr marL="990600" lvl="1" indent="-533400"/>
            <a:r>
              <a:rPr lang="cs-CZ" altLang="ja-JP" sz="2000" smtClean="0"/>
              <a:t>trestněprávní bezúhonnost,</a:t>
            </a:r>
          </a:p>
          <a:p>
            <a:pPr marL="990600" lvl="1" indent="-533400"/>
            <a:r>
              <a:rPr lang="cs-CZ" altLang="ja-JP" sz="2000" smtClean="0"/>
              <a:t>řidičské oprávnění,</a:t>
            </a:r>
          </a:p>
          <a:p>
            <a:pPr marL="990600" lvl="1" indent="-533400"/>
            <a:r>
              <a:rPr lang="cs-CZ" altLang="ja-JP" sz="2000" smtClean="0"/>
              <a:t>nutné vzdělání či kvalifikace.</a:t>
            </a:r>
          </a:p>
          <a:p>
            <a:pPr marL="609600" indent="-609600"/>
            <a:endParaRPr lang="cs-CZ" altLang="ja-JP" sz="240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332B04D-9339-4951-BB83-089ADE4E7DFA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96260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96261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Požadavky pro řádný výkon práce stanoví zaměstnavatel.</a:t>
            </a:r>
          </a:p>
          <a:p>
            <a:pPr marL="609600" indent="-609600"/>
            <a:r>
              <a:rPr lang="cs-CZ" altLang="ja-JP" sz="2400" smtClean="0"/>
              <a:t>Požadavky se mohou týkat:</a:t>
            </a:r>
          </a:p>
          <a:p>
            <a:pPr marL="990600" lvl="1" indent="-533400"/>
            <a:r>
              <a:rPr lang="cs-CZ" altLang="ja-JP" sz="2000" smtClean="0"/>
              <a:t>jazykových nebo jiných dovedností,</a:t>
            </a:r>
          </a:p>
          <a:p>
            <a:pPr marL="990600" lvl="1" indent="-533400"/>
            <a:r>
              <a:rPr lang="cs-CZ" altLang="ja-JP" sz="2000" smtClean="0"/>
              <a:t>naplňování normy práce,</a:t>
            </a:r>
          </a:p>
          <a:p>
            <a:pPr marL="990600" lvl="1" indent="-533400"/>
            <a:r>
              <a:rPr lang="cs-CZ" altLang="ja-JP" sz="2000" smtClean="0"/>
              <a:t>morálních a osobnostních předpokladů.</a:t>
            </a:r>
          </a:p>
          <a:p>
            <a:pPr marL="609600" indent="-609600"/>
            <a:r>
              <a:rPr lang="cs-CZ" altLang="ja-JP" sz="2400" smtClean="0"/>
              <a:t>Požadavky musí být stanoveny rozumně vzhledem k vykonávané práci a tak, aby byly objektivně splnitelné.</a:t>
            </a:r>
          </a:p>
          <a:p>
            <a:pPr marL="609600" indent="-609600"/>
            <a:r>
              <a:rPr lang="cs-CZ" altLang="ja-JP" sz="2400" smtClean="0"/>
              <a:t>Požadavky mohou být zaměstnavatelem i měněny a doplňovány.</a:t>
            </a:r>
          </a:p>
          <a:p>
            <a:pPr marL="609600" indent="-609600"/>
            <a:r>
              <a:rPr lang="cs-CZ" altLang="ja-JP" sz="2400" smtClean="0"/>
              <a:t>Výpovědní důvod je dán jen tehdy, pokud zaměstnanec nevyhovuje požadavkům bez zavinění zaměstnavatele.</a:t>
            </a:r>
          </a:p>
          <a:p>
            <a:pPr marL="609600" indent="-609600"/>
            <a:endParaRPr lang="cs-CZ" altLang="ja-JP" sz="240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011907-B81F-480C-A9BD-929A762A57FE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98308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98309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Mezi obvyklé požadavky patří i požadavek na uspokojivé pracovní výsledky.</a:t>
            </a:r>
          </a:p>
          <a:p>
            <a:pPr marL="609600" indent="-609600"/>
            <a:r>
              <a:rPr lang="cs-CZ" altLang="ja-JP" sz="2400" smtClean="0"/>
              <a:t>Neuspokojivé výsledky mohou spočívat v :</a:t>
            </a:r>
          </a:p>
          <a:p>
            <a:pPr marL="990600" lvl="1" indent="-533400"/>
            <a:r>
              <a:rPr lang="cs-CZ" altLang="ja-JP" sz="2000" smtClean="0"/>
              <a:t>častých chybách zaměstnance,</a:t>
            </a:r>
          </a:p>
          <a:p>
            <a:pPr marL="990600" lvl="1" indent="-533400"/>
            <a:r>
              <a:rPr lang="cs-CZ" altLang="ja-JP" sz="2000" smtClean="0"/>
              <a:t>špatné výkonnosti,</a:t>
            </a:r>
          </a:p>
          <a:p>
            <a:pPr marL="990600" lvl="1" indent="-533400"/>
            <a:r>
              <a:rPr lang="cs-CZ" altLang="ja-JP" sz="2000" smtClean="0"/>
              <a:t>nestíhání pracovního tempa,</a:t>
            </a:r>
          </a:p>
          <a:p>
            <a:pPr marL="990600" lvl="1" indent="-533400"/>
            <a:r>
              <a:rPr lang="cs-CZ" altLang="ja-JP" sz="2000" smtClean="0"/>
              <a:t>neschopnosti zaměstnance.</a:t>
            </a:r>
          </a:p>
          <a:p>
            <a:pPr marL="609600" indent="-609600"/>
            <a:r>
              <a:rPr lang="cs-CZ" altLang="ja-JP" sz="2400" smtClean="0"/>
              <a:t>Podmínkou platnosti výpovědi pro nesplňování požadavků, včetně neuspokojivých výsledků, není zavinění zaměstnance.</a:t>
            </a:r>
          </a:p>
          <a:p>
            <a:pPr marL="609600" indent="-609600"/>
            <a:r>
              <a:rPr lang="cs-CZ" altLang="ja-JP" sz="2400" smtClean="0"/>
              <a:t>Zaměstnanec musí být se všemi požadavky, včetně požadavků týkajících se pracovních výsledků, seznámen.</a:t>
            </a:r>
          </a:p>
          <a:p>
            <a:pPr marL="609600" indent="-609600"/>
            <a:endParaRPr lang="cs-CZ" altLang="ja-JP" sz="240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A204C2E-908D-4D9F-A9CF-9049565225E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02404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02405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Podmínkou platnosti výpovědi pro neuspokojivé pracovní výsledky je, že byl zaměstnanec písemně vyzván k jejich odstranění.</a:t>
            </a:r>
          </a:p>
          <a:p>
            <a:pPr marL="609600" indent="-609600"/>
            <a:r>
              <a:rPr lang="cs-CZ" altLang="ja-JP" sz="2400" dirty="0" smtClean="0"/>
              <a:t>Výzva musí obsahovat:</a:t>
            </a:r>
          </a:p>
          <a:p>
            <a:pPr marL="990600" lvl="1" indent="-533400"/>
            <a:r>
              <a:rPr lang="cs-CZ" altLang="ja-JP" sz="2000" dirty="0" smtClean="0"/>
              <a:t>popis neuspokojivých pracovních výsledků,</a:t>
            </a:r>
          </a:p>
          <a:p>
            <a:pPr marL="990600" lvl="1" indent="-533400"/>
            <a:r>
              <a:rPr lang="cs-CZ" altLang="ja-JP" sz="2000" dirty="0" smtClean="0"/>
              <a:t>stanovení přiměřené doby k odstranění neuspokojivých výsledků,</a:t>
            </a:r>
          </a:p>
          <a:p>
            <a:pPr marL="990600" lvl="1" indent="-533400"/>
            <a:r>
              <a:rPr lang="cs-CZ" altLang="ja-JP" sz="2000" dirty="0" smtClean="0"/>
              <a:t>výzvu k odstranění neuspokojivých výsledků,</a:t>
            </a:r>
          </a:p>
          <a:p>
            <a:pPr marL="990600" lvl="1" indent="-533400"/>
            <a:r>
              <a:rPr lang="cs-CZ" altLang="ja-JP" sz="2000" dirty="0" smtClean="0"/>
              <a:t>upozornění na možnost výpovědi (doporučená náležitost).</a:t>
            </a:r>
          </a:p>
          <a:p>
            <a:pPr marL="609600" indent="-609600"/>
            <a:r>
              <a:rPr lang="cs-CZ" altLang="ja-JP" sz="2400" dirty="0" smtClean="0"/>
              <a:t>Výpověď může být dána, pokud i po uplynutí přiměřené doby neuspokojivé výsledky trvají (nebo se objeví znovu), a to až do 12 měsíců ode dne doručení výzvy.</a:t>
            </a:r>
          </a:p>
          <a:p>
            <a:pPr marL="609600" indent="-609600"/>
            <a:r>
              <a:rPr lang="cs-CZ" altLang="ja-JP" sz="2400" dirty="0" smtClean="0"/>
              <a:t>Podmínkou výpovědi je jen jediná výzva. Zaměstnavatel nemusí zaměstnance vyzývat opakovaně.</a:t>
            </a:r>
          </a:p>
          <a:p>
            <a:pPr marL="609600" indent="-609600"/>
            <a:endParaRPr lang="cs-CZ" altLang="ja-JP" sz="24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16E23E1-EB8C-48F5-B99F-9DEDFA73FA53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04452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04453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00213"/>
            <a:ext cx="8229600" cy="4249737"/>
          </a:xfrm>
        </p:spPr>
        <p:txBody>
          <a:bodyPr/>
          <a:lstStyle/>
          <a:p>
            <a:pPr marL="609600" indent="-609600"/>
            <a:r>
              <a:rPr lang="cs-CZ" altLang="ja-JP" sz="3000" dirty="0" smtClean="0"/>
              <a:t>1. Způsoby skončení pracovního poměru</a:t>
            </a:r>
          </a:p>
          <a:p>
            <a:pPr marL="609600" indent="-609600"/>
            <a:r>
              <a:rPr lang="cs-CZ" altLang="ja-JP" sz="3000" dirty="0" smtClean="0"/>
              <a:t>2. Rozvázání pracovního poměru dohodou</a:t>
            </a:r>
          </a:p>
          <a:p>
            <a:pPr marL="609600" indent="-609600"/>
            <a:r>
              <a:rPr lang="cs-CZ" altLang="ja-JP" sz="3000" dirty="0" smtClean="0"/>
              <a:t>3. Zrušení pracovního poměru ve zkušební době</a:t>
            </a:r>
          </a:p>
          <a:p>
            <a:pPr marL="609600" indent="-609600"/>
            <a:r>
              <a:rPr lang="cs-CZ" altLang="ja-JP" sz="3000" dirty="0" smtClean="0"/>
              <a:t>4. Rozvázání pracovního poměru výpovědí</a:t>
            </a:r>
          </a:p>
          <a:p>
            <a:pPr marL="609600" indent="-609600"/>
            <a:r>
              <a:rPr lang="cs-CZ" altLang="ja-JP" sz="3000" dirty="0" smtClean="0"/>
              <a:t>5. Rozvázání pracovního poměru okamžitým zrušením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47667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Osnova přednášky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Podle § 52 písm. g) může dát zaměstnavatel výpověď z důvodu:</a:t>
            </a:r>
          </a:p>
          <a:p>
            <a:pPr marL="990600" lvl="1" indent="-533400"/>
            <a:r>
              <a:rPr lang="cs-CZ" altLang="ja-JP" sz="2000" dirty="0" smtClean="0"/>
              <a:t>pro který může okamžitě zrušit pracovní poměr,</a:t>
            </a:r>
          </a:p>
          <a:p>
            <a:pPr marL="990600" lvl="1" indent="-533400"/>
            <a:r>
              <a:rPr lang="cs-CZ" altLang="ja-JP" sz="2000" dirty="0" smtClean="0"/>
              <a:t>závažného porušení povinnosti vyplývající z pracovního poměru,</a:t>
            </a:r>
          </a:p>
          <a:p>
            <a:pPr marL="990600" lvl="1" indent="-533400"/>
            <a:r>
              <a:rPr lang="cs-CZ" altLang="ja-JP" sz="2000" dirty="0" smtClean="0"/>
              <a:t>soustavného méně závažného porušování povinnosti vyplývající z pracovního poměru.</a:t>
            </a:r>
          </a:p>
          <a:p>
            <a:pPr marL="609600" indent="-609600"/>
            <a:r>
              <a:rPr lang="cs-CZ" altLang="ja-JP" sz="2400" dirty="0" smtClean="0"/>
              <a:t>Má-li zaměstnavatel důvod pro okamžité zrušení pracovního poměru, může na jeho základě rozvázat pracovní poměr i výpovědí.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0209268-0AB3-438C-B81D-E4DE4D9CB593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08548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08549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Povinností vyplývající z pracovního poměru je povinnost:</a:t>
            </a:r>
          </a:p>
          <a:p>
            <a:pPr marL="990600" lvl="1" indent="-533400"/>
            <a:r>
              <a:rPr lang="cs-CZ" altLang="ja-JP" sz="2000" smtClean="0"/>
              <a:t>která patří mezi vzájemná práva a povinnosti zaměstnavatele a zaměstnance v pracovním poměru,</a:t>
            </a:r>
          </a:p>
          <a:p>
            <a:pPr marL="990600" lvl="1" indent="-533400"/>
            <a:r>
              <a:rPr lang="cs-CZ" altLang="ja-JP" sz="2000" smtClean="0"/>
              <a:t>která je stanovena zákonem, jiným právním předpisem, vnitřním předpisem, pracovním řádem nebo smlouvou.</a:t>
            </a:r>
          </a:p>
          <a:p>
            <a:pPr marL="609600" indent="-609600"/>
            <a:r>
              <a:rPr lang="cs-CZ" altLang="ja-JP" sz="2400" smtClean="0"/>
              <a:t>Zákoník práce upravuje řadu povinností zaměstnance. jde o povinnosti týkající se výkonu práce, využívání (dodržování) pracovní doby, ochrany majetku zaměstnavatele, spolupráce s dalšími zaměstnanci apod.</a:t>
            </a:r>
          </a:p>
          <a:p>
            <a:pPr marL="609600" indent="-609600"/>
            <a:r>
              <a:rPr lang="cs-CZ" altLang="ja-JP" sz="2400" smtClean="0"/>
              <a:t>Některé povinnosti musí zaměstnanec dodržovat nejen v pracovní době, nýbrž neustále.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B5FDBAF-75FE-4C66-AB50-C155FBEE6CE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10596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10597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obsah 2"/>
          <p:cNvSpPr>
            <a:spLocks noGrp="1"/>
          </p:cNvSpPr>
          <p:nvPr>
            <p:ph idx="4294967295"/>
          </p:nvPr>
        </p:nvSpPr>
        <p:spPr>
          <a:xfrm>
            <a:off x="444236" y="1000191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100" dirty="0" smtClean="0"/>
              <a:t>Pokud se zaměstnanec dopustil porušení povinnosti, musí zaměstnavatel posoudit, o jak intenzivní porušení povinnosti šlo.</a:t>
            </a:r>
          </a:p>
          <a:p>
            <a:pPr marL="609600" indent="-609600"/>
            <a:r>
              <a:rPr lang="cs-CZ" altLang="ja-JP" sz="2100" dirty="0" smtClean="0"/>
              <a:t>Zákoník práce totiž rozlišuje tři stupně porušení povinnosti: </a:t>
            </a:r>
          </a:p>
          <a:p>
            <a:pPr marL="990600" lvl="1" indent="-533400"/>
            <a:r>
              <a:rPr lang="cs-CZ" altLang="ja-JP" sz="1800" dirty="0" smtClean="0"/>
              <a:t>méně závažné,</a:t>
            </a:r>
          </a:p>
          <a:p>
            <a:pPr marL="990600" lvl="1" indent="-533400"/>
            <a:r>
              <a:rPr lang="cs-CZ" altLang="ja-JP" sz="1800" dirty="0" smtClean="0"/>
              <a:t>závažné a</a:t>
            </a:r>
          </a:p>
          <a:p>
            <a:pPr marL="990600" lvl="1" indent="-533400"/>
            <a:r>
              <a:rPr lang="cs-CZ" altLang="ja-JP" sz="1800" dirty="0" smtClean="0"/>
              <a:t>zvlášť hrubé.</a:t>
            </a:r>
          </a:p>
          <a:p>
            <a:pPr marL="609600" indent="-609600"/>
            <a:r>
              <a:rPr lang="cs-CZ" altLang="ja-JP" sz="2100" dirty="0" smtClean="0"/>
              <a:t>Při určování intenzity porušení povinnosti totiž musí být v každém konkrétním případě zváženy a pečlivě vyhodnoceny všechny jednotlivé okolnosti, jako například:</a:t>
            </a:r>
          </a:p>
          <a:p>
            <a:pPr marL="990600" lvl="1" indent="-533400"/>
            <a:r>
              <a:rPr lang="cs-CZ" altLang="ja-JP" sz="1800" dirty="0" smtClean="0"/>
              <a:t>vznik škody a její výše, případně hrozba vzniku škody,</a:t>
            </a:r>
          </a:p>
          <a:p>
            <a:pPr marL="990600" lvl="1" indent="-533400"/>
            <a:r>
              <a:rPr lang="cs-CZ" altLang="ja-JP" sz="1800" dirty="0" smtClean="0"/>
              <a:t>další důsledky, které porušení povinností pro zaměstnavatele znamená (např. ohrožení dobrého jména, narušení činnosti a plnění jeho úkolů), </a:t>
            </a:r>
          </a:p>
          <a:p>
            <a:pPr marL="990600" lvl="1" indent="-533400"/>
            <a:r>
              <a:rPr lang="cs-CZ" altLang="ja-JP" sz="1800" dirty="0" smtClean="0"/>
              <a:t>ohrožení zdraví či života osob,</a:t>
            </a:r>
          </a:p>
          <a:p>
            <a:pPr marL="990600" lvl="1" indent="-533400"/>
            <a:r>
              <a:rPr lang="cs-CZ" altLang="ja-JP" sz="1800" dirty="0" smtClean="0"/>
              <a:t>míra a forma zavinění zaměstnance,</a:t>
            </a:r>
          </a:p>
          <a:p>
            <a:pPr marL="990600" lvl="1" indent="-533400"/>
            <a:r>
              <a:rPr lang="cs-CZ" altLang="ja-JP" sz="1800" dirty="0" smtClean="0"/>
              <a:t>doba a situace, v níž došlo k porušení povinnosti,</a:t>
            </a:r>
          </a:p>
          <a:p>
            <a:pPr marL="990600" lvl="1" indent="-533400"/>
            <a:r>
              <a:rPr lang="cs-CZ" altLang="ja-JP" sz="1800" dirty="0" smtClean="0"/>
              <a:t>osoba zaměstnance, odpovědnost spojená s jeho prací a případně i jeho dosavadní postoj k plnění pracovních úkolů.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4DC3CEA-33BF-499C-B170-7969839C6CC3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16740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16741" name="Nadpis 1"/>
          <p:cNvSpPr>
            <a:spLocks/>
          </p:cNvSpPr>
          <p:nvPr/>
        </p:nvSpPr>
        <p:spPr bwMode="auto">
          <a:xfrm>
            <a:off x="449885" y="3968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200" dirty="0" smtClean="0"/>
              <a:t>O méně závažné porušení povinnosti jde v případech, kdy v důsledku porušení povinnosti zaměstnance nedošlo k narušení nebo ohrožení žádného významného zájmu, nevznikla vysoká škoda či jiná vážná újma.</a:t>
            </a:r>
          </a:p>
          <a:p>
            <a:pPr marL="609600" indent="-609600"/>
            <a:r>
              <a:rPr lang="cs-CZ" altLang="ja-JP" sz="2200" dirty="0" smtClean="0"/>
              <a:t>Žádnou nižší intenzitu než méně závažné porušení již zákon nerozeznává. </a:t>
            </a:r>
          </a:p>
          <a:p>
            <a:pPr marL="609600" indent="-609600"/>
            <a:r>
              <a:rPr lang="cs-CZ" altLang="ja-JP" sz="2200" dirty="0" smtClean="0"/>
              <a:t>Závažné porušení je takové porušení, kdy například došlo k závažnému narušení fungování zaměstnavatele, ke vzniku škody či ohrožení důležitého zájmu, nicméně s ohledem na okolnosti nelze dovodit, že by zaměstnavatel s tímto zaměstnancem nemohl ještě po výpovědní dobu spolupracovat a přidělovat mu práci.</a:t>
            </a:r>
          </a:p>
          <a:p>
            <a:pPr marL="609600" indent="-609600"/>
            <a:r>
              <a:rPr lang="cs-CZ" altLang="ja-JP" sz="2200" dirty="0" smtClean="0"/>
              <a:t>Zvlášť hrubým je takové porušení povinnosti, v jehož důsledku nelze po zaměstnavateli rozumně a spravedlivě požadovat, aby se zaměstnancem dále jakkoli spolupracoval.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903036C-F2DC-4014-B480-226241DF235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18788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18789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Závěr o tom, jak intenzivního porušení povinnosti vyplývající z pracovního poměru se zaměstnanec dopustil, činí zaměstnavatel.</a:t>
            </a:r>
          </a:p>
          <a:p>
            <a:pPr marL="609600" indent="-609600"/>
            <a:r>
              <a:rPr lang="cs-CZ" altLang="ja-JP" sz="2400" smtClean="0"/>
              <a:t>Tímto posouzením zaměstnavatele ovšem není vázán soud.</a:t>
            </a:r>
          </a:p>
          <a:p>
            <a:pPr marL="609600" indent="-609600"/>
            <a:r>
              <a:rPr lang="cs-CZ" altLang="ja-JP" sz="2400" smtClean="0"/>
              <a:t>Soud nebude při naznačeném rozhodování vázán ani tím, pokud zaměstnavatel ve svém pracovním řádu či vnitřním předpisu uvedl, jak bude hodnotit určitá porušení povinností zaměstnanců. </a:t>
            </a:r>
          </a:p>
          <a:p>
            <a:pPr marL="609600" indent="-609600"/>
            <a:r>
              <a:rPr lang="cs-CZ" altLang="ja-JP" sz="2400" smtClean="0"/>
              <a:t>Takové vnitřní předpisy zaměstnavatele mají tedy jen výchovný, preventivní či odstrašující povahu (a potud může být jejich vydání odůvodněné).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D15DD5D-1061-4F2E-AF3F-423CA9EE2DB2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20836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20837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Na základě zvlášť hrubého porušení povinnosti může zaměstnavatel okamžitě zrušit pracovní poměr.</a:t>
            </a:r>
          </a:p>
          <a:p>
            <a:pPr marL="609600" indent="-609600"/>
            <a:r>
              <a:rPr lang="cs-CZ" altLang="ja-JP" sz="2400" dirty="0" smtClean="0"/>
              <a:t>Na základě závažného porušení povinnosti může zaměstnavatel rozvázat pracovní poměr výpovědí.</a:t>
            </a:r>
          </a:p>
          <a:p>
            <a:pPr marL="609600" indent="-609600"/>
            <a:r>
              <a:rPr lang="cs-CZ" altLang="ja-JP" sz="2400" dirty="0" smtClean="0"/>
              <a:t>Pro méně závažné porušení povinnosti může zaměstnavatel rozvázat pracovní poměr výpovědí, pokud:</a:t>
            </a:r>
          </a:p>
          <a:p>
            <a:pPr marL="990600" lvl="1" indent="-533400"/>
            <a:r>
              <a:rPr lang="cs-CZ" altLang="ja-JP" sz="2000" dirty="0" smtClean="0"/>
              <a:t>se ze strany zaměstnance jednalo o soustavné porušování povinnosti a</a:t>
            </a:r>
          </a:p>
          <a:p>
            <a:pPr marL="990600" lvl="1" indent="-533400"/>
            <a:r>
              <a:rPr lang="cs-CZ" altLang="ja-JP" sz="2000" dirty="0" smtClean="0"/>
              <a:t>zaměstnanec byl v posledních 6 měsících v souvislosti s porušováním povinnosti písemně upozorněn na možnost výpovědi.</a:t>
            </a:r>
          </a:p>
          <a:p>
            <a:pPr marL="609600" indent="-609600"/>
            <a:r>
              <a:rPr lang="cs-CZ" altLang="ja-JP" sz="2400" dirty="0" smtClean="0"/>
              <a:t>O soustavné porušování povinnosti jde v případě, kdy došlo nejméně ke třem skutkům porušení povinnosti.</a:t>
            </a:r>
          </a:p>
          <a:p>
            <a:pPr marL="609600" indent="-609600"/>
            <a:r>
              <a:rPr lang="cs-CZ" altLang="ja-JP" sz="2400" dirty="0" smtClean="0"/>
              <a:t>Mezi jednotlivými skutky musí být přiměřená časová souvislost.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8ECE215-1A99-4896-B07B-E90F395FF21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22884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22885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200" dirty="0" smtClean="0"/>
              <a:t>Písemné upozornění na možnost výpovědi musí obsahovat:</a:t>
            </a:r>
          </a:p>
          <a:p>
            <a:pPr marL="990600" lvl="1" indent="-533400"/>
            <a:r>
              <a:rPr lang="cs-CZ" altLang="ja-JP" sz="1800" dirty="0" smtClean="0"/>
              <a:t>skutkové vylíčení případu porušení povinnosti vyplývající z pracovního poměru, nebo několika případů porušení takových povinností, kterých se zaměstnanec dopustil,</a:t>
            </a:r>
          </a:p>
          <a:p>
            <a:pPr marL="990600" lvl="1" indent="-533400"/>
            <a:r>
              <a:rPr lang="cs-CZ" altLang="ja-JP" sz="1800" dirty="0" smtClean="0"/>
              <a:t>výslovné uvedení, že pokud se bude zaměstnanec dále dopouštět porušování svých povinností, může zaměstnavatel na základě tohoto upozornění přistoupit k rozvázání pracovního poměru výpovědí.</a:t>
            </a:r>
          </a:p>
          <a:p>
            <a:pPr marL="609600" indent="-609600"/>
            <a:r>
              <a:rPr lang="cs-CZ" altLang="ja-JP" sz="2200" dirty="0" smtClean="0"/>
              <a:t>Upozornění na možnost výpovědi stačí jediné. Zaměstnavatel nemusí zaměstnance upozorňovat opakovaně.</a:t>
            </a:r>
          </a:p>
          <a:p>
            <a:pPr marL="609600" indent="-609600"/>
            <a:r>
              <a:rPr lang="cs-CZ" altLang="ja-JP" sz="2200" dirty="0" smtClean="0"/>
              <a:t>Ze zákona nelze dovodit, že by všechna (nejméně) tři porušení povinnosti vyplývající z pracovního poměru musela spočívat v porušení téže právní povinnosti.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F4DC3FF-2EAE-4543-9D0E-A0AB454B3007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24932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24933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200" dirty="0" smtClean="0"/>
              <a:t>Podle § 52 písm. h) může dát zaměstnavatel výpověď zaměstnanci, který se dopustil zvlášť hrubého porušení povinnosti stanovené v § 301a.</a:t>
            </a:r>
          </a:p>
          <a:p>
            <a:pPr marL="609600" indent="-609600"/>
            <a:r>
              <a:rPr lang="cs-CZ" altLang="ja-JP" sz="2200" dirty="0" smtClean="0"/>
              <a:t>Jde o povinnost dočasně práce neschopného pojištěnce zdržovat se v době v době prvních 14 dnů trvání dočasné pracovní neschopnosti v místě pobytu a dodržovat dobu a rozsah povolených vycházek.</a:t>
            </a:r>
          </a:p>
          <a:p>
            <a:pPr marL="609600" indent="-609600"/>
            <a:r>
              <a:rPr lang="cs-CZ" altLang="ja-JP" sz="2200" dirty="0" smtClean="0"/>
              <a:t>O zvlášť hrubé porušení režimu dočasně práce neschopného pojištěnce by mohlo jít například tehdy, pokud by se zaměstnanec v místě pobytu nezdržoval dlouhodobě.</a:t>
            </a:r>
          </a:p>
          <a:p>
            <a:pPr marL="609600" indent="-609600"/>
            <a:r>
              <a:rPr lang="cs-CZ" altLang="ja-JP" sz="2200" dirty="0" smtClean="0"/>
              <a:t>K výpovědi musí zaměstnavatel přistoupit nejdéle do:</a:t>
            </a:r>
          </a:p>
          <a:p>
            <a:pPr marL="990600" lvl="1" indent="-533400"/>
            <a:r>
              <a:rPr lang="cs-CZ" altLang="ja-JP" sz="2000" dirty="0" smtClean="0"/>
              <a:t>1 měsíce, kdy se o důvodu k výpovědi dozvěděl,</a:t>
            </a:r>
          </a:p>
          <a:p>
            <a:pPr marL="990600" lvl="1" indent="-533400"/>
            <a:r>
              <a:rPr lang="cs-CZ" altLang="ja-JP" sz="2000" dirty="0" smtClean="0"/>
              <a:t>1 roku  ode dne, kdy důvod k výpovědi vznikl.</a:t>
            </a:r>
          </a:p>
          <a:p>
            <a:pPr marL="990600" lvl="1" indent="-533400"/>
            <a:endParaRPr lang="cs-CZ" altLang="ja-JP" sz="2000" dirty="0" smtClean="0"/>
          </a:p>
          <a:p>
            <a:pPr marL="609600" indent="-609600"/>
            <a:endParaRPr lang="cs-CZ" altLang="ja-JP" sz="2600" dirty="0" smtClean="0"/>
          </a:p>
          <a:p>
            <a:pPr marL="609600" indent="-609600"/>
            <a:endParaRPr lang="cs-CZ" altLang="ja-JP" sz="26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23B120B-F909-4EB2-8556-1279F93C685D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33124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33125" name="Nadpis 1"/>
          <p:cNvSpPr>
            <a:spLocks/>
          </p:cNvSpPr>
          <p:nvPr/>
        </p:nvSpPr>
        <p:spPr bwMode="auto">
          <a:xfrm>
            <a:off x="468313" y="1889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341438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V důsledku okamžitého zrušení končí pracovní poměr v den, kdy bylo toto jednání doručeno druhé straně.</a:t>
            </a:r>
          </a:p>
          <a:p>
            <a:pPr marL="609600" indent="-609600"/>
            <a:r>
              <a:rPr lang="cs-CZ" altLang="ja-JP" sz="2400" dirty="0" smtClean="0"/>
              <a:t>Jde o výjimečný způsob rozvázání pracovního poměru.</a:t>
            </a:r>
          </a:p>
          <a:p>
            <a:pPr marL="609600" indent="-609600"/>
            <a:r>
              <a:rPr lang="cs-CZ" altLang="ja-JP" sz="2400" dirty="0" smtClean="0"/>
              <a:t>Okamžité zrušení musí být učiněno písemně. Druhé straně musí být doručeno do vlastních rukou.</a:t>
            </a:r>
          </a:p>
          <a:p>
            <a:pPr marL="609600" indent="-609600"/>
            <a:r>
              <a:rPr lang="cs-CZ" altLang="ja-JP" sz="2400" dirty="0" smtClean="0"/>
              <a:t>Zaměstnavatel i zaměstnanec mohou okamžitě zrušit pracovní poměr jen na základě důvodů uvedených v zákoně.</a:t>
            </a:r>
          </a:p>
          <a:p>
            <a:pPr marL="609600" indent="-609600"/>
            <a:r>
              <a:rPr lang="cs-CZ" altLang="ja-JP" sz="2400" dirty="0" smtClean="0"/>
              <a:t>Důvod musí být v okamžitém zrušení skutkově vylíčen (stejně jako v případě výpovědi).</a:t>
            </a:r>
          </a:p>
          <a:p>
            <a:pPr marL="609600" indent="-609600"/>
            <a:r>
              <a:rPr lang="cs-CZ" altLang="ja-JP" sz="2400" dirty="0" smtClean="0"/>
              <a:t>Okamžité zrušení nelze odvolat ani jinak vzít zpět.</a:t>
            </a:r>
            <a:endParaRPr lang="cs-CZ" altLang="ja-JP" sz="28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67381F4-DDA8-484A-903F-6AA0BC537F3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44388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44389" name="Nadpis 1"/>
          <p:cNvSpPr>
            <a:spLocks/>
          </p:cNvSpPr>
          <p:nvPr/>
        </p:nvSpPr>
        <p:spPr bwMode="auto">
          <a:xfrm>
            <a:off x="468313" y="188641"/>
            <a:ext cx="8229600" cy="93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5. Rozvázání pracovního poměru okamžitým zrušením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341438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Zaměstnanec může okamžitě zrušit pracovní poměr, pokud:</a:t>
            </a:r>
          </a:p>
          <a:p>
            <a:pPr marL="990600" lvl="1" indent="-533400"/>
            <a:r>
              <a:rPr lang="cs-CZ" altLang="ja-JP" sz="2000" smtClean="0"/>
              <a:t>podle lékařského posudku vydaného poskytovatelem pracovnělékařských služeb nebo rozhodnutí příslušného správního orgánu, který lékařský posudek přezkoumává, nemůže dále konat práci bez vážného ohrožení svého zdraví a zaměstnavatel mu neumožnil v době 15 dnů ode dne předložení tohoto posudku výkon jiné pro něho vhodné práce, nebo</a:t>
            </a:r>
          </a:p>
          <a:p>
            <a:pPr marL="990600" lvl="1" indent="-533400"/>
            <a:r>
              <a:rPr lang="cs-CZ" altLang="ja-JP" sz="2000" smtClean="0"/>
              <a:t>mu zaměstnavatel nevyplatil mzdu nebo plat nebo náhradu mzdy nebo platu anebo jakoukoli jejich část do 15 dnů po uplynutí období splatnosti.</a:t>
            </a:r>
          </a:p>
          <a:p>
            <a:pPr marL="609600" indent="-609600"/>
            <a:r>
              <a:rPr lang="cs-CZ" altLang="ja-JP" sz="2400" smtClean="0"/>
              <a:t>Zaměstnanci, který okamžitě zrušil pracovní poměr, přísluší od zaměstnavatele náhrada mzdy ve výši průměrného výdělku za dobu, která odpovídá délce výpovědní doby.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8E4AE9A-19D9-4F5B-B733-CC1DB7017AD4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48484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48485" name="Nadpis 1"/>
          <p:cNvSpPr>
            <a:spLocks/>
          </p:cNvSpPr>
          <p:nvPr/>
        </p:nvSpPr>
        <p:spPr bwMode="auto">
          <a:xfrm>
            <a:off x="468313" y="116633"/>
            <a:ext cx="8229600" cy="100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5. Rozvázání pracovního poměru okamžitým zrušením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628775"/>
            <a:ext cx="8229600" cy="4249738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Pracovní poměr může skončit na základě:</a:t>
            </a:r>
          </a:p>
          <a:p>
            <a:pPr marL="990600" lvl="1" indent="-533400"/>
            <a:r>
              <a:rPr lang="cs-CZ" altLang="ja-JP" sz="2000" dirty="0" smtClean="0"/>
              <a:t>právního jednání,</a:t>
            </a:r>
          </a:p>
          <a:p>
            <a:pPr marL="990600" lvl="1" indent="-533400"/>
            <a:r>
              <a:rPr lang="cs-CZ" altLang="ja-JP" sz="2000" dirty="0" smtClean="0"/>
              <a:t>právní události,</a:t>
            </a:r>
          </a:p>
          <a:p>
            <a:pPr marL="990600" lvl="1" indent="-533400"/>
            <a:r>
              <a:rPr lang="cs-CZ" altLang="ja-JP" sz="2000" dirty="0" smtClean="0"/>
              <a:t>úředního rozhodnutí.</a:t>
            </a:r>
          </a:p>
          <a:p>
            <a:pPr marL="609600" indent="-609600"/>
            <a:r>
              <a:rPr lang="cs-CZ" altLang="ja-JP" sz="2400" dirty="0"/>
              <a:t>Mezi právní události, které způsobují skončení pracovního poměru, patří:</a:t>
            </a:r>
          </a:p>
          <a:p>
            <a:pPr marL="990600" lvl="1" indent="-533400"/>
            <a:r>
              <a:rPr lang="cs-CZ" altLang="ja-JP" sz="2000" dirty="0"/>
              <a:t>smrt zaměstnance,</a:t>
            </a:r>
          </a:p>
          <a:p>
            <a:pPr marL="990600" lvl="1" indent="-533400"/>
            <a:r>
              <a:rPr lang="cs-CZ" altLang="ja-JP" sz="2000" dirty="0"/>
              <a:t>smrt zaměstnavatele,</a:t>
            </a:r>
          </a:p>
          <a:p>
            <a:pPr marL="990600" lvl="1" indent="-533400"/>
            <a:r>
              <a:rPr lang="cs-CZ" altLang="ja-JP" sz="2000" dirty="0"/>
              <a:t>uplynutí času.</a:t>
            </a:r>
          </a:p>
          <a:p>
            <a:pPr marL="609600" indent="-609600"/>
            <a:r>
              <a:rPr lang="cs-CZ" altLang="ja-JP" sz="2400" dirty="0"/>
              <a:t>V případě smrti zaměstnance končí pracovní poměr vždy.</a:t>
            </a:r>
          </a:p>
          <a:p>
            <a:pPr marL="609600" indent="-609600"/>
            <a:r>
              <a:rPr lang="cs-CZ" altLang="ja-JP" sz="2400" dirty="0"/>
              <a:t>V případě smrti zaměstnavatele pracovní poměr končí, pokud nedojde k pokračování v živnosti.</a:t>
            </a:r>
          </a:p>
          <a:p>
            <a:pPr marL="609600" indent="-609600">
              <a:buFont typeface="Arial" charset="0"/>
              <a:buNone/>
            </a:pPr>
            <a:endParaRPr lang="cs-CZ" altLang="ja-JP" sz="24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680F6EB-789F-4788-9F90-BD5D382756A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0724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30725" name="Nadpis 1"/>
          <p:cNvSpPr>
            <a:spLocks/>
          </p:cNvSpPr>
          <p:nvPr/>
        </p:nvSpPr>
        <p:spPr bwMode="auto">
          <a:xfrm>
            <a:off x="468313" y="332656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1. Způsoby skončení pracovního poměru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341438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400" smtClean="0"/>
              <a:t>Zaměstnavatel může okamžitě zrušit pracovní poměr z důvodu, že</a:t>
            </a:r>
          </a:p>
          <a:p>
            <a:pPr marL="990600" lvl="1" indent="-533400"/>
            <a:r>
              <a:rPr lang="cs-CZ" altLang="ja-JP" sz="1800" smtClean="0"/>
              <a:t>zaměstnanec byl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marL="990600" lvl="1" indent="-533400"/>
            <a:r>
              <a:rPr lang="cs-CZ" altLang="ja-JP" sz="1800" smtClean="0"/>
              <a:t>zaměstnanec porušil povinnost vyplývající z pracovního poměru zvlášť hrubým způsobem.</a:t>
            </a:r>
          </a:p>
          <a:p>
            <a:pPr marL="609600" indent="-609600"/>
            <a:r>
              <a:rPr lang="cs-CZ" altLang="ja-JP" sz="2400" smtClean="0"/>
              <a:t>Zaměstnavatel nesmí okamžitě zrušit pracovní poměr s:</a:t>
            </a:r>
          </a:p>
          <a:p>
            <a:pPr marL="990600" lvl="1" indent="-533400"/>
            <a:r>
              <a:rPr lang="cs-CZ" altLang="ja-JP" sz="1800" smtClean="0"/>
              <a:t>těhotnou zaměstnankyní,</a:t>
            </a:r>
          </a:p>
          <a:p>
            <a:pPr marL="990600" lvl="1" indent="-533400"/>
            <a:r>
              <a:rPr lang="cs-CZ" altLang="ja-JP" sz="1800" smtClean="0"/>
              <a:t>zaměstnankyní na mateřské dovolené,</a:t>
            </a:r>
          </a:p>
          <a:p>
            <a:pPr marL="990600" lvl="1" indent="-533400"/>
            <a:r>
              <a:rPr lang="cs-CZ" altLang="ja-JP" sz="1800" smtClean="0"/>
              <a:t>zaměstnancem nebo zaměstnankyní, kteří čerpají rodičovskou dovolenou.</a:t>
            </a:r>
          </a:p>
          <a:p>
            <a:pPr marL="990600" lvl="1" indent="-533400"/>
            <a:endParaRPr lang="cs-CZ" altLang="ja-JP" sz="1800" smtClean="0"/>
          </a:p>
          <a:p>
            <a:pPr marL="990600" lvl="1" indent="-533400"/>
            <a:endParaRPr lang="cs-CZ" altLang="ja-JP" sz="180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015EB42-C2B0-4AF9-80C2-6E68D0D99AA0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52580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52581" name="Nadpis 1"/>
          <p:cNvSpPr>
            <a:spLocks/>
          </p:cNvSpPr>
          <p:nvPr/>
        </p:nvSpPr>
        <p:spPr bwMode="auto">
          <a:xfrm>
            <a:off x="468313" y="188641"/>
            <a:ext cx="8229600" cy="93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5. Rozvázání pracovního poměru okamžitým zrušením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341438"/>
            <a:ext cx="8229600" cy="4968875"/>
          </a:xfrm>
        </p:spPr>
        <p:txBody>
          <a:bodyPr/>
          <a:lstStyle/>
          <a:p>
            <a:pPr marL="609600" indent="-609600"/>
            <a:r>
              <a:rPr lang="cs-CZ" altLang="ja-JP" sz="2200" dirty="0" smtClean="0"/>
              <a:t>Podmínky platnosti okamžitého zrušení ze strany zaměstnavatele pro zvlášť hrubé porušení povinnosti:</a:t>
            </a:r>
          </a:p>
          <a:p>
            <a:pPr marL="990600" lvl="1" indent="-533400"/>
            <a:r>
              <a:rPr lang="cs-CZ" altLang="ja-JP" sz="2000" dirty="0" smtClean="0"/>
              <a:t>obdobné základní podmínky jako při výpovědi pro porušení povinnosti,</a:t>
            </a:r>
          </a:p>
          <a:p>
            <a:pPr marL="990600" lvl="1" indent="-533400"/>
            <a:r>
              <a:rPr lang="cs-CZ" altLang="ja-JP" sz="2000" dirty="0" smtClean="0"/>
              <a:t>stejná pravidla hodnocení intenzity porušení povinnosti,</a:t>
            </a:r>
          </a:p>
          <a:p>
            <a:pPr marL="990600" lvl="1" indent="-533400"/>
            <a:r>
              <a:rPr lang="cs-CZ" altLang="ja-JP" sz="2000" dirty="0" smtClean="0"/>
              <a:t>o zvlášť hrubé porušení povinnosti jde tehdy, pokud byla v jeho důsledku nevratně narušena vzájemná důvěra mezi zaměstnavatelem a zaměstnancem a po zaměstnavateli nelze spravedlivě požadovat, aby zaměstnanci dále přiděloval práci (byť jen po případnou výpovědní dobu</a:t>
            </a:r>
            <a:r>
              <a:rPr lang="cs-CZ" altLang="ja-JP" sz="2000" dirty="0" smtClean="0"/>
              <a:t>).</a:t>
            </a:r>
            <a:endParaRPr lang="cs-CZ" altLang="ja-JP" sz="20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BD02E5D-8D7E-466D-BCEB-D0552E858117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54628" name="Nadpis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54629" name="Nadpis 1"/>
          <p:cNvSpPr>
            <a:spLocks/>
          </p:cNvSpPr>
          <p:nvPr/>
        </p:nvSpPr>
        <p:spPr bwMode="auto">
          <a:xfrm>
            <a:off x="468313" y="116633"/>
            <a:ext cx="8229600" cy="100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5. Rozvázání pracovního poměru okamžitým zrušením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2708920"/>
            <a:ext cx="8229600" cy="2835300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ja-JP" sz="4000" dirty="0" smtClean="0"/>
              <a:t>Děkuji za pozornost</a:t>
            </a:r>
            <a:endParaRPr lang="cs-CZ" sz="4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659563" y="6237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289E66D-78DC-47AF-ADB8-9126943C8DB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78180" name="Nadpis 1"/>
          <p:cNvSpPr>
            <a:spLocks/>
          </p:cNvSpPr>
          <p:nvPr/>
        </p:nvSpPr>
        <p:spPr bwMode="auto">
          <a:xfrm>
            <a:off x="395288" y="4762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557338"/>
            <a:ext cx="8229600" cy="5040312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Mezi právní jednání, jimiž lze rozvázat pracovní poměr, patří:</a:t>
            </a:r>
          </a:p>
          <a:p>
            <a:pPr marL="990600" lvl="1" indent="-533400"/>
            <a:r>
              <a:rPr lang="cs-CZ" altLang="ja-JP" sz="2000" dirty="0" smtClean="0"/>
              <a:t>dohoda,</a:t>
            </a:r>
          </a:p>
          <a:p>
            <a:pPr marL="990600" lvl="1" indent="-533400"/>
            <a:r>
              <a:rPr lang="cs-CZ" altLang="ja-JP" sz="2000" dirty="0" smtClean="0"/>
              <a:t>zrušení ve zkušební době,</a:t>
            </a:r>
          </a:p>
          <a:p>
            <a:pPr marL="990600" lvl="1" indent="-533400"/>
            <a:r>
              <a:rPr lang="cs-CZ" altLang="ja-JP" sz="2000" dirty="0" smtClean="0"/>
              <a:t>výpověď,</a:t>
            </a:r>
          </a:p>
          <a:p>
            <a:pPr marL="990600" lvl="1" indent="-533400"/>
            <a:r>
              <a:rPr lang="cs-CZ" altLang="ja-JP" sz="2000" dirty="0" smtClean="0"/>
              <a:t>okamžité zrušení.</a:t>
            </a:r>
          </a:p>
          <a:p>
            <a:pPr marL="609600" indent="-609600"/>
            <a:r>
              <a:rPr lang="cs-CZ" altLang="ja-JP" sz="2400" dirty="0" smtClean="0"/>
              <a:t>Pouze dohoda je dvoustranným jednáním. Ostatní jsou jednostranná.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F41F63F-440D-4CA6-9805-E00D85D92544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3012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43013" name="Nadpis 1"/>
          <p:cNvSpPr>
            <a:spLocks/>
          </p:cNvSpPr>
          <p:nvPr/>
        </p:nvSpPr>
        <p:spPr bwMode="auto">
          <a:xfrm>
            <a:off x="468313" y="476672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1. Způsoby skončení pracovního poměru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557338"/>
            <a:ext cx="8229600" cy="5040312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Dohoda o rozvázání pracovního poměru je dvoustranné jednání. Nelze zaměňovat s jednostrannými jednáními (neexistuje „výpověď dohodou“).</a:t>
            </a:r>
          </a:p>
          <a:p>
            <a:pPr marL="609600" indent="-609600"/>
            <a:r>
              <a:rPr lang="cs-CZ" altLang="ja-JP" sz="2400" dirty="0" smtClean="0"/>
              <a:t>Dohoda je uzavřena ve chvíli, kdy jedna smluvní strana přijme návrh podaný druhou stranou. Přijetí návrhu nelze odvolat, ledaže by bylo odvolání přijetí doručeno druhé straně nejpozději společně s přijetím.</a:t>
            </a:r>
          </a:p>
          <a:p>
            <a:pPr marL="609600" indent="-609600"/>
            <a:r>
              <a:rPr lang="cs-CZ" altLang="ja-JP" sz="2400" dirty="0" smtClean="0"/>
              <a:t>Nutným obsahem dohody je:</a:t>
            </a:r>
          </a:p>
          <a:p>
            <a:pPr marL="990600" lvl="1" indent="-533400"/>
            <a:r>
              <a:rPr lang="cs-CZ" altLang="ja-JP" sz="2000" dirty="0" smtClean="0"/>
              <a:t>vyjádření souhlasu se skončením pracovního poměru,</a:t>
            </a:r>
          </a:p>
          <a:p>
            <a:pPr marL="990600" lvl="1" indent="-533400"/>
            <a:r>
              <a:rPr lang="cs-CZ" altLang="ja-JP" sz="2000" dirty="0" smtClean="0"/>
              <a:t>uvedení dne, kdy má pracovní poměr skončit.</a:t>
            </a:r>
          </a:p>
          <a:p>
            <a:pPr marL="609600" indent="-609600"/>
            <a:r>
              <a:rPr lang="cs-CZ" altLang="ja-JP" sz="2400" dirty="0" smtClean="0"/>
              <a:t>Dohodu nelze uzavřít zpětně, ani bez uvedení data.</a:t>
            </a:r>
          </a:p>
          <a:p>
            <a:pPr marL="609600" indent="-609600"/>
            <a:r>
              <a:rPr lang="cs-CZ" altLang="ja-JP" sz="2400" dirty="0" smtClean="0"/>
              <a:t>Dohoda musí být uzavřena písemně.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6F674D3-4D1C-4EE3-8E37-00E74F4ACD9E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5060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45061" name="Nadpis 1"/>
          <p:cNvSpPr>
            <a:spLocks/>
          </p:cNvSpPr>
          <p:nvPr/>
        </p:nvSpPr>
        <p:spPr bwMode="auto">
          <a:xfrm>
            <a:off x="468313" y="50879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2. Rozvázání pracovního poměru dohodou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556445"/>
            <a:ext cx="8229600" cy="4752875"/>
          </a:xfrm>
        </p:spPr>
        <p:txBody>
          <a:bodyPr/>
          <a:lstStyle/>
          <a:p>
            <a:pPr marL="609600" indent="-609600"/>
            <a:r>
              <a:rPr lang="cs-CZ" altLang="ja-JP" sz="2200" dirty="0" smtClean="0"/>
              <a:t>Pokud byla v souvislosti se vznikem pracovního poměru sjednána zkušební doba, lze pracovní poměr zrušit ve zkušební době kdykoli v jejím průběhu.</a:t>
            </a:r>
          </a:p>
          <a:p>
            <a:pPr marL="609600" indent="-609600"/>
            <a:r>
              <a:rPr lang="cs-CZ" altLang="ja-JP" sz="2200" dirty="0" smtClean="0"/>
              <a:t>Ke zrušení ve zkušební době může kterákoli ze smluvních stran přistoupit z jakéhokoli důvodu nebo i bez uvedení důvodu.</a:t>
            </a:r>
          </a:p>
          <a:p>
            <a:pPr marL="609600" indent="-609600"/>
            <a:r>
              <a:rPr lang="cs-CZ" altLang="ja-JP" sz="2200" dirty="0" smtClean="0"/>
              <a:t>Zrušení ve zkušební době musí být učiněno písemně.</a:t>
            </a:r>
          </a:p>
          <a:p>
            <a:pPr marL="609600" indent="-609600"/>
            <a:r>
              <a:rPr lang="cs-CZ" altLang="ja-JP" sz="2200" dirty="0"/>
              <a:t>Pracovní poměr skončí v den doručení zrušovacího jednání, ledaže by tam byl uveden pozdější den.</a:t>
            </a:r>
          </a:p>
          <a:p>
            <a:pPr marL="609600" indent="-609600"/>
            <a:r>
              <a:rPr lang="cs-CZ" altLang="ja-JP" sz="2200" dirty="0"/>
              <a:t>Zaměstnavatel nesmí zrušit pracovní poměr ve zkušební době v prvních 14 </a:t>
            </a:r>
            <a:r>
              <a:rPr lang="cs-CZ" altLang="ja-JP" sz="2200" dirty="0" smtClean="0"/>
              <a:t>dnech </a:t>
            </a:r>
            <a:r>
              <a:rPr lang="cs-CZ" altLang="ja-JP" sz="2200" dirty="0"/>
              <a:t>trvání dočasné pracovní neschopnosti zaměstnance.</a:t>
            </a:r>
          </a:p>
          <a:p>
            <a:pPr marL="609600" indent="-609600"/>
            <a:endParaRPr lang="cs-CZ" altLang="ja-JP" sz="22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823D602-274B-44C7-92A4-3498B61F4D55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3252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53253" name="Nadpis 1"/>
          <p:cNvSpPr>
            <a:spLocks/>
          </p:cNvSpPr>
          <p:nvPr/>
        </p:nvSpPr>
        <p:spPr bwMode="auto">
          <a:xfrm>
            <a:off x="468313" y="332656"/>
            <a:ext cx="8229600" cy="93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3. Zrušení pracovního poměru ve zkušební době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340991"/>
            <a:ext cx="8229600" cy="4896321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Výpověď je jednostranné právní jednání.</a:t>
            </a:r>
          </a:p>
          <a:p>
            <a:pPr marL="609600" indent="-609600"/>
            <a:r>
              <a:rPr lang="cs-CZ" altLang="ja-JP" sz="2400" dirty="0" smtClean="0"/>
              <a:t>Pracovní poměr skončí v důsledku výpovědi po uplynutí výpovědní doby.</a:t>
            </a:r>
          </a:p>
          <a:p>
            <a:pPr marL="609600" indent="-609600"/>
            <a:r>
              <a:rPr lang="cs-CZ" altLang="ja-JP" sz="2400" dirty="0" smtClean="0"/>
              <a:t>Pokud nebyla sjednána delší, trvá výpovědní doba 2 měsíce.</a:t>
            </a:r>
          </a:p>
          <a:p>
            <a:pPr marL="609600" indent="-609600"/>
            <a:r>
              <a:rPr lang="cs-CZ" altLang="ja-JP" sz="2400" dirty="0" smtClean="0"/>
              <a:t>Výjimku představuje výpověď daná zaměstnancem před přechodem práv a povinností z pracovněprávních vztahů (pracovní poměr skončí den předcházející účinnosti přechodu).</a:t>
            </a:r>
          </a:p>
          <a:p>
            <a:pPr marL="609600" indent="-609600"/>
            <a:r>
              <a:rPr lang="cs-CZ" altLang="ja-JP" sz="2400" dirty="0" smtClean="0"/>
              <a:t>Výpovědní doba začne běžet v první den měsíce, který následuje po měsíci, v němž byla výpověď doručena.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142E0EA-18B1-4BB7-A3A9-C316B39EF093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7348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57349" name="Nadpis 1"/>
          <p:cNvSpPr>
            <a:spLocks/>
          </p:cNvSpPr>
          <p:nvPr/>
        </p:nvSpPr>
        <p:spPr bwMode="auto">
          <a:xfrm>
            <a:off x="468313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sah 2"/>
          <p:cNvSpPr>
            <a:spLocks noGrp="1"/>
          </p:cNvSpPr>
          <p:nvPr>
            <p:ph idx="4294967295"/>
          </p:nvPr>
        </p:nvSpPr>
        <p:spPr>
          <a:xfrm>
            <a:off x="395288" y="1196975"/>
            <a:ext cx="8229600" cy="5400675"/>
          </a:xfrm>
        </p:spPr>
        <p:txBody>
          <a:bodyPr/>
          <a:lstStyle/>
          <a:p>
            <a:pPr marL="609600" indent="-609600"/>
            <a:r>
              <a:rPr lang="cs-CZ" altLang="ja-JP" sz="2800" dirty="0" smtClean="0"/>
              <a:t>Výpověď musí být učiněna písemně.</a:t>
            </a:r>
          </a:p>
          <a:p>
            <a:pPr marL="609600" indent="-609600"/>
            <a:r>
              <a:rPr lang="cs-CZ" altLang="ja-JP" sz="2800" dirty="0" smtClean="0"/>
              <a:t>Výpověď musí být druhé straně doručena do vlastních </a:t>
            </a:r>
            <a:r>
              <a:rPr lang="cs-CZ" altLang="ja-JP" sz="2800" dirty="0" smtClean="0"/>
              <a:t>rukou.</a:t>
            </a:r>
            <a:endParaRPr lang="cs-CZ" altLang="ja-JP" sz="2800" dirty="0" smtClean="0"/>
          </a:p>
          <a:p>
            <a:pPr marL="609600" indent="-609600"/>
            <a:r>
              <a:rPr lang="cs-CZ" altLang="ja-JP" sz="2800" dirty="0" smtClean="0"/>
              <a:t>Doručená výpověď může být odvolána. Odvolání výpovědi je ovšem účinné až tehdy, když druhá strana odvolání přijme. Odvolání i jeho přijetí musí být písemné.</a:t>
            </a:r>
            <a:endParaRPr lang="cs-CZ" altLang="ja-JP" sz="2800" i="1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8569B58-4F01-4810-B3FB-B3B9AE23E50D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939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59397" name="Nadpis 1"/>
          <p:cNvSpPr>
            <a:spLocks/>
          </p:cNvSpPr>
          <p:nvPr/>
        </p:nvSpPr>
        <p:spPr bwMode="auto">
          <a:xfrm>
            <a:off x="468313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340991"/>
            <a:ext cx="8229600" cy="4464273"/>
          </a:xfrm>
        </p:spPr>
        <p:txBody>
          <a:bodyPr/>
          <a:lstStyle/>
          <a:p>
            <a:pPr marL="609600" indent="-609600"/>
            <a:r>
              <a:rPr lang="cs-CZ" altLang="ja-JP" sz="2400" dirty="0" smtClean="0"/>
              <a:t>Zaměstnanec může dát výpověď z jakéhokoli důvodu nebo i bez uvedení důvodu.</a:t>
            </a:r>
          </a:p>
          <a:p>
            <a:pPr marL="609600" indent="-609600"/>
            <a:r>
              <a:rPr lang="cs-CZ" altLang="ja-JP" sz="2400" dirty="0" smtClean="0"/>
              <a:t>Zaměstnavatel může dát výpověď jen na základě některého z výpovědních důvodů uvedených v zákoně.</a:t>
            </a:r>
          </a:p>
          <a:p>
            <a:pPr marL="609600" indent="-609600"/>
            <a:r>
              <a:rPr lang="cs-CZ" altLang="ja-JP" sz="2400" dirty="0" smtClean="0"/>
              <a:t>Není vyloučeno, aby zaměstnavatel současně uplatnil i několik výpovědních důvodů.</a:t>
            </a:r>
          </a:p>
          <a:p>
            <a:pPr marL="609600" indent="-609600"/>
            <a:endParaRPr lang="cs-CZ" altLang="ja-JP" sz="1600" i="1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2FFA354-6BA4-47D2-9B66-B1A67F56AAB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1444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61445" name="Nadpis 1"/>
          <p:cNvSpPr>
            <a:spLocks/>
          </p:cNvSpPr>
          <p:nvPr/>
        </p:nvSpPr>
        <p:spPr bwMode="auto">
          <a:xfrm>
            <a:off x="468313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4. Rozvázání pracovního poměru výpovědí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2176</Words>
  <Application>Microsoft Office PowerPoint</Application>
  <PresentationFormat>Předvádění na obrazovce (4:3)</PresentationFormat>
  <Paragraphs>278</Paragraphs>
  <Slides>32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systému Office</vt:lpstr>
      <vt:lpstr>Skončení pracovního poměru    JUDr. Jaroslav Stránský, Ph.D.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semináře Jméno lektora</dc:title>
  <dc:creator>Nakladatelstvi Forum</dc:creator>
  <cp:lastModifiedBy>Stránský</cp:lastModifiedBy>
  <cp:revision>41</cp:revision>
  <dcterms:created xsi:type="dcterms:W3CDTF">2011-12-05T11:44:11Z</dcterms:created>
  <dcterms:modified xsi:type="dcterms:W3CDTF">2015-03-06T21:32:05Z</dcterms:modified>
</cp:coreProperties>
</file>