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61" r:id="rId4"/>
    <p:sldId id="267" r:id="rId5"/>
    <p:sldId id="268" r:id="rId6"/>
    <p:sldId id="282" r:id="rId7"/>
    <p:sldId id="259" r:id="rId8"/>
    <p:sldId id="279" r:id="rId9"/>
    <p:sldId id="260" r:id="rId10"/>
    <p:sldId id="269" r:id="rId11"/>
    <p:sldId id="270" r:id="rId12"/>
    <p:sldId id="271" r:id="rId13"/>
    <p:sldId id="262" r:id="rId14"/>
    <p:sldId id="272" r:id="rId15"/>
    <p:sldId id="273" r:id="rId16"/>
    <p:sldId id="263" r:id="rId17"/>
    <p:sldId id="274" r:id="rId18"/>
    <p:sldId id="275" r:id="rId19"/>
    <p:sldId id="264" r:id="rId20"/>
    <p:sldId id="276" r:id="rId21"/>
    <p:sldId id="280" r:id="rId22"/>
    <p:sldId id="265" r:id="rId23"/>
    <p:sldId id="277" r:id="rId24"/>
    <p:sldId id="266" r:id="rId25"/>
    <p:sldId id="281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CCB33-F81B-4465-B214-4BDBFA3738BB}" type="datetimeFigureOut">
              <a:rPr lang="cs-CZ" smtClean="0"/>
              <a:t>3.3.2015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12C63-F2C8-4F47-A0E4-75CD59B43B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739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12C63-F2C8-4F47-A0E4-75CD59B43BB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449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974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036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177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344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675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3.3.2015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443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3.3.2015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83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3.3.2015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701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3.3.2015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885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3.3.2015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259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3.3.2015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366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779A5-0DA2-41DA-9969-7E0F21F80824}" type="datetimeFigureOut">
              <a:rPr lang="cs-CZ" smtClean="0"/>
              <a:t>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29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Nový občanský zákoník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Závazkové právo – zajištění a utvrzení závazků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Část čtvrtá, Hlava I, Díl 8, § 2010-2054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5069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Ručení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Písemná forma ručitelského prohlášení</a:t>
            </a:r>
          </a:p>
          <a:p>
            <a:r>
              <a:rPr lang="cs-CZ" dirty="0" err="1" smtClean="0"/>
              <a:t>Akcesorita</a:t>
            </a:r>
            <a:r>
              <a:rPr lang="cs-CZ" dirty="0" smtClean="0"/>
              <a:t> – platný dluh i budoucí, podmíněný nebo soubor dluhů</a:t>
            </a:r>
          </a:p>
          <a:p>
            <a:pPr lvl="1"/>
            <a:r>
              <a:rPr lang="cs-CZ" u="sng" dirty="0" smtClean="0"/>
              <a:t>Výjimka</a:t>
            </a:r>
            <a:r>
              <a:rPr lang="cs-CZ" dirty="0" smtClean="0"/>
              <a:t> z podmínky platnosti dluhu: neplatnost pro nedostatek způsobilosti zavazovat se k povinnostem (srov. § 581), pokud o tom ručitel při převzetí věděl nebo vědět mohl (§ 2019/1,2)</a:t>
            </a:r>
          </a:p>
          <a:p>
            <a:r>
              <a:rPr lang="cs-CZ" dirty="0" smtClean="0"/>
              <a:t>Částečné ručení (§ 2020) </a:t>
            </a:r>
            <a:r>
              <a:rPr lang="cs-CZ" sz="2600" dirty="0" smtClean="0"/>
              <a:t>-částečné plnění snižuje ručení absolutně, nikoli proporcionálně</a:t>
            </a:r>
          </a:p>
          <a:p>
            <a:r>
              <a:rPr lang="cs-CZ" dirty="0" smtClean="0"/>
              <a:t>Ručení na určitou dobu (§ 2021/2)</a:t>
            </a:r>
          </a:p>
          <a:p>
            <a:r>
              <a:rPr lang="cs-CZ" dirty="0" smtClean="0"/>
              <a:t>Vznik povinnosti ručitele plnit – subsidiarita (§ 2021):</a:t>
            </a:r>
          </a:p>
          <a:p>
            <a:pPr marL="457200" lvl="1" indent="0">
              <a:buNone/>
            </a:pPr>
            <a:r>
              <a:rPr lang="cs-CZ" dirty="0" smtClean="0"/>
              <a:t>1) Věřitel dlužníka </a:t>
            </a:r>
            <a:r>
              <a:rPr lang="cs-CZ" u="sng" dirty="0" smtClean="0"/>
              <a:t>písemně vyzval  </a:t>
            </a:r>
            <a:r>
              <a:rPr lang="cs-CZ" dirty="0" smtClean="0"/>
              <a:t>(výjimka § 2021/1v.druhá)</a:t>
            </a:r>
          </a:p>
          <a:p>
            <a:pPr marL="457200" lvl="1" indent="0">
              <a:buNone/>
            </a:pPr>
            <a:r>
              <a:rPr lang="cs-CZ" dirty="0" smtClean="0"/>
              <a:t>2) Dlužník nesplnil v přiměř. </a:t>
            </a:r>
            <a:r>
              <a:rPr lang="cs-CZ" dirty="0"/>
              <a:t>l</a:t>
            </a:r>
            <a:r>
              <a:rPr lang="cs-CZ" dirty="0" smtClean="0"/>
              <a:t>hůtě dluh,</a:t>
            </a:r>
          </a:p>
          <a:p>
            <a:pPr marL="457200" lvl="1" indent="0">
              <a:buNone/>
            </a:pPr>
            <a:r>
              <a:rPr lang="cs-CZ" dirty="0" smtClean="0"/>
              <a:t>3) Věřitel požádal o splnění/vyzval ke splnění ručitele.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256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Ručení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Možnost ručitele </a:t>
            </a:r>
            <a:r>
              <a:rPr lang="cs-CZ" b="1" dirty="0" smtClean="0"/>
              <a:t>odepřít plnění </a:t>
            </a:r>
            <a:r>
              <a:rPr lang="cs-CZ" dirty="0" smtClean="0"/>
              <a:t>v případě věřitelem zaviněné nemožnosti dlužníka plnit (§2022)</a:t>
            </a:r>
          </a:p>
          <a:p>
            <a:r>
              <a:rPr lang="cs-CZ" dirty="0" smtClean="0"/>
              <a:t>Možnost </a:t>
            </a:r>
            <a:r>
              <a:rPr lang="cs-CZ" b="1" dirty="0" smtClean="0"/>
              <a:t>uplatnění námitek ručitelem </a:t>
            </a:r>
            <a:r>
              <a:rPr lang="cs-CZ" dirty="0" smtClean="0"/>
              <a:t>(§</a:t>
            </a:r>
            <a:r>
              <a:rPr lang="cs-CZ" b="1" dirty="0" smtClean="0"/>
              <a:t> </a:t>
            </a:r>
            <a:r>
              <a:rPr lang="cs-CZ" dirty="0" smtClean="0"/>
              <a:t>2023)</a:t>
            </a:r>
          </a:p>
          <a:p>
            <a:r>
              <a:rPr lang="cs-CZ" b="1" dirty="0" smtClean="0"/>
              <a:t>Notifikace</a:t>
            </a:r>
            <a:r>
              <a:rPr lang="cs-CZ" dirty="0" smtClean="0"/>
              <a:t> uplatnění ručení </a:t>
            </a:r>
            <a:r>
              <a:rPr lang="cs-CZ" b="1" dirty="0" smtClean="0"/>
              <a:t>ručitelem dlužníkovi</a:t>
            </a:r>
            <a:r>
              <a:rPr lang="cs-CZ" dirty="0" smtClean="0"/>
              <a:t>(§2024)</a:t>
            </a:r>
          </a:p>
          <a:p>
            <a:pPr lvl="1"/>
            <a:r>
              <a:rPr lang="cs-CZ" dirty="0" smtClean="0"/>
              <a:t>Možnost </a:t>
            </a:r>
            <a:r>
              <a:rPr lang="cs-CZ" b="1" dirty="0" smtClean="0"/>
              <a:t>uplatnění námitek dlužníka vůči ručiteli</a:t>
            </a:r>
            <a:r>
              <a:rPr lang="cs-CZ" dirty="0" smtClean="0"/>
              <a:t>, </a:t>
            </a:r>
            <a:r>
              <a:rPr lang="cs-CZ" sz="2600" dirty="0" smtClean="0"/>
              <a:t>pokud uspokojí v. bez vědomí dlužníka</a:t>
            </a:r>
          </a:p>
          <a:p>
            <a:pPr lvl="1"/>
            <a:r>
              <a:rPr lang="cs-CZ" dirty="0" smtClean="0"/>
              <a:t>Notifikace námitek dlužníka vůči ručiteli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Pohledávka </a:t>
            </a:r>
            <a:r>
              <a:rPr lang="cs-CZ" dirty="0">
                <a:solidFill>
                  <a:srgbClr val="FF0000"/>
                </a:solidFill>
              </a:rPr>
              <a:t>z</a:t>
            </a:r>
            <a:r>
              <a:rPr lang="cs-CZ" dirty="0" smtClean="0">
                <a:solidFill>
                  <a:srgbClr val="FF0000"/>
                </a:solidFill>
              </a:rPr>
              <a:t> ručení se </a:t>
            </a:r>
            <a:r>
              <a:rPr lang="cs-CZ" b="1" dirty="0" smtClean="0">
                <a:solidFill>
                  <a:srgbClr val="FF0000"/>
                </a:solidFill>
              </a:rPr>
              <a:t>nepromlčí před promlčením pohledávky vůči dlužníkovi </a:t>
            </a:r>
            <a:r>
              <a:rPr lang="cs-CZ" dirty="0" smtClean="0">
                <a:solidFill>
                  <a:srgbClr val="FF0000"/>
                </a:solidFill>
              </a:rPr>
              <a:t>(§ 2025/1)</a:t>
            </a:r>
          </a:p>
          <a:p>
            <a:r>
              <a:rPr lang="cs-CZ" b="1" dirty="0" smtClean="0"/>
              <a:t>Uznání dluhu </a:t>
            </a:r>
            <a:r>
              <a:rPr lang="cs-CZ" dirty="0" smtClean="0"/>
              <a:t>účinné </a:t>
            </a:r>
            <a:r>
              <a:rPr lang="cs-CZ" b="1" dirty="0" smtClean="0">
                <a:solidFill>
                  <a:srgbClr val="FF0000"/>
                </a:solidFill>
              </a:rPr>
              <a:t>se souhlasem ručitele </a:t>
            </a:r>
            <a:r>
              <a:rPr lang="cs-CZ" dirty="0" smtClean="0"/>
              <a:t>(§2025/2)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928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Ručení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Zánik</a:t>
            </a:r>
            <a:r>
              <a:rPr lang="cs-CZ" dirty="0" smtClean="0"/>
              <a:t> ručení: </a:t>
            </a:r>
          </a:p>
          <a:p>
            <a:pPr lvl="1"/>
            <a:r>
              <a:rPr lang="cs-CZ" dirty="0" err="1" smtClean="0"/>
              <a:t>akcesorita</a:t>
            </a:r>
            <a:r>
              <a:rPr lang="cs-CZ" dirty="0" smtClean="0"/>
              <a:t> (§ 2026/1)</a:t>
            </a:r>
          </a:p>
          <a:p>
            <a:pPr lvl="1"/>
            <a:r>
              <a:rPr lang="cs-CZ" dirty="0" smtClean="0"/>
              <a:t>Výjimka z </a:t>
            </a:r>
            <a:r>
              <a:rPr lang="cs-CZ" dirty="0" err="1" smtClean="0"/>
              <a:t>akcesority</a:t>
            </a:r>
            <a:r>
              <a:rPr lang="cs-CZ" dirty="0" smtClean="0"/>
              <a:t>: </a:t>
            </a:r>
          </a:p>
          <a:p>
            <a:pPr lvl="2"/>
            <a:r>
              <a:rPr lang="cs-CZ" dirty="0" smtClean="0"/>
              <a:t>Zánik dluhu pro </a:t>
            </a:r>
            <a:r>
              <a:rPr lang="cs-CZ" u="sng" dirty="0" smtClean="0"/>
              <a:t>nemožnost plnění dlužníka </a:t>
            </a:r>
            <a:r>
              <a:rPr lang="cs-CZ" dirty="0" smtClean="0"/>
              <a:t>(ne ručitele)</a:t>
            </a:r>
          </a:p>
          <a:p>
            <a:pPr lvl="2"/>
            <a:r>
              <a:rPr lang="cs-CZ" dirty="0" smtClean="0"/>
              <a:t>Zánik dlužníka – </a:t>
            </a:r>
            <a:r>
              <a:rPr lang="cs-CZ" u="sng" dirty="0" smtClean="0"/>
              <a:t>právnické osoby</a:t>
            </a:r>
          </a:p>
          <a:p>
            <a:r>
              <a:rPr lang="cs-CZ" b="1" dirty="0" smtClean="0"/>
              <a:t>Pluralita ručitelů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každý za celý dluh</a:t>
            </a:r>
          </a:p>
          <a:p>
            <a:pPr lvl="1"/>
            <a:r>
              <a:rPr lang="cs-CZ" dirty="0"/>
              <a:t>r</a:t>
            </a:r>
            <a:r>
              <a:rPr lang="cs-CZ" dirty="0" smtClean="0"/>
              <a:t>egres mezi spoluručiteli (§ 2027)</a:t>
            </a:r>
          </a:p>
          <a:p>
            <a:r>
              <a:rPr lang="cs-CZ" dirty="0" smtClean="0"/>
              <a:t>Zákonné (jen?) ručení za </a:t>
            </a:r>
            <a:r>
              <a:rPr lang="cs-CZ" b="1" dirty="0" smtClean="0"/>
              <a:t>nepeněžitý </a:t>
            </a:r>
            <a:r>
              <a:rPr lang="cs-CZ" dirty="0" smtClean="0"/>
              <a:t>dluh zajišťuje peněžitou pohledávku při porušení zajištěného dluhu (např. náhradu škody)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967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záruka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§ </a:t>
            </a:r>
            <a:r>
              <a:rPr lang="cs-CZ" dirty="0" smtClean="0"/>
              <a:t>2029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/>
              <a:t>1) Finanční záruka vzniká </a:t>
            </a:r>
            <a:r>
              <a:rPr lang="cs-CZ" u="sng" dirty="0"/>
              <a:t>prohlášením výstavce v záruční listině</a:t>
            </a:r>
            <a:r>
              <a:rPr lang="cs-CZ" dirty="0"/>
              <a:t>, že uspokojí věřitele podle záruční listiny </a:t>
            </a:r>
            <a:r>
              <a:rPr lang="cs-CZ" u="sng" dirty="0"/>
              <a:t>do výše určité peněžní částky</a:t>
            </a:r>
            <a:r>
              <a:rPr lang="cs-CZ" dirty="0"/>
              <a:t>, </a:t>
            </a:r>
            <a:r>
              <a:rPr lang="cs-CZ" u="sng" dirty="0"/>
              <a:t>nesplní-li dlužník věřiteli určitý dluh</a:t>
            </a:r>
            <a:r>
              <a:rPr lang="cs-CZ" dirty="0"/>
              <a:t>, anebo </a:t>
            </a:r>
            <a:r>
              <a:rPr lang="cs-CZ" u="sng" dirty="0"/>
              <a:t>splní-li se jiné podmínky </a:t>
            </a:r>
            <a:r>
              <a:rPr lang="cs-CZ" dirty="0"/>
              <a:t>určené v záruční listině. Je-li výstavcem banka, zahraniční banka nebo spořitelní a úvěrní družstvo, jedná se o </a:t>
            </a:r>
            <a:r>
              <a:rPr lang="cs-CZ" u="sng" dirty="0"/>
              <a:t>bankovní záruku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/>
              <a:t>2) Záruční listina vyžaduje </a:t>
            </a:r>
            <a:r>
              <a:rPr lang="cs-CZ" u="sng" dirty="0"/>
              <a:t>písemnou formu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258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cs-CZ" dirty="0"/>
              <a:t>Finanční </a:t>
            </a:r>
            <a:r>
              <a:rPr lang="cs-CZ" dirty="0" smtClean="0"/>
              <a:t>záruka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609329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Finanční záruka</a:t>
            </a:r>
          </a:p>
          <a:p>
            <a:pPr lvl="1"/>
            <a:r>
              <a:rPr lang="cs-CZ" b="1" dirty="0" smtClean="0"/>
              <a:t>Bankovní záruka  </a:t>
            </a:r>
            <a:r>
              <a:rPr lang="cs-CZ" dirty="0" smtClean="0"/>
              <a:t>(je-li výstavcem banka, zahraniční banka nebo spořitelní a úvěrové družstvo</a:t>
            </a:r>
          </a:p>
          <a:p>
            <a:r>
              <a:rPr lang="cs-CZ" dirty="0" smtClean="0"/>
              <a:t>Nositelem FZ </a:t>
            </a:r>
            <a:r>
              <a:rPr lang="cs-CZ" b="1" dirty="0" smtClean="0"/>
              <a:t>záruční listina</a:t>
            </a:r>
          </a:p>
          <a:p>
            <a:r>
              <a:rPr lang="cs-CZ" b="1" dirty="0" smtClean="0"/>
              <a:t>Zajištění uspokojením věřitele do určené </a:t>
            </a:r>
            <a:r>
              <a:rPr lang="cs-CZ" dirty="0" smtClean="0"/>
              <a:t>částky při:</a:t>
            </a:r>
          </a:p>
          <a:p>
            <a:pPr lvl="1"/>
            <a:r>
              <a:rPr lang="cs-CZ" b="1" dirty="0"/>
              <a:t>n</a:t>
            </a:r>
            <a:r>
              <a:rPr lang="cs-CZ" b="1" dirty="0" smtClean="0"/>
              <a:t>esplnění určitého dluhu</a:t>
            </a:r>
          </a:p>
          <a:p>
            <a:pPr lvl="1"/>
            <a:r>
              <a:rPr lang="cs-CZ" b="1" dirty="0"/>
              <a:t>s</a:t>
            </a:r>
            <a:r>
              <a:rPr lang="cs-CZ" b="1" dirty="0" smtClean="0"/>
              <a:t>plnění jiných podmínek v záruční listině</a:t>
            </a:r>
          </a:p>
          <a:p>
            <a:r>
              <a:rPr lang="cs-CZ" dirty="0" smtClean="0"/>
              <a:t>Zajištění </a:t>
            </a:r>
            <a:r>
              <a:rPr lang="cs-CZ" b="1" dirty="0" smtClean="0"/>
              <a:t>nepeněžité</a:t>
            </a:r>
            <a:r>
              <a:rPr lang="cs-CZ" dirty="0" smtClean="0"/>
              <a:t> pohl</a:t>
            </a:r>
            <a:r>
              <a:rPr lang="cs-CZ" dirty="0"/>
              <a:t>e</a:t>
            </a:r>
            <a:r>
              <a:rPr lang="cs-CZ" dirty="0" smtClean="0"/>
              <a:t>dávky - </a:t>
            </a:r>
            <a:r>
              <a:rPr lang="cs-CZ" dirty="0" err="1" smtClean="0"/>
              <a:t>vyvr</a:t>
            </a:r>
            <a:r>
              <a:rPr lang="cs-CZ" dirty="0" smtClean="0"/>
              <a:t>. domněnka zajištění </a:t>
            </a:r>
            <a:r>
              <a:rPr lang="cs-CZ" dirty="0" err="1" smtClean="0"/>
              <a:t>pen</a:t>
            </a:r>
            <a:r>
              <a:rPr lang="cs-CZ" dirty="0" smtClean="0"/>
              <a:t>. </a:t>
            </a:r>
            <a:r>
              <a:rPr lang="cs-CZ" dirty="0" err="1" smtClean="0"/>
              <a:t>pohl</a:t>
            </a:r>
            <a:r>
              <a:rPr lang="cs-CZ" dirty="0" smtClean="0"/>
              <a:t>. při porušení </a:t>
            </a:r>
            <a:r>
              <a:rPr lang="cs-CZ" dirty="0"/>
              <a:t>z</a:t>
            </a:r>
            <a:r>
              <a:rPr lang="cs-CZ" dirty="0" smtClean="0"/>
              <a:t>ajištěné  povinnosti (§ 2030)</a:t>
            </a:r>
          </a:p>
          <a:p>
            <a:r>
              <a:rPr lang="cs-CZ" b="1" dirty="0" smtClean="0"/>
              <a:t>Potvrzení</a:t>
            </a:r>
            <a:r>
              <a:rPr lang="cs-CZ" dirty="0" smtClean="0"/>
              <a:t> FZ jiným výstavcem: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právo věřitele </a:t>
            </a:r>
            <a:r>
              <a:rPr lang="cs-CZ" dirty="0"/>
              <a:t>vůči kterémukoli z </a:t>
            </a:r>
            <a:r>
              <a:rPr lang="cs-CZ" dirty="0" smtClean="0"/>
              <a:t>výstavců,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ubrogační regres potvrdivšího výstavce vůči výstavci, který jej o potvrzení požádal (§ 2031/1,2) </a:t>
            </a:r>
            <a:endParaRPr lang="cs-CZ" dirty="0"/>
          </a:p>
          <a:p>
            <a:r>
              <a:rPr lang="cs-CZ" b="1" dirty="0" smtClean="0"/>
              <a:t>Vystavení FZ na žádost výstavce</a:t>
            </a:r>
            <a:r>
              <a:rPr lang="cs-CZ" dirty="0" smtClean="0"/>
              <a:t>: poskytnuvší výstavce má subrogační regres vůči žádajícímu výstavci , pokud: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lnil a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održel podmínky v žádosti (§ 2032)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3295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cs-CZ" dirty="0"/>
              <a:t>Finanční záruka </a:t>
            </a:r>
            <a:r>
              <a:rPr lang="cs-CZ" dirty="0" smtClean="0"/>
              <a:t>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609329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Oznámení výstavce </a:t>
            </a:r>
            <a:r>
              <a:rPr lang="cs-CZ" i="1" dirty="0" err="1" smtClean="0"/>
              <a:t>tertiovi</a:t>
            </a:r>
            <a:r>
              <a:rPr lang="cs-CZ" dirty="0" smtClean="0"/>
              <a:t> o poskytnutí FZ jiným výstavcem-</a:t>
            </a:r>
            <a:r>
              <a:rPr lang="cs-CZ" dirty="0" err="1" smtClean="0"/>
              <a:t>důsl</a:t>
            </a:r>
            <a:r>
              <a:rPr lang="cs-CZ" dirty="0" smtClean="0"/>
              <a:t>.:</a:t>
            </a:r>
          </a:p>
          <a:p>
            <a:pPr lvl="1"/>
            <a:r>
              <a:rPr lang="cs-CZ" dirty="0" smtClean="0"/>
              <a:t>Nevznikne povinnost oznamujícímu z FZ, ale</a:t>
            </a:r>
          </a:p>
          <a:p>
            <a:pPr lvl="1"/>
            <a:r>
              <a:rPr lang="cs-CZ" dirty="0" smtClean="0"/>
              <a:t>Náhrada škody z nesprávného oznámení (§ 2033)</a:t>
            </a:r>
          </a:p>
          <a:p>
            <a:r>
              <a:rPr lang="cs-CZ" b="1" dirty="0"/>
              <a:t>R</a:t>
            </a:r>
            <a:r>
              <a:rPr lang="cs-CZ" b="1" dirty="0" smtClean="0"/>
              <a:t>učení výstavce </a:t>
            </a:r>
            <a:r>
              <a:rPr lang="cs-CZ" dirty="0" smtClean="0"/>
              <a:t>za zajištěný dluh dle ZL. </a:t>
            </a:r>
            <a:r>
              <a:rPr lang="cs-CZ" b="1" dirty="0" smtClean="0"/>
              <a:t>Námitky výstavce </a:t>
            </a:r>
            <a:r>
              <a:rPr lang="cs-CZ" dirty="0" smtClean="0"/>
              <a:t>pouze dle ZL. Vliv </a:t>
            </a:r>
            <a:r>
              <a:rPr lang="cs-CZ" b="1" dirty="0" smtClean="0"/>
              <a:t>částečného splnění dluhu </a:t>
            </a:r>
            <a:r>
              <a:rPr lang="cs-CZ" dirty="0" smtClean="0"/>
              <a:t>na rozsah FZ = 0 (§ 2034)</a:t>
            </a:r>
          </a:p>
          <a:p>
            <a:r>
              <a:rPr lang="cs-CZ" b="1" dirty="0" smtClean="0"/>
              <a:t>Vznik povinnosti </a:t>
            </a:r>
            <a:r>
              <a:rPr lang="cs-CZ" dirty="0" smtClean="0"/>
              <a:t>výstavce </a:t>
            </a:r>
            <a:r>
              <a:rPr lang="cs-CZ" b="1" dirty="0" smtClean="0"/>
              <a:t>plnit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Splnění podmínek ZL</a:t>
            </a:r>
          </a:p>
          <a:p>
            <a:pPr lvl="1"/>
            <a:r>
              <a:rPr lang="cs-CZ" dirty="0" smtClean="0"/>
              <a:t>Výzva věřitele k plnění výstavci </a:t>
            </a:r>
          </a:p>
          <a:p>
            <a:pPr lvl="1"/>
            <a:r>
              <a:rPr lang="cs-CZ" dirty="0" smtClean="0"/>
              <a:t>Výzva věřitele dlužníku ke splnění dluhu, jen stanoví-li ZL</a:t>
            </a:r>
          </a:p>
          <a:p>
            <a:pPr lvl="1"/>
            <a:r>
              <a:rPr lang="cs-CZ" dirty="0" smtClean="0"/>
              <a:t>Výstavce nemůže uplatnit vůči věř. námitky, který by byl oprávněn uplatnit dlužník (výslovná </a:t>
            </a:r>
            <a:r>
              <a:rPr lang="cs-CZ" dirty="0" err="1" smtClean="0"/>
              <a:t>dispozitivnost</a:t>
            </a:r>
            <a:r>
              <a:rPr lang="cs-CZ" dirty="0" smtClean="0"/>
              <a:t>)</a:t>
            </a:r>
          </a:p>
          <a:p>
            <a:r>
              <a:rPr lang="cs-CZ" dirty="0" smtClean="0"/>
              <a:t>Možnost </a:t>
            </a:r>
            <a:r>
              <a:rPr lang="cs-CZ" b="1" dirty="0" smtClean="0"/>
              <a:t>postoupení práva na plnění </a:t>
            </a:r>
            <a:r>
              <a:rPr lang="cs-CZ" dirty="0" smtClean="0"/>
              <a:t>z FZ</a:t>
            </a:r>
          </a:p>
          <a:p>
            <a:r>
              <a:rPr lang="cs-CZ" dirty="0" smtClean="0"/>
              <a:t>Možnost </a:t>
            </a:r>
            <a:r>
              <a:rPr lang="cs-CZ" b="1" dirty="0" smtClean="0"/>
              <a:t>postoupit právo uplatnit </a:t>
            </a:r>
            <a:r>
              <a:rPr lang="cs-CZ" dirty="0" smtClean="0"/>
              <a:t>FZ jen </a:t>
            </a:r>
            <a:r>
              <a:rPr lang="cs-CZ" b="1" dirty="0" smtClean="0"/>
              <a:t>připouští-li to ZL</a:t>
            </a:r>
            <a:r>
              <a:rPr lang="cs-CZ" dirty="0" smtClean="0"/>
              <a:t>-převádí se tím i právo na plnění z FZ</a:t>
            </a:r>
          </a:p>
          <a:p>
            <a:r>
              <a:rPr lang="cs-CZ" dirty="0" smtClean="0"/>
              <a:t>Možnost </a:t>
            </a:r>
            <a:r>
              <a:rPr lang="cs-CZ" b="1" dirty="0" smtClean="0"/>
              <a:t>omezení FZ </a:t>
            </a:r>
            <a:r>
              <a:rPr lang="cs-CZ" dirty="0" smtClean="0"/>
              <a:t>na určitou dobu (§ 2038)</a:t>
            </a:r>
          </a:p>
          <a:p>
            <a:r>
              <a:rPr lang="cs-CZ" b="1" dirty="0" smtClean="0"/>
              <a:t>Regres </a:t>
            </a:r>
            <a:r>
              <a:rPr lang="cs-CZ" dirty="0" smtClean="0"/>
              <a:t>(§ 2039):</a:t>
            </a:r>
          </a:p>
          <a:p>
            <a:pPr lvl="1"/>
            <a:r>
              <a:rPr lang="cs-CZ" dirty="0" smtClean="0"/>
              <a:t> výstavce vůči dlužníkovi</a:t>
            </a:r>
          </a:p>
          <a:p>
            <a:pPr lvl="1"/>
            <a:r>
              <a:rPr lang="cs-CZ" dirty="0" smtClean="0"/>
              <a:t>T (který uzavřel s </a:t>
            </a:r>
            <a:r>
              <a:rPr lang="cs-CZ" dirty="0" err="1" smtClean="0"/>
              <a:t>výst</a:t>
            </a:r>
            <a:r>
              <a:rPr lang="cs-CZ" dirty="0" smtClean="0"/>
              <a:t>. smlouvu o poskytnutí FZ) vůči výstavci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mezení námitek dlužníka na obsah ZL (§ 2039/1-2)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723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Zajišťovací převod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§ </a:t>
            </a:r>
            <a:r>
              <a:rPr lang="cs-CZ" dirty="0" smtClean="0"/>
              <a:t>2040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/>
              <a:t>1) Smlouvou o zajišťovacím převodu práva zajišťuje </a:t>
            </a:r>
            <a:r>
              <a:rPr lang="cs-CZ" b="1" dirty="0"/>
              <a:t>dlužník nebo třetí osoba </a:t>
            </a:r>
            <a:r>
              <a:rPr lang="cs-CZ" dirty="0"/>
              <a:t>dluh tím, že </a:t>
            </a:r>
            <a:r>
              <a:rPr lang="cs-CZ" b="1" dirty="0"/>
              <a:t>věřiteli dočasně převede své právo</a:t>
            </a:r>
            <a:r>
              <a:rPr lang="cs-CZ" dirty="0" smtClean="0"/>
              <a:t>.</a:t>
            </a: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/>
              <a:t>2) </a:t>
            </a:r>
            <a:r>
              <a:rPr lang="cs-CZ" b="1" dirty="0"/>
              <a:t>Má se za to</a:t>
            </a:r>
            <a:r>
              <a:rPr lang="cs-CZ" dirty="0"/>
              <a:t>, že zajišťovací převod práva </a:t>
            </a:r>
            <a:r>
              <a:rPr lang="cs-CZ" b="1" dirty="0"/>
              <a:t>je převodem s rozvazovací podmínkou, že dluh bude splněn</a:t>
            </a:r>
            <a:r>
              <a:rPr lang="cs-CZ" dirty="0" smtClean="0"/>
              <a:t>.</a:t>
            </a:r>
          </a:p>
          <a:p>
            <a:pPr lvl="2">
              <a:buFont typeface="Wingdings" pitchFamily="2" charset="2"/>
              <a:buChar char="Ø"/>
            </a:pPr>
            <a:r>
              <a:rPr lang="cs-CZ" u="sng" dirty="0" smtClean="0"/>
              <a:t>Za zákona nejde o fiduciární cesi </a:t>
            </a:r>
            <a:r>
              <a:rPr lang="cs-CZ" dirty="0" smtClean="0"/>
              <a:t>(právo se po splnění vrací automaticky na osobu, která poskytla zajištění) </a:t>
            </a:r>
          </a:p>
          <a:p>
            <a:pPr lvl="2">
              <a:buFont typeface="Wingdings" pitchFamily="2" charset="2"/>
              <a:buChar char="Ø"/>
            </a:pPr>
            <a:r>
              <a:rPr lang="cs-CZ" u="sng" dirty="0" smtClean="0"/>
              <a:t>dispozitivní ustanovení </a:t>
            </a:r>
            <a:r>
              <a:rPr lang="cs-CZ" dirty="0" smtClean="0"/>
              <a:t>(„Má se za to..“); lze tedy zřejmě i sjednat jiný koncept (např. nutnost zpětného převodu práva po splnění)</a:t>
            </a:r>
            <a:r>
              <a:rPr lang="cs-CZ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257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Zajišťovací převod </a:t>
            </a:r>
            <a:r>
              <a:rPr lang="cs-CZ" dirty="0" smtClean="0"/>
              <a:t>práva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Lze převést právo dlužníka i T</a:t>
            </a:r>
          </a:p>
          <a:p>
            <a:r>
              <a:rPr lang="cs-CZ" dirty="0" smtClean="0"/>
              <a:t>Předmět věc movitá i nemovitá, hmotná i nehmotná</a:t>
            </a:r>
          </a:p>
          <a:p>
            <a:r>
              <a:rPr lang="cs-CZ" dirty="0" smtClean="0"/>
              <a:t>Předmětem pohledávka? Chybí zvláštní ustanovení. Vzhledem k širokému pojetí věci (§ 489, § 496) asi ano.</a:t>
            </a:r>
          </a:p>
          <a:p>
            <a:r>
              <a:rPr lang="cs-CZ" dirty="0" smtClean="0"/>
              <a:t>Vznik:</a:t>
            </a:r>
          </a:p>
          <a:p>
            <a:pPr lvl="1"/>
            <a:r>
              <a:rPr lang="cs-CZ" dirty="0" smtClean="0"/>
              <a:t>Věc zapsaná do veř. seznamu zápisem do VS</a:t>
            </a:r>
          </a:p>
          <a:p>
            <a:pPr lvl="1"/>
            <a:r>
              <a:rPr lang="cs-CZ" dirty="0" smtClean="0"/>
              <a:t>Ostatní účinností smlouvy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4657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Zajišťovací převod </a:t>
            </a:r>
            <a:r>
              <a:rPr lang="cs-CZ" dirty="0" smtClean="0"/>
              <a:t>práva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Výkon práva, je-li převedeno vlastnické právo: </a:t>
            </a:r>
          </a:p>
          <a:p>
            <a:pPr lvl="1"/>
            <a:r>
              <a:rPr lang="cs-CZ" dirty="0" smtClean="0"/>
              <a:t>Při předání věci právo věřitele mít věc u sebe,</a:t>
            </a:r>
          </a:p>
          <a:p>
            <a:pPr lvl="1"/>
            <a:r>
              <a:rPr lang="cs-CZ" dirty="0" smtClean="0"/>
              <a:t>Vždy výkon </a:t>
            </a:r>
            <a:r>
              <a:rPr lang="cs-CZ" u="sng" dirty="0" smtClean="0"/>
              <a:t>prosté správy </a:t>
            </a:r>
            <a:r>
              <a:rPr lang="cs-CZ" dirty="0" smtClean="0"/>
              <a:t>(viz § 1405n.)</a:t>
            </a:r>
          </a:p>
          <a:p>
            <a:r>
              <a:rPr lang="cs-CZ" dirty="0" smtClean="0"/>
              <a:t>Při pominutí důvodu trvání ZPP </a:t>
            </a:r>
          </a:p>
          <a:p>
            <a:pPr lvl="1"/>
            <a:r>
              <a:rPr lang="cs-CZ" dirty="0" smtClean="0"/>
              <a:t>restituce výkonu práva v plném rozsahu, </a:t>
            </a:r>
          </a:p>
          <a:p>
            <a:pPr lvl="1"/>
            <a:r>
              <a:rPr lang="cs-CZ" dirty="0" smtClean="0"/>
              <a:t>vydání přírůstků </a:t>
            </a:r>
          </a:p>
          <a:p>
            <a:pPr lvl="1"/>
            <a:r>
              <a:rPr lang="cs-CZ" dirty="0" smtClean="0"/>
              <a:t>proti náhradě účelně vynaložených nákladů</a:t>
            </a:r>
          </a:p>
          <a:p>
            <a:r>
              <a:rPr lang="cs-CZ" dirty="0" smtClean="0"/>
              <a:t>Nesplnění dluhu </a:t>
            </a:r>
          </a:p>
          <a:p>
            <a:pPr marL="457200" lvl="1" indent="0">
              <a:buNone/>
            </a:pPr>
            <a:r>
              <a:rPr lang="cs-CZ" dirty="0" smtClean="0"/>
              <a:t>– převod práva se stává nepodmíněným </a:t>
            </a:r>
          </a:p>
          <a:p>
            <a:pPr marL="457200" lvl="1" indent="0">
              <a:buNone/>
            </a:pPr>
            <a:r>
              <a:rPr lang="cs-CZ" dirty="0" smtClean="0"/>
              <a:t>– předání věřiteli pomůcek k plnému výkonu práva</a:t>
            </a:r>
          </a:p>
          <a:p>
            <a:pPr lvl="1">
              <a:buFontTx/>
              <a:buChar char="-"/>
            </a:pPr>
            <a:r>
              <a:rPr lang="cs-CZ" dirty="0" smtClean="0"/>
              <a:t>Vyplacení </a:t>
            </a:r>
            <a:r>
              <a:rPr lang="cs-CZ" i="1" dirty="0" err="1" smtClean="0"/>
              <a:t>hyperochy</a:t>
            </a:r>
            <a:r>
              <a:rPr lang="cs-CZ" dirty="0" smtClean="0"/>
              <a:t> poskytovateli jistoty proti započtení účelných nákladů s výkonem ZPP</a:t>
            </a:r>
          </a:p>
          <a:p>
            <a:pPr lvl="1">
              <a:buFontTx/>
              <a:buChar char="-"/>
            </a:pPr>
            <a:r>
              <a:rPr lang="cs-CZ" dirty="0" smtClean="0"/>
              <a:t>Věřitel má důkazní břemeno o nepřevýšení obvyklé ceny jistoty (?) nad výši dluhu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77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Dohoda o srážkách ze mzdy a jiných příjmů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§ </a:t>
            </a:r>
            <a:r>
              <a:rPr lang="cs-CZ" dirty="0" smtClean="0"/>
              <a:t>2045</a:t>
            </a: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/>
              <a:t>1) Dluh lze zajistit dohodou věřitele a dlužníka o srážkách ze mzdy nebo platu, z odměny ze smlouvy o výkonu závislé práce zakládající mezi zaměstnancem a zaměstnavatelem obdobný závazek nebo z náhrady mzdy nebo platu </a:t>
            </a:r>
            <a:r>
              <a:rPr lang="cs-CZ" dirty="0">
                <a:solidFill>
                  <a:srgbClr val="FF0000"/>
                </a:solidFill>
              </a:rPr>
              <a:t>ve výši nepřesahující jejich polovinu</a:t>
            </a:r>
            <a:r>
              <a:rPr lang="cs-CZ" dirty="0"/>
              <a:t>. Nejde-li o srážky podle věty první k uspokojení práva zaměstnavatele, je třeba k uzavření dohody </a:t>
            </a:r>
            <a:r>
              <a:rPr lang="cs-CZ" dirty="0">
                <a:solidFill>
                  <a:srgbClr val="FF0000"/>
                </a:solidFill>
              </a:rPr>
              <a:t>předchozího souhlasu zaměstnavatele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/>
              <a:t>2) Proti plátci mzdy nebo platu nabývá věřitel práva na výplatu srážek okamžikem, kdy byla plátci dohoda předložena.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531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Místo v systematice NOZ a obecná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§ 2010 – 2054</a:t>
            </a:r>
          </a:p>
          <a:p>
            <a:r>
              <a:rPr lang="cs-CZ" dirty="0"/>
              <a:t>§ </a:t>
            </a:r>
            <a:r>
              <a:rPr lang="cs-CZ" dirty="0" smtClean="0"/>
              <a:t>2010 /1: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Dluh </a:t>
            </a:r>
            <a:r>
              <a:rPr lang="cs-CZ" dirty="0"/>
              <a:t>lze </a:t>
            </a:r>
            <a:r>
              <a:rPr lang="cs-CZ" b="1" dirty="0" smtClean="0"/>
              <a:t>zajistit </a:t>
            </a:r>
            <a:r>
              <a:rPr lang="cs-CZ" dirty="0" smtClean="0"/>
              <a:t>(</a:t>
            </a:r>
            <a:r>
              <a:rPr lang="cs-CZ" i="1" dirty="0" smtClean="0"/>
              <a:t>hodnotově-JH</a:t>
            </a:r>
            <a:r>
              <a:rPr lang="cs-CZ" dirty="0" smtClean="0"/>
              <a:t>):</a:t>
            </a:r>
          </a:p>
          <a:p>
            <a:pPr lvl="1">
              <a:buFont typeface="Wingdings" pitchFamily="2" charset="2"/>
              <a:buChar char="Ø"/>
            </a:pPr>
            <a:r>
              <a:rPr lang="cs-CZ" u="sng" dirty="0" smtClean="0"/>
              <a:t>zaváže-li </a:t>
            </a:r>
            <a:r>
              <a:rPr lang="cs-CZ" u="sng" dirty="0"/>
              <a:t>se třetí osoba </a:t>
            </a:r>
            <a:r>
              <a:rPr lang="cs-CZ" dirty="0"/>
              <a:t>věřiteli nebo ve prospěch věřitele za dlužníkovo plnění, anebo </a:t>
            </a:r>
            <a:endParaRPr lang="cs-CZ" dirty="0" smtClean="0"/>
          </a:p>
          <a:p>
            <a:pPr lvl="1">
              <a:buFont typeface="Wingdings" pitchFamily="2" charset="2"/>
              <a:buChar char="Ø"/>
            </a:pPr>
            <a:r>
              <a:rPr lang="cs-CZ" u="sng" dirty="0" smtClean="0"/>
              <a:t>dá-li </a:t>
            </a:r>
            <a:r>
              <a:rPr lang="cs-CZ" u="sng" dirty="0"/>
              <a:t>někdo </a:t>
            </a:r>
            <a:r>
              <a:rPr lang="cs-CZ" dirty="0"/>
              <a:t>věřiteli nebo ve prospěch věřitele </a:t>
            </a:r>
            <a:r>
              <a:rPr lang="cs-CZ" u="sng" dirty="0"/>
              <a:t>majetkovou jistotu</a:t>
            </a:r>
            <a:r>
              <a:rPr lang="cs-CZ" dirty="0"/>
              <a:t>, že dlužník svůj dluh splní. 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= </a:t>
            </a:r>
            <a:r>
              <a:rPr lang="cs-CZ" b="1" dirty="0" smtClean="0"/>
              <a:t>druhy zajištění</a:t>
            </a:r>
            <a:r>
              <a:rPr lang="cs-CZ" dirty="0" smtClean="0"/>
              <a:t>: zástava, ručení, finanční záruka, zajišťovací převod práva a dohoda o srážkách ze mzdy)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	Utvrdit</a:t>
            </a:r>
            <a:r>
              <a:rPr lang="cs-CZ" dirty="0" smtClean="0"/>
              <a:t> (</a:t>
            </a:r>
            <a:r>
              <a:rPr lang="cs-CZ" i="1" dirty="0" smtClean="0"/>
              <a:t>posílením postavení věřitele-JH</a:t>
            </a:r>
            <a:r>
              <a:rPr lang="cs-CZ" dirty="0" smtClean="0"/>
              <a:t>) lze dluh: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dirty="0"/>
              <a:t>ujednáním </a:t>
            </a:r>
            <a:r>
              <a:rPr lang="cs-CZ" u="sng" dirty="0"/>
              <a:t>smluvní pokuty </a:t>
            </a:r>
            <a:r>
              <a:rPr lang="cs-CZ" dirty="0"/>
              <a:t>nebo </a:t>
            </a:r>
            <a:endParaRPr lang="cs-CZ" dirty="0" smtClean="0"/>
          </a:p>
          <a:p>
            <a:pPr lvl="1">
              <a:buFont typeface="Wingdings" pitchFamily="2" charset="2"/>
              <a:buChar char="Ø"/>
            </a:pPr>
            <a:r>
              <a:rPr lang="cs-CZ" u="sng" dirty="0" smtClean="0"/>
              <a:t> uznáním </a:t>
            </a:r>
            <a:r>
              <a:rPr lang="cs-CZ" u="sng" dirty="0"/>
              <a:t>dluhu</a:t>
            </a:r>
            <a:r>
              <a:rPr lang="cs-CZ" dirty="0"/>
              <a:t>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8940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Dohoda o srážkách ze mzdy a jiných </a:t>
            </a:r>
            <a:r>
              <a:rPr lang="cs-CZ" dirty="0" smtClean="0"/>
              <a:t>příjmů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Není omezena věcně </a:t>
            </a:r>
            <a:r>
              <a:rPr lang="cs-CZ" dirty="0" smtClean="0"/>
              <a:t>(srov. § 551/1 DOZ)</a:t>
            </a:r>
          </a:p>
          <a:p>
            <a:r>
              <a:rPr lang="cs-CZ" dirty="0" smtClean="0"/>
              <a:t>Omezení výší </a:t>
            </a:r>
            <a:r>
              <a:rPr lang="cs-CZ" dirty="0" smtClean="0">
                <a:solidFill>
                  <a:srgbClr val="FF0000"/>
                </a:solidFill>
              </a:rPr>
              <a:t>(jedna polovina příjmu)</a:t>
            </a:r>
          </a:p>
          <a:p>
            <a:r>
              <a:rPr lang="cs-CZ" dirty="0" smtClean="0"/>
              <a:t>Vzniká dohodou věřitele a dlužníka + </a:t>
            </a:r>
            <a:r>
              <a:rPr lang="cs-CZ" dirty="0" smtClean="0">
                <a:solidFill>
                  <a:srgbClr val="FF0000"/>
                </a:solidFill>
              </a:rPr>
              <a:t>předchozí souhlas zaměstnavatele</a:t>
            </a:r>
            <a:r>
              <a:rPr lang="cs-CZ" dirty="0" smtClean="0"/>
              <a:t> </a:t>
            </a:r>
            <a:r>
              <a:rPr lang="cs-CZ" sz="2400" dirty="0"/>
              <a:t>(jiný plátce příjmů?)</a:t>
            </a:r>
            <a:r>
              <a:rPr lang="cs-CZ" dirty="0" smtClean="0"/>
              <a:t>, pokud nejde o pohledávku zaměstnavatele</a:t>
            </a:r>
            <a:endParaRPr lang="cs-CZ" dirty="0"/>
          </a:p>
          <a:p>
            <a:r>
              <a:rPr lang="cs-CZ" dirty="0" smtClean="0"/>
              <a:t>Účinnost dohody proti plátci příjmů předložením plátci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Náklady placení srážek nese: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p</a:t>
            </a:r>
            <a:r>
              <a:rPr lang="cs-CZ" dirty="0" smtClean="0">
                <a:solidFill>
                  <a:srgbClr val="FF0000"/>
                </a:solidFill>
              </a:rPr>
              <a:t>rvní dohoda plátce</a:t>
            </a:r>
            <a:endParaRPr lang="cs-CZ" dirty="0">
              <a:solidFill>
                <a:srgbClr val="FF0000"/>
              </a:solidFill>
            </a:endParaRP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druhá </a:t>
            </a:r>
            <a:r>
              <a:rPr lang="cs-CZ" dirty="0">
                <a:solidFill>
                  <a:srgbClr val="FF0000"/>
                </a:solidFill>
              </a:rPr>
              <a:t>a další dohoda dlužník (§ 2046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r>
              <a:rPr lang="cs-CZ" dirty="0" smtClean="0"/>
              <a:t>Užití na jiné příjmy (§ 2047)</a:t>
            </a:r>
          </a:p>
        </p:txBody>
      </p:sp>
    </p:spTree>
    <p:extLst>
      <p:ext uri="{BB962C8B-B14F-4D97-AF65-F5344CB8AC3E}">
        <p14:creationId xmlns:p14="http://schemas.microsoft.com/office/powerpoint/2010/main" val="4089465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utvrzení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Smluvní pokuta § 2048n.</a:t>
            </a:r>
          </a:p>
          <a:p>
            <a:r>
              <a:rPr lang="cs-CZ" dirty="0" smtClean="0"/>
              <a:t>Uznání dluhu § 2053n.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71163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Smluvní pokuta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dirty="0"/>
              <a:t>§ </a:t>
            </a:r>
            <a:r>
              <a:rPr lang="cs-CZ" dirty="0" smtClean="0"/>
              <a:t>2048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Ujednají-li </a:t>
            </a:r>
            <a:r>
              <a:rPr lang="cs-CZ" dirty="0"/>
              <a:t>strany pro případ porušení smluvené povinnosti smluvní pokutu v určité výši nebo způsob, jak se výše smluvní pokuty určí, může věřitel požadovat smluvní pokutu bez zřetele k tomu, zda mu porušením utvrzené povinnosti vznikla škoda. Smluvní pokuta může být ujednána i v jiném plnění než peněžitém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567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cs-CZ" dirty="0"/>
              <a:t>Smluvní </a:t>
            </a:r>
            <a:r>
              <a:rPr lang="cs-CZ" dirty="0" smtClean="0"/>
              <a:t>pokuta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Průlom do </a:t>
            </a:r>
            <a:r>
              <a:rPr lang="cs-CZ" b="1" dirty="0" err="1" smtClean="0"/>
              <a:t>akcesority</a:t>
            </a:r>
            <a:r>
              <a:rPr lang="cs-CZ" b="1" dirty="0" smtClean="0"/>
              <a:t> </a:t>
            </a:r>
            <a:r>
              <a:rPr lang="cs-CZ" sz="2400" dirty="0" smtClean="0"/>
              <a:t>(§ 2005 odstoupení od smlouvy se nedotýká mj. </a:t>
            </a:r>
            <a:r>
              <a:rPr lang="cs-CZ" sz="2400" u="sng" dirty="0" smtClean="0"/>
              <a:t>dospělého práva </a:t>
            </a:r>
            <a:r>
              <a:rPr lang="cs-CZ" sz="2400" dirty="0" smtClean="0"/>
              <a:t>na zaplacení SP, mj. i § 2049: povinnost zaplatit dluh trvá i po zaplacení SP)</a:t>
            </a:r>
          </a:p>
          <a:p>
            <a:r>
              <a:rPr lang="cs-CZ" b="1" dirty="0" smtClean="0"/>
              <a:t>Funkce</a:t>
            </a:r>
            <a:r>
              <a:rPr lang="cs-CZ" dirty="0" smtClean="0"/>
              <a:t>: </a:t>
            </a:r>
          </a:p>
          <a:p>
            <a:pPr marL="457200" lvl="1" indent="0">
              <a:buNone/>
            </a:pPr>
            <a:r>
              <a:rPr lang="cs-CZ" dirty="0" smtClean="0"/>
              <a:t>a) kompenzační/paušalizovaná náhrada škody (§ 2048, 2051</a:t>
            </a:r>
            <a:r>
              <a:rPr lang="cs-CZ" dirty="0"/>
              <a:t>) 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b) sankční: 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ba</a:t>
            </a:r>
            <a:r>
              <a:rPr lang="cs-CZ" dirty="0"/>
              <a:t>) nevznikla-li </a:t>
            </a:r>
            <a:r>
              <a:rPr lang="cs-CZ" dirty="0" smtClean="0"/>
              <a:t>porušením </a:t>
            </a:r>
            <a:r>
              <a:rPr lang="cs-CZ" dirty="0"/>
              <a:t>smluvní povinnosti škoda</a:t>
            </a:r>
            <a:r>
              <a:rPr lang="cs-CZ" dirty="0" smtClean="0"/>
              <a:t>,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err="1" smtClean="0"/>
              <a:t>bb</a:t>
            </a:r>
            <a:r>
              <a:rPr lang="cs-CZ" dirty="0" smtClean="0"/>
              <a:t>) </a:t>
            </a:r>
            <a:r>
              <a:rPr lang="cs-CZ" dirty="0"/>
              <a:t>vznikla-li, lze sankční funkci vyvolat dispozitivně (§ 2050</a:t>
            </a:r>
            <a:r>
              <a:rPr lang="cs-CZ" dirty="0" smtClean="0"/>
              <a:t>),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err="1" smtClean="0"/>
              <a:t>bc</a:t>
            </a:r>
            <a:r>
              <a:rPr lang="cs-CZ" dirty="0" smtClean="0"/>
              <a:t>) omezení: moderační právo soudu (§ 2051) až na úroveň škody.</a:t>
            </a:r>
          </a:p>
          <a:p>
            <a:r>
              <a:rPr lang="cs-CZ" b="1" dirty="0" smtClean="0"/>
              <a:t>Forma</a:t>
            </a:r>
            <a:r>
              <a:rPr lang="cs-CZ" dirty="0" smtClean="0"/>
              <a:t>: </a:t>
            </a:r>
            <a:r>
              <a:rPr lang="cs-CZ" dirty="0" smtClean="0">
                <a:solidFill>
                  <a:srgbClr val="FF0000"/>
                </a:solidFill>
              </a:rPr>
              <a:t>není stanovena </a:t>
            </a:r>
            <a:r>
              <a:rPr lang="cs-CZ" dirty="0" smtClean="0"/>
              <a:t>(!)</a:t>
            </a:r>
          </a:p>
          <a:p>
            <a:r>
              <a:rPr lang="cs-CZ" dirty="0" smtClean="0"/>
              <a:t>SP suspenduje právo na zaplacení náhrady škody ze stejného porušení povinnosti (dispozitivní) (§ 2050</a:t>
            </a:r>
            <a:r>
              <a:rPr lang="cs-CZ" sz="2600" dirty="0" smtClean="0"/>
              <a:t>)-srov. § 2898 (Nepřihlíží se k ujednání, které předem vylučuje nebo omezuje povinnost k náhradě škody na přirozených právech nebo úmyslně nebo z hrubé nedbalosti nebo vždy právo slabší strany. Nelze se ani vzdát.)</a:t>
            </a:r>
          </a:p>
          <a:p>
            <a:r>
              <a:rPr lang="cs-CZ" dirty="0" smtClean="0"/>
              <a:t>Specifické </a:t>
            </a:r>
            <a:r>
              <a:rPr lang="cs-CZ" b="1" dirty="0" smtClean="0"/>
              <a:t>moderační právo </a:t>
            </a:r>
            <a:r>
              <a:rPr lang="cs-CZ" dirty="0" smtClean="0"/>
              <a:t>soudu na úroveň škody v době rozhodování; škoda, na niž právo vznikne později do výše SP (§ 2051)</a:t>
            </a:r>
          </a:p>
          <a:p>
            <a:r>
              <a:rPr lang="cs-CZ" dirty="0" smtClean="0"/>
              <a:t>Ustanovení o SP též na </a:t>
            </a:r>
            <a:r>
              <a:rPr lang="cs-CZ" b="1" dirty="0" smtClean="0"/>
              <a:t>penále</a:t>
            </a:r>
            <a:r>
              <a:rPr lang="cs-CZ" dirty="0" smtClean="0"/>
              <a:t> (= pokuta stanovená pro porušení smlouvy právním předpisem) (§ 2052)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92252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dluhu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</a:t>
            </a:r>
            <a:r>
              <a:rPr lang="cs-CZ" dirty="0" smtClean="0"/>
              <a:t>2053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Uzná-li </a:t>
            </a:r>
            <a:r>
              <a:rPr lang="cs-CZ" dirty="0"/>
              <a:t>někdo svůj dluh co </a:t>
            </a:r>
            <a:r>
              <a:rPr lang="cs-CZ" u="sng" dirty="0"/>
              <a:t>do důvodu </a:t>
            </a:r>
            <a:r>
              <a:rPr lang="cs-CZ" dirty="0"/>
              <a:t>i </a:t>
            </a:r>
            <a:r>
              <a:rPr lang="cs-CZ" u="sng" dirty="0"/>
              <a:t>výše</a:t>
            </a:r>
            <a:r>
              <a:rPr lang="cs-CZ" dirty="0"/>
              <a:t> prohlášením učiněným </a:t>
            </a:r>
            <a:r>
              <a:rPr lang="cs-CZ" u="sng" dirty="0"/>
              <a:t>v písemné formě</a:t>
            </a:r>
            <a:r>
              <a:rPr lang="cs-CZ" dirty="0"/>
              <a:t>, má se za to, že dluh v rozsahu uznání v době uznání trvá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vyvratitelný důkaz o existenci dluhu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68642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Uznání </a:t>
            </a:r>
            <a:r>
              <a:rPr lang="cs-CZ" dirty="0" smtClean="0"/>
              <a:t>dluhu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Právní povaha</a:t>
            </a:r>
            <a:r>
              <a:rPr lang="cs-CZ" dirty="0" smtClean="0"/>
              <a:t>: Jednostranný úkon D vůči V</a:t>
            </a:r>
          </a:p>
          <a:p>
            <a:pPr lvl="1"/>
            <a:r>
              <a:rPr lang="cs-CZ" dirty="0" smtClean="0"/>
              <a:t>Pozor! Za uznání dluhu </a:t>
            </a:r>
            <a:r>
              <a:rPr lang="cs-CZ" dirty="0" smtClean="0">
                <a:solidFill>
                  <a:srgbClr val="FF0000"/>
                </a:solidFill>
              </a:rPr>
              <a:t>se považuje </a:t>
            </a:r>
            <a:r>
              <a:rPr lang="cs-CZ" dirty="0" smtClean="0"/>
              <a:t>(fikce?):</a:t>
            </a:r>
          </a:p>
          <a:p>
            <a:pPr lvl="2"/>
            <a:r>
              <a:rPr lang="cs-CZ" dirty="0" smtClean="0"/>
              <a:t>Placení úroků ohledně jistiny</a:t>
            </a:r>
          </a:p>
          <a:p>
            <a:pPr lvl="2"/>
            <a:r>
              <a:rPr lang="cs-CZ" dirty="0" smtClean="0"/>
              <a:t>Částečné plnění ohledně zbytku dluhu, lze-li tak usuzovat z okolností</a:t>
            </a:r>
          </a:p>
          <a:p>
            <a:pPr lvl="2"/>
            <a:r>
              <a:rPr lang="cs-CZ" dirty="0" smtClean="0"/>
              <a:t>1 a 2 neplatí pro dluh promlčený</a:t>
            </a:r>
          </a:p>
          <a:p>
            <a:r>
              <a:rPr lang="cs-CZ" b="1" dirty="0" smtClean="0"/>
              <a:t>Forma</a:t>
            </a:r>
            <a:r>
              <a:rPr lang="cs-CZ" dirty="0" smtClean="0"/>
              <a:t>: oblig. písemná</a:t>
            </a:r>
          </a:p>
          <a:p>
            <a:r>
              <a:rPr lang="cs-CZ" b="1" dirty="0" smtClean="0"/>
              <a:t>Důsledky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vyvratitelná právní domněnka, že dluh v době uznání trval (§ 2053)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astoupení  10ti leté promlčecí doby (od uznání resp. od posledního dne určené doby</a:t>
            </a:r>
            <a:r>
              <a:rPr lang="cs-CZ" dirty="0"/>
              <a:t> </a:t>
            </a:r>
            <a:r>
              <a:rPr lang="cs-CZ" dirty="0" smtClean="0"/>
              <a:t>- § 639)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561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Jistota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§ 2012 - 2017</a:t>
            </a:r>
          </a:p>
          <a:p>
            <a:r>
              <a:rPr lang="cs-CZ" dirty="0" smtClean="0"/>
              <a:t>Specifický institut:</a:t>
            </a:r>
          </a:p>
          <a:p>
            <a:pPr lvl="1"/>
            <a:r>
              <a:rPr lang="cs-CZ" dirty="0" smtClean="0"/>
              <a:t>nejde o vlastní zajištění +</a:t>
            </a:r>
          </a:p>
          <a:p>
            <a:pPr lvl="1"/>
            <a:r>
              <a:rPr lang="cs-CZ" dirty="0" smtClean="0"/>
              <a:t>jistota užší pojem než zajištění.</a:t>
            </a:r>
          </a:p>
          <a:p>
            <a:pPr lvl="1"/>
            <a:r>
              <a:rPr lang="cs-CZ" dirty="0" smtClean="0"/>
              <a:t>Jde o legislativní zkratku, určující:</a:t>
            </a:r>
          </a:p>
          <a:p>
            <a:pPr lvl="2"/>
            <a:r>
              <a:rPr lang="cs-CZ" b="1" dirty="0"/>
              <a:t>n</a:t>
            </a:r>
            <a:r>
              <a:rPr lang="cs-CZ" b="1" dirty="0" smtClean="0"/>
              <a:t>ástroje dostatečného zajištění </a:t>
            </a:r>
            <a:r>
              <a:rPr lang="cs-CZ" dirty="0" smtClean="0"/>
              <a:t>závazku (zástavní právo, </a:t>
            </a:r>
            <a:r>
              <a:rPr lang="cs-CZ" i="1" dirty="0" smtClean="0"/>
              <a:t>alternativa </a:t>
            </a:r>
            <a:r>
              <a:rPr lang="cs-CZ" i="1" dirty="0" err="1" smtClean="0"/>
              <a:t>facultas</a:t>
            </a:r>
            <a:r>
              <a:rPr lang="cs-CZ" i="1" dirty="0" smtClean="0"/>
              <a:t> </a:t>
            </a:r>
            <a:r>
              <a:rPr lang="cs-CZ" dirty="0" smtClean="0"/>
              <a:t>způsobilý ručitel)</a:t>
            </a:r>
          </a:p>
          <a:p>
            <a:pPr lvl="2"/>
            <a:r>
              <a:rPr lang="cs-CZ" b="1" dirty="0"/>
              <a:t>m</a:t>
            </a:r>
            <a:r>
              <a:rPr lang="cs-CZ" b="1" dirty="0" smtClean="0"/>
              <a:t>íru dostatečného zajištění </a:t>
            </a:r>
            <a:r>
              <a:rPr lang="cs-CZ" dirty="0" smtClean="0"/>
              <a:t>závazku (viz text dále)</a:t>
            </a:r>
          </a:p>
          <a:p>
            <a:r>
              <a:rPr lang="cs-CZ" dirty="0" smtClean="0"/>
              <a:t>§ </a:t>
            </a:r>
            <a:r>
              <a:rPr lang="cs-CZ" dirty="0"/>
              <a:t>2012</a:t>
            </a:r>
          </a:p>
          <a:p>
            <a:pPr marL="0" indent="0">
              <a:buNone/>
            </a:pPr>
            <a:r>
              <a:rPr lang="cs-CZ" dirty="0" smtClean="0"/>
              <a:t>	(</a:t>
            </a:r>
            <a:r>
              <a:rPr lang="cs-CZ" dirty="0"/>
              <a:t>1) Kdo je povinen dát jistotu, učiní své povinnosti zadost </a:t>
            </a:r>
            <a:r>
              <a:rPr lang="cs-CZ" b="1" dirty="0"/>
              <a:t>zřízením zástavního práva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smtClean="0"/>
              <a:t>	(</a:t>
            </a:r>
            <a:r>
              <a:rPr lang="cs-CZ" dirty="0"/>
              <a:t>2) Není-li někdo s to dát jistotu zřízením zástavního práva, dá jistotu </a:t>
            </a:r>
            <a:r>
              <a:rPr lang="cs-CZ" b="1" dirty="0"/>
              <a:t>způsobilým ručitelem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cs-CZ" sz="2600" dirty="0" smtClean="0"/>
              <a:t>(pojem jistota užíván i jinde: + zajišťovací převod práva § 2044 odst. 2?; + závdavek § 1808?)</a:t>
            </a:r>
            <a:endParaRPr lang="cs-CZ" sz="2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894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Jistota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Jistota do </a:t>
            </a:r>
            <a:r>
              <a:rPr lang="cs-CZ" dirty="0" smtClean="0">
                <a:solidFill>
                  <a:srgbClr val="FF0000"/>
                </a:solidFill>
              </a:rPr>
              <a:t>výše </a:t>
            </a:r>
            <a:r>
              <a:rPr lang="cs-CZ" u="sng" dirty="0" smtClean="0">
                <a:solidFill>
                  <a:srgbClr val="FF0000"/>
                </a:solidFill>
              </a:rPr>
              <a:t>2/3 obvyklé ceny </a:t>
            </a:r>
            <a:r>
              <a:rPr lang="cs-CZ" dirty="0" smtClean="0">
                <a:solidFill>
                  <a:srgbClr val="FF0000"/>
                </a:solidFill>
              </a:rPr>
              <a:t>věci, výjimky: </a:t>
            </a:r>
          </a:p>
          <a:p>
            <a:pPr lvl="1"/>
            <a:r>
              <a:rPr lang="cs-CZ" sz="2600" dirty="0" smtClean="0">
                <a:solidFill>
                  <a:srgbClr val="FF0000"/>
                </a:solidFill>
              </a:rPr>
              <a:t>vyvratitelná domněnka:</a:t>
            </a:r>
          </a:p>
          <a:p>
            <a:pPr lvl="2"/>
            <a:r>
              <a:rPr lang="cs-CZ" dirty="0">
                <a:solidFill>
                  <a:srgbClr val="FF0000"/>
                </a:solidFill>
              </a:rPr>
              <a:t>stav. pozemek nebo </a:t>
            </a:r>
            <a:r>
              <a:rPr lang="cs-CZ" dirty="0" smtClean="0">
                <a:solidFill>
                  <a:srgbClr val="FF0000"/>
                </a:solidFill>
              </a:rPr>
              <a:t>nemovitá </a:t>
            </a:r>
            <a:r>
              <a:rPr lang="cs-CZ" dirty="0">
                <a:solidFill>
                  <a:srgbClr val="FF0000"/>
                </a:solidFill>
              </a:rPr>
              <a:t>věc  sloužící podnikatelským účelům </a:t>
            </a:r>
            <a:r>
              <a:rPr lang="cs-CZ" dirty="0" smtClean="0">
                <a:solidFill>
                  <a:srgbClr val="FF0000"/>
                </a:solidFill>
              </a:rPr>
              <a:t>do </a:t>
            </a:r>
            <a:r>
              <a:rPr lang="cs-CZ" u="sng" dirty="0">
                <a:solidFill>
                  <a:srgbClr val="FF0000"/>
                </a:solidFill>
              </a:rPr>
              <a:t>½ obvyklé ceny </a:t>
            </a:r>
            <a:r>
              <a:rPr lang="cs-CZ" dirty="0">
                <a:solidFill>
                  <a:srgbClr val="FF0000"/>
                </a:solidFill>
              </a:rPr>
              <a:t>(§ 2014/1 v.1.)</a:t>
            </a:r>
          </a:p>
          <a:p>
            <a:pPr lvl="2"/>
            <a:r>
              <a:rPr lang="cs-CZ" dirty="0">
                <a:solidFill>
                  <a:srgbClr val="FF0000"/>
                </a:solidFill>
              </a:rPr>
              <a:t>právo stavby do </a:t>
            </a:r>
            <a:r>
              <a:rPr lang="cs-CZ" u="sng" dirty="0">
                <a:solidFill>
                  <a:srgbClr val="FF0000"/>
                </a:solidFill>
              </a:rPr>
              <a:t>½ obvyklé ceny</a:t>
            </a:r>
            <a:r>
              <a:rPr lang="cs-CZ" dirty="0">
                <a:solidFill>
                  <a:srgbClr val="FF0000"/>
                </a:solidFill>
              </a:rPr>
              <a:t>, pokud úplata sjednaná jako stavební plat </a:t>
            </a:r>
            <a:r>
              <a:rPr lang="cs-CZ" dirty="0" smtClean="0">
                <a:solidFill>
                  <a:srgbClr val="FF0000"/>
                </a:solidFill>
              </a:rPr>
              <a:t> bude splacena nejpozději 5 let před uplynutím práva stavby (§</a:t>
            </a:r>
            <a:r>
              <a:rPr lang="cs-CZ" dirty="0">
                <a:solidFill>
                  <a:srgbClr val="FF0000"/>
                </a:solidFill>
              </a:rPr>
              <a:t>2014/1 v.2</a:t>
            </a:r>
            <a:r>
              <a:rPr lang="cs-CZ" dirty="0" smtClean="0">
                <a:solidFill>
                  <a:srgbClr val="FF0000"/>
                </a:solidFill>
              </a:rPr>
              <a:t>.) („</a:t>
            </a:r>
            <a:r>
              <a:rPr lang="cs-CZ" dirty="0">
                <a:solidFill>
                  <a:srgbClr val="FF0000"/>
                </a:solidFill>
              </a:rPr>
              <a:t>stavební plat“ = úplata v “opětujících se dávkách“ za zřízení práva stavby § 1247)</a:t>
            </a:r>
          </a:p>
          <a:p>
            <a:pPr lvl="2"/>
            <a:r>
              <a:rPr lang="cs-CZ" dirty="0">
                <a:solidFill>
                  <a:srgbClr val="FF0000"/>
                </a:solidFill>
              </a:rPr>
              <a:t>cenný papír </a:t>
            </a:r>
            <a:r>
              <a:rPr lang="cs-CZ" i="1" dirty="0">
                <a:solidFill>
                  <a:srgbClr val="FF0000"/>
                </a:solidFill>
              </a:rPr>
              <a:t>zajišťující bezpečný výnos </a:t>
            </a:r>
            <a:r>
              <a:rPr lang="cs-CZ" dirty="0" smtClean="0">
                <a:solidFill>
                  <a:srgbClr val="FF0000"/>
                </a:solidFill>
              </a:rPr>
              <a:t>do </a:t>
            </a:r>
            <a:r>
              <a:rPr lang="cs-CZ" u="sng" dirty="0">
                <a:solidFill>
                  <a:srgbClr val="FF0000"/>
                </a:solidFill>
              </a:rPr>
              <a:t>¾ obvyklé </a:t>
            </a:r>
            <a:r>
              <a:rPr lang="cs-CZ" u="sng" dirty="0" smtClean="0">
                <a:solidFill>
                  <a:srgbClr val="FF0000"/>
                </a:solidFill>
              </a:rPr>
              <a:t>ceny </a:t>
            </a:r>
            <a:r>
              <a:rPr lang="cs-CZ" dirty="0" smtClean="0">
                <a:solidFill>
                  <a:srgbClr val="FF0000"/>
                </a:solidFill>
              </a:rPr>
              <a:t>(§ 2014/2)</a:t>
            </a:r>
          </a:p>
          <a:p>
            <a:pPr lvl="1"/>
            <a:r>
              <a:rPr lang="cs-CZ" sz="2600" dirty="0" smtClean="0">
                <a:solidFill>
                  <a:srgbClr val="FF0000"/>
                </a:solidFill>
              </a:rPr>
              <a:t>vklady v bankách nebo spořitelnách a úvěrních družstvech  </a:t>
            </a:r>
            <a:r>
              <a:rPr lang="cs-CZ" sz="2600" u="sng" dirty="0" smtClean="0">
                <a:solidFill>
                  <a:srgbClr val="FF0000"/>
                </a:solidFill>
              </a:rPr>
              <a:t>do výše pojištění </a:t>
            </a:r>
            <a:r>
              <a:rPr lang="cs-CZ" sz="2600" dirty="0" smtClean="0">
                <a:solidFill>
                  <a:srgbClr val="FF0000"/>
                </a:solidFill>
              </a:rPr>
              <a:t>(§ 2014/3)</a:t>
            </a:r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endParaRPr lang="cs-CZ" dirty="0" smtClean="0"/>
          </a:p>
          <a:p>
            <a:pPr marL="914400" lvl="2" indent="0">
              <a:buNone/>
            </a:pPr>
            <a:endParaRPr lang="cs-CZ" dirty="0" smtClean="0"/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2120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Jistota </a:t>
            </a:r>
            <a:r>
              <a:rPr lang="cs-CZ" dirty="0" smtClean="0"/>
              <a:t>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Jistota zajišťuje úroky v rozsahu dle § 2015: </a:t>
            </a:r>
          </a:p>
          <a:p>
            <a:pPr marL="971550" lvl="1" indent="-514350">
              <a:buAutoNum type="alphaLcParenBoth"/>
            </a:pPr>
            <a:r>
              <a:rPr lang="cs-CZ" dirty="0" smtClean="0"/>
              <a:t>do výše zákonné úrokové sazby; výjimka: věděl-li T o sjednané výši úroků předem;  </a:t>
            </a:r>
          </a:p>
          <a:p>
            <a:pPr marL="457200" lvl="1" indent="0">
              <a:buNone/>
            </a:pPr>
            <a:r>
              <a:rPr lang="cs-CZ" dirty="0" smtClean="0"/>
              <a:t>(b) u dluhu již úročeného jsou zajištěny i dosud nepřirostlé 	úroky</a:t>
            </a:r>
          </a:p>
          <a:p>
            <a:r>
              <a:rPr lang="cs-CZ" dirty="0" smtClean="0"/>
              <a:t>Jistota k různým právům a různých věřitelů na téže věci:</a:t>
            </a:r>
          </a:p>
          <a:p>
            <a:pPr lvl="1"/>
            <a:r>
              <a:rPr lang="cs-CZ" dirty="0" smtClean="0"/>
              <a:t>Proporcionalita</a:t>
            </a:r>
          </a:p>
          <a:p>
            <a:pPr lvl="1"/>
            <a:r>
              <a:rPr lang="cs-CZ" dirty="0" smtClean="0"/>
              <a:t>Priorita (§ 2016)</a:t>
            </a:r>
          </a:p>
          <a:p>
            <a:r>
              <a:rPr lang="cs-CZ" dirty="0" smtClean="0"/>
              <a:t>Ztráta jistoty na ceně - zajištění nedostatečné (i byla-li jistota oprávněně čerpána):</a:t>
            </a:r>
          </a:p>
          <a:p>
            <a:pPr lvl="1"/>
            <a:r>
              <a:rPr lang="cs-CZ" dirty="0" smtClean="0"/>
              <a:t>přiměřené doplnění zajištění, ne-li</a:t>
            </a:r>
          </a:p>
          <a:p>
            <a:pPr lvl="1"/>
            <a:r>
              <a:rPr lang="cs-CZ" dirty="0" smtClean="0"/>
              <a:t>splatnost nezajištěné části pohledávky (§2017/1,2)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2562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64704"/>
          </a:xfrm>
        </p:spPr>
        <p:txBody>
          <a:bodyPr/>
          <a:lstStyle/>
          <a:p>
            <a:r>
              <a:rPr lang="cs-CZ" dirty="0"/>
              <a:t>Jistota </a:t>
            </a:r>
            <a:r>
              <a:rPr lang="cs-CZ" dirty="0" smtClean="0"/>
              <a:t>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Zvláštní případ poskytnutí </a:t>
            </a:r>
            <a:r>
              <a:rPr lang="cs-CZ" u="sng" dirty="0" smtClean="0"/>
              <a:t>jistoty?</a:t>
            </a:r>
            <a:r>
              <a:rPr lang="cs-CZ" dirty="0" smtClean="0"/>
              <a:t> (v širším smyslu - není </a:t>
            </a:r>
            <a:r>
              <a:rPr lang="cs-CZ" dirty="0" smtClean="0"/>
              <a:t>jmenován v § 2012):</a:t>
            </a:r>
          </a:p>
          <a:p>
            <a:pPr marL="0" indent="0">
              <a:buNone/>
            </a:pPr>
            <a:r>
              <a:rPr lang="cs-CZ" sz="4000" b="1" dirty="0" smtClean="0"/>
              <a:t>Závdavek </a:t>
            </a:r>
            <a:r>
              <a:rPr lang="cs-CZ" sz="2900" dirty="0" smtClean="0"/>
              <a:t>(§ 1808-1809 – pod </a:t>
            </a:r>
            <a:r>
              <a:rPr lang="cs-CZ" sz="2900" dirty="0">
                <a:solidFill>
                  <a:srgbClr val="C00000"/>
                </a:solidFill>
              </a:rPr>
              <a:t>D</a:t>
            </a:r>
            <a:r>
              <a:rPr lang="cs-CZ" sz="2900" dirty="0" smtClean="0">
                <a:solidFill>
                  <a:srgbClr val="C00000"/>
                </a:solidFill>
              </a:rPr>
              <a:t>íl 3: Obsah závazků</a:t>
            </a:r>
            <a:r>
              <a:rPr lang="cs-CZ" sz="2900" dirty="0" smtClean="0"/>
              <a:t>!)</a:t>
            </a:r>
          </a:p>
          <a:p>
            <a:r>
              <a:rPr lang="cs-CZ" b="1" dirty="0" smtClean="0"/>
              <a:t>Funkce:</a:t>
            </a:r>
          </a:p>
          <a:p>
            <a:pPr lvl="1"/>
            <a:r>
              <a:rPr lang="cs-CZ" dirty="0" smtClean="0"/>
              <a:t>potvrzení uzavření smlouvy </a:t>
            </a:r>
          </a:p>
          <a:p>
            <a:pPr lvl="1"/>
            <a:r>
              <a:rPr lang="cs-CZ" dirty="0" smtClean="0"/>
              <a:t>záloha </a:t>
            </a:r>
            <a:r>
              <a:rPr lang="cs-CZ" dirty="0"/>
              <a:t>na </a:t>
            </a:r>
            <a:r>
              <a:rPr lang="cs-CZ" dirty="0" smtClean="0"/>
              <a:t>plnění, pokud jsou z. a dluh stejného dluhu </a:t>
            </a:r>
          </a:p>
          <a:p>
            <a:pPr lvl="1"/>
            <a:r>
              <a:rPr lang="cs-CZ" dirty="0" smtClean="0"/>
              <a:t>zajištění plnění ze smlouvy</a:t>
            </a:r>
          </a:p>
          <a:p>
            <a:r>
              <a:rPr lang="cs-CZ" b="1" dirty="0" smtClean="0"/>
              <a:t>Vznik: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ujednání před uzavřením smlouvy, </a:t>
            </a:r>
          </a:p>
          <a:p>
            <a:pPr lvl="1"/>
            <a:r>
              <a:rPr lang="cs-CZ" dirty="0" smtClean="0"/>
              <a:t>odevzdání </a:t>
            </a:r>
            <a:r>
              <a:rPr lang="cs-CZ" i="1" dirty="0" smtClean="0"/>
              <a:t>nejpozději</a:t>
            </a:r>
            <a:r>
              <a:rPr lang="cs-CZ" dirty="0" smtClean="0"/>
              <a:t> při uzavření smlouvy </a:t>
            </a:r>
            <a:r>
              <a:rPr lang="cs-CZ" sz="2300" dirty="0" smtClean="0"/>
              <a:t>(bude vždy potvrzovat uzavření smlouvy?)</a:t>
            </a:r>
          </a:p>
          <a:p>
            <a:r>
              <a:rPr lang="cs-CZ" b="1" dirty="0" smtClean="0"/>
              <a:t>Následky nesplnění</a:t>
            </a:r>
            <a:r>
              <a:rPr lang="cs-CZ" dirty="0" smtClean="0"/>
              <a:t>:   </a:t>
            </a:r>
            <a:r>
              <a:rPr lang="cs-CZ" u="sng" dirty="0" smtClean="0"/>
              <a:t>příčiny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a straně, která </a:t>
            </a:r>
            <a:r>
              <a:rPr lang="cs-CZ" u="sng" dirty="0" smtClean="0"/>
              <a:t>dala</a:t>
            </a:r>
            <a:r>
              <a:rPr lang="cs-CZ" dirty="0" smtClean="0"/>
              <a:t> z.: druhá strana si může z. </a:t>
            </a:r>
            <a:r>
              <a:rPr lang="cs-CZ" u="sng" dirty="0" smtClean="0"/>
              <a:t>ponechat</a:t>
            </a:r>
            <a:r>
              <a:rPr lang="cs-CZ" dirty="0" smtClean="0"/>
              <a:t>;</a:t>
            </a:r>
          </a:p>
          <a:p>
            <a:pPr lvl="1"/>
            <a:r>
              <a:rPr lang="cs-CZ" dirty="0" smtClean="0"/>
              <a:t>na straně, která </a:t>
            </a:r>
            <a:r>
              <a:rPr lang="cs-CZ" u="sng" dirty="0" smtClean="0"/>
              <a:t>nedala</a:t>
            </a:r>
            <a:r>
              <a:rPr lang="cs-CZ" dirty="0" smtClean="0"/>
              <a:t> z.: druhá strana může </a:t>
            </a:r>
            <a:r>
              <a:rPr lang="cs-CZ" u="sng" dirty="0" smtClean="0"/>
              <a:t>požadovat</a:t>
            </a:r>
            <a:r>
              <a:rPr lang="cs-CZ" dirty="0" smtClean="0"/>
              <a:t>:</a:t>
            </a:r>
          </a:p>
          <a:p>
            <a:pPr lvl="2"/>
            <a:r>
              <a:rPr lang="cs-CZ" dirty="0"/>
              <a:t>v</a:t>
            </a:r>
            <a:r>
              <a:rPr lang="cs-CZ" dirty="0" smtClean="0"/>
              <a:t>ydání </a:t>
            </a:r>
            <a:r>
              <a:rPr lang="cs-CZ" u="sng" dirty="0" smtClean="0"/>
              <a:t>dvojnásobku</a:t>
            </a:r>
            <a:r>
              <a:rPr lang="cs-CZ" dirty="0" smtClean="0"/>
              <a:t> z. nebo</a:t>
            </a:r>
          </a:p>
          <a:p>
            <a:pPr lvl="2"/>
            <a:r>
              <a:rPr lang="cs-CZ" u="sng" dirty="0"/>
              <a:t>s</a:t>
            </a:r>
            <a:r>
              <a:rPr lang="cs-CZ" u="sng" dirty="0" smtClean="0"/>
              <a:t>plnění dluhu </a:t>
            </a:r>
          </a:p>
          <a:p>
            <a:pPr lvl="2"/>
            <a:r>
              <a:rPr lang="cs-CZ" dirty="0" smtClean="0"/>
              <a:t>a není-li splnění již možné, </a:t>
            </a:r>
            <a:r>
              <a:rPr lang="cs-CZ" u="sng" dirty="0" smtClean="0"/>
              <a:t>náhradu škody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192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zajištění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Ručení § 2018n.</a:t>
            </a:r>
          </a:p>
          <a:p>
            <a:r>
              <a:rPr lang="cs-CZ" dirty="0" smtClean="0"/>
              <a:t>Finanční záruka § 2029n. (dosud v </a:t>
            </a:r>
            <a:r>
              <a:rPr lang="cs-CZ" dirty="0" err="1" smtClean="0"/>
              <a:t>ObchZ</a:t>
            </a:r>
            <a:r>
              <a:rPr lang="cs-CZ" dirty="0" smtClean="0"/>
              <a:t>)</a:t>
            </a:r>
          </a:p>
          <a:p>
            <a:r>
              <a:rPr lang="cs-CZ" dirty="0" smtClean="0"/>
              <a:t>Zajišťovací převod práva § 2040n.</a:t>
            </a:r>
          </a:p>
          <a:p>
            <a:r>
              <a:rPr lang="cs-CZ" dirty="0" smtClean="0"/>
              <a:t>Dohoda o srážkách ze mzdy a jiných příjmů § 2045n.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602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Povaha zajištění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err="1" smtClean="0"/>
              <a:t>Akcesorita</a:t>
            </a:r>
            <a:r>
              <a:rPr lang="cs-CZ" dirty="0" smtClean="0"/>
              <a:t> a subsidiarita:</a:t>
            </a:r>
          </a:p>
          <a:p>
            <a:r>
              <a:rPr lang="cs-CZ" dirty="0" smtClean="0"/>
              <a:t>Průlom do </a:t>
            </a:r>
            <a:r>
              <a:rPr lang="cs-CZ" dirty="0" err="1" smtClean="0"/>
              <a:t>akcesority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§ 2005: odstoupení od smlouvy se </a:t>
            </a:r>
            <a:r>
              <a:rPr lang="cs-CZ" dirty="0" smtClean="0"/>
              <a:t>nedotýká povinnosti k zaplacení smluvní pokuty ani </a:t>
            </a:r>
            <a:r>
              <a:rPr lang="cs-CZ" dirty="0" smtClean="0"/>
              <a:t>zajištění</a:t>
            </a:r>
          </a:p>
          <a:p>
            <a:r>
              <a:rPr lang="cs-CZ" dirty="0" smtClean="0"/>
              <a:t>U některých institutů se </a:t>
            </a:r>
            <a:r>
              <a:rPr lang="cs-CZ" dirty="0" err="1" smtClean="0"/>
              <a:t>akcesorita</a:t>
            </a:r>
            <a:r>
              <a:rPr lang="cs-CZ" dirty="0" smtClean="0"/>
              <a:t> a subsidiarita neuplatní </a:t>
            </a:r>
          </a:p>
          <a:p>
            <a:pPr lvl="1"/>
            <a:r>
              <a:rPr lang="cs-CZ" dirty="0" smtClean="0"/>
              <a:t>Pojmově dohoda o srážkách ze mzdy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7432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Osobní zajištění závazků</a:t>
            </a:r>
          </a:p>
          <a:p>
            <a:r>
              <a:rPr lang="cs-CZ" dirty="0" smtClean="0"/>
              <a:t>§ 2018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/>
              <a:t>1) Kdo věřiteli prohlásí, že ho uspokojí, jestliže dlužník věřiteli svůj dluh nesplní, stává se dlužníkovým ručitelem.</a:t>
            </a:r>
          </a:p>
        </p:txBody>
      </p:sp>
    </p:spTree>
    <p:extLst>
      <p:ext uri="{BB962C8B-B14F-4D97-AF65-F5344CB8AC3E}">
        <p14:creationId xmlns:p14="http://schemas.microsoft.com/office/powerpoint/2010/main" val="14725236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1342</Words>
  <Application>Microsoft Office PowerPoint</Application>
  <PresentationFormat>Předvádění na obrazovce (4:3)</PresentationFormat>
  <Paragraphs>221</Paragraphs>
  <Slides>25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systému Office</vt:lpstr>
      <vt:lpstr>Nový občanský zákoník</vt:lpstr>
      <vt:lpstr>Místo v systematice NOZ a obecná charakteristika</vt:lpstr>
      <vt:lpstr>Jistota</vt:lpstr>
      <vt:lpstr>Jistota II</vt:lpstr>
      <vt:lpstr>Jistota III</vt:lpstr>
      <vt:lpstr>Jistota IV</vt:lpstr>
      <vt:lpstr>Přehled zajištění závazků</vt:lpstr>
      <vt:lpstr>Povaha zajištění</vt:lpstr>
      <vt:lpstr>Ručení</vt:lpstr>
      <vt:lpstr>Ručení II</vt:lpstr>
      <vt:lpstr>Ručení III</vt:lpstr>
      <vt:lpstr>Ručení IV</vt:lpstr>
      <vt:lpstr>Finanční záruka</vt:lpstr>
      <vt:lpstr>Finanční záruka II</vt:lpstr>
      <vt:lpstr>Finanční záruka III</vt:lpstr>
      <vt:lpstr>Zajišťovací převod práva</vt:lpstr>
      <vt:lpstr>Zajišťovací převod práva II</vt:lpstr>
      <vt:lpstr>Zajišťovací převod práva III</vt:lpstr>
      <vt:lpstr>Dohoda o srážkách ze mzdy a jiných příjmů</vt:lpstr>
      <vt:lpstr>Dohoda o srážkách ze mzdy a jiných příjmů II</vt:lpstr>
      <vt:lpstr>Přehled utvrzení závazků</vt:lpstr>
      <vt:lpstr>Smluvní pokuta</vt:lpstr>
      <vt:lpstr>Smluvní pokuta II</vt:lpstr>
      <vt:lpstr>Uznání dluhu</vt:lpstr>
      <vt:lpstr>Uznání dluhu II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občanský zákoník</dc:title>
  <dc:creator>1412</dc:creator>
  <cp:lastModifiedBy>1412</cp:lastModifiedBy>
  <cp:revision>48</cp:revision>
  <dcterms:created xsi:type="dcterms:W3CDTF">2012-02-10T12:45:07Z</dcterms:created>
  <dcterms:modified xsi:type="dcterms:W3CDTF">2015-03-03T06:58:41Z</dcterms:modified>
</cp:coreProperties>
</file>