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58" r:id="rId4"/>
    <p:sldId id="270" r:id="rId5"/>
    <p:sldId id="271" r:id="rId6"/>
    <p:sldId id="257" r:id="rId7"/>
    <p:sldId id="259" r:id="rId8"/>
    <p:sldId id="260" r:id="rId9"/>
    <p:sldId id="261" r:id="rId10"/>
    <p:sldId id="265" r:id="rId11"/>
    <p:sldId id="262" r:id="rId12"/>
    <p:sldId id="264" r:id="rId13"/>
    <p:sldId id="266" r:id="rId14"/>
    <p:sldId id="267" r:id="rId15"/>
    <p:sldId id="273" r:id="rId16"/>
    <p:sldId id="268" r:id="rId17"/>
    <p:sldId id="27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8489D-5898-4655-9D62-30779B5313F9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7AC7C-81C8-47CA-81E3-3B2E40A38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7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7AC7C-81C8-47CA-81E3-3B2E40A384B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04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5CCB-E4FB-4D4C-8989-04A71B000D79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E4A7B-AEDD-40E8-A7FC-6D7A49C7E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135B-01BC-449A-933E-D803F5F2FF8D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B86-8610-4277-9EF2-331B436F29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ABF8F-6ACF-454C-B83D-C6032C92FC4F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CA731-DD49-4359-B7BD-1C56EBA6E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E2104-DB98-45FA-8EA2-9B84B5EA8B23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6B1C-61DF-40BA-A928-85E585458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697F-8408-46A9-9962-5FB121F931C2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4DE9-1AC5-4478-A9EB-DBA012492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4855A-D62B-4D44-9F3D-56771101B523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5528-693C-46CA-93ED-09961EBA93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648DA-7705-4E7E-A7FF-8D7B53CD31CD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64E9F-3850-438D-A46A-874C7FD9F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37C3D-FCE0-4E3B-9402-CAABA7706520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2E96-9A39-43C6-BA9B-A41FC80F0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2DC8-D15A-4D51-A0E6-55148D81708B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10E83-A42F-40A3-9FD1-9B7E06568B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4EC05-408C-47EF-BDFF-F9DD9B27B20D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1A0B-89F2-429A-B9DB-42B57BD410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D592F-CDCE-4B60-8F02-848A30E47534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B17C1-D9F1-415A-B7F3-4B926DC59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AD8FE5-C544-4C24-8FE0-F1E855B2EB63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36980D-DAD3-4D7B-BBD1-4ABEEA3C1B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Nový občanský zákoník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Závazkové právo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Zánik závazků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Část čtvrtá, Hlava I, Díl 7, § 1908-2009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dirty="0" smtClean="0"/>
              <a:t>Čas plnění III - § 1958 - 1980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8229600" cy="63093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dirty="0" smtClean="0"/>
              <a:t>Prodlení věřitele </a:t>
            </a:r>
            <a:r>
              <a:rPr lang="cs-CZ" sz="2800" dirty="0" smtClean="0"/>
              <a:t>- § 1975-1976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Nepřijal-li řádně nabídnuté plnění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Neposkytl-li </a:t>
            </a:r>
            <a:r>
              <a:rPr lang="cs-CZ" dirty="0" smtClean="0"/>
              <a:t>součinnost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Odstoupení od smlouvy</a:t>
            </a: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Nemůže nastat prodlení dlužníka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V. po dobu prodlení nese nebezpečí škody na věci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/>
              <a:t>Společná ustanovení o prodlení </a:t>
            </a:r>
            <a:r>
              <a:rPr lang="cs-CZ" sz="2800" dirty="0" smtClean="0"/>
              <a:t>- § 1977-1979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Odstoupení jedné strany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smtClean="0"/>
              <a:t>Při </a:t>
            </a:r>
            <a:r>
              <a:rPr lang="cs-CZ" b="1" dirty="0" smtClean="0"/>
              <a:t>podstatném </a:t>
            </a:r>
            <a:r>
              <a:rPr lang="cs-CZ" dirty="0" smtClean="0"/>
              <a:t>porušení po oznámení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smtClean="0"/>
              <a:t>Při </a:t>
            </a:r>
            <a:r>
              <a:rPr lang="cs-CZ" b="1" dirty="0" smtClean="0"/>
              <a:t>nepodstatném</a:t>
            </a:r>
            <a:r>
              <a:rPr lang="cs-CZ" dirty="0" smtClean="0"/>
              <a:t> porušení po nesplnění </a:t>
            </a:r>
            <a:r>
              <a:rPr lang="cs-CZ" dirty="0" smtClean="0"/>
              <a:t>dodat. přiměřené lhůty </a:t>
            </a:r>
            <a:r>
              <a:rPr lang="cs-CZ" dirty="0" smtClean="0"/>
              <a:t>(poskytnuté výslovně i mlčky)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smtClean="0"/>
              <a:t>Podstatné porušení viz § 2002/1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/>
              <a:t>Fixní závazek </a:t>
            </a:r>
            <a:r>
              <a:rPr lang="cs-CZ" sz="2800" dirty="0" smtClean="0"/>
              <a:t>- § 1980. </a:t>
            </a:r>
            <a:r>
              <a:rPr lang="cs-CZ" sz="2400" dirty="0" smtClean="0"/>
              <a:t>Závazek zaniká počátkem prodlení; </a:t>
            </a:r>
            <a:r>
              <a:rPr lang="cs-CZ" sz="2400" dirty="0" err="1" smtClean="0"/>
              <a:t>výj</a:t>
            </a:r>
            <a:r>
              <a:rPr lang="cs-CZ" sz="2400" dirty="0" smtClean="0"/>
              <a:t>.: oznámení </a:t>
            </a:r>
            <a:r>
              <a:rPr lang="cs-CZ" sz="2400" dirty="0" smtClean="0"/>
              <a:t>V. </a:t>
            </a:r>
            <a:r>
              <a:rPr lang="cs-CZ" sz="2400" dirty="0" smtClean="0"/>
              <a:t>bez zbytečného odkladu, že trvá na splnění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Jiné způsoby zániku závazků - § 1981-2009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Dohoda - § 1981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Při podstatné změně okolností se lze </a:t>
            </a:r>
            <a:r>
              <a:rPr lang="cs-CZ" dirty="0" smtClean="0">
                <a:solidFill>
                  <a:srgbClr val="FF0000"/>
                </a:solidFill>
              </a:rPr>
              <a:t>domáhat obnovení jednání </a:t>
            </a:r>
            <a:r>
              <a:rPr lang="cs-CZ" dirty="0" smtClean="0"/>
              <a:t>o smlouvě - § 1765/1 – smlouva nezaniká sama o sobě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Započtení - § 1982-1991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Odstupné – § 1992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Splynutí - § 1993-1994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Prominutí dluhu - § 1995-1997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Výpověď - § 1998-2000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Odstoupení od smlouvy - § 2001-2005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Následná nemožnost plnění – 2006-2008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Smrt dlužníka nebo věřitele - § 2009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Neuplatněním práva/prekluze - </a:t>
            </a:r>
            <a:r>
              <a:rPr lang="cs-CZ" dirty="0" smtClean="0">
                <a:solidFill>
                  <a:srgbClr val="FF0000"/>
                </a:solidFill>
              </a:rPr>
              <a:t>§ 654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Uplynutím doby - </a:t>
            </a:r>
            <a:r>
              <a:rPr lang="cs-CZ" dirty="0" smtClean="0">
                <a:solidFill>
                  <a:srgbClr val="C00000"/>
                </a:solidFill>
              </a:rPr>
              <a:t>§ 603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C00000"/>
                </a:solidFill>
              </a:rPr>
              <a:t>Zrušením soudem – např. při podstatné změně okolností - § 1766, </a:t>
            </a:r>
            <a:r>
              <a:rPr lang="cs-CZ" i="1" dirty="0" err="1" smtClean="0">
                <a:solidFill>
                  <a:srgbClr val="C00000"/>
                </a:solidFill>
              </a:rPr>
              <a:t>laesio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enormis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- § 1793n. aj.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241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Oddíl 2</a:t>
            </a:r>
            <a:br>
              <a:rPr lang="cs-CZ" sz="4000" dirty="0" smtClean="0"/>
            </a:br>
            <a:r>
              <a:rPr lang="cs-CZ" sz="4000" dirty="0" smtClean="0"/>
              <a:t>Jiné způsoby zániku závazků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cs-CZ" sz="2400" b="1" dirty="0" smtClean="0"/>
              <a:t>Dohoda </a:t>
            </a:r>
            <a:r>
              <a:rPr lang="cs-CZ" sz="2400" dirty="0" smtClean="0"/>
              <a:t>§ 1981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dirty="0" smtClean="0"/>
              <a:t>Stranám je na vůli ujednat si zánik závazku, aniž bude zřízen závazek nový.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b="1" dirty="0" smtClean="0"/>
              <a:t>2.   Započtení</a:t>
            </a:r>
            <a:r>
              <a:rPr lang="cs-CZ" sz="2400" dirty="0" smtClean="0"/>
              <a:t> § 1982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arenBoth"/>
            </a:pPr>
            <a:r>
              <a:rPr lang="cs-CZ" sz="2400" dirty="0" smtClean="0"/>
              <a:t>Dluží-li si strany vzájemně plnění stejného druhu, může každá z nich prohlásit vůči druhé straně, že svoji pohledávku započítává proti pohledávce druhé strany. 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arenBoth"/>
            </a:pPr>
            <a:endParaRPr lang="cs-CZ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400" b="1" dirty="0" smtClean="0">
                <a:solidFill>
                  <a:prstClr val="black"/>
                </a:solidFill>
              </a:rPr>
              <a:t>3.  </a:t>
            </a:r>
            <a:r>
              <a:rPr lang="cs-CZ" sz="18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>
                <a:solidFill>
                  <a:prstClr val="black"/>
                </a:solidFill>
              </a:rPr>
              <a:t>Odstupné – 1992 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b="1" dirty="0" smtClean="0">
                <a:solidFill>
                  <a:prstClr val="black"/>
                </a:solidFill>
              </a:rPr>
              <a:t>	</a:t>
            </a:r>
            <a:r>
              <a:rPr lang="cs-CZ" sz="2400" dirty="0" smtClean="0">
                <a:solidFill>
                  <a:prstClr val="black"/>
                </a:solidFill>
              </a:rPr>
              <a:t>- ujednání o zrušení zaplacením odstupného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 zaplacením se závazek ruší s účinky odstoupení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 nelze, bylo-li plněno (byť částečně)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cs-CZ" dirty="0" smtClean="0"/>
          </a:p>
          <a:p>
            <a:pPr marL="514350" indent="-514350" eaLnBrk="1" hangingPunct="1"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sz="4000" dirty="0" smtClean="0"/>
              <a:t>Odd. 2 Jiné způsoby zániku závazků III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8229600" cy="63093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dirty="0" smtClean="0"/>
              <a:t>4. </a:t>
            </a:r>
            <a:r>
              <a:rPr lang="cs-CZ" sz="2400" b="1" dirty="0" smtClean="0"/>
              <a:t>Splynutí - § 1993-1994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dirty="0" smtClean="0"/>
              <a:t>	</a:t>
            </a:r>
            <a:r>
              <a:rPr lang="cs-CZ" sz="2400" dirty="0" smtClean="0"/>
              <a:t>- právo s odpovídající povinností splynou v jedné osobě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 neplatí pro právo </a:t>
            </a:r>
            <a:r>
              <a:rPr lang="cs-CZ" sz="2400" dirty="0" smtClean="0"/>
              <a:t>V. </a:t>
            </a:r>
            <a:r>
              <a:rPr lang="cs-CZ" sz="2400" dirty="0" smtClean="0"/>
              <a:t>a povinnost osoby poskytující zajištění (asi osobní)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 platí v rozsahu podílu solidárního </a:t>
            </a:r>
            <a:r>
              <a:rPr lang="cs-CZ" sz="2400" dirty="0" smtClean="0"/>
              <a:t>V. </a:t>
            </a:r>
            <a:r>
              <a:rPr lang="cs-CZ" sz="2400" dirty="0" smtClean="0"/>
              <a:t>nebo </a:t>
            </a:r>
            <a:r>
              <a:rPr lang="cs-CZ" sz="2400" dirty="0" smtClean="0"/>
              <a:t>D.  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dirty="0" smtClean="0"/>
              <a:t>5. Prominutí dluhu - § 1995-1997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dirty="0" smtClean="0"/>
              <a:t>	</a:t>
            </a:r>
            <a:r>
              <a:rPr lang="cs-CZ" sz="2400" dirty="0" smtClean="0"/>
              <a:t>- jednostranný (adresovaný) úkon věřitele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 též </a:t>
            </a:r>
            <a:r>
              <a:rPr lang="cs-CZ" sz="2400" u="sng" dirty="0" smtClean="0"/>
              <a:t>vydání kvitance nebo vrácením dlužního úpisu bez splnění </a:t>
            </a:r>
            <a:r>
              <a:rPr lang="cs-CZ" sz="2400" dirty="0" smtClean="0"/>
              <a:t>(vydáním jednomu ze </a:t>
            </a:r>
            <a:r>
              <a:rPr lang="cs-CZ" sz="2400" dirty="0" err="1" smtClean="0"/>
              <a:t>spoludl</a:t>
            </a:r>
            <a:r>
              <a:rPr lang="cs-CZ" sz="2400" dirty="0" smtClean="0"/>
              <a:t>. na celý  dluh – </a:t>
            </a:r>
            <a:r>
              <a:rPr lang="cs-CZ" sz="2400" dirty="0" err="1" smtClean="0"/>
              <a:t>vyvr</a:t>
            </a:r>
            <a:r>
              <a:rPr lang="cs-CZ" sz="2400" dirty="0" smtClean="0"/>
              <a:t>. domněnka prominutí všem)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 </a:t>
            </a:r>
            <a:r>
              <a:rPr lang="cs-CZ" sz="2400" u="sng" dirty="0" smtClean="0"/>
              <a:t>vyvratitelná domněnka souhlasu </a:t>
            </a:r>
            <a:r>
              <a:rPr lang="cs-CZ" sz="2400" u="sng" dirty="0" smtClean="0"/>
              <a:t>D</a:t>
            </a:r>
            <a:r>
              <a:rPr lang="cs-CZ" sz="2400" dirty="0" smtClean="0"/>
              <a:t>., </a:t>
            </a:r>
            <a:r>
              <a:rPr lang="cs-CZ" sz="2400" dirty="0" smtClean="0"/>
              <a:t>neprojeví-li bez zbyt. odkladu nesouhlas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 prominutí </a:t>
            </a:r>
            <a:r>
              <a:rPr lang="cs-CZ" sz="2400" u="sng" dirty="0" smtClean="0"/>
              <a:t>jednomu ze solid. </a:t>
            </a:r>
            <a:r>
              <a:rPr lang="cs-CZ" sz="2400" u="sng" dirty="0"/>
              <a:t>s</a:t>
            </a:r>
            <a:r>
              <a:rPr lang="cs-CZ" sz="2400" u="sng" dirty="0" smtClean="0"/>
              <a:t>poludlužníků </a:t>
            </a:r>
            <a:r>
              <a:rPr lang="cs-CZ" sz="2400" dirty="0" smtClean="0"/>
              <a:t>- zbavuje ostatní v rozsahu podílu propuštěného spoludlužníka (distributivní spravedlnost)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 prominutí </a:t>
            </a:r>
            <a:r>
              <a:rPr lang="cs-CZ" sz="2400" u="sng" dirty="0" smtClean="0"/>
              <a:t>jedním ze solid. </a:t>
            </a:r>
            <a:r>
              <a:rPr lang="cs-CZ" sz="2400" u="sng" dirty="0"/>
              <a:t>s</a:t>
            </a:r>
            <a:r>
              <a:rPr lang="cs-CZ" sz="2400" u="sng" dirty="0" smtClean="0"/>
              <a:t>poluvěřitelů </a:t>
            </a:r>
            <a:r>
              <a:rPr lang="cs-CZ" sz="2400" dirty="0" smtClean="0"/>
              <a:t>– zbavuje dlužníka dluhu v rozsahu podílu tohoto spoluvěřitele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	-prominutí </a:t>
            </a:r>
            <a:r>
              <a:rPr lang="cs-CZ" sz="2400" u="sng" dirty="0" smtClean="0"/>
              <a:t>zajištění </a:t>
            </a:r>
            <a:r>
              <a:rPr lang="cs-CZ" sz="2400" dirty="0" smtClean="0"/>
              <a:t>je bez </a:t>
            </a:r>
            <a:r>
              <a:rPr lang="cs-CZ" sz="2400" dirty="0" smtClean="0"/>
              <a:t>vlivu na hlavní dluh; propuštění jednoho ze spoluručitelů – ostatním zůstávají jeho námitky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1100" b="1" dirty="0" smtClean="0"/>
              <a:t>	</a:t>
            </a:r>
          </a:p>
          <a:p>
            <a:pPr>
              <a:lnSpc>
                <a:spcPct val="80000"/>
              </a:lnSpc>
            </a:pPr>
            <a:endParaRPr lang="cs-CZ" sz="12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539750" y="1"/>
            <a:ext cx="8229600" cy="548680"/>
          </a:xfrm>
        </p:spPr>
        <p:txBody>
          <a:bodyPr/>
          <a:lstStyle/>
          <a:p>
            <a:r>
              <a:rPr lang="cs-CZ" sz="4000" dirty="0" smtClean="0"/>
              <a:t>Odd. 2 Jiné způsoby zániku závazků IV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075613" cy="544522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 smtClean="0"/>
              <a:t>6. Výpověď - § 1998-2000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 smtClean="0"/>
              <a:t>	</a:t>
            </a:r>
            <a:r>
              <a:rPr lang="cs-CZ" sz="2800" dirty="0" smtClean="0"/>
              <a:t>- dohoda stran nebo zákon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dirty="0" smtClean="0"/>
              <a:t>	- zánik uplynutím výpovědní doby, ne-li, účinností  výpovědi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dirty="0" smtClean="0"/>
              <a:t>	- možnost vypovědět závazek na </a:t>
            </a:r>
            <a:r>
              <a:rPr lang="cs-CZ" sz="2800" dirty="0" smtClean="0"/>
              <a:t>dobu </a:t>
            </a:r>
            <a:r>
              <a:rPr lang="cs-CZ" sz="2800" dirty="0" smtClean="0"/>
              <a:t>neurčitou k nepřetržité nebo opak. činnosti: čtvrtletní výpověď </a:t>
            </a:r>
            <a:r>
              <a:rPr lang="cs-CZ" sz="2800" i="1" dirty="0" smtClean="0"/>
              <a:t>ex lege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dirty="0" smtClean="0"/>
              <a:t>	- závazek bez vážného důvodu na dobu života nebo delší než 10 let: po 10 letech soudní zrušení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dirty="0" smtClean="0"/>
              <a:t>	- změna poměrů – soudní zrušení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cs-CZ" dirty="0"/>
              <a:t>Odd. 2 Jiné způsoby zániku </a:t>
            </a:r>
            <a:r>
              <a:rPr lang="cs-CZ" dirty="0" err="1" smtClean="0"/>
              <a:t>záv</a:t>
            </a:r>
            <a:r>
              <a:rPr lang="cs-CZ" dirty="0" smtClean="0"/>
              <a:t>.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  <a:buNone/>
            </a:pPr>
            <a:r>
              <a:rPr lang="cs-CZ" sz="2400" b="1" dirty="0">
                <a:solidFill>
                  <a:prstClr val="black"/>
                </a:solidFill>
              </a:rPr>
              <a:t>7. Odstoupení od smlouvy - § 2001-2005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b="1" dirty="0">
                <a:solidFill>
                  <a:prstClr val="black"/>
                </a:solidFill>
              </a:rPr>
              <a:t>	</a:t>
            </a:r>
            <a:r>
              <a:rPr lang="cs-CZ" sz="2400" dirty="0">
                <a:solidFill>
                  <a:prstClr val="black"/>
                </a:solidFill>
              </a:rPr>
              <a:t>- dohoda nebo zákon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b="1" dirty="0">
                <a:solidFill>
                  <a:prstClr val="black"/>
                </a:solidFill>
              </a:rPr>
              <a:t>	</a:t>
            </a:r>
            <a:r>
              <a:rPr lang="cs-CZ" sz="2400" dirty="0">
                <a:solidFill>
                  <a:prstClr val="black"/>
                </a:solidFill>
              </a:rPr>
              <a:t>- při podstatném porušení (§ 2002/1 definice!): odstoupení bez zbyt. odkladu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 též hrozí-li nepochybně porušení smlouvy podstatným způsobem a nedá-li na výzvu jistotu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 volbu nelze změnit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 lze odstoupit i později (§ 2003/2)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 účinky zrušení závazku </a:t>
            </a:r>
            <a:r>
              <a:rPr lang="cs-CZ" sz="2400" i="1" dirty="0">
                <a:solidFill>
                  <a:prstClr val="black"/>
                </a:solidFill>
              </a:rPr>
              <a:t>ex </a:t>
            </a:r>
            <a:r>
              <a:rPr lang="cs-CZ" sz="2400" i="1" dirty="0" err="1">
                <a:solidFill>
                  <a:prstClr val="black"/>
                </a:solidFill>
              </a:rPr>
              <a:t>tunc</a:t>
            </a:r>
            <a:r>
              <a:rPr lang="cs-CZ" sz="2400" i="1" dirty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prstClr val="black"/>
                </a:solidFill>
              </a:rPr>
              <a:t>(lze i zčásti</a:t>
            </a:r>
            <a:r>
              <a:rPr lang="cs-CZ" sz="2400" dirty="0" smtClean="0">
                <a:solidFill>
                  <a:prstClr val="black"/>
                </a:solidFill>
              </a:rPr>
              <a:t>); </a:t>
            </a:r>
            <a:r>
              <a:rPr lang="cs-CZ" sz="2400" dirty="0">
                <a:solidFill>
                  <a:prstClr val="black"/>
                </a:solidFill>
              </a:rPr>
              <a:t>za podmínek § 2004/3 jen s účinky do budoucna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-nejsou dotčena práva T v dobré víře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-odstoupení se netýká: 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	- práva na zaplacení smluvní pokuty </a:t>
            </a:r>
            <a:r>
              <a:rPr lang="cs-CZ" sz="2400" dirty="0" smtClean="0">
                <a:solidFill>
                  <a:prstClr val="black"/>
                </a:solidFill>
              </a:rPr>
              <a:t>(již existujícího) nebo </a:t>
            </a:r>
            <a:endParaRPr lang="cs-CZ" sz="2400" dirty="0">
              <a:solidFill>
                <a:prstClr val="black"/>
              </a:solidFill>
            </a:endParaRP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	- dospělého úroku z prodlení, 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	- práva na náhradu škody ani 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	- ujednání zavazující i po odstoupení (např. způsob řešení </a:t>
            </a:r>
            <a:r>
              <a:rPr lang="cs-CZ" sz="2400" dirty="0" smtClean="0">
                <a:solidFill>
                  <a:prstClr val="black"/>
                </a:solidFill>
              </a:rPr>
              <a:t>		sporů</a:t>
            </a:r>
            <a:r>
              <a:rPr lang="cs-CZ" sz="2400" dirty="0">
                <a:solidFill>
                  <a:prstClr val="black"/>
                </a:solidFill>
              </a:rPr>
              <a:t>) ani </a:t>
            </a:r>
          </a:p>
          <a:p>
            <a:pPr lvl="0" eaLnBrk="1" hangingPunct="1">
              <a:lnSpc>
                <a:spcPct val="80000"/>
              </a:lnSpc>
              <a:buNone/>
            </a:pPr>
            <a:r>
              <a:rPr lang="cs-CZ" sz="2400" dirty="0">
                <a:solidFill>
                  <a:prstClr val="black"/>
                </a:solidFill>
              </a:rPr>
              <a:t>		- zajištění dluhu.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938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Odd. 2 Jiné způsoby zániku závazků VI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b="1" dirty="0" smtClean="0"/>
              <a:t>8. Následná nemožnost plnění – § 2006-2008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b="1" dirty="0" smtClean="0"/>
              <a:t>	</a:t>
            </a:r>
            <a:r>
              <a:rPr lang="cs-CZ" sz="2600" dirty="0" smtClean="0"/>
              <a:t>- nikoli hospodářská nemožnost (obtíže nebo po určené době)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dirty="0" smtClean="0"/>
              <a:t>	- důkazní břemeno nemožnosti má dlužník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dirty="0" smtClean="0"/>
              <a:t>	- při zániku části plnění se uplatní hledisko účelnosti-významu pro </a:t>
            </a:r>
            <a:r>
              <a:rPr lang="cs-CZ" sz="2600" dirty="0" smtClean="0"/>
              <a:t>V. </a:t>
            </a:r>
            <a:endParaRPr lang="cs-CZ" sz="26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dirty="0" smtClean="0"/>
              <a:t>	- povinnost oznámení – jinak náhrada vzniklé škody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b="1" dirty="0" smtClean="0"/>
              <a:t>9. Smrt dlužníka nebo věřitele - § 2009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600" b="1" dirty="0" smtClean="0"/>
              <a:t>	</a:t>
            </a:r>
            <a:r>
              <a:rPr lang="cs-CZ" sz="2600" dirty="0" smtClean="0"/>
              <a:t>- smrtí zaniká závazek při omezení na osobu </a:t>
            </a:r>
            <a:r>
              <a:rPr lang="cs-CZ" sz="2600" dirty="0" smtClean="0"/>
              <a:t>D. </a:t>
            </a:r>
            <a:r>
              <a:rPr lang="cs-CZ" sz="2600" dirty="0" smtClean="0"/>
              <a:t>nebo </a:t>
            </a:r>
            <a:r>
              <a:rPr lang="cs-CZ" sz="2600" dirty="0" smtClean="0"/>
              <a:t>V.</a:t>
            </a:r>
            <a:endParaRPr lang="cs-CZ" sz="2600" dirty="0" smtClean="0"/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/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/>
              <a:t>Odd. 2 Jiné </a:t>
            </a:r>
            <a:r>
              <a:rPr lang="cs-CZ" dirty="0" err="1" smtClean="0"/>
              <a:t>způs</a:t>
            </a:r>
            <a:r>
              <a:rPr lang="cs-CZ" dirty="0" smtClean="0"/>
              <a:t>. </a:t>
            </a:r>
            <a:r>
              <a:rPr lang="cs-CZ" dirty="0"/>
              <a:t>zániku závazků </a:t>
            </a:r>
            <a:r>
              <a:rPr lang="cs-CZ" dirty="0" smtClean="0"/>
              <a:t>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800" dirty="0" smtClean="0"/>
              <a:t>10. </a:t>
            </a:r>
            <a:r>
              <a:rPr lang="cs-CZ" sz="2800" b="1" dirty="0" smtClean="0"/>
              <a:t>Neuplatněním </a:t>
            </a:r>
            <a:r>
              <a:rPr lang="cs-CZ" sz="2800" b="1" dirty="0"/>
              <a:t>prá</a:t>
            </a:r>
            <a:r>
              <a:rPr lang="cs-CZ" sz="2800" dirty="0"/>
              <a:t>va/prekluze - </a:t>
            </a:r>
            <a:r>
              <a:rPr lang="cs-CZ" sz="2800" dirty="0">
                <a:solidFill>
                  <a:srgbClr val="FF0000"/>
                </a:solidFill>
              </a:rPr>
              <a:t>§ 654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800" dirty="0" smtClean="0"/>
              <a:t>11. </a:t>
            </a:r>
            <a:r>
              <a:rPr lang="cs-CZ" sz="2800" b="1" dirty="0" smtClean="0"/>
              <a:t>Uplynutím </a:t>
            </a:r>
            <a:r>
              <a:rPr lang="cs-CZ" sz="2800" b="1" dirty="0"/>
              <a:t>doby </a:t>
            </a:r>
            <a:r>
              <a:rPr lang="cs-CZ" sz="2800" dirty="0"/>
              <a:t>- </a:t>
            </a:r>
            <a:r>
              <a:rPr lang="cs-CZ" sz="2800" dirty="0">
                <a:solidFill>
                  <a:srgbClr val="FF0000"/>
                </a:solidFill>
              </a:rPr>
              <a:t>§ 603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12. </a:t>
            </a:r>
            <a:r>
              <a:rPr lang="cs-CZ" sz="2800" b="1" dirty="0" smtClean="0">
                <a:solidFill>
                  <a:srgbClr val="FF0000"/>
                </a:solidFill>
              </a:rPr>
              <a:t>Zrušením </a:t>
            </a:r>
            <a:r>
              <a:rPr lang="cs-CZ" sz="2800" b="1" dirty="0">
                <a:solidFill>
                  <a:srgbClr val="FF0000"/>
                </a:solidFill>
              </a:rPr>
              <a:t>soudem </a:t>
            </a:r>
            <a:r>
              <a:rPr lang="cs-CZ" sz="2800" dirty="0">
                <a:solidFill>
                  <a:srgbClr val="FF0000"/>
                </a:solidFill>
              </a:rPr>
              <a:t>– např. při podstatné </a:t>
            </a:r>
            <a:r>
              <a:rPr lang="cs-CZ" sz="2800" dirty="0" smtClean="0">
                <a:solidFill>
                  <a:srgbClr val="FF0000"/>
                </a:solidFill>
              </a:rPr>
              <a:t>	změně </a:t>
            </a:r>
            <a:r>
              <a:rPr lang="cs-CZ" sz="2800" dirty="0">
                <a:solidFill>
                  <a:srgbClr val="FF0000"/>
                </a:solidFill>
              </a:rPr>
              <a:t>okolností - § 1766, </a:t>
            </a:r>
            <a:r>
              <a:rPr lang="cs-CZ" sz="2800" dirty="0" err="1">
                <a:solidFill>
                  <a:srgbClr val="FF0000"/>
                </a:solidFill>
              </a:rPr>
              <a:t>laesio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enormis</a:t>
            </a:r>
            <a:r>
              <a:rPr lang="cs-CZ" sz="2800" dirty="0">
                <a:solidFill>
                  <a:srgbClr val="FF0000"/>
                </a:solidFill>
              </a:rPr>
              <a:t> - </a:t>
            </a:r>
            <a:r>
              <a:rPr lang="cs-CZ" sz="2800" dirty="0" smtClean="0">
                <a:solidFill>
                  <a:srgbClr val="FF0000"/>
                </a:solidFill>
              </a:rPr>
              <a:t>	§ </a:t>
            </a:r>
            <a:r>
              <a:rPr lang="cs-CZ" sz="2800" dirty="0">
                <a:solidFill>
                  <a:srgbClr val="FF0000"/>
                </a:solidFill>
              </a:rPr>
              <a:t>1793n. aj.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79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Dosažení cíle závazků (splnění)</a:t>
            </a:r>
          </a:p>
          <a:p>
            <a:r>
              <a:rPr lang="cs-CZ" dirty="0" smtClean="0"/>
              <a:t>Řešení </a:t>
            </a:r>
            <a:r>
              <a:rPr lang="cs-CZ" dirty="0" smtClean="0">
                <a:solidFill>
                  <a:srgbClr val="FF0000"/>
                </a:solidFill>
              </a:rPr>
              <a:t>neplnění </a:t>
            </a:r>
            <a:r>
              <a:rPr lang="cs-CZ" dirty="0" smtClean="0"/>
              <a:t>závazků</a:t>
            </a:r>
            <a:endParaRPr lang="cs-CZ" dirty="0" smtClean="0"/>
          </a:p>
          <a:p>
            <a:pPr lvl="1"/>
            <a:r>
              <a:rPr lang="cs-CZ" dirty="0" smtClean="0"/>
              <a:t>ze zákona nebo </a:t>
            </a:r>
            <a:endParaRPr lang="cs-CZ" dirty="0"/>
          </a:p>
          <a:p>
            <a:pPr lvl="1"/>
            <a:r>
              <a:rPr lang="cs-CZ" dirty="0" smtClean="0"/>
              <a:t>poskytnutím právního nástroje nápravy (</a:t>
            </a:r>
            <a:r>
              <a:rPr lang="cs-CZ" dirty="0" err="1" smtClean="0"/>
              <a:t>remedies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Řešení změny okolností (objektivní hledisko)</a:t>
            </a:r>
          </a:p>
          <a:p>
            <a:r>
              <a:rPr lang="cs-CZ" dirty="0" smtClean="0"/>
              <a:t>Řešení změny postoje strany (</a:t>
            </a:r>
            <a:r>
              <a:rPr lang="cs-CZ" dirty="0" err="1" smtClean="0"/>
              <a:t>subj</a:t>
            </a:r>
            <a:r>
              <a:rPr lang="cs-CZ" dirty="0" smtClean="0"/>
              <a:t>. </a:t>
            </a:r>
            <a:r>
              <a:rPr lang="cs-CZ" dirty="0"/>
              <a:t>h</a:t>
            </a:r>
            <a:r>
              <a:rPr lang="cs-CZ" dirty="0" smtClean="0"/>
              <a:t>ledisko)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60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eaLnBrk="1" hangingPunct="1"/>
            <a:r>
              <a:rPr lang="cs-CZ" dirty="0" smtClean="0"/>
              <a:t>Splnění - § 1908 n.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/>
          <a:lstStyle/>
          <a:p>
            <a:pPr eaLnBrk="1" hangingPunct="1"/>
            <a:r>
              <a:rPr lang="cs-CZ" dirty="0" smtClean="0"/>
              <a:t>Splněním se rozumí:</a:t>
            </a:r>
          </a:p>
          <a:p>
            <a:pPr lvl="1" eaLnBrk="1" hangingPunct="1"/>
            <a:r>
              <a:rPr lang="cs-CZ" dirty="0" smtClean="0"/>
              <a:t>Splnění bezvadné (dlužník je povinen plnit řádně a včas - § 1908/1</a:t>
            </a:r>
          </a:p>
          <a:p>
            <a:pPr lvl="2" eaLnBrk="1" hangingPunct="1"/>
            <a:r>
              <a:rPr lang="cs-CZ" dirty="0" smtClean="0"/>
              <a:t>Bezvadné: úplatné závazky: s vlastnostmi vymíněnými nebo obvyklými k použití podle účelu smlouvy, je-li straně znám; dispozitivní </a:t>
            </a:r>
            <a:r>
              <a:rPr lang="cs-CZ" dirty="0" err="1" smtClean="0"/>
              <a:t>ust</a:t>
            </a:r>
            <a:r>
              <a:rPr lang="cs-CZ" dirty="0" smtClean="0"/>
              <a:t>.:střední jakost - § 1915</a:t>
            </a:r>
          </a:p>
          <a:p>
            <a:pPr lvl="1" eaLnBrk="1" hangingPunct="1"/>
            <a:r>
              <a:rPr lang="cs-CZ" dirty="0" smtClean="0"/>
              <a:t>Splnění vadné  - § 1916 zejm.:</a:t>
            </a:r>
          </a:p>
          <a:p>
            <a:pPr lvl="2" eaLnBrk="1" hangingPunct="1"/>
            <a:r>
              <a:rPr lang="cs-CZ" dirty="0" smtClean="0"/>
              <a:t>Předmět nemá stanovené nebo ujednané vlastnosti</a:t>
            </a:r>
          </a:p>
          <a:p>
            <a:pPr lvl="2" eaLnBrk="1" hangingPunct="1"/>
            <a:r>
              <a:rPr lang="cs-CZ" dirty="0" smtClean="0"/>
              <a:t>Dlužník neupozorní na vady, které se obvykle nevyskytují</a:t>
            </a:r>
          </a:p>
          <a:p>
            <a:pPr lvl="2" eaLnBrk="1" hangingPunct="1"/>
            <a:r>
              <a:rPr lang="cs-CZ" dirty="0" smtClean="0"/>
              <a:t>Dlužník výslovně ujistí (bez vad nebo užití k určitému účelu)</a:t>
            </a:r>
          </a:p>
          <a:p>
            <a:pPr lvl="2" eaLnBrk="1" hangingPunct="1"/>
            <a:r>
              <a:rPr lang="cs-CZ" dirty="0" smtClean="0"/>
              <a:t>Neoprávněně zcizená věc</a:t>
            </a:r>
          </a:p>
          <a:p>
            <a:pPr marL="1371600" lvl="3" indent="0" eaLnBrk="1" hangingPunct="1">
              <a:buNone/>
            </a:pPr>
            <a:r>
              <a:rPr lang="cs-CZ" dirty="0" smtClean="0"/>
              <a:t>= následek vadného </a:t>
            </a:r>
            <a:r>
              <a:rPr lang="cs-CZ" dirty="0"/>
              <a:t>s</a:t>
            </a:r>
            <a:r>
              <a:rPr lang="cs-CZ" dirty="0" smtClean="0"/>
              <a:t>.: splnění závazku + práva z vadného plnění</a:t>
            </a:r>
          </a:p>
          <a:p>
            <a:pPr lvl="2" eaLnBrk="1" hangingPunct="1"/>
            <a:endParaRPr lang="cs-CZ" dirty="0" smtClean="0"/>
          </a:p>
          <a:p>
            <a:pPr marL="457200" lvl="1" indent="0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cs-CZ" dirty="0" smtClean="0"/>
              <a:t>Vadné splnění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/>
          <a:lstStyle/>
          <a:p>
            <a:r>
              <a:rPr lang="cs-CZ" dirty="0" smtClean="0"/>
              <a:t>Důsledky:</a:t>
            </a:r>
          </a:p>
          <a:p>
            <a:pPr lvl="1"/>
            <a:r>
              <a:rPr lang="cs-CZ" dirty="0" smtClean="0"/>
              <a:t>Vytknutí vady: </a:t>
            </a:r>
            <a:r>
              <a:rPr lang="cs-CZ" sz="2400" dirty="0" smtClean="0"/>
              <a:t>(a) způsob (b) lhůta; zmeškání lhůty = vznik námitky opožděného vytknutí - zánik vymahatelnosti  výjimka vědomé vady - § 1921-1922</a:t>
            </a:r>
          </a:p>
          <a:p>
            <a:pPr lvl="1"/>
            <a:r>
              <a:rPr lang="cs-CZ" dirty="0" smtClean="0"/>
              <a:t>Záruka za jakost (z </a:t>
            </a:r>
            <a:r>
              <a:rPr lang="cs-CZ" dirty="0" err="1" smtClean="0"/>
              <a:t>ObchZ</a:t>
            </a:r>
            <a:r>
              <a:rPr lang="cs-CZ" dirty="0" smtClean="0"/>
              <a:t>):</a:t>
            </a:r>
          </a:p>
          <a:p>
            <a:pPr lvl="2"/>
            <a:r>
              <a:rPr lang="cs-CZ" dirty="0" smtClean="0"/>
              <a:t>Obsažená </a:t>
            </a:r>
          </a:p>
          <a:p>
            <a:pPr lvl="3"/>
            <a:r>
              <a:rPr lang="cs-CZ" dirty="0" smtClean="0"/>
              <a:t>ve smlouvě</a:t>
            </a:r>
          </a:p>
          <a:p>
            <a:pPr lvl="3"/>
            <a:r>
              <a:rPr lang="cs-CZ" dirty="0"/>
              <a:t>v</a:t>
            </a:r>
            <a:r>
              <a:rPr lang="cs-CZ" dirty="0" smtClean="0"/>
              <a:t> záručním listu</a:t>
            </a:r>
          </a:p>
          <a:p>
            <a:pPr lvl="3"/>
            <a:r>
              <a:rPr lang="cs-CZ" dirty="0"/>
              <a:t>d</a:t>
            </a:r>
            <a:r>
              <a:rPr lang="cs-CZ" dirty="0" smtClean="0"/>
              <a:t>oba použitelnosti nebo trvanlivosti nebo záruční doba na obalu</a:t>
            </a:r>
          </a:p>
          <a:p>
            <a:pPr lvl="2"/>
            <a:r>
              <a:rPr lang="cs-CZ" dirty="0" smtClean="0"/>
              <a:t>Předmět po určenou dobu</a:t>
            </a:r>
          </a:p>
          <a:p>
            <a:pPr lvl="3"/>
            <a:r>
              <a:rPr lang="cs-CZ" dirty="0" smtClean="0"/>
              <a:t>způsobilý k ujednanému účelu</a:t>
            </a:r>
          </a:p>
          <a:p>
            <a:pPr lvl="3"/>
            <a:r>
              <a:rPr lang="cs-CZ" dirty="0"/>
              <a:t>p</a:t>
            </a:r>
            <a:r>
              <a:rPr lang="cs-CZ" dirty="0" smtClean="0"/>
              <a:t>održí si ujednané </a:t>
            </a:r>
            <a:r>
              <a:rPr lang="cs-CZ" dirty="0" smtClean="0"/>
              <a:t>vlastnosti</a:t>
            </a:r>
          </a:p>
          <a:p>
            <a:pPr lvl="3"/>
            <a:endParaRPr lang="cs-CZ" dirty="0"/>
          </a:p>
          <a:p>
            <a:pPr marL="1371600" lvl="3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m </a:t>
            </a:r>
            <a:r>
              <a:rPr lang="cs-CZ" dirty="0"/>
              <a:t>	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30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dirty="0" smtClean="0"/>
              <a:t>Vadné splnění – práva z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Práva z vad:</a:t>
            </a:r>
          </a:p>
          <a:p>
            <a:pPr lvl="1"/>
            <a:r>
              <a:rPr lang="cs-CZ" dirty="0" smtClean="0"/>
              <a:t>Odstranitelná vada:</a:t>
            </a:r>
          </a:p>
          <a:p>
            <a:pPr lvl="2"/>
            <a:r>
              <a:rPr lang="cs-CZ" dirty="0" smtClean="0"/>
              <a:t>Oprava nebo doplnění co chybí</a:t>
            </a:r>
          </a:p>
          <a:p>
            <a:pPr lvl="2"/>
            <a:r>
              <a:rPr lang="cs-CZ" dirty="0" smtClean="0"/>
              <a:t>Přiměřená sleva z ceny</a:t>
            </a:r>
          </a:p>
          <a:p>
            <a:pPr lvl="1"/>
            <a:r>
              <a:rPr lang="cs-CZ" dirty="0" smtClean="0"/>
              <a:t>Neodstranitelná + nelze řádně užívat</a:t>
            </a:r>
          </a:p>
          <a:p>
            <a:pPr lvl="2"/>
            <a:r>
              <a:rPr lang="cs-CZ" dirty="0" smtClean="0"/>
              <a:t>Odstoupení od smlouvy</a:t>
            </a:r>
          </a:p>
          <a:p>
            <a:pPr lvl="2"/>
            <a:r>
              <a:rPr lang="cs-CZ" dirty="0" smtClean="0"/>
              <a:t>Přiměřená </a:t>
            </a:r>
            <a:r>
              <a:rPr lang="cs-CZ" dirty="0"/>
              <a:t>sleva z ceny</a:t>
            </a:r>
          </a:p>
          <a:p>
            <a:pPr lvl="1"/>
            <a:r>
              <a:rPr lang="cs-CZ" dirty="0" smtClean="0"/>
              <a:t>V každém případě ve lhůtě do 1 měsíce po základní lhůtě k uplatnění práv:</a:t>
            </a:r>
          </a:p>
          <a:p>
            <a:pPr lvl="2"/>
            <a:r>
              <a:rPr lang="cs-CZ" dirty="0" smtClean="0"/>
              <a:t>náhrada účelně vynaložených nákladů při uplatnění práv</a:t>
            </a:r>
          </a:p>
          <a:p>
            <a:pPr lvl="1"/>
            <a:r>
              <a:rPr lang="cs-CZ" dirty="0" smtClean="0"/>
              <a:t>Uplatnění vylučuje domáhání se z titulu jiných práv </a:t>
            </a:r>
            <a:r>
              <a:rPr lang="cs-CZ" sz="2400" dirty="0" smtClean="0"/>
              <a:t>(výjimka výslovná – náhrada  následné škody)</a:t>
            </a:r>
          </a:p>
        </p:txBody>
      </p:sp>
    </p:spTree>
    <p:extLst>
      <p:ext uri="{BB962C8B-B14F-4D97-AF65-F5344CB8AC3E}">
        <p14:creationId xmlns:p14="http://schemas.microsoft.com/office/powerpoint/2010/main" val="3627156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Způsoby a techniky splnění (§ </a:t>
            </a:r>
            <a:r>
              <a:rPr lang="cs-CZ" sz="4000" smtClean="0">
                <a:latin typeface="Arial" charset="0"/>
              </a:rPr>
              <a:t>1908</a:t>
            </a:r>
            <a:r>
              <a:rPr lang="cs-CZ" sz="4000" smtClean="0"/>
              <a:t> n.)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 smtClean="0"/>
              <a:t>Alternativní splnění - § </a:t>
            </a:r>
            <a:r>
              <a:rPr lang="cs-CZ" dirty="0" smtClean="0"/>
              <a:t>1926-1928 </a:t>
            </a:r>
            <a:r>
              <a:rPr lang="cs-CZ" sz="2400" dirty="0" smtClean="0"/>
              <a:t>(</a:t>
            </a:r>
            <a:r>
              <a:rPr lang="cs-CZ" sz="2400" dirty="0" err="1" smtClean="0"/>
              <a:t>vyvr.domněnka:D</a:t>
            </a:r>
            <a:r>
              <a:rPr lang="cs-CZ" sz="2400" dirty="0" smtClean="0"/>
              <a:t>; nevčasná volba-přechod práva volby)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 smtClean="0"/>
              <a:t>Plnění věci druhově určené - § 1929 </a:t>
            </a:r>
            <a:r>
              <a:rPr lang="cs-CZ" sz="2400" dirty="0" smtClean="0"/>
              <a:t>(výběr věci vhodné pro účel)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 smtClean="0"/>
              <a:t>Poukázka (asignace) - § 1939 –  1948 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dirty="0" smtClean="0"/>
              <a:t>(Poukázka na cenné papíry-DOZ-není </a:t>
            </a:r>
            <a:r>
              <a:rPr lang="cs-CZ" dirty="0" err="1" smtClean="0"/>
              <a:t>výsl</a:t>
            </a:r>
            <a:r>
              <a:rPr lang="cs-CZ" dirty="0" smtClean="0"/>
              <a:t>. úprava)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dirty="0" smtClean="0"/>
              <a:t>Poukázka na řad - § </a:t>
            </a:r>
            <a:r>
              <a:rPr lang="cs-CZ" dirty="0" smtClean="0"/>
              <a:t>1946 </a:t>
            </a:r>
            <a:r>
              <a:rPr lang="cs-CZ" sz="2400" dirty="0" smtClean="0"/>
              <a:t>(rubopis)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dirty="0" smtClean="0"/>
              <a:t>Poukázka na doručitele - § </a:t>
            </a:r>
            <a:r>
              <a:rPr lang="cs-CZ" dirty="0" smtClean="0"/>
              <a:t>1947 </a:t>
            </a:r>
            <a:r>
              <a:rPr lang="cs-CZ" sz="2400" dirty="0" smtClean="0"/>
              <a:t>(poukázaný plní doručiteli poukázky)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 smtClean="0"/>
              <a:t>Kvitance - § </a:t>
            </a:r>
            <a:r>
              <a:rPr lang="cs-CZ" dirty="0" smtClean="0"/>
              <a:t>1949-1951 </a:t>
            </a:r>
            <a:r>
              <a:rPr lang="cs-CZ" sz="2400" dirty="0" smtClean="0"/>
              <a:t>(potvrzení o splnění dluhu)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 smtClean="0"/>
              <a:t>Dlužní úpis - § </a:t>
            </a:r>
            <a:r>
              <a:rPr lang="cs-CZ" dirty="0" smtClean="0"/>
              <a:t>1952 </a:t>
            </a:r>
            <a:r>
              <a:rPr lang="cs-CZ" sz="2400" dirty="0"/>
              <a:t>(</a:t>
            </a:r>
            <a:r>
              <a:rPr lang="cs-CZ" sz="2400" dirty="0" smtClean="0"/>
              <a:t>potvrzení o existenci dluhu)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 smtClean="0"/>
              <a:t>Náhradní splnění  do soudní úschovy - § 1953 </a:t>
            </a:r>
            <a:r>
              <a:rPr lang="cs-CZ" sz="2400" dirty="0" smtClean="0"/>
              <a:t>(postup v </a:t>
            </a:r>
            <a:r>
              <a:rPr lang="cs-CZ" sz="2400" dirty="0" smtClean="0"/>
              <a:t>ZZŘS; důvody na straně V)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cs-CZ" dirty="0" smtClean="0"/>
          </a:p>
          <a:p>
            <a:pPr lvl="2" eaLnBrk="1" hangingPunct="1">
              <a:lnSpc>
                <a:spcPct val="90000"/>
              </a:lnSpc>
            </a:pPr>
            <a:endParaRPr lang="cs-CZ" dirty="0" smtClean="0"/>
          </a:p>
          <a:p>
            <a:pPr marL="0" indent="0"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444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Místo splnění - § 1954 </a:t>
            </a:r>
            <a:r>
              <a:rPr lang="cs-CZ" dirty="0"/>
              <a:t>– </a:t>
            </a:r>
            <a:r>
              <a:rPr lang="cs-CZ" dirty="0" smtClean="0"/>
              <a:t>1957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48017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dirty="0"/>
              <a:t>§ </a:t>
            </a:r>
            <a:r>
              <a:rPr lang="cs-CZ" sz="8000" dirty="0" smtClean="0"/>
              <a:t>1954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 smtClean="0"/>
              <a:t>K </a:t>
            </a:r>
            <a:r>
              <a:rPr lang="cs-CZ" sz="8000" dirty="0"/>
              <a:t>řádnému splnění se vyžaduje, aby byl dluh splněn </a:t>
            </a:r>
            <a:r>
              <a:rPr lang="cs-CZ" sz="8000" b="1" dirty="0"/>
              <a:t>ve stanoveném místě</a:t>
            </a:r>
            <a:r>
              <a:rPr lang="cs-CZ" sz="8000" dirty="0"/>
              <a:t>. </a:t>
            </a:r>
            <a:r>
              <a:rPr lang="cs-CZ" sz="8000" b="1" dirty="0"/>
              <a:t>Nelze-li místo plnění zjistit </a:t>
            </a:r>
            <a:r>
              <a:rPr lang="cs-CZ" sz="8000" dirty="0"/>
              <a:t>ze smlouvy, povahy závazku nebo z účelu plnění, plní se </a:t>
            </a:r>
            <a:r>
              <a:rPr lang="cs-CZ" sz="8000" b="1" dirty="0"/>
              <a:t>v místě stanoveném </a:t>
            </a:r>
            <a:r>
              <a:rPr lang="cs-CZ" sz="8000" b="1" dirty="0" smtClean="0"/>
              <a:t>zákonem </a:t>
            </a:r>
            <a:r>
              <a:rPr lang="cs-CZ" sz="8000" dirty="0" smtClean="0"/>
              <a:t>(viz § 1955)</a:t>
            </a:r>
            <a:endParaRPr lang="cs-CZ" sz="8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dirty="0" smtClean="0"/>
              <a:t>§ </a:t>
            </a:r>
            <a:r>
              <a:rPr lang="cs-CZ" sz="8000" dirty="0"/>
              <a:t>1955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/>
              <a:t> </a:t>
            </a:r>
            <a:r>
              <a:rPr lang="cs-CZ" sz="8000" dirty="0" smtClean="0"/>
              <a:t>(</a:t>
            </a:r>
            <a:r>
              <a:rPr lang="cs-CZ" sz="8000" dirty="0"/>
              <a:t>1) </a:t>
            </a:r>
            <a:r>
              <a:rPr lang="cs-CZ" sz="8000" b="1" dirty="0"/>
              <a:t>Nepeněžitý dluh </a:t>
            </a:r>
            <a:r>
              <a:rPr lang="cs-CZ" sz="8000" dirty="0"/>
              <a:t>plní </a:t>
            </a:r>
            <a:r>
              <a:rPr lang="cs-CZ" sz="8000" u="sng" dirty="0"/>
              <a:t>dlužník v místě svého </a:t>
            </a:r>
            <a:r>
              <a:rPr lang="cs-CZ" sz="8000" dirty="0"/>
              <a:t>bydliště nebo </a:t>
            </a:r>
            <a:r>
              <a:rPr lang="cs-CZ" sz="8000" dirty="0" smtClean="0"/>
              <a:t>sídla (</a:t>
            </a:r>
            <a:r>
              <a:rPr lang="cs-CZ" sz="8000" u="sng" dirty="0" smtClean="0"/>
              <a:t>odnosný</a:t>
            </a:r>
            <a:r>
              <a:rPr lang="cs-CZ" sz="8000" dirty="0" smtClean="0"/>
              <a:t>). </a:t>
            </a:r>
            <a:r>
              <a:rPr lang="cs-CZ" sz="8000" b="1" dirty="0"/>
              <a:t>Peněžitý dluh </a:t>
            </a:r>
            <a:r>
              <a:rPr lang="cs-CZ" sz="8000" dirty="0"/>
              <a:t>plní dlužník </a:t>
            </a:r>
            <a:r>
              <a:rPr lang="cs-CZ" sz="8000" u="sng" dirty="0"/>
              <a:t>v místě </a:t>
            </a:r>
            <a:r>
              <a:rPr lang="cs-CZ" sz="8000" dirty="0"/>
              <a:t>bydliště nebo sídla </a:t>
            </a:r>
            <a:r>
              <a:rPr lang="cs-CZ" sz="8000" u="sng" dirty="0" smtClean="0"/>
              <a:t>věřitele (</a:t>
            </a:r>
            <a:r>
              <a:rPr lang="cs-CZ" sz="8000" u="sng" dirty="0" err="1" smtClean="0"/>
              <a:t>donosný</a:t>
            </a:r>
            <a:r>
              <a:rPr lang="cs-CZ" sz="8000" u="sng" dirty="0" smtClean="0"/>
              <a:t>)</a:t>
            </a:r>
            <a:r>
              <a:rPr lang="cs-CZ" sz="8000" dirty="0" smtClean="0"/>
              <a:t>.</a:t>
            </a:r>
            <a:endParaRPr lang="cs-CZ" sz="8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 smtClean="0"/>
              <a:t>(</a:t>
            </a:r>
            <a:r>
              <a:rPr lang="cs-CZ" sz="8000" dirty="0"/>
              <a:t>2) Vznikl-li závazek </a:t>
            </a:r>
            <a:r>
              <a:rPr lang="cs-CZ" sz="8000" u="sng" dirty="0"/>
              <a:t>při provozu </a:t>
            </a:r>
            <a:r>
              <a:rPr lang="cs-CZ" sz="8000" u="sng" dirty="0" smtClean="0"/>
              <a:t>závodu (§ 502)</a:t>
            </a:r>
            <a:r>
              <a:rPr lang="cs-CZ" sz="8000" dirty="0" smtClean="0"/>
              <a:t>, </a:t>
            </a:r>
            <a:r>
              <a:rPr lang="cs-CZ" sz="8000" dirty="0"/>
              <a:t>plní se dluh </a:t>
            </a:r>
            <a:r>
              <a:rPr lang="cs-CZ" sz="8000" u="sng" dirty="0"/>
              <a:t>v místě závodu</a:t>
            </a:r>
            <a:r>
              <a:rPr lang="cs-CZ" sz="8000" dirty="0"/>
              <a:t>. To platí obdobně, vznikl-li závazek </a:t>
            </a:r>
            <a:r>
              <a:rPr lang="cs-CZ" sz="8000" u="sng" dirty="0"/>
              <a:t>při provozu provozovny</a:t>
            </a:r>
            <a:r>
              <a:rPr lang="cs-CZ" sz="8000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dirty="0"/>
              <a:t> </a:t>
            </a:r>
            <a:r>
              <a:rPr lang="cs-CZ" sz="8000" dirty="0" smtClean="0"/>
              <a:t>§ </a:t>
            </a:r>
            <a:r>
              <a:rPr lang="cs-CZ" sz="8000" dirty="0"/>
              <a:t>1956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 smtClean="0"/>
              <a:t>Má-li </a:t>
            </a:r>
            <a:r>
              <a:rPr lang="cs-CZ" sz="8000" dirty="0"/>
              <a:t>být </a:t>
            </a:r>
            <a:r>
              <a:rPr lang="cs-CZ" sz="8000" u="sng" dirty="0"/>
              <a:t>plněno u věřitele </a:t>
            </a:r>
            <a:r>
              <a:rPr lang="cs-CZ" sz="8000" dirty="0"/>
              <a:t>a </a:t>
            </a:r>
            <a:r>
              <a:rPr lang="cs-CZ" sz="8000" u="sng" dirty="0"/>
              <a:t>změnil-li</a:t>
            </a:r>
            <a:r>
              <a:rPr lang="cs-CZ" sz="8000" dirty="0"/>
              <a:t> věřitel po uzavření smlouvy své bydliště nebo sídlo, popřípadě umístění závodu nebo provozovny, nese věřitel zvýšené náklady a zvýšené nebezpečí, které tím dlužníku vzniknou.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dirty="0"/>
              <a:t> </a:t>
            </a:r>
            <a:r>
              <a:rPr lang="cs-CZ" sz="8000" dirty="0" smtClean="0"/>
              <a:t>§ </a:t>
            </a:r>
            <a:r>
              <a:rPr lang="cs-CZ" sz="8000" dirty="0"/>
              <a:t>1957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 smtClean="0"/>
              <a:t>(</a:t>
            </a:r>
            <a:r>
              <a:rPr lang="cs-CZ" sz="8000" dirty="0"/>
              <a:t>1) Plní-li dlužník </a:t>
            </a:r>
            <a:r>
              <a:rPr lang="cs-CZ" sz="8000" u="sng" dirty="0"/>
              <a:t>peněžitý dluh prostřednictvím poskytovatele platebních služeb</a:t>
            </a:r>
            <a:r>
              <a:rPr lang="cs-CZ" sz="8000" dirty="0"/>
              <a:t>, je </a:t>
            </a:r>
            <a:r>
              <a:rPr lang="cs-CZ" sz="8000" u="sng" dirty="0"/>
              <a:t>dluh splněn </a:t>
            </a:r>
            <a:r>
              <a:rPr lang="cs-CZ" sz="8000" b="1" dirty="0"/>
              <a:t>připsáním peněžní částky na účet </a:t>
            </a:r>
            <a:r>
              <a:rPr lang="cs-CZ" sz="8000" dirty="0"/>
              <a:t>poskytovatele platebních služeb </a:t>
            </a:r>
            <a:r>
              <a:rPr lang="cs-CZ" sz="8000" b="1" dirty="0"/>
              <a:t>věřitele.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 smtClean="0"/>
              <a:t>(</a:t>
            </a:r>
            <a:r>
              <a:rPr lang="cs-CZ" sz="8000" dirty="0"/>
              <a:t>2) Plní-li dlužník </a:t>
            </a:r>
            <a:r>
              <a:rPr lang="cs-CZ" sz="8000" u="sng" dirty="0"/>
              <a:t>peněžitý dluh poštovním poukazem</a:t>
            </a:r>
            <a:r>
              <a:rPr lang="cs-CZ" sz="8000" dirty="0"/>
              <a:t>, je </a:t>
            </a:r>
            <a:r>
              <a:rPr lang="cs-CZ" sz="8000" u="sng" dirty="0"/>
              <a:t>dluh splněn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/>
              <a:t>	</a:t>
            </a:r>
            <a:r>
              <a:rPr lang="cs-CZ" sz="8000" dirty="0" smtClean="0"/>
              <a:t>a</a:t>
            </a:r>
            <a:r>
              <a:rPr lang="cs-CZ" sz="8000" dirty="0"/>
              <a:t>)	</a:t>
            </a:r>
            <a:r>
              <a:rPr lang="cs-CZ" sz="8000" b="1" dirty="0"/>
              <a:t>připsáním peněžní částky na účet </a:t>
            </a:r>
            <a:r>
              <a:rPr lang="cs-CZ" sz="8000" dirty="0"/>
              <a:t>poskytovatele platebních </a:t>
            </a:r>
            <a:r>
              <a:rPr lang="cs-CZ" sz="8000" dirty="0" smtClean="0"/>
              <a:t>		služeb </a:t>
            </a:r>
            <a:r>
              <a:rPr lang="cs-CZ" sz="8000" dirty="0"/>
              <a:t>věřitele, </a:t>
            </a:r>
            <a:r>
              <a:rPr lang="cs-CZ" sz="8000" b="1" dirty="0"/>
              <a:t>je-li dluh plněn na účet</a:t>
            </a:r>
            <a:r>
              <a:rPr lang="cs-CZ" sz="8000" dirty="0"/>
              <a:t>, nebo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 smtClean="0"/>
              <a:t>	b</a:t>
            </a:r>
            <a:r>
              <a:rPr lang="cs-CZ" sz="8000" dirty="0"/>
              <a:t>)	</a:t>
            </a:r>
            <a:r>
              <a:rPr lang="cs-CZ" sz="8000" b="1" dirty="0"/>
              <a:t>vyplacením</a:t>
            </a:r>
            <a:r>
              <a:rPr lang="cs-CZ" sz="8000" dirty="0"/>
              <a:t> peněžní částky </a:t>
            </a:r>
            <a:r>
              <a:rPr lang="cs-CZ" sz="8000" b="1" dirty="0"/>
              <a:t>věřiteli v hotovosti</a:t>
            </a:r>
            <a:r>
              <a:rPr lang="cs-CZ" sz="80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Čas plnění I - § 1958 - 1980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Čas plnění </a:t>
            </a:r>
            <a:r>
              <a:rPr lang="cs-CZ" sz="2800" u="sng" dirty="0" smtClean="0"/>
              <a:t>ujednán</a:t>
            </a:r>
            <a:r>
              <a:rPr lang="cs-CZ" sz="2800" dirty="0" smtClean="0"/>
              <a:t> nebo jinak </a:t>
            </a:r>
            <a:r>
              <a:rPr lang="cs-CZ" sz="2800" u="sng" dirty="0" smtClean="0"/>
              <a:t>stanoven</a:t>
            </a:r>
            <a:r>
              <a:rPr lang="cs-CZ" sz="2800" dirty="0" smtClean="0"/>
              <a:t> - § 1958/1 	(</a:t>
            </a:r>
            <a:r>
              <a:rPr lang="cs-CZ" sz="2800" b="1" dirty="0" smtClean="0"/>
              <a:t>bez vyzvání věřitele</a:t>
            </a:r>
            <a:r>
              <a:rPr lang="cs-CZ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Čas splnění </a:t>
            </a:r>
            <a:r>
              <a:rPr lang="cs-CZ" sz="2800" u="sng" dirty="0" smtClean="0"/>
              <a:t>nesjednán</a:t>
            </a:r>
            <a:r>
              <a:rPr lang="cs-CZ" sz="2800" dirty="0" smtClean="0"/>
              <a:t> - § 1958 odst. 2 (</a:t>
            </a:r>
            <a:r>
              <a:rPr lang="cs-CZ" sz="2800" b="1" dirty="0" smtClean="0"/>
              <a:t>věřitel požadovat ihned-dlužník plnit bez zbyt. odkladu</a:t>
            </a:r>
            <a:r>
              <a:rPr lang="cs-CZ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Terminologie určení času- § 1959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Dlužník oprávněn určit čas plnění - § 1960 (</a:t>
            </a:r>
            <a:r>
              <a:rPr lang="cs-CZ" sz="2800" i="1" dirty="0" smtClean="0"/>
              <a:t>alt. </a:t>
            </a:r>
            <a:r>
              <a:rPr lang="cs-CZ" sz="2800" i="1" dirty="0" err="1" smtClean="0"/>
              <a:t>facultas</a:t>
            </a:r>
            <a:r>
              <a:rPr lang="cs-CZ" sz="2800" dirty="0" smtClean="0"/>
              <a:t>: určí soud)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Lze určit čas ve prospěch strany.. - § 1961-1962 (ne-li, ve prospěch obou, </a:t>
            </a:r>
            <a:r>
              <a:rPr lang="cs-CZ" sz="2800" dirty="0" err="1" smtClean="0"/>
              <a:t>výj</a:t>
            </a:r>
            <a:r>
              <a:rPr lang="cs-CZ" sz="2800" dirty="0" smtClean="0"/>
              <a:t>. povaha plnění)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Fakturace a splatnost u vzájemného závazku - §1963n.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Předčasné plnění - § 1967 (</a:t>
            </a:r>
            <a:r>
              <a:rPr lang="cs-CZ" sz="2800" b="1" dirty="0" smtClean="0"/>
              <a:t>d. nemůže bez souhlasu v. odečíst úroky</a:t>
            </a:r>
            <a:r>
              <a:rPr lang="cs-CZ" sz="2800" dirty="0" smtClean="0"/>
              <a:t>); ale: srov. § 2399 (úvěr – předčasné splacení – úrok jen od poskytnutí </a:t>
            </a:r>
            <a:r>
              <a:rPr lang="cs-CZ" sz="2800" u="sng" dirty="0" smtClean="0"/>
              <a:t>do vrácení</a:t>
            </a:r>
            <a:r>
              <a:rPr lang="cs-CZ" sz="2800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Čas plnění II - § 1958 - 1980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589240"/>
          </a:xfrm>
        </p:spPr>
        <p:txBody>
          <a:bodyPr/>
          <a:lstStyle/>
          <a:p>
            <a:pPr eaLnBrk="1" hangingPunct="1"/>
            <a:r>
              <a:rPr lang="cs-CZ" b="1" dirty="0" smtClean="0"/>
              <a:t>Prodlení dlužníka </a:t>
            </a:r>
            <a:r>
              <a:rPr lang="cs-CZ" dirty="0" smtClean="0"/>
              <a:t>- § 1968-1974 </a:t>
            </a:r>
          </a:p>
          <a:p>
            <a:pPr lvl="1" eaLnBrk="1" hangingPunct="1"/>
            <a:r>
              <a:rPr lang="cs-CZ" dirty="0" smtClean="0"/>
              <a:t>Nenastává, je-li v prodlení věřitel</a:t>
            </a:r>
          </a:p>
          <a:p>
            <a:pPr lvl="1" eaLnBrk="1" hangingPunct="1"/>
            <a:r>
              <a:rPr lang="cs-CZ" b="1" dirty="0" smtClean="0"/>
              <a:t>věřitel může: (a) vymáhat splnění nebo (b) odstoupit od smlouvy </a:t>
            </a:r>
            <a:r>
              <a:rPr lang="cs-CZ" dirty="0" smtClean="0"/>
              <a:t>(§2001n.)</a:t>
            </a:r>
          </a:p>
          <a:p>
            <a:pPr lvl="1" eaLnBrk="1" hangingPunct="1"/>
            <a:r>
              <a:rPr lang="cs-CZ" u="sng" dirty="0" smtClean="0"/>
              <a:t>Peněžitý dluh </a:t>
            </a:r>
            <a:r>
              <a:rPr lang="cs-CZ" dirty="0" smtClean="0"/>
              <a:t>– úrok z prodlení </a:t>
            </a:r>
            <a:r>
              <a:rPr lang="cs-CZ" sz="2400" dirty="0" smtClean="0"/>
              <a:t>(smluvený - </a:t>
            </a:r>
            <a:r>
              <a:rPr lang="cs-CZ" sz="2400" dirty="0" err="1" smtClean="0"/>
              <a:t>vl.nař</a:t>
            </a:r>
            <a:r>
              <a:rPr lang="cs-CZ" sz="2400" dirty="0" smtClean="0"/>
              <a:t>. odkazující </a:t>
            </a:r>
            <a:r>
              <a:rPr lang="cs-CZ" sz="2400" dirty="0" err="1" smtClean="0"/>
              <a:t>ust</a:t>
            </a:r>
            <a:r>
              <a:rPr lang="cs-CZ" sz="2400" dirty="0" smtClean="0"/>
              <a:t>.; subjektivní princip: ne, není-li d. za prodlení odpovědný (?) – </a:t>
            </a:r>
            <a:r>
              <a:rPr lang="cs-CZ" sz="2400" dirty="0" err="1" smtClean="0"/>
              <a:t>vl</a:t>
            </a:r>
            <a:r>
              <a:rPr lang="cs-CZ" sz="2400" dirty="0" smtClean="0"/>
              <a:t>. </a:t>
            </a:r>
            <a:r>
              <a:rPr lang="cs-CZ" sz="2400" dirty="0" err="1"/>
              <a:t>n</a:t>
            </a:r>
            <a:r>
              <a:rPr lang="cs-CZ" sz="2400" dirty="0" err="1" smtClean="0"/>
              <a:t>ař</a:t>
            </a:r>
            <a:r>
              <a:rPr lang="cs-CZ" sz="2400" dirty="0" smtClean="0"/>
              <a:t>. 142/1994 Sb. </a:t>
            </a:r>
            <a:r>
              <a:rPr lang="cs-CZ" sz="2400" dirty="0"/>
              <a:t>z</a:t>
            </a:r>
            <a:r>
              <a:rPr lang="cs-CZ" sz="2400" dirty="0" smtClean="0"/>
              <a:t>rušeno - § 3080 bod 211 – </a:t>
            </a:r>
            <a:r>
              <a:rPr lang="cs-CZ" sz="2400" dirty="0" smtClean="0">
                <a:solidFill>
                  <a:srgbClr val="FF0000"/>
                </a:solidFill>
              </a:rPr>
              <a:t>nově </a:t>
            </a:r>
            <a:r>
              <a:rPr lang="cs-CZ" sz="2400" dirty="0" smtClean="0"/>
              <a:t>nařízení </a:t>
            </a:r>
            <a:r>
              <a:rPr lang="cs-CZ" sz="2400" dirty="0"/>
              <a:t>vlády č. 351/2013 Sb., kterým se určuje výše úroků z prodlení a nákladů spojených s uplatněním pohledávky</a:t>
            </a:r>
            <a:r>
              <a:rPr lang="cs-CZ" sz="2400" dirty="0" smtClean="0"/>
              <a:t>..</a:t>
            </a:r>
            <a:endParaRPr lang="cs-CZ" sz="2400" u="sng" dirty="0" smtClean="0"/>
          </a:p>
          <a:p>
            <a:pPr lvl="1" eaLnBrk="1" hangingPunct="1"/>
            <a:r>
              <a:rPr lang="cs-CZ" u="sng" dirty="0" smtClean="0"/>
              <a:t>Náhrada škody</a:t>
            </a:r>
            <a:r>
              <a:rPr lang="cs-CZ" dirty="0" smtClean="0"/>
              <a:t>, není-li kryta úroky z prodlení</a:t>
            </a:r>
          </a:p>
          <a:p>
            <a:pPr lvl="1" eaLnBrk="1" hangingPunct="1"/>
            <a:r>
              <a:rPr lang="cs-CZ" dirty="0" smtClean="0"/>
              <a:t>D. po dobu prodlení nese nebezpečí škody na věci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930</Words>
  <Application>Microsoft Office PowerPoint</Application>
  <PresentationFormat>Předvádění na obrazovce (4:3)</PresentationFormat>
  <Paragraphs>172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Nový občanský zákoník</vt:lpstr>
      <vt:lpstr>Základní charakteristika</vt:lpstr>
      <vt:lpstr>Splnění - § 1908 n.</vt:lpstr>
      <vt:lpstr>Vadné splnění</vt:lpstr>
      <vt:lpstr>Vadné splnění – práva z vad</vt:lpstr>
      <vt:lpstr>Způsoby a techniky splnění (§ 1908 n.)</vt:lpstr>
      <vt:lpstr>Místo splnění - § 1954 – 1957 </vt:lpstr>
      <vt:lpstr>Čas plnění I - § 1958 - 1980</vt:lpstr>
      <vt:lpstr>Čas plnění II - § 1958 - 1980</vt:lpstr>
      <vt:lpstr>Čas plnění III - § 1958 - 1980</vt:lpstr>
      <vt:lpstr>Jiné způsoby zániku závazků - § 1981-2009</vt:lpstr>
      <vt:lpstr>Oddíl 2 Jiné způsoby zániku závazků II</vt:lpstr>
      <vt:lpstr>Odd. 2 Jiné způsoby zániku závazků III</vt:lpstr>
      <vt:lpstr>Odd. 2 Jiné způsoby zániku závazků IV</vt:lpstr>
      <vt:lpstr>Odd. 2 Jiné způsoby zániku záv. V</vt:lpstr>
      <vt:lpstr>Odd. 2 Jiné způsoby zániku závazků VI</vt:lpstr>
      <vt:lpstr>  Odd. 2 Jiné způs. zániku závazků VII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39</cp:revision>
  <dcterms:created xsi:type="dcterms:W3CDTF">2012-02-10T12:55:42Z</dcterms:created>
  <dcterms:modified xsi:type="dcterms:W3CDTF">2015-03-17T21:48:13Z</dcterms:modified>
</cp:coreProperties>
</file>