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>
        <p:scale>
          <a:sx n="73" d="100"/>
          <a:sy n="73" d="100"/>
        </p:scale>
        <p:origin x="-171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6480B-FE0D-4649-86FF-D131D24130F9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1227-5F76-4A58-A512-DD0C8C9733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2DF-770A-4795-A340-468302898991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AFA3B-3EDB-47D2-8D67-AFCA9D6273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454BB-C253-40EA-AE85-CD6FCCFB8D04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9FF5-0456-4562-9E28-82EC886E8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6172-1286-4D5B-981F-BFBFF650D8DF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ED17D-DF09-4A69-856A-906667901E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B793D-7567-4D67-B021-359B927FFB77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5EE1D-FBA6-492D-AA7A-D1C2042F2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98765-706B-4762-A261-DBF05B41A764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C61E4-2C66-48EB-87C6-48062015F1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DFC9-2B27-496F-BE82-BE4783539D80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3F0B-F348-45F1-8EC5-B06739BFD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9F2B4-D18A-4BBC-BD72-5896050C1FA1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2C68-BC8C-4C79-AEA8-108A9616F3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F3F63-71C5-447D-9F30-333F5E30ED9A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9BD7-A869-4EF1-8524-BCFF5DA26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457C-FAA3-4D2D-92CA-BEEA4C40E38D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C725-67AC-4AC7-9F71-6104CDCE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C8DF-8D09-4D85-B3D3-2D5835383246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F4BF7-C6F5-40C0-873F-27A3FBF190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6A1CDC-A2E3-483B-80DC-78BB440B7CFE}" type="datetimeFigureOut">
              <a:rPr lang="cs-CZ"/>
              <a:pPr>
                <a:defRPr/>
              </a:pPr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FB3C91-AD23-42B2-A612-209622EA6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2174999"/>
            <a:ext cx="7772400" cy="1470025"/>
          </a:xfrm>
        </p:spPr>
        <p:txBody>
          <a:bodyPr/>
          <a:lstStyle/>
          <a:p>
            <a:r>
              <a:rPr lang="cs-CZ" smtClean="0"/>
              <a:t>Nový občanský zákoník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Závazkové právo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Změna závazků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Část čtvrtá, Hlava I, Díl 6, § 1879-1907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799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Oddíl </a:t>
            </a:r>
            <a:r>
              <a:rPr lang="cs-CZ" dirty="0"/>
              <a:t>1 </a:t>
            </a:r>
            <a:r>
              <a:rPr lang="cs-CZ" b="1" dirty="0"/>
              <a:t>Změna v osobě věřitele nebo dlužníka: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Pododdíl 1 </a:t>
            </a:r>
            <a:r>
              <a:rPr lang="cs-CZ" b="1" dirty="0"/>
              <a:t>Změna v osobě věřitele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3000" b="1" dirty="0" smtClean="0"/>
              <a:t>Postoupení pohledávky</a:t>
            </a:r>
            <a:r>
              <a:rPr lang="cs-CZ" sz="3000" dirty="0" smtClean="0"/>
              <a:t> § 1879-1886: odpovídá zásadně § 524n. DOZ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Přechází </a:t>
            </a:r>
            <a:r>
              <a:rPr lang="cs-CZ" altLang="cs-CZ" sz="2800" dirty="0"/>
              <a:t>vše (příslušenství, spojená práva, zajištění)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Výjimky z postoupení: osobní povaha práva, změna obsahu, nepostižitelnost exekucí, </a:t>
            </a:r>
            <a:r>
              <a:rPr lang="cs-CZ" altLang="cs-CZ" sz="2800" u="sng" dirty="0"/>
              <a:t>rozpor s dohodou</a:t>
            </a:r>
            <a:r>
              <a:rPr lang="cs-CZ" altLang="cs-CZ" sz="2800" dirty="0"/>
              <a:t>, zvláštní předpisy (např. sociální zabezpečení)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Notifikace postupitelem </a:t>
            </a:r>
            <a:r>
              <a:rPr lang="cs-CZ" altLang="cs-CZ" sz="2800" dirty="0" smtClean="0"/>
              <a:t>nebo prokázání postupníkem(vč</a:t>
            </a:r>
            <a:r>
              <a:rPr lang="cs-CZ" altLang="cs-CZ" sz="2800" dirty="0"/>
              <a:t>. zajištění)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Odpovědnost postupitele vůči postupníkovi § 1885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Úplatné </a:t>
            </a:r>
            <a:r>
              <a:rPr lang="cs-CZ" altLang="cs-CZ" dirty="0" smtClean="0"/>
              <a:t>post.: </a:t>
            </a:r>
            <a:r>
              <a:rPr lang="cs-CZ" altLang="cs-CZ" dirty="0"/>
              <a:t>odp.za existenci + za dobytnost </a:t>
            </a:r>
            <a:r>
              <a:rPr lang="cs-CZ" altLang="cs-CZ" dirty="0" smtClean="0">
                <a:solidFill>
                  <a:srgbClr val="FF0000"/>
                </a:solidFill>
              </a:rPr>
              <a:t>nově </a:t>
            </a:r>
            <a:r>
              <a:rPr lang="cs-CZ" altLang="cs-CZ" i="1" dirty="0" smtClean="0">
                <a:solidFill>
                  <a:srgbClr val="FF0000"/>
                </a:solidFill>
              </a:rPr>
              <a:t>ex lege </a:t>
            </a:r>
            <a:r>
              <a:rPr lang="cs-CZ" altLang="cs-CZ" dirty="0" smtClean="0"/>
              <a:t>(DOZ: pokud se písemně zavázal k ručení za dobytnost)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Námitky </a:t>
            </a:r>
            <a:r>
              <a:rPr lang="cs-CZ" altLang="cs-CZ" sz="2800" dirty="0" smtClean="0"/>
              <a:t>dlužníka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Odpovědnost za vady pohledávky: odkaz na odp. řádné/vady plnění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b="1" dirty="0" smtClean="0">
                <a:solidFill>
                  <a:srgbClr val="FF0000"/>
                </a:solidFill>
              </a:rPr>
              <a:t>Postoupení souboru pohledávek (globální cese) </a:t>
            </a:r>
            <a:r>
              <a:rPr lang="cs-CZ" sz="3000" dirty="0" smtClean="0"/>
              <a:t> </a:t>
            </a:r>
            <a:r>
              <a:rPr lang="cs-CZ" sz="2800" dirty="0" smtClean="0"/>
              <a:t>§ 1887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cs-CZ" sz="2800" dirty="0" smtClean="0"/>
              <a:t>Postoupit lze i soubor pohledávek, ať již </a:t>
            </a:r>
            <a:r>
              <a:rPr lang="cs-CZ" sz="2800" u="sng" dirty="0" smtClean="0"/>
              <a:t>současných nebo budoucích</a:t>
            </a:r>
            <a:r>
              <a:rPr lang="cs-CZ" sz="2800" dirty="0" smtClean="0"/>
              <a:t>, je-li takový soubor pohledávek </a:t>
            </a:r>
            <a:r>
              <a:rPr lang="cs-CZ" sz="2800" u="sng" dirty="0" smtClean="0"/>
              <a:t>dostatečně určen</a:t>
            </a:r>
            <a:r>
              <a:rPr lang="cs-CZ" sz="2800" dirty="0" smtClean="0"/>
              <a:t>, zejména pokud se jedná o pohledávky určitého druhu vznikající věřiteli v určité době nebo o různé pohledávky z téhož právního důvodu.</a:t>
            </a:r>
          </a:p>
          <a:p>
            <a:pPr marL="0" indent="0">
              <a:lnSpc>
                <a:spcPct val="90000"/>
              </a:lnSpc>
              <a:buFont typeface="Calibri" pitchFamily="34" charset="0"/>
              <a:buAutoNum type="arabicPeriod"/>
            </a:pPr>
            <a:endParaRPr lang="cs-CZ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cs-CZ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Pododdíl 2</a:t>
            </a:r>
            <a:br>
              <a:rPr lang="cs-CZ" dirty="0"/>
            </a:br>
            <a:r>
              <a:rPr lang="cs-CZ" b="1" dirty="0"/>
              <a:t>Změna v osobě </a:t>
            </a:r>
            <a:r>
              <a:rPr lang="cs-CZ" b="1" dirty="0" smtClean="0"/>
              <a:t>dlužníka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 rtlCol="0">
            <a:normAutofit fontScale="850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Převzetí </a:t>
            </a:r>
            <a:r>
              <a:rPr lang="cs-CZ" b="1" dirty="0" smtClean="0"/>
              <a:t>dluhu</a:t>
            </a:r>
            <a:r>
              <a:rPr lang="cs-CZ" dirty="0" smtClean="0"/>
              <a:t> § 1888-1891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  <a:r>
              <a:rPr lang="cs-CZ" dirty="0"/>
              <a:t>(1) Kdo ujedná s dlužníkem, že přejímá jeho dluh, </a:t>
            </a:r>
            <a:r>
              <a:rPr lang="cs-CZ" u="sng" dirty="0"/>
              <a:t>nastoupí jako dlužník na jeho místo</a:t>
            </a:r>
            <a:r>
              <a:rPr lang="cs-CZ" dirty="0"/>
              <a:t>, dá-li k tomu </a:t>
            </a:r>
            <a:r>
              <a:rPr lang="cs-CZ" u="sng" dirty="0"/>
              <a:t>věřitel souhlas </a:t>
            </a:r>
            <a:r>
              <a:rPr lang="cs-CZ" dirty="0">
                <a:solidFill>
                  <a:srgbClr val="FF0000"/>
                </a:solidFill>
              </a:rPr>
              <a:t>původnímu dlužníku nebo přejímateli </a:t>
            </a:r>
            <a:r>
              <a:rPr lang="cs-CZ" dirty="0" smtClean="0">
                <a:solidFill>
                  <a:srgbClr val="FF0000"/>
                </a:solidFill>
              </a:rPr>
              <a:t>dluhu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Při </a:t>
            </a:r>
            <a:r>
              <a:rPr lang="cs-CZ" dirty="0" smtClean="0"/>
              <a:t>převodu zatížené věci zapsané ve veř. seznamu: 	</a:t>
            </a:r>
            <a:r>
              <a:rPr lang="cs-CZ" dirty="0" smtClean="0"/>
              <a:t>vyvratitelná domněnka </a:t>
            </a:r>
            <a:r>
              <a:rPr lang="cs-CZ" dirty="0" smtClean="0"/>
              <a:t>přechodu </a:t>
            </a:r>
            <a:r>
              <a:rPr lang="cs-CZ" dirty="0" smtClean="0"/>
              <a:t>i dluhu 	zajištěného jistotou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Nedá-li V souhlas, přejímateli vzniká (nepřímá) </a:t>
            </a:r>
            <a:r>
              <a:rPr lang="cs-CZ" dirty="0" err="1" smtClean="0"/>
              <a:t>pov</a:t>
            </a:r>
            <a:r>
              <a:rPr lang="cs-CZ" dirty="0" smtClean="0"/>
              <a:t>.-D</a:t>
            </a:r>
            <a:endParaRPr lang="cs-CZ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O</a:t>
            </a:r>
            <a:r>
              <a:rPr lang="cs-CZ" dirty="0" smtClean="0"/>
              <a:t>bsah </a:t>
            </a:r>
            <a:r>
              <a:rPr lang="cs-CZ" dirty="0" smtClean="0"/>
              <a:t>závazku se nemění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Zajištění T trvá, pokud </a:t>
            </a:r>
            <a:r>
              <a:rPr lang="cs-CZ" dirty="0" smtClean="0"/>
              <a:t>vysloví </a:t>
            </a:r>
            <a:r>
              <a:rPr lang="cs-CZ" dirty="0" smtClean="0"/>
              <a:t>souhlas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Zrušení dluhu dosavadního dlužníka a nastoupení T se samostatnými povinnostmi: </a:t>
            </a:r>
            <a:r>
              <a:rPr lang="cs-CZ" dirty="0" smtClean="0"/>
              <a:t>posoudí se jako novace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Pododdíl 2</a:t>
            </a:r>
            <a:br>
              <a:rPr lang="cs-CZ" dirty="0"/>
            </a:br>
            <a:r>
              <a:rPr lang="cs-CZ" b="1" dirty="0"/>
              <a:t>Změna v osobě dlužníka </a:t>
            </a:r>
            <a:r>
              <a:rPr lang="cs-CZ" b="1" dirty="0" smtClean="0"/>
              <a:t>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2.  Přistoupení k dluhu </a:t>
            </a:r>
            <a:r>
              <a:rPr lang="cs-CZ" dirty="0"/>
              <a:t>§ 1892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(1) Kdo bez dlužníkova souhlasu ujedná s věřitelem, že za dlužníka splní jeho dluh, stává se novým dlužníkem </a:t>
            </a:r>
            <a:r>
              <a:rPr lang="cs-CZ" u="sng" dirty="0"/>
              <a:t>vedle původního dlužníka </a:t>
            </a:r>
            <a:r>
              <a:rPr lang="cs-CZ" dirty="0"/>
              <a:t>a je spolu s ním zavázán </a:t>
            </a:r>
            <a:r>
              <a:rPr lang="cs-CZ" u="sng" dirty="0"/>
              <a:t>společně a nerozdílně </a:t>
            </a:r>
            <a:r>
              <a:rPr lang="cs-CZ" dirty="0">
                <a:solidFill>
                  <a:srgbClr val="FF0000"/>
                </a:solidFill>
              </a:rPr>
              <a:t>– dosud jen u peněžitého dluhu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31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713" y="0"/>
            <a:ext cx="8229600" cy="155679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Pododd</a:t>
            </a:r>
            <a:r>
              <a:rPr lang="cs-CZ" dirty="0" smtClean="0"/>
              <a:t>íl</a:t>
            </a:r>
            <a:r>
              <a:rPr lang="cs-CZ" dirty="0" smtClean="0"/>
              <a:t> </a:t>
            </a:r>
            <a:r>
              <a:rPr lang="cs-CZ" dirty="0"/>
              <a:t>2</a:t>
            </a:r>
            <a:br>
              <a:rPr lang="cs-CZ" dirty="0"/>
            </a:br>
            <a:r>
              <a:rPr lang="cs-CZ" b="1" dirty="0"/>
              <a:t>Změna v osobě dlužníka </a:t>
            </a:r>
            <a:r>
              <a:rPr lang="cs-CZ" b="1" dirty="0" smtClean="0"/>
              <a:t>III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231775" y="1484313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mtClean="0"/>
              <a:t>3.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0825" y="1052736"/>
            <a:ext cx="8713788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b="1" dirty="0">
                <a:latin typeface="Calibri" pitchFamily="34" charset="0"/>
              </a:rPr>
              <a:t>    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</a:rPr>
              <a:t>Převzetí majetku § 1893-1894</a:t>
            </a: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     (1) Převezme-li </a:t>
            </a:r>
            <a:r>
              <a:rPr lang="cs-CZ" sz="2800" dirty="0">
                <a:latin typeface="Calibri" pitchFamily="34" charset="0"/>
              </a:rPr>
              <a:t>někdo od zcizitele veškerý majetek nebo jeho poměrně určenou část, </a:t>
            </a:r>
            <a:r>
              <a:rPr lang="cs-CZ" sz="2800" u="sng" dirty="0">
                <a:latin typeface="Calibri" pitchFamily="34" charset="0"/>
              </a:rPr>
              <a:t>stává se společně a nerozdílně se zcizitelem dlužníkem z dluhů</a:t>
            </a:r>
            <a:r>
              <a:rPr lang="cs-CZ" sz="2800" dirty="0">
                <a:latin typeface="Calibri" pitchFamily="34" charset="0"/>
              </a:rPr>
              <a:t>, které </a:t>
            </a:r>
            <a:r>
              <a:rPr lang="cs-CZ" sz="2800" u="sng" dirty="0">
                <a:latin typeface="Calibri" pitchFamily="34" charset="0"/>
              </a:rPr>
              <a:t>s převzatým majetkem souvisí</a:t>
            </a:r>
            <a:r>
              <a:rPr lang="cs-CZ" sz="2800" dirty="0">
                <a:latin typeface="Calibri" pitchFamily="34" charset="0"/>
              </a:rPr>
              <a:t> a o nichž </a:t>
            </a:r>
            <a:r>
              <a:rPr lang="cs-CZ" sz="2800" u="sng" dirty="0">
                <a:latin typeface="Calibri" pitchFamily="34" charset="0"/>
              </a:rPr>
              <a:t>nabyvatel při uzavření smlouvy věděl nebo musel vědět</a:t>
            </a:r>
            <a:r>
              <a:rPr lang="cs-CZ" sz="2800" dirty="0">
                <a:latin typeface="Calibri" pitchFamily="34" charset="0"/>
              </a:rPr>
              <a:t>. </a:t>
            </a:r>
            <a:r>
              <a:rPr lang="cs-CZ" sz="2800" dirty="0" smtClean="0">
                <a:latin typeface="Calibri" pitchFamily="34" charset="0"/>
              </a:rPr>
              <a:t>Nabyvatel </a:t>
            </a:r>
            <a:r>
              <a:rPr lang="cs-CZ" sz="2800" dirty="0">
                <a:latin typeface="Calibri" pitchFamily="34" charset="0"/>
              </a:rPr>
              <a:t>však </a:t>
            </a:r>
            <a:r>
              <a:rPr lang="cs-CZ" sz="2800" u="sng" dirty="0">
                <a:latin typeface="Calibri" pitchFamily="34" charset="0"/>
              </a:rPr>
              <a:t>není povinen plnit více, než kolik činí hodnota majetku</a:t>
            </a:r>
            <a:r>
              <a:rPr lang="cs-CZ" sz="2800" dirty="0">
                <a:latin typeface="Calibri" pitchFamily="34" charset="0"/>
              </a:rPr>
              <a:t>, jehož takto nabyl</a:t>
            </a:r>
            <a:r>
              <a:rPr lang="cs-CZ" sz="2800" dirty="0" smtClean="0">
                <a:latin typeface="Calibri" pitchFamily="34" charset="0"/>
              </a:rPr>
              <a:t>.</a:t>
            </a:r>
            <a:endParaRPr lang="cs-CZ" sz="2800" dirty="0">
              <a:latin typeface="Calibri" pitchFamily="34" charset="0"/>
            </a:endParaRPr>
          </a:p>
          <a:p>
            <a:r>
              <a:rPr lang="cs-CZ" sz="2800" u="sng" dirty="0">
                <a:latin typeface="Calibri" pitchFamily="34" charset="0"/>
              </a:rPr>
              <a:t>Suma:</a:t>
            </a:r>
          </a:p>
          <a:p>
            <a:pPr>
              <a:buFontTx/>
              <a:buAutoNum type="alphaLcParenR"/>
            </a:pPr>
            <a:r>
              <a:rPr lang="cs-CZ" sz="2800" dirty="0">
                <a:latin typeface="+mn-lt"/>
              </a:rPr>
              <a:t>Přistoupení k dluhům zcizitele </a:t>
            </a:r>
            <a:r>
              <a:rPr lang="cs-CZ" sz="2800" i="1" dirty="0" smtClean="0">
                <a:latin typeface="+mn-lt"/>
              </a:rPr>
              <a:t>ex lege </a:t>
            </a:r>
            <a:r>
              <a:rPr lang="cs-CZ" sz="2800" dirty="0" smtClean="0">
                <a:latin typeface="+mn-lt"/>
              </a:rPr>
              <a:t>jako důsledek převzetí majetku </a:t>
            </a:r>
            <a:r>
              <a:rPr lang="cs-CZ" sz="2400" dirty="0" smtClean="0">
                <a:latin typeface="+mn-lt"/>
              </a:rPr>
              <a:t>(srov</a:t>
            </a:r>
            <a:r>
              <a:rPr lang="cs-CZ" sz="2400" dirty="0">
                <a:latin typeface="+mn-lt"/>
              </a:rPr>
              <a:t>. § 1892)</a:t>
            </a:r>
          </a:p>
          <a:p>
            <a:pPr>
              <a:buFontTx/>
              <a:buAutoNum type="alphaLcParenR"/>
            </a:pPr>
            <a:r>
              <a:rPr lang="cs-CZ" sz="2800" dirty="0">
                <a:latin typeface="Calibri" pitchFamily="34" charset="0"/>
              </a:rPr>
              <a:t>Nabyvatel </a:t>
            </a:r>
            <a:r>
              <a:rPr lang="cs-CZ" sz="2800" dirty="0" smtClean="0">
                <a:latin typeface="Calibri" pitchFamily="34" charset="0"/>
              </a:rPr>
              <a:t>odpovídá solidárně se zcizitelem </a:t>
            </a:r>
            <a:r>
              <a:rPr lang="cs-CZ" sz="2800" dirty="0">
                <a:latin typeface="Calibri" pitchFamily="34" charset="0"/>
              </a:rPr>
              <a:t>za </a:t>
            </a:r>
            <a:r>
              <a:rPr lang="cs-CZ" sz="2800" dirty="0" smtClean="0">
                <a:latin typeface="Calibri" pitchFamily="34" charset="0"/>
              </a:rPr>
              <a:t>dluhy, o nichž věděl, </a:t>
            </a:r>
            <a:r>
              <a:rPr lang="cs-CZ" sz="2800" dirty="0">
                <a:latin typeface="Calibri" pitchFamily="34" charset="0"/>
              </a:rPr>
              <a:t>do výše nabytého </a:t>
            </a:r>
            <a:r>
              <a:rPr lang="cs-CZ" sz="2800" dirty="0" smtClean="0">
                <a:latin typeface="Calibri" pitchFamily="34" charset="0"/>
              </a:rPr>
              <a:t>majetku</a:t>
            </a:r>
          </a:p>
          <a:p>
            <a:pPr>
              <a:buFontTx/>
              <a:buAutoNum type="alphaLcParenR"/>
            </a:pPr>
            <a:r>
              <a:rPr lang="cs-CZ" sz="2800" dirty="0" smtClean="0">
                <a:latin typeface="Calibri" pitchFamily="34" charset="0"/>
              </a:rPr>
              <a:t>Dluhy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součástí </a:t>
            </a:r>
            <a:r>
              <a:rPr lang="cs-CZ" sz="2800" dirty="0" smtClean="0">
                <a:latin typeface="Calibri" pitchFamily="34" charset="0"/>
              </a:rPr>
              <a:t>majetku (?)</a:t>
            </a: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Pododdíl 3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Postoupení smlouvy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dirty="0" smtClean="0"/>
              <a:t>Postoupení smlouvy § 1895-1900</a:t>
            </a:r>
          </a:p>
          <a:p>
            <a:pPr>
              <a:lnSpc>
                <a:spcPct val="80000"/>
              </a:lnSpc>
              <a:buFont typeface="Arial" charset="0"/>
              <a:buAutoNum type="arabicParenBoth"/>
            </a:pPr>
            <a:r>
              <a:rPr lang="cs-CZ" sz="3000" dirty="0" smtClean="0"/>
              <a:t>Nevylučuje-li to povaha smlouvy, může kterákoli strana převést jako postupitel svá práva a povinnosti ze smlouvy nebo z její části třetí osobě, pokud s tím postoupená strana souhlasí a pokud nebylo dosud splněno.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u="sng" dirty="0" smtClean="0"/>
              <a:t>Suma:</a:t>
            </a:r>
            <a:endParaRPr lang="cs-CZ" sz="3000" u="sng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AutoNum type="alphaLcParenR"/>
            </a:pPr>
            <a:r>
              <a:rPr lang="cs-CZ" sz="3000" dirty="0" smtClean="0"/>
              <a:t>Postoupení celého/části obsahu smlouvy postupitelem třetí osobě</a:t>
            </a:r>
          </a:p>
          <a:p>
            <a:pPr>
              <a:lnSpc>
                <a:spcPct val="80000"/>
              </a:lnSpc>
              <a:buFont typeface="Arial" charset="0"/>
              <a:buAutoNum type="alphaLcParenR"/>
            </a:pPr>
            <a:r>
              <a:rPr lang="cs-CZ" sz="3000" dirty="0" smtClean="0"/>
              <a:t>Podmínka </a:t>
            </a:r>
            <a:r>
              <a:rPr lang="cs-CZ" sz="3000" u="sng" dirty="0" smtClean="0"/>
              <a:t>souhlas postoupené strany</a:t>
            </a:r>
          </a:p>
          <a:p>
            <a:pPr>
              <a:lnSpc>
                <a:spcPct val="80000"/>
              </a:lnSpc>
              <a:buFont typeface="Arial" charset="0"/>
              <a:buAutoNum type="alphaLcParenR"/>
            </a:pPr>
            <a:r>
              <a:rPr lang="cs-CZ" sz="3000" dirty="0" smtClean="0"/>
              <a:t>Postoupení pozice dlužníka i věřitele (mělo by splňovat podmínky cese i intercese)</a:t>
            </a:r>
          </a:p>
          <a:p>
            <a:pPr>
              <a:lnSpc>
                <a:spcPct val="80000"/>
              </a:lnSpc>
              <a:buFont typeface="Arial" charset="0"/>
              <a:buAutoNum type="alphaLcParenR"/>
            </a:pPr>
            <a:r>
              <a:rPr lang="cs-CZ" sz="3000" dirty="0" smtClean="0"/>
              <a:t>Dosud nebylo plněno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3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 Oddíl 2</a:t>
            </a:r>
            <a:br>
              <a:rPr lang="cs-CZ" dirty="0"/>
            </a:br>
            <a:r>
              <a:rPr lang="cs-CZ" b="1" dirty="0"/>
              <a:t>Změny v obsahu </a:t>
            </a:r>
            <a:r>
              <a:rPr lang="cs-CZ" b="1" dirty="0" smtClean="0"/>
              <a:t>závazků 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Stranám je na vůli ujednat si změnu svých práv a povinností - § </a:t>
            </a:r>
            <a:r>
              <a:rPr lang="cs-CZ" dirty="0" smtClean="0"/>
              <a:t>1901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Dosud </a:t>
            </a:r>
            <a:r>
              <a:rPr lang="cs-CZ" u="sng" dirty="0" smtClean="0"/>
              <a:t>výslovným důvodem změny zákon nebo dohoda</a:t>
            </a:r>
          </a:p>
          <a:p>
            <a:pPr marL="0" indent="0">
              <a:buFont typeface="Arial" charset="0"/>
              <a:buNone/>
            </a:pPr>
            <a:r>
              <a:rPr lang="cs-CZ" u="sng" dirty="0" smtClean="0"/>
              <a:t>NOZ posiluje roli soudů </a:t>
            </a:r>
            <a:r>
              <a:rPr lang="cs-CZ" dirty="0" smtClean="0"/>
              <a:t>– např. změna obsahu závazku rozhodnutím soudu (není vázán návrhy!) při podstatné změně okolností a nedohodě stran </a:t>
            </a:r>
            <a:r>
              <a:rPr lang="cs-CZ" dirty="0" smtClean="0">
                <a:solidFill>
                  <a:srgbClr val="C00000"/>
                </a:solidFill>
              </a:rPr>
              <a:t>- § 1766 </a:t>
            </a:r>
            <a:r>
              <a:rPr lang="cs-CZ" dirty="0" smtClean="0"/>
              <a:t>(systematicky řazeno mezi účinky smlouvy)</a:t>
            </a:r>
            <a:endParaRPr lang="cs-CZ" dirty="0"/>
          </a:p>
          <a:p>
            <a:pPr marL="0" indent="0">
              <a:buFont typeface="Arial" charset="0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Oddíl 2</a:t>
            </a:r>
            <a:br>
              <a:rPr lang="cs-CZ" dirty="0"/>
            </a:br>
            <a:r>
              <a:rPr lang="cs-CZ" b="1" dirty="0"/>
              <a:t>Změny v obsahu závazků </a:t>
            </a:r>
            <a:r>
              <a:rPr lang="cs-CZ" b="1" dirty="0" smtClean="0"/>
              <a:t>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700" b="1" dirty="0" smtClean="0"/>
              <a:t>Novace </a:t>
            </a:r>
            <a:r>
              <a:rPr lang="cs-CZ" sz="2700" dirty="0" smtClean="0"/>
              <a:t>§ 1902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cs-CZ" sz="2700" dirty="0" smtClean="0"/>
              <a:t>      Dohodou o změně obsahu závazku se dosavadní závazek </a:t>
            </a:r>
            <a:r>
              <a:rPr lang="cs-CZ" sz="2700" u="sng" dirty="0" smtClean="0"/>
              <a:t>ruší</a:t>
            </a:r>
            <a:r>
              <a:rPr lang="cs-CZ" sz="2700" dirty="0" smtClean="0"/>
              <a:t> a nahrazuje se novým </a:t>
            </a:r>
            <a:r>
              <a:rPr lang="cs-CZ" sz="2700" u="sng" dirty="0" smtClean="0"/>
              <a:t>závazkem</a:t>
            </a:r>
            <a:r>
              <a:rPr lang="cs-CZ" sz="2700" dirty="0" smtClean="0"/>
              <a:t>. Může-li však dosavadní závazek vedle nového závazku obstát, má se za to, že nebyl zrušen.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cs-CZ" sz="2700" b="1" dirty="0" smtClean="0"/>
              <a:t>2.    Narovnání </a:t>
            </a:r>
            <a:r>
              <a:rPr lang="cs-CZ" sz="2700" dirty="0" smtClean="0"/>
              <a:t>§ 1903 (dosud</a:t>
            </a:r>
            <a:r>
              <a:rPr lang="cs-CZ" sz="2700" dirty="0" smtClean="0">
                <a:latin typeface="Arial" charset="0"/>
              </a:rPr>
              <a:t> v </a:t>
            </a:r>
            <a:r>
              <a:rPr lang="cs-CZ" sz="2700" u="sng" dirty="0" smtClean="0"/>
              <a:t>DOZ jako způsob zániku </a:t>
            </a:r>
            <a:r>
              <a:rPr lang="cs-CZ" sz="2700" dirty="0" smtClean="0"/>
              <a:t>závazku)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700" dirty="0" smtClean="0"/>
              <a:t>      (1) Dosavadní závazek lze </a:t>
            </a:r>
            <a:r>
              <a:rPr lang="cs-CZ" sz="2700" dirty="0" smtClean="0">
                <a:solidFill>
                  <a:srgbClr val="FF0000"/>
                </a:solidFill>
              </a:rPr>
              <a:t>nahradit novým závazkem </a:t>
            </a:r>
            <a:r>
              <a:rPr lang="cs-CZ" sz="2700" dirty="0" smtClean="0"/>
              <a:t>i tak,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cs-CZ" sz="2700" dirty="0" smtClean="0"/>
              <a:t>       že si strany ujednáním </a:t>
            </a:r>
            <a:r>
              <a:rPr lang="cs-CZ" sz="2700" u="sng" dirty="0" smtClean="0"/>
              <a:t>upraví práva a povinnosti</a:t>
            </a:r>
            <a:r>
              <a:rPr lang="cs-CZ" sz="2700" dirty="0" smtClean="0"/>
              <a:t> mezi nimi </a:t>
            </a:r>
            <a:r>
              <a:rPr lang="cs-CZ" sz="2700" u="sng" dirty="0" smtClean="0"/>
              <a:t>dosud sporné nebo pochybné</a:t>
            </a:r>
            <a:r>
              <a:rPr lang="cs-CZ" sz="2700" dirty="0" smtClean="0"/>
              <a:t>. </a:t>
            </a:r>
            <a:r>
              <a:rPr lang="cs-CZ" sz="2700" dirty="0" smtClean="0">
                <a:solidFill>
                  <a:srgbClr val="FF0000"/>
                </a:solidFill>
              </a:rPr>
              <a:t>Týká-li se narovnání věcného práva k věci zapsané do veřejného seznamu, nastávají účinky narovnání zápisem do tohoto seznamu 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cs-CZ" sz="2700" dirty="0"/>
              <a:t>	</a:t>
            </a:r>
            <a:r>
              <a:rPr lang="cs-CZ" sz="2700" dirty="0" smtClean="0"/>
              <a:t>(= závazkový institut s věcně právními účinky).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endParaRPr lang="cs-CZ" sz="2700" dirty="0" smtClean="0"/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endParaRPr lang="cs-CZ" sz="2700" dirty="0" smtClean="0"/>
          </a:p>
          <a:p>
            <a:pPr marL="514350" indent="-514350">
              <a:lnSpc>
                <a:spcPct val="90000"/>
              </a:lnSpc>
            </a:pPr>
            <a:endParaRPr lang="cs-CZ" sz="27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Suma - systémové odlišnosti změn v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DOZ změny v subjektech:</a:t>
            </a:r>
          </a:p>
          <a:p>
            <a:pPr>
              <a:buFont typeface="Arial" charset="0"/>
              <a:buNone/>
            </a:pPr>
            <a:r>
              <a:rPr lang="cs-CZ" dirty="0" smtClean="0"/>
              <a:t>-  Poukázka - § 1931n. (</a:t>
            </a:r>
            <a:r>
              <a:rPr lang="cs-CZ" dirty="0" smtClean="0">
                <a:solidFill>
                  <a:srgbClr val="FF0000"/>
                </a:solidFill>
              </a:rPr>
              <a:t>NOZ v zániku splněním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DOZ změny v obsahu:</a:t>
            </a:r>
          </a:p>
          <a:p>
            <a:pPr>
              <a:buFontTx/>
              <a:buChar char="-"/>
            </a:pPr>
            <a:r>
              <a:rPr lang="cs-CZ" dirty="0" smtClean="0"/>
              <a:t>Prodlení dlužníka - § 1968n.</a:t>
            </a:r>
          </a:p>
          <a:p>
            <a:pPr>
              <a:buFontTx/>
              <a:buChar char="-"/>
            </a:pPr>
            <a:r>
              <a:rPr lang="cs-CZ" dirty="0" smtClean="0"/>
              <a:t>Prodlení věřitele - § 1975n.</a:t>
            </a:r>
          </a:p>
          <a:p>
            <a:pPr>
              <a:buFontTx/>
              <a:buChar char="-"/>
            </a:pPr>
            <a:r>
              <a:rPr lang="cs-CZ" dirty="0" smtClean="0"/>
              <a:t>Fixní závazek - § 1980</a:t>
            </a:r>
          </a:p>
          <a:p>
            <a:pPr>
              <a:buFont typeface="Arial" charset="0"/>
              <a:buNone/>
            </a:pPr>
            <a:r>
              <a:rPr lang="cs-CZ" dirty="0" smtClean="0"/>
              <a:t>	(</a:t>
            </a:r>
            <a:r>
              <a:rPr lang="cs-CZ" dirty="0" smtClean="0">
                <a:solidFill>
                  <a:srgbClr val="FF0000"/>
                </a:solidFill>
              </a:rPr>
              <a:t>NOZ v zániku splněním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NOZ nově</a:t>
            </a:r>
            <a:r>
              <a:rPr lang="cs-CZ" dirty="0" smtClean="0"/>
              <a:t>:   </a:t>
            </a:r>
          </a:p>
          <a:p>
            <a:pPr>
              <a:buFontTx/>
              <a:buChar char="-"/>
            </a:pPr>
            <a:r>
              <a:rPr lang="cs-CZ" dirty="0" smtClean="0"/>
              <a:t>Narovnání (DOZ v zániku) </a:t>
            </a:r>
          </a:p>
          <a:p>
            <a:pPr>
              <a:buFontTx/>
              <a:buChar char="-"/>
            </a:pPr>
            <a:r>
              <a:rPr lang="cs-CZ" dirty="0" smtClean="0"/>
              <a:t>Změna rozhodnutím soudu                     </a:t>
            </a:r>
            <a:r>
              <a:rPr lang="cs-CZ" dirty="0" smtClean="0">
                <a:latin typeface="Arial" charset="0"/>
              </a:rPr>
              <a:t>                                                                                      </a:t>
            </a:r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420</Words>
  <Application>Microsoft Office PowerPoint</Application>
  <PresentationFormat>Předvádění na obrazovce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Nový občanský zákoník</vt:lpstr>
      <vt:lpstr>  Oddíl 1 Změna v osobě věřitele nebo dlužníka:  Pododdíl 1 Změna v osobě věřitele </vt:lpstr>
      <vt:lpstr>  Pododdíl 2 Změna v osobě dlužníka I    </vt:lpstr>
      <vt:lpstr>Pododdíl 2 Změna v osobě dlužníka II </vt:lpstr>
      <vt:lpstr>Pododdíl 2 Změna v osobě dlužníka III </vt:lpstr>
      <vt:lpstr>Pododdíl 3 Postoupení smlouvy </vt:lpstr>
      <vt:lpstr>   Oddíl 2 Změny v obsahu závazků I </vt:lpstr>
      <vt:lpstr>Oddíl 2 Změny v obsahu závazků II </vt:lpstr>
      <vt:lpstr>Suma - systémové odlišnosti změn v NOZ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27</cp:revision>
  <dcterms:created xsi:type="dcterms:W3CDTF">2012-02-10T12:53:51Z</dcterms:created>
  <dcterms:modified xsi:type="dcterms:W3CDTF">2015-03-17T21:15:13Z</dcterms:modified>
</cp:coreProperties>
</file>