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278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867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037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750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107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9.4.2015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028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9.4.2015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624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9.4.2015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06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9.4.2015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20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9.4.2015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321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9.4.2015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2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E13B-0491-4B80-804A-0ABCE7D91680}" type="datetimeFigureOut">
              <a:rPr lang="cs-CZ" smtClean="0"/>
              <a:t>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051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Závazky z protiprávních jednání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1777752"/>
          </a:xfr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cs-CZ" b="1" dirty="0" smtClean="0"/>
              <a:t>Obecný výklad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50779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25000" lnSpcReduction="20000"/>
          </a:bodyPr>
          <a:lstStyle/>
          <a:p>
            <a:pPr marL="514350" indent="-514350">
              <a:buAutoNum type="arabicParenR"/>
            </a:pPr>
            <a:endParaRPr lang="cs-CZ" sz="8000" dirty="0" smtClean="0"/>
          </a:p>
          <a:p>
            <a:pPr marL="514350" indent="-514350">
              <a:buAutoNum type="arabicParenR"/>
            </a:pPr>
            <a:r>
              <a:rPr lang="cs-CZ" sz="9600" dirty="0" smtClean="0"/>
              <a:t>Svépomoc (§ 14 NOZ)</a:t>
            </a:r>
          </a:p>
          <a:p>
            <a:pPr marL="0" indent="0">
              <a:buNone/>
            </a:pPr>
            <a:r>
              <a:rPr lang="cs-CZ" sz="8000" dirty="0"/>
              <a:t> </a:t>
            </a:r>
            <a:r>
              <a:rPr lang="cs-CZ" sz="8000" dirty="0" smtClean="0"/>
              <a:t> - </a:t>
            </a:r>
            <a:r>
              <a:rPr lang="cs-CZ" sz="9600" dirty="0" smtClean="0"/>
              <a:t>možnost ohroženého vlastními silami  (popř. zákonným zástupcem nebo zmocněncem ohroženého) odvrátit hrozící zásah jiné osoby do svého subjektivního práva</a:t>
            </a:r>
          </a:p>
          <a:p>
            <a:pPr marL="0" indent="0">
              <a:buNone/>
            </a:pPr>
            <a:endParaRPr lang="cs-CZ" sz="9600" dirty="0"/>
          </a:p>
          <a:p>
            <a:pPr marL="514350" indent="-514350">
              <a:buAutoNum type="alphaLcParenR"/>
            </a:pPr>
            <a:r>
              <a:rPr lang="cs-CZ" sz="9600" dirty="0" smtClean="0"/>
              <a:t>Obecná svépomoc (§ 14/1)</a:t>
            </a:r>
          </a:p>
          <a:p>
            <a:pPr marL="0" indent="0">
              <a:buNone/>
            </a:pPr>
            <a:r>
              <a:rPr lang="cs-CZ" sz="9600" dirty="0" smtClean="0"/>
              <a:t>    - je-li právo ohroženo a</a:t>
            </a:r>
          </a:p>
          <a:p>
            <a:pPr marL="0" indent="0">
              <a:buNone/>
            </a:pPr>
            <a:r>
              <a:rPr lang="cs-CZ" sz="9600" dirty="0" smtClean="0"/>
              <a:t>    - je-li zřejmé, že by zásah veřejné moci přišel pozdě</a:t>
            </a:r>
          </a:p>
          <a:p>
            <a:pPr marL="0" indent="0">
              <a:buNone/>
            </a:pPr>
            <a:r>
              <a:rPr lang="cs-CZ" sz="9600" dirty="0" smtClean="0"/>
              <a:t>    - přiměřenost (proporcionalitu) je nutno zkoumat objektivně</a:t>
            </a:r>
          </a:p>
          <a:p>
            <a:pPr marL="0" indent="0">
              <a:buNone/>
            </a:pPr>
            <a:endParaRPr lang="cs-CZ" sz="9600" dirty="0"/>
          </a:p>
          <a:p>
            <a:pPr marL="0" indent="0">
              <a:buNone/>
            </a:pPr>
            <a:endParaRPr lang="cs-CZ" sz="9600" dirty="0" smtClean="0"/>
          </a:p>
          <a:p>
            <a:pPr marL="0" indent="0">
              <a:buNone/>
            </a:pPr>
            <a:endParaRPr lang="cs-CZ" sz="9600" dirty="0"/>
          </a:p>
          <a:p>
            <a:pPr marL="0" indent="0">
              <a:buNone/>
            </a:pPr>
            <a:endParaRPr lang="cs-CZ" sz="8000" dirty="0" smtClean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sz="8000" dirty="0" smtClean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sz="8000" dirty="0" smtClean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sz="8000" dirty="0" smtClean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sz="8000" dirty="0" smtClean="0"/>
          </a:p>
          <a:p>
            <a:pPr marL="0" indent="0">
              <a:buNone/>
            </a:pPr>
            <a:r>
              <a:rPr lang="cs-CZ" sz="8000" dirty="0" smtClean="0"/>
              <a:t>b)        Zvláštní svépomoc (§ 14/2)</a:t>
            </a:r>
          </a:p>
          <a:p>
            <a:pPr marL="0" indent="0">
              <a:buNone/>
            </a:pPr>
            <a:r>
              <a:rPr lang="cs-CZ" sz="8000" dirty="0"/>
              <a:t> </a:t>
            </a:r>
            <a:r>
              <a:rPr lang="cs-CZ" sz="8000" dirty="0" smtClean="0"/>
              <a:t>  - hrozí-li zásah do práva</a:t>
            </a:r>
          </a:p>
          <a:p>
            <a:pPr marL="0" indent="0">
              <a:buNone/>
            </a:pPr>
            <a:r>
              <a:rPr lang="cs-CZ" sz="8000" dirty="0"/>
              <a:t> </a:t>
            </a:r>
            <a:r>
              <a:rPr lang="cs-CZ" sz="8000" dirty="0" smtClean="0"/>
              <a:t>  - zásah je neoprávněný</a:t>
            </a:r>
          </a:p>
          <a:p>
            <a:pPr marL="0" indent="0">
              <a:buNone/>
            </a:pPr>
            <a:r>
              <a:rPr lang="cs-CZ" sz="8000" dirty="0"/>
              <a:t> </a:t>
            </a:r>
            <a:r>
              <a:rPr lang="cs-CZ" sz="8000" dirty="0" smtClean="0"/>
              <a:t>  - zásah hrozí bezprostředně (subsidiarita svépomoci)</a:t>
            </a:r>
          </a:p>
          <a:p>
            <a:pPr marL="0" indent="0">
              <a:buNone/>
            </a:pPr>
            <a:r>
              <a:rPr lang="cs-CZ" sz="8000" dirty="0"/>
              <a:t> </a:t>
            </a:r>
            <a:r>
              <a:rPr lang="cs-CZ" sz="8000" dirty="0" smtClean="0"/>
              <a:t>  - přiměřenost prostředků použitých pro odvrácení          	zásahu (</a:t>
            </a:r>
            <a:r>
              <a:rPr lang="cs-CZ" sz="8000" dirty="0" err="1" smtClean="0"/>
              <a:t>proporiconalita</a:t>
            </a:r>
            <a:r>
              <a:rPr lang="cs-CZ" sz="8000" dirty="0" smtClean="0"/>
              <a:t> svépomoci)</a:t>
            </a:r>
          </a:p>
          <a:p>
            <a:pPr marL="0" indent="0">
              <a:buNone/>
            </a:pPr>
            <a:r>
              <a:rPr lang="cs-CZ" sz="8000" dirty="0"/>
              <a:t> </a:t>
            </a:r>
            <a:r>
              <a:rPr lang="cs-CZ" sz="8000" dirty="0" smtClean="0"/>
              <a:t>  - přiměřenost posuzováno subjektivně (tj. jak by se jevila osobě v postavení ohrožené strany)</a:t>
            </a:r>
          </a:p>
          <a:p>
            <a:pPr marL="0" indent="0">
              <a:buNone/>
            </a:pPr>
            <a:r>
              <a:rPr lang="cs-CZ" sz="8000" dirty="0"/>
              <a:t> </a:t>
            </a:r>
            <a:r>
              <a:rPr lang="cs-CZ" sz="8000" dirty="0" smtClean="0"/>
              <a:t>   - nově: svépomoc k zajištění práva, které by bylo jinak  zmařeno  (nutné podmínky shora + bez zbytečného odkladu obrátit se na orgán veřejné moci)</a:t>
            </a:r>
          </a:p>
          <a:p>
            <a:pPr marL="0" indent="0">
              <a:buNone/>
            </a:pPr>
            <a:r>
              <a:rPr lang="cs-CZ" sz="8000" dirty="0" smtClean="0"/>
              <a:t>- NOZ posílil využití mož</a:t>
            </a:r>
            <a:r>
              <a:rPr lang="cs-CZ" sz="6000" dirty="0" smtClean="0"/>
              <a:t>nosti svépomoci</a:t>
            </a:r>
          </a:p>
          <a:p>
            <a:pPr marL="0" indent="0">
              <a:buNone/>
            </a:pPr>
            <a:r>
              <a:rPr lang="cs-CZ" sz="6000" dirty="0" smtClean="0"/>
              <a:t> 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414619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301608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04664"/>
            <a:ext cx="7992888" cy="546206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   b</a:t>
            </a:r>
            <a:r>
              <a:rPr lang="cs-CZ" sz="3600" dirty="0" smtClean="0"/>
              <a:t>)   </a:t>
            </a:r>
            <a:r>
              <a:rPr lang="cs-CZ" sz="3600" dirty="0"/>
              <a:t>Zvláštní svépomoc (§ 14/2)</a:t>
            </a:r>
          </a:p>
          <a:p>
            <a:pPr marL="0" indent="0">
              <a:buNone/>
            </a:pPr>
            <a:r>
              <a:rPr lang="cs-CZ" sz="3600" dirty="0"/>
              <a:t>  </a:t>
            </a:r>
            <a:r>
              <a:rPr lang="cs-CZ" sz="3600" dirty="0" smtClean="0"/>
              <a:t>     </a:t>
            </a:r>
            <a:r>
              <a:rPr lang="cs-CZ" sz="3600" dirty="0"/>
              <a:t>- hrozí-li zásah do práva</a:t>
            </a:r>
          </a:p>
          <a:p>
            <a:pPr marL="0" indent="0">
              <a:buNone/>
            </a:pPr>
            <a:r>
              <a:rPr lang="cs-CZ" sz="3600" dirty="0"/>
              <a:t> </a:t>
            </a:r>
            <a:r>
              <a:rPr lang="cs-CZ" sz="3600" dirty="0" smtClean="0"/>
              <a:t>      </a:t>
            </a:r>
            <a:r>
              <a:rPr lang="cs-CZ" sz="3600" dirty="0"/>
              <a:t>- zásah je neoprávněný</a:t>
            </a:r>
          </a:p>
          <a:p>
            <a:pPr marL="0" indent="0">
              <a:buNone/>
            </a:pPr>
            <a:r>
              <a:rPr lang="cs-CZ" sz="3600" dirty="0"/>
              <a:t> </a:t>
            </a:r>
            <a:r>
              <a:rPr lang="cs-CZ" sz="3600" dirty="0" smtClean="0"/>
              <a:t>      </a:t>
            </a:r>
            <a:r>
              <a:rPr lang="cs-CZ" sz="3600" dirty="0"/>
              <a:t>- zásah hrozí bezprostředně (subsidiarita svépomoci)</a:t>
            </a:r>
          </a:p>
          <a:p>
            <a:pPr marL="0" indent="0">
              <a:buNone/>
            </a:pPr>
            <a:r>
              <a:rPr lang="cs-CZ" sz="3600" dirty="0"/>
              <a:t> </a:t>
            </a:r>
            <a:r>
              <a:rPr lang="cs-CZ" sz="3600" dirty="0" smtClean="0"/>
              <a:t>     </a:t>
            </a:r>
            <a:r>
              <a:rPr lang="cs-CZ" sz="3600" dirty="0"/>
              <a:t>- přiměřenost prostředků použitých pro odvrácení     </a:t>
            </a:r>
            <a:r>
              <a:rPr lang="cs-CZ" sz="3600" dirty="0" smtClean="0"/>
              <a:t>  </a:t>
            </a:r>
            <a:r>
              <a:rPr lang="cs-CZ" sz="3600" dirty="0"/>
              <a:t>	zásahu </a:t>
            </a:r>
            <a:r>
              <a:rPr lang="cs-CZ" sz="3600" dirty="0" smtClean="0"/>
              <a:t>(</a:t>
            </a:r>
            <a:r>
              <a:rPr lang="cs-CZ" sz="3600" dirty="0" err="1"/>
              <a:t>proporiconalita</a:t>
            </a:r>
            <a:r>
              <a:rPr lang="cs-CZ" sz="3600" dirty="0"/>
              <a:t> </a:t>
            </a:r>
            <a:r>
              <a:rPr lang="cs-CZ" sz="3600" dirty="0" smtClean="0"/>
              <a:t> svépomoci</a:t>
            </a:r>
            <a:r>
              <a:rPr lang="cs-CZ" sz="3600" dirty="0"/>
              <a:t>)</a:t>
            </a:r>
          </a:p>
          <a:p>
            <a:pPr marL="0" indent="0">
              <a:buNone/>
            </a:pPr>
            <a:r>
              <a:rPr lang="cs-CZ" sz="3600" dirty="0"/>
              <a:t>   </a:t>
            </a:r>
            <a:r>
              <a:rPr lang="cs-CZ" sz="3600" dirty="0" smtClean="0"/>
              <a:t>    - </a:t>
            </a:r>
            <a:r>
              <a:rPr lang="cs-CZ" sz="3600" dirty="0"/>
              <a:t>přiměřenost posuzováno subjektivně (tj. jak by se jevila </a:t>
            </a:r>
            <a:r>
              <a:rPr lang="cs-CZ" sz="3600" dirty="0" smtClean="0"/>
              <a:t>  osobě </a:t>
            </a:r>
            <a:r>
              <a:rPr lang="cs-CZ" sz="3600" dirty="0"/>
              <a:t>v postavení ohrožené strany)</a:t>
            </a:r>
          </a:p>
          <a:p>
            <a:pPr marL="0" indent="0">
              <a:buNone/>
            </a:pPr>
            <a:r>
              <a:rPr lang="cs-CZ" sz="3600" dirty="0"/>
              <a:t>   </a:t>
            </a:r>
            <a:r>
              <a:rPr lang="cs-CZ" sz="3600" dirty="0" smtClean="0"/>
              <a:t>   </a:t>
            </a:r>
            <a:r>
              <a:rPr lang="cs-CZ" sz="3600" dirty="0"/>
              <a:t>- nově: svépomoc k zajištění práva, které by bylo jinak  </a:t>
            </a:r>
            <a:r>
              <a:rPr lang="cs-CZ" sz="3600" dirty="0" smtClean="0"/>
              <a:t>   zmařeno  </a:t>
            </a:r>
            <a:r>
              <a:rPr lang="cs-CZ" sz="3600" dirty="0"/>
              <a:t>(nutné podmínky shora + bez zbytečného odkladu obrátit se na orgán veřejné moci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01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2) Svolení poškozeného  </a:t>
            </a:r>
          </a:p>
          <a:p>
            <a:pPr marL="0" indent="0">
              <a:buNone/>
            </a:pPr>
            <a:r>
              <a:rPr lang="cs-CZ" dirty="0" smtClean="0"/>
              <a:t>      - zákaz se způsobením závažné újmy (§93)</a:t>
            </a:r>
          </a:p>
          <a:p>
            <a:pPr marL="0" indent="0">
              <a:buNone/>
            </a:pPr>
            <a:r>
              <a:rPr lang="cs-CZ" dirty="0" smtClean="0"/>
              <a:t>      - specialita k § 93 je § 2897,8,9</a:t>
            </a:r>
          </a:p>
          <a:p>
            <a:pPr marL="0" indent="0">
              <a:buNone/>
            </a:pPr>
            <a:r>
              <a:rPr lang="cs-CZ" dirty="0" smtClean="0"/>
              <a:t>3) Výkon práva (§93/1 věta poslední)   </a:t>
            </a:r>
          </a:p>
          <a:p>
            <a:pPr marL="0" indent="0">
              <a:buNone/>
            </a:pPr>
            <a:r>
              <a:rPr lang="cs-CZ" dirty="0" smtClean="0"/>
              <a:t>4) Plnění povinnosti (zásahové složky)</a:t>
            </a:r>
          </a:p>
        </p:txBody>
      </p:sp>
    </p:spTree>
    <p:extLst>
      <p:ext uri="{BB962C8B-B14F-4D97-AF65-F5344CB8AC3E}">
        <p14:creationId xmlns:p14="http://schemas.microsoft.com/office/powerpoint/2010/main" val="331636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83264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5) Nutná obrana (§2905)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- bezprostředně hrozící nebo trvající útok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- odvracení od sebe nebo od jiného (tzv. pomoc v NO)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hrozící újma vzhledem k poměrům napadeného nesmí být jen nepatrná (subjektivní prvek – nově v NOZ)</a:t>
            </a:r>
          </a:p>
          <a:p>
            <a:pPr marL="0" indent="0">
              <a:buNone/>
            </a:pPr>
            <a:r>
              <a:rPr lang="cs-CZ" dirty="0" smtClean="0"/>
              <a:t>     - obrana nesmí být zjevně nepřiměřená s ohledem na  hrozící závažnost újmy (subsidiarita)</a:t>
            </a:r>
          </a:p>
          <a:p>
            <a:pPr marL="0" indent="0">
              <a:buNone/>
            </a:pPr>
            <a:r>
              <a:rPr lang="cs-CZ" dirty="0" smtClean="0"/>
              <a:t>Posouzení PROPORICIONALITY i s ohledem k omluvitelnému vzrušení mysli toho, kdo útok odvrací (subjektivní prvek)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359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675456"/>
            <a:ext cx="8208912" cy="5715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 smtClean="0"/>
              <a:t>6) Krajní nouze (§2906)</a:t>
            </a:r>
          </a:p>
          <a:p>
            <a:pPr marL="0" indent="0">
              <a:buNone/>
            </a:pPr>
            <a:r>
              <a:rPr lang="cs-CZ" sz="2800" dirty="0" smtClean="0"/>
              <a:t>    - odvracení od sebe nebo od jiného přímo hrozící nebezpečí újmy</a:t>
            </a:r>
          </a:p>
          <a:p>
            <a:pPr marL="0" indent="0">
              <a:buNone/>
            </a:pPr>
            <a:r>
              <a:rPr lang="cs-CZ" sz="2800" dirty="0" smtClean="0"/>
              <a:t>   - subsidiarita jednání, tzn. nebylo možno odvrátit jinak za daných okolností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- proporcionalita: nesmí způsobit stejně závažný nebo závažnější následek než který hrozil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- ledaže by majetek podlehl zkáze i bez jednání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- nesmí nebezpečí vyvolat vlastní vinou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- přihlédnutí i k omluvitelnému vzrušení mysli toho, kdo jednal v krajní nouzi (nově subjektivní prvek)</a:t>
            </a: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2423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 smtClean="0"/>
              <a:t>Škoda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Škoda na věci (skutečná škoda a ušlý zisk)</a:t>
            </a:r>
          </a:p>
          <a:p>
            <a:r>
              <a:rPr lang="cs-CZ" dirty="0" smtClean="0"/>
              <a:t>Nemajetková škoda, tzv. újma (peněžitá náhrada jen tehdy, nejde-li újma odčinit jinak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010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Příčinná souvislost (kauzální nexus)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Nutný předpoklad pro vznik odpovědnosti za škodu</a:t>
            </a:r>
          </a:p>
          <a:p>
            <a:r>
              <a:rPr lang="cs-CZ" dirty="0" smtClean="0"/>
              <a:t>Nutno zkoumat, zda daná škoda byla skutečným následkem konkrétního protiprávního jednání či události</a:t>
            </a:r>
          </a:p>
          <a:p>
            <a:r>
              <a:rPr lang="cs-CZ" dirty="0" smtClean="0"/>
              <a:t>Kauzální nexus není vyloučen působením na vadný základ (zejména v medicínském právu)</a:t>
            </a:r>
          </a:p>
        </p:txBody>
      </p:sp>
    </p:spTree>
    <p:extLst>
      <p:ext uri="{BB962C8B-B14F-4D97-AF65-F5344CB8AC3E}">
        <p14:creationId xmlns:p14="http://schemas.microsoft.com/office/powerpoint/2010/main" val="281272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Zavinění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§ 2895 škůdce je povinen hradit škodu bez ohledu na zavinění jen v případech stanovených zvlášť zákonem</a:t>
            </a:r>
          </a:p>
          <a:p>
            <a:r>
              <a:rPr lang="cs-CZ" dirty="0" smtClean="0"/>
              <a:t>Tzn. povinnost k náhradě škody v NOZ na bázi subjektivního odpovědnostního principu, tj. za zaviněné porušení povinnosti</a:t>
            </a:r>
          </a:p>
          <a:p>
            <a:r>
              <a:rPr lang="cs-CZ" dirty="0" smtClean="0"/>
              <a:t>Vnitřní psychický vztah škůdce k jeho jednání a k následkům tohoto jednání</a:t>
            </a:r>
          </a:p>
          <a:p>
            <a:r>
              <a:rPr lang="cs-CZ" dirty="0" smtClean="0"/>
              <a:t>Presumuje se nedbalostní forma zavinění</a:t>
            </a:r>
          </a:p>
          <a:p>
            <a:r>
              <a:rPr lang="cs-CZ" dirty="0" smtClean="0"/>
              <a:t>Pokud domnělý škůdce odpovídat nechce, musí se tzv. vyvinit (</a:t>
            </a:r>
            <a:r>
              <a:rPr lang="cs-CZ" dirty="0" err="1" smtClean="0"/>
              <a:t>exculpovat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Pokud chce poškozený tvrdit, že došlo k hrubé nedbalosti nebo k úmyslu, musí to dokázat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404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Formy zavinění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dirty="0" smtClean="0"/>
              <a:t>Úmysl přímý</a:t>
            </a:r>
          </a:p>
          <a:p>
            <a:r>
              <a:rPr lang="cs-CZ" dirty="0" smtClean="0"/>
              <a:t>Úmysl nepřímý</a:t>
            </a:r>
          </a:p>
          <a:p>
            <a:r>
              <a:rPr lang="cs-CZ" dirty="0" smtClean="0"/>
              <a:t>Nedbalost vědomá (</a:t>
            </a:r>
            <a:r>
              <a:rPr lang="cs-CZ" dirty="0" smtClean="0"/>
              <a:t>obyčejná  </a:t>
            </a:r>
            <a:r>
              <a:rPr lang="cs-CZ" dirty="0" smtClean="0"/>
              <a:t>hrubá-§2898)</a:t>
            </a:r>
          </a:p>
          <a:p>
            <a:r>
              <a:rPr lang="cs-CZ" dirty="0" smtClean="0"/>
              <a:t>Nedbalost nevědomá (obyčejná, hrubá</a:t>
            </a:r>
            <a:r>
              <a:rPr lang="cs-CZ" dirty="0" smtClean="0"/>
              <a:t>)</a:t>
            </a:r>
          </a:p>
          <a:p>
            <a:r>
              <a:rPr lang="cs-CZ" dirty="0" smtClean="0"/>
              <a:t>Význam rozlišení (naplnění skutkové podstaty, moderační právo soudu, nemožnost ujednání vylučujícímu povinnost k náhradě újmy způsobené z hrubé nedbalosti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936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Ujednání před vznikem škody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§2896 jednostranné oznámení vylučující nebo omezující odpovědnost – nepřihlíží se</a:t>
            </a:r>
          </a:p>
          <a:p>
            <a:r>
              <a:rPr lang="cs-CZ" dirty="0" smtClean="0"/>
              <a:t>Význam pouze preventivní („pozor zlý pes!“)</a:t>
            </a:r>
          </a:p>
          <a:p>
            <a:r>
              <a:rPr lang="cs-CZ" dirty="0" smtClean="0"/>
              <a:t>§2897 vzdání se práva na náhradu škody vzniklé na poze</a:t>
            </a:r>
            <a:r>
              <a:rPr lang="cs-CZ" dirty="0" smtClean="0"/>
              <a:t>mku zapsané do veřej. Seznamu má </a:t>
            </a:r>
            <a:r>
              <a:rPr lang="cs-CZ" dirty="0" err="1" smtClean="0"/>
              <a:t>věcněprávní</a:t>
            </a:r>
            <a:r>
              <a:rPr lang="cs-CZ" dirty="0" smtClean="0"/>
              <a:t> účinky (tj. působí i vůči pozdějším vlastníkům)</a:t>
            </a:r>
          </a:p>
          <a:p>
            <a:r>
              <a:rPr lang="cs-CZ" dirty="0" smtClean="0"/>
              <a:t>§2898 zákaz ujednání předem vylučujících odpovědnost za újmu na přirozených právech člověka, úmyslně způsobené újmu nebo z hrubé nedbalosti, vylučující nebo omezující právo slabší smluvní strany, nemožnost i vzdání se těchto práv</a:t>
            </a:r>
          </a:p>
          <a:p>
            <a:r>
              <a:rPr lang="cs-CZ" dirty="0" smtClean="0"/>
              <a:t>§2899 vzetí na sebe rizika oběti – stále je dáno právo na náhradu škody (např. vběhne-li někdo zachraňovat někoho do hořícího domu, je to risk, ale má právo na náhradu škody vůči škůdci, který dům zapálil)</a:t>
            </a:r>
          </a:p>
        </p:txBody>
      </p:sp>
    </p:spTree>
    <p:extLst>
      <p:ext uri="{BB962C8B-B14F-4D97-AF65-F5344CB8AC3E}">
        <p14:creationId xmlns:p14="http://schemas.microsoft.com/office/powerpoint/2010/main" val="37241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Pojem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cs-CZ" sz="2400" dirty="0" smtClean="0"/>
              <a:t>Závazky z protiprávních jednání (někdy též civilní delikty)</a:t>
            </a:r>
          </a:p>
          <a:p>
            <a:r>
              <a:rPr lang="cs-CZ" sz="2400" dirty="0" smtClean="0"/>
              <a:t>Vedle smluv velmi častým důvodem vzniku </a:t>
            </a:r>
            <a:r>
              <a:rPr lang="cs-CZ" sz="2400" dirty="0" err="1" smtClean="0"/>
              <a:t>závaz.vztahů</a:t>
            </a:r>
            <a:endParaRPr lang="cs-CZ" sz="2400" dirty="0" smtClean="0"/>
          </a:p>
          <a:p>
            <a:r>
              <a:rPr lang="cs-CZ" sz="2400" dirty="0" smtClean="0"/>
              <a:t>Porušením jedné primární povinnosti (protiprávním jednáním) může vzniknout sekundární povinnost (nepříznivý následek), která má povahu občanskoprávní odpovědnosti</a:t>
            </a:r>
          </a:p>
          <a:p>
            <a:r>
              <a:rPr lang="cs-CZ" sz="2400" dirty="0" smtClean="0"/>
              <a:t>Tento sekundární vztah je předvídán v sankční složce příslušné právní normy</a:t>
            </a:r>
          </a:p>
          <a:p>
            <a:r>
              <a:rPr lang="cs-CZ" sz="2400" dirty="0" smtClean="0"/>
              <a:t>Porušení primární povinnosti nemusí být vždy způsobeno právním jednáním, někdy je nahrazeno právně relevantní škodnou událostí (např. vada motoru či materiálu), která je však v případě zvláštních odpovědností přičítána konkrétnímu subjektu</a:t>
            </a:r>
          </a:p>
          <a:p>
            <a:r>
              <a:rPr lang="cs-CZ" sz="2400" dirty="0" smtClean="0"/>
              <a:t>Porušením jedné primární povinnosti může souběžně vzniknout více forem občanskoprávní odpovědnosti(např.za vady a zároveň za škodu v důsledku smluvní povinnosti plnit řádně</a:t>
            </a:r>
          </a:p>
          <a:p>
            <a:r>
              <a:rPr lang="cs-CZ" sz="2400" dirty="0" smtClean="0"/>
              <a:t>Porušením jedné primární povinnosti může souběžně vzniknout občanskoprávní i trestněprávní odpovědnost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527335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§ 2909 obecná prevenční povinnost, konání uložené bezvýhradně všem, aby nedošlo bez důvodu k újmě na svobodě, zdraví nebo vlastnictví</a:t>
            </a:r>
          </a:p>
          <a:p>
            <a:r>
              <a:rPr lang="cs-CZ" dirty="0" smtClean="0"/>
              <a:t>§ 2901 a 2902 </a:t>
            </a:r>
            <a:r>
              <a:rPr lang="cs-CZ" dirty="0" err="1" smtClean="0"/>
              <a:t>zakročovací</a:t>
            </a:r>
            <a:r>
              <a:rPr lang="cs-CZ" dirty="0" smtClean="0"/>
              <a:t> a notifikační (oznamovací povinnost)</a:t>
            </a:r>
          </a:p>
          <a:p>
            <a:r>
              <a:rPr lang="cs-CZ" dirty="0" smtClean="0"/>
              <a:t>§2901 </a:t>
            </a:r>
            <a:r>
              <a:rPr lang="cs-CZ" dirty="0" err="1" smtClean="0"/>
              <a:t>zakročovací</a:t>
            </a:r>
            <a:r>
              <a:rPr lang="cs-CZ" dirty="0"/>
              <a:t> </a:t>
            </a:r>
            <a:r>
              <a:rPr lang="cs-CZ" dirty="0" smtClean="0"/>
              <a:t>– nutná subsidiarita a proporcionalita chování (podle nepřikázaného jednatelství§3006 </a:t>
            </a:r>
            <a:r>
              <a:rPr lang="cs-CZ" dirty="0" err="1" smtClean="0"/>
              <a:t>an</a:t>
            </a:r>
            <a:r>
              <a:rPr lang="cs-CZ" dirty="0" smtClean="0"/>
              <a:t>.</a:t>
            </a:r>
          </a:p>
          <a:p>
            <a:r>
              <a:rPr lang="cs-CZ" dirty="0" smtClean="0"/>
              <a:t>§2903 nezakročí-li ten, komu újma hrozí, nese ze svého čemu mohl zabránit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90529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707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Druhy závazků z protiprávního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S ohledem na povahu primárního závazku rozlišujeme:</a:t>
            </a:r>
          </a:p>
          <a:p>
            <a:pPr marL="0" indent="0">
              <a:buNone/>
            </a:pPr>
            <a:r>
              <a:rPr lang="cs-CZ" sz="2400" dirty="0" smtClean="0"/>
              <a:t>Odpovědnost za škodu (</a:t>
            </a:r>
            <a:r>
              <a:rPr lang="cs-CZ" sz="2400" dirty="0" err="1" smtClean="0"/>
              <a:t>primár</a:t>
            </a:r>
            <a:r>
              <a:rPr lang="cs-CZ" sz="2400" dirty="0" smtClean="0"/>
              <a:t>. Zákonná povinnost nezpůsobit škodu)</a:t>
            </a:r>
          </a:p>
          <a:p>
            <a:pPr marL="0" indent="0">
              <a:buNone/>
            </a:pPr>
            <a:r>
              <a:rPr lang="cs-CZ" sz="2400" dirty="0" smtClean="0"/>
              <a:t>Odpovědnost za vady (</a:t>
            </a:r>
            <a:r>
              <a:rPr lang="cs-CZ" sz="2400" dirty="0" err="1" smtClean="0"/>
              <a:t>primár</a:t>
            </a:r>
            <a:r>
              <a:rPr lang="cs-CZ" sz="2400" dirty="0" smtClean="0"/>
              <a:t>. Smluvní povinnost plnit bez vad)</a:t>
            </a:r>
          </a:p>
          <a:p>
            <a:pPr marL="0" indent="0">
              <a:buNone/>
            </a:pPr>
            <a:r>
              <a:rPr lang="cs-CZ" sz="2400" dirty="0" smtClean="0"/>
              <a:t>Odpovědnost z prodlení (</a:t>
            </a:r>
            <a:r>
              <a:rPr lang="cs-CZ" sz="2400" dirty="0" err="1" smtClean="0"/>
              <a:t>primár</a:t>
            </a:r>
            <a:r>
              <a:rPr lang="cs-CZ" sz="2400" dirty="0" smtClean="0"/>
              <a:t>. Smluv. povinnost plnit včas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r>
              <a:rPr lang="cs-CZ" sz="2400" dirty="0" smtClean="0"/>
              <a:t>Odpovědnost za škodu, resp. Povinnost k náhradě škody vzniká:</a:t>
            </a:r>
          </a:p>
          <a:p>
            <a:pPr marL="457200" indent="-457200">
              <a:buAutoNum type="alphaLcParenR"/>
            </a:pPr>
            <a:r>
              <a:rPr lang="cs-CZ" sz="2400" dirty="0" smtClean="0"/>
              <a:t>Porušením dobrých mravů (§2909) úmyslné zavinění</a:t>
            </a:r>
          </a:p>
          <a:p>
            <a:pPr marL="0" indent="0">
              <a:buNone/>
            </a:pPr>
            <a:r>
              <a:rPr lang="cs-CZ" sz="2400" dirty="0" smtClean="0"/>
              <a:t>b)   Porušením zákona (§2910) subjektivní odpovědnost –  nedbalostní zavinění, není-li upraveno jinak</a:t>
            </a:r>
          </a:p>
          <a:p>
            <a:pPr marL="0" indent="0">
              <a:buNone/>
            </a:pPr>
            <a:r>
              <a:rPr lang="cs-CZ" sz="2400" dirty="0" smtClean="0"/>
              <a:t>c) Porušením smluvní povinnosti (§2913, objektivní odpovědnost)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70620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Východiska úpravy závazků z deliktů v NOZ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Tradice naší právní úpravy v ABGB</a:t>
            </a:r>
          </a:p>
          <a:p>
            <a:r>
              <a:rPr lang="cs-CZ" dirty="0" smtClean="0"/>
              <a:t>Návrhy principů evropského deliktního práva PETL, vypracovaných Evropskou skupinou pro deliktní právo v roce 2005</a:t>
            </a:r>
          </a:p>
          <a:p>
            <a:r>
              <a:rPr lang="cs-CZ" dirty="0" smtClean="0"/>
              <a:t>Německý občanský zákoník</a:t>
            </a:r>
          </a:p>
          <a:p>
            <a:r>
              <a:rPr lang="cs-CZ" dirty="0" smtClean="0"/>
              <a:t>Občanský zákoník </a:t>
            </a:r>
            <a:r>
              <a:rPr lang="cs-CZ" dirty="0" err="1" smtClean="0"/>
              <a:t>Québecu</a:t>
            </a:r>
            <a:endParaRPr lang="cs-CZ" dirty="0" smtClean="0"/>
          </a:p>
          <a:p>
            <a:r>
              <a:rPr lang="cs-CZ" dirty="0" smtClean="0"/>
              <a:t>Návrh novely rakouského deliktního práva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80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cs-CZ" sz="3600" dirty="0" smtClean="0"/>
              <a:t>Hlavní koncepční zásady právní úpravy závazků z deliktů a rozdíly od dosavadní úpravy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cs-CZ" sz="2800" dirty="0" smtClean="0"/>
              <a:t>Odklon od výlučného hrazení majetkové škody (§2894 + §2956)</a:t>
            </a:r>
          </a:p>
          <a:p>
            <a:r>
              <a:rPr lang="cs-CZ" sz="2800" dirty="0" smtClean="0"/>
              <a:t>Obecné předpoklady pro náhradu škody se použijí i pro náhradu nemajetkové újmy</a:t>
            </a:r>
          </a:p>
          <a:p>
            <a:r>
              <a:rPr lang="cs-CZ" sz="2800" dirty="0" smtClean="0"/>
              <a:t>Možnost předem se smluvně vzdát práva na náhradu škody, mimo úmyslně způsobené, z hrubé nedbalosti či na přirozených právech (§2898)</a:t>
            </a:r>
          </a:p>
          <a:p>
            <a:r>
              <a:rPr lang="cs-CZ" sz="2800" dirty="0" smtClean="0"/>
              <a:t>Nemožnost slabší smluvní strany se vzdát práva na náhradu škody (§2898)</a:t>
            </a:r>
          </a:p>
          <a:p>
            <a:r>
              <a:rPr lang="cs-CZ" sz="2800" dirty="0" smtClean="0"/>
              <a:t>Důraz na prevenci, podrobná propracovanost (§2900-2903)</a:t>
            </a:r>
          </a:p>
          <a:p>
            <a:r>
              <a:rPr lang="cs-CZ" sz="2800" dirty="0" smtClean="0"/>
              <a:t>Jasné rozlišení smluvního a mimosmluvního deliktu</a:t>
            </a:r>
          </a:p>
          <a:p>
            <a:r>
              <a:rPr lang="cs-CZ" sz="2800" dirty="0" smtClean="0"/>
              <a:t>Upřednostnění naturálního způsobu náhrady škody před </a:t>
            </a:r>
            <a:r>
              <a:rPr lang="cs-CZ" sz="2800" dirty="0" err="1" smtClean="0"/>
              <a:t>relutárním</a:t>
            </a:r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34558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91264" cy="5865515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2800" dirty="0" smtClean="0"/>
              <a:t>Odklon od dosavadní terminologie „odpovědnost za škodu“ na většině míst nahrazen souslovími „náhrada újmy, povinnost k náhradě škody“</a:t>
            </a:r>
          </a:p>
          <a:p>
            <a:r>
              <a:rPr lang="cs-CZ" sz="2800" dirty="0" smtClean="0"/>
              <a:t>Reakce na </a:t>
            </a:r>
            <a:r>
              <a:rPr lang="cs-CZ" sz="2800" dirty="0" err="1" smtClean="0"/>
              <a:t>společ</a:t>
            </a:r>
            <a:r>
              <a:rPr lang="cs-CZ" sz="2800" dirty="0" smtClean="0"/>
              <a:t>. vývoj – nové skutkové podstaty (škoda způsobená informacemi, škoda způsobená zvířetem, aj.)</a:t>
            </a:r>
          </a:p>
          <a:p>
            <a:r>
              <a:rPr lang="cs-CZ" sz="2800" dirty="0" smtClean="0"/>
              <a:t>Odpovědnost z prodlení je na rozdíl od předchozí úpravy mezi ustanoveními o zániku závazku (dříve změna)</a:t>
            </a:r>
          </a:p>
          <a:p>
            <a:r>
              <a:rPr lang="cs-CZ" sz="2800" dirty="0" smtClean="0"/>
              <a:t>Odpovědnost za vady nově v rámci zániku závazků (dříve u jednotlivých smluvních typů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3103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 dirty="0" smtClean="0"/>
              <a:t>Pojem delikt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cs-CZ" dirty="0" smtClean="0"/>
              <a:t>Delikt za latin. </a:t>
            </a:r>
            <a:r>
              <a:rPr lang="cs-CZ" dirty="0" err="1" smtClean="0"/>
              <a:t>Delictum</a:t>
            </a:r>
            <a:r>
              <a:rPr lang="cs-CZ" dirty="0" smtClean="0"/>
              <a:t> – vina, zločin</a:t>
            </a:r>
          </a:p>
          <a:p>
            <a:r>
              <a:rPr lang="cs-CZ" dirty="0" smtClean="0"/>
              <a:t>Delikt v soukromém právu – nesplnění či porušení právní povinnosti</a:t>
            </a:r>
          </a:p>
          <a:p>
            <a:r>
              <a:rPr lang="cs-CZ" dirty="0" smtClean="0"/>
              <a:t>Rozlišuje se na delikt způsobující škodu, imateriální újmu, vadu na věci či prodlení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532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141763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Náhrada majetkové a nemajetkové újmy škůdcem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Předpoklady vzniku povinnosti nahradit majetkovou a nemajetkovou újmu způsobenou škůdcem:</a:t>
            </a:r>
          </a:p>
          <a:p>
            <a:pPr marL="514350" indent="-514350">
              <a:buAutoNum type="arabicPeriod"/>
            </a:pPr>
            <a:r>
              <a:rPr lang="cs-CZ" dirty="0" smtClean="0"/>
              <a:t>Protiprávní jednání (resp. Právně relevantní škodná událost)</a:t>
            </a:r>
          </a:p>
          <a:p>
            <a:pPr marL="514350" indent="-514350">
              <a:buAutoNum type="arabicPeriod"/>
            </a:pPr>
            <a:r>
              <a:rPr lang="cs-CZ" dirty="0" smtClean="0"/>
              <a:t>Škoda</a:t>
            </a:r>
          </a:p>
          <a:p>
            <a:pPr marL="514350" indent="-514350">
              <a:buAutoNum type="arabicPeriod"/>
            </a:pPr>
            <a:r>
              <a:rPr lang="cs-CZ" dirty="0" smtClean="0"/>
              <a:t>Kauzální nexus</a:t>
            </a:r>
          </a:p>
          <a:p>
            <a:pPr marL="514350" indent="-514350">
              <a:buAutoNum type="arabicPeriod"/>
            </a:pPr>
            <a:r>
              <a:rPr lang="cs-CZ" dirty="0" smtClean="0"/>
              <a:t>Zavinění (§2895 NOZ) (není-li speciálně upravena objektivní odpovědnost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796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Ad 1) protiprávní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 smtClean="0"/>
              <a:t>Jednání porušující zákon (absolutní nebo jiné právo) – mimosmluvní povinnost k náhradě škody</a:t>
            </a:r>
          </a:p>
          <a:p>
            <a:r>
              <a:rPr lang="cs-CZ" sz="2400" dirty="0" smtClean="0"/>
              <a:t>Jednání porušující smlouvu (povinnost k náhradě bez ohledu na zavinění, ale rozsah podmíněn předvídatelností jejího vzniku</a:t>
            </a:r>
          </a:p>
          <a:p>
            <a:r>
              <a:rPr lang="cs-CZ" sz="2400" dirty="0" smtClean="0"/>
              <a:t>Na straně subjektu pro vznik povinnosti k náhradě škody zkoumáme zda je dána jeho deliktní způsobilost </a:t>
            </a:r>
          </a:p>
          <a:p>
            <a:r>
              <a:rPr lang="cs-CZ" sz="2400" dirty="0" smtClean="0"/>
              <a:t>§ 2904 protiprávní jednání může spočívat i v zaviněném podnětu k náhodě, zejména tím, že byl porušen příkaz nebo poškozeno zařízení, které mělo nahodilé újmě zabránit (převzato z návrhu oz z roku 1937)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3909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1332</Words>
  <Application>Microsoft Office PowerPoint</Application>
  <PresentationFormat>Předvádění na obrazovce (4:3)</PresentationFormat>
  <Paragraphs>138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systému Office</vt:lpstr>
      <vt:lpstr>Závazky z protiprávních jednání</vt:lpstr>
      <vt:lpstr>Pojem</vt:lpstr>
      <vt:lpstr>Druhy závazků z protiprávního jednání</vt:lpstr>
      <vt:lpstr>Východiska úpravy závazků z deliktů v NOZ</vt:lpstr>
      <vt:lpstr>Hlavní koncepční zásady právní úpravy závazků z deliktů a rozdíly od dosavadní úpravy</vt:lpstr>
      <vt:lpstr>Prezentace aplikace PowerPoint</vt:lpstr>
      <vt:lpstr>Pojem delikt</vt:lpstr>
      <vt:lpstr>Náhrada majetkové a nemajetkové újmy škůdcem </vt:lpstr>
      <vt:lpstr>Ad 1) protiprávní jednání</vt:lpstr>
      <vt:lpstr>Okolnosti vylučující protiprávnost</vt:lpstr>
      <vt:lpstr>Prezentace aplikace PowerPoint</vt:lpstr>
      <vt:lpstr>Prezentace aplikace PowerPoint</vt:lpstr>
      <vt:lpstr>Prezentace aplikace PowerPoint</vt:lpstr>
      <vt:lpstr>Prezentace aplikace PowerPoint</vt:lpstr>
      <vt:lpstr>Škoda</vt:lpstr>
      <vt:lpstr>Příčinná souvislost (kauzální nexus)</vt:lpstr>
      <vt:lpstr>Zavinění</vt:lpstr>
      <vt:lpstr>Formy zavinění</vt:lpstr>
      <vt:lpstr>Ujednání před vznikem škody</vt:lpstr>
      <vt:lpstr>Prevence</vt:lpstr>
      <vt:lpstr>Prezentace aplikace PowerPoint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Závazky z protiprávních jednání,</dc:title>
  <dc:creator>Lenka Dobešová</dc:creator>
  <cp:lastModifiedBy>Lenka Dobešová</cp:lastModifiedBy>
  <cp:revision>37</cp:revision>
  <dcterms:created xsi:type="dcterms:W3CDTF">2015-03-11T09:28:38Z</dcterms:created>
  <dcterms:modified xsi:type="dcterms:W3CDTF">2015-04-09T08:51:11Z</dcterms:modified>
</cp:coreProperties>
</file>