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notesSlides/notesSlide4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653" r:id="rId2"/>
  </p:sldMasterIdLst>
  <p:notesMasterIdLst>
    <p:notesMasterId r:id="rId66"/>
  </p:notesMasterIdLst>
  <p:handoutMasterIdLst>
    <p:handoutMasterId r:id="rId67"/>
  </p:handoutMasterIdLst>
  <p:sldIdLst>
    <p:sldId id="309" r:id="rId3"/>
    <p:sldId id="353" r:id="rId4"/>
    <p:sldId id="338" r:id="rId5"/>
    <p:sldId id="324" r:id="rId6"/>
    <p:sldId id="335" r:id="rId7"/>
    <p:sldId id="367" r:id="rId8"/>
    <p:sldId id="368" r:id="rId9"/>
    <p:sldId id="325" r:id="rId10"/>
    <p:sldId id="370" r:id="rId11"/>
    <p:sldId id="369" r:id="rId12"/>
    <p:sldId id="349" r:id="rId13"/>
    <p:sldId id="314" r:id="rId14"/>
    <p:sldId id="323" r:id="rId15"/>
    <p:sldId id="315" r:id="rId16"/>
    <p:sldId id="373" r:id="rId17"/>
    <p:sldId id="350" r:id="rId18"/>
    <p:sldId id="316" r:id="rId19"/>
    <p:sldId id="317" r:id="rId20"/>
    <p:sldId id="319" r:id="rId21"/>
    <p:sldId id="374" r:id="rId22"/>
    <p:sldId id="385" r:id="rId23"/>
    <p:sldId id="386" r:id="rId24"/>
    <p:sldId id="375" r:id="rId25"/>
    <p:sldId id="376" r:id="rId26"/>
    <p:sldId id="346" r:id="rId27"/>
    <p:sldId id="387" r:id="rId28"/>
    <p:sldId id="371" r:id="rId29"/>
    <p:sldId id="372" r:id="rId30"/>
    <p:sldId id="327" r:id="rId31"/>
    <p:sldId id="384" r:id="rId32"/>
    <p:sldId id="328" r:id="rId33"/>
    <p:sldId id="415" r:id="rId34"/>
    <p:sldId id="351" r:id="rId35"/>
    <p:sldId id="354" r:id="rId36"/>
    <p:sldId id="355" r:id="rId37"/>
    <p:sldId id="356" r:id="rId38"/>
    <p:sldId id="357" r:id="rId39"/>
    <p:sldId id="359" r:id="rId40"/>
    <p:sldId id="329" r:id="rId41"/>
    <p:sldId id="414" r:id="rId42"/>
    <p:sldId id="331" r:id="rId43"/>
    <p:sldId id="401" r:id="rId44"/>
    <p:sldId id="402" r:id="rId45"/>
    <p:sldId id="411" r:id="rId46"/>
    <p:sldId id="407" r:id="rId47"/>
    <p:sldId id="405" r:id="rId48"/>
    <p:sldId id="412" r:id="rId49"/>
    <p:sldId id="413" r:id="rId50"/>
    <p:sldId id="399" r:id="rId51"/>
    <p:sldId id="400" r:id="rId52"/>
    <p:sldId id="326" r:id="rId53"/>
    <p:sldId id="388" r:id="rId54"/>
    <p:sldId id="389" r:id="rId55"/>
    <p:sldId id="390" r:id="rId56"/>
    <p:sldId id="391" r:id="rId57"/>
    <p:sldId id="392" r:id="rId58"/>
    <p:sldId id="393" r:id="rId59"/>
    <p:sldId id="394" r:id="rId60"/>
    <p:sldId id="395" r:id="rId61"/>
    <p:sldId id="396" r:id="rId62"/>
    <p:sldId id="397" r:id="rId63"/>
    <p:sldId id="398" r:id="rId64"/>
    <p:sldId id="343" r:id="rId65"/>
  </p:sldIdLst>
  <p:sldSz cx="9144000" cy="6858000" type="screen4x3"/>
  <p:notesSz cx="6797675" cy="9928225"/>
  <p:defaultTextStyle>
    <a:defPPr>
      <a:defRPr lang="cs-CZ"/>
    </a:defPPr>
    <a:lvl1pPr algn="r" rtl="0" fontAlgn="base">
      <a:spcBef>
        <a:spcPct val="0"/>
      </a:spcBef>
      <a:spcAft>
        <a:spcPct val="0"/>
      </a:spcAft>
      <a:defRPr sz="1600" kern="1200">
        <a:solidFill>
          <a:schemeClr val="tx1"/>
        </a:solidFill>
        <a:latin typeface="Arial" charset="0"/>
        <a:ea typeface="+mn-ea"/>
        <a:cs typeface="+mn-cs"/>
      </a:defRPr>
    </a:lvl1pPr>
    <a:lvl2pPr marL="457200" algn="r" rtl="0" fontAlgn="base">
      <a:spcBef>
        <a:spcPct val="0"/>
      </a:spcBef>
      <a:spcAft>
        <a:spcPct val="0"/>
      </a:spcAft>
      <a:defRPr sz="1600" kern="1200">
        <a:solidFill>
          <a:schemeClr val="tx1"/>
        </a:solidFill>
        <a:latin typeface="Arial" charset="0"/>
        <a:ea typeface="+mn-ea"/>
        <a:cs typeface="+mn-cs"/>
      </a:defRPr>
    </a:lvl2pPr>
    <a:lvl3pPr marL="914400" algn="r" rtl="0" fontAlgn="base">
      <a:spcBef>
        <a:spcPct val="0"/>
      </a:spcBef>
      <a:spcAft>
        <a:spcPct val="0"/>
      </a:spcAft>
      <a:defRPr sz="1600" kern="1200">
        <a:solidFill>
          <a:schemeClr val="tx1"/>
        </a:solidFill>
        <a:latin typeface="Arial" charset="0"/>
        <a:ea typeface="+mn-ea"/>
        <a:cs typeface="+mn-cs"/>
      </a:defRPr>
    </a:lvl3pPr>
    <a:lvl4pPr marL="1371600" algn="r" rtl="0" fontAlgn="base">
      <a:spcBef>
        <a:spcPct val="0"/>
      </a:spcBef>
      <a:spcAft>
        <a:spcPct val="0"/>
      </a:spcAft>
      <a:defRPr sz="1600" kern="1200">
        <a:solidFill>
          <a:schemeClr val="tx1"/>
        </a:solidFill>
        <a:latin typeface="Arial" charset="0"/>
        <a:ea typeface="+mn-ea"/>
        <a:cs typeface="+mn-cs"/>
      </a:defRPr>
    </a:lvl4pPr>
    <a:lvl5pPr marL="1828800" algn="r"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0379B"/>
    <a:srgbClr val="F6F6F7"/>
    <a:srgbClr val="E5D5BD"/>
    <a:srgbClr val="E7C99D"/>
    <a:srgbClr val="A9AAAE"/>
    <a:srgbClr val="68676C"/>
    <a:srgbClr val="DFE1E2"/>
    <a:srgbClr val="DFE0E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Styl Světlá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Světlý styl 2 – zvýraznění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7B26C5-4107-4FEC-AEDC-1716B250A1EF}" styleName="Styl Světlá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52" autoAdjust="0"/>
    <p:restoredTop sz="83024" autoAdjust="0"/>
  </p:normalViewPr>
  <p:slideViewPr>
    <p:cSldViewPr>
      <p:cViewPr varScale="1">
        <p:scale>
          <a:sx n="59" d="100"/>
          <a:sy n="59" d="100"/>
        </p:scale>
        <p:origin x="-1656"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7" d="100"/>
          <a:sy n="67" d="100"/>
        </p:scale>
        <p:origin x="-2748" y="-114"/>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List_aplikace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List_aplikace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List_aplikace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List_aplikace_Microsoft_Office_Excel4.xlsx"/></Relationships>
</file>

<file path=ppt/charts/chart1.xml><?xml version="1.0" encoding="utf-8"?>
<c:chartSpace xmlns:c="http://schemas.openxmlformats.org/drawingml/2006/chart" xmlns:a="http://schemas.openxmlformats.org/drawingml/2006/main" xmlns:r="http://schemas.openxmlformats.org/officeDocument/2006/relationships">
  <c:lang val="cs-CZ"/>
  <c:chart>
    <c:title>
      <c:tx>
        <c:rich>
          <a:bodyPr/>
          <a:lstStyle/>
          <a:p>
            <a:pPr>
              <a:defRPr/>
            </a:pPr>
            <a:r>
              <a:rPr lang="cs-CZ" sz="2000" dirty="0" smtClean="0">
                <a:solidFill>
                  <a:srgbClr val="80379B"/>
                </a:solidFill>
              </a:rPr>
              <a:t>ROVNOST</a:t>
            </a:r>
            <a:r>
              <a:rPr lang="cs-CZ" sz="2000" baseline="0" dirty="0" smtClean="0"/>
              <a:t> A </a:t>
            </a:r>
            <a:r>
              <a:rPr lang="cs-CZ" sz="2000" baseline="0" dirty="0" smtClean="0">
                <a:solidFill>
                  <a:srgbClr val="80379B"/>
                </a:solidFill>
              </a:rPr>
              <a:t>EFEKTIVNOST</a:t>
            </a:r>
            <a:endParaRPr lang="en-US" sz="2000" dirty="0">
              <a:solidFill>
                <a:srgbClr val="80379B"/>
              </a:solidFill>
            </a:endParaRPr>
          </a:p>
        </c:rich>
      </c:tx>
      <c:layout>
        <c:manualLayout>
          <c:xMode val="edge"/>
          <c:yMode val="edge"/>
          <c:x val="0.14197231573360369"/>
          <c:y val="0"/>
        </c:manualLayout>
      </c:layout>
    </c:title>
    <c:view3D>
      <c:rotX val="30"/>
      <c:perspective val="30"/>
    </c:view3D>
    <c:plotArea>
      <c:layout>
        <c:manualLayout>
          <c:layoutTarget val="inner"/>
          <c:xMode val="edge"/>
          <c:yMode val="edge"/>
          <c:x val="2.6239813993465543E-2"/>
          <c:y val="0.22642818759942077"/>
          <c:w val="0.97376018600653447"/>
          <c:h val="0.77357181240057959"/>
        </c:manualLayout>
      </c:layout>
      <c:pie3DChart>
        <c:varyColors val="1"/>
        <c:ser>
          <c:idx val="0"/>
          <c:order val="0"/>
          <c:tx>
            <c:strRef>
              <c:f>List1!$B$1</c:f>
              <c:strCache>
                <c:ptCount val="1"/>
                <c:pt idx="0">
                  <c:v>Prodej</c:v>
                </c:pt>
              </c:strCache>
            </c:strRef>
          </c:tx>
          <c:spPr>
            <a:ln w="57150">
              <a:solidFill>
                <a:srgbClr val="F6F6F7"/>
              </a:solidFill>
            </a:ln>
          </c:spPr>
          <c:dPt>
            <c:idx val="0"/>
            <c:spPr>
              <a:solidFill>
                <a:schemeClr val="tx1"/>
              </a:solidFill>
              <a:ln w="57150">
                <a:solidFill>
                  <a:srgbClr val="F6F6F7"/>
                </a:solidFill>
              </a:ln>
            </c:spPr>
          </c:dPt>
          <c:dPt>
            <c:idx val="1"/>
            <c:spPr>
              <a:solidFill>
                <a:srgbClr val="80379B"/>
              </a:solidFill>
              <a:ln w="57150">
                <a:solidFill>
                  <a:srgbClr val="F6F6F7"/>
                </a:solidFill>
              </a:ln>
            </c:spPr>
          </c:dPt>
          <c:dPt>
            <c:idx val="2"/>
            <c:explosion val="1"/>
            <c:spPr>
              <a:solidFill>
                <a:schemeClr val="tx1"/>
              </a:solidFill>
              <a:ln w="57150">
                <a:solidFill>
                  <a:srgbClr val="F6F6F7"/>
                </a:solidFill>
              </a:ln>
            </c:spPr>
          </c:dPt>
          <c:dPt>
            <c:idx val="3"/>
            <c:spPr>
              <a:solidFill>
                <a:srgbClr val="80379B"/>
              </a:solidFill>
              <a:ln w="57150">
                <a:solidFill>
                  <a:srgbClr val="F6F6F7"/>
                </a:solidFill>
              </a:ln>
            </c:spPr>
          </c:dPt>
          <c:dPt>
            <c:idx val="4"/>
            <c:spPr>
              <a:solidFill>
                <a:schemeClr val="tx1"/>
              </a:solidFill>
              <a:ln w="57150">
                <a:solidFill>
                  <a:srgbClr val="F6F6F7"/>
                </a:solidFill>
              </a:ln>
            </c:spPr>
          </c:dPt>
          <c:dPt>
            <c:idx val="5"/>
            <c:spPr>
              <a:solidFill>
                <a:srgbClr val="80379B"/>
              </a:solidFill>
              <a:ln w="57150">
                <a:solidFill>
                  <a:srgbClr val="F6F6F7"/>
                </a:solidFill>
              </a:ln>
            </c:spPr>
          </c:dPt>
          <c:dPt>
            <c:idx val="6"/>
            <c:spPr>
              <a:solidFill>
                <a:schemeClr val="tx1"/>
              </a:solidFill>
              <a:ln w="57150">
                <a:solidFill>
                  <a:srgbClr val="F6F6F7"/>
                </a:solidFill>
              </a:ln>
            </c:spPr>
          </c:dPt>
          <c:dPt>
            <c:idx val="7"/>
            <c:spPr>
              <a:solidFill>
                <a:srgbClr val="80379B"/>
              </a:solidFill>
              <a:ln w="57150">
                <a:solidFill>
                  <a:srgbClr val="F6F6F7"/>
                </a:solidFill>
              </a:ln>
            </c:spPr>
          </c:dPt>
          <c:cat>
            <c:strRef>
              <c:f>List1!$A$2:$A$9</c:f>
              <c:strCache>
                <c:ptCount val="8"/>
                <c:pt idx="0">
                  <c:v>1. čtvrt.</c:v>
                </c:pt>
                <c:pt idx="1">
                  <c:v>2. čtvrt.</c:v>
                </c:pt>
                <c:pt idx="2">
                  <c:v>3. čtvrt.</c:v>
                </c:pt>
                <c:pt idx="3">
                  <c:v>4. čtvrt.</c:v>
                </c:pt>
                <c:pt idx="4">
                  <c:v>1. čtvrt.</c:v>
                </c:pt>
                <c:pt idx="5">
                  <c:v>2. čtvrt.</c:v>
                </c:pt>
                <c:pt idx="6">
                  <c:v>3. čtvrt.</c:v>
                </c:pt>
                <c:pt idx="7">
                  <c:v>4. čtvrt.</c:v>
                </c:pt>
              </c:strCache>
            </c:strRef>
          </c:cat>
          <c:val>
            <c:numRef>
              <c:f>List1!$B$2:$B$9</c:f>
              <c:numCache>
                <c:formatCode>General</c:formatCode>
                <c:ptCount val="8"/>
                <c:pt idx="0">
                  <c:v>0.2</c:v>
                </c:pt>
                <c:pt idx="1">
                  <c:v>0.2</c:v>
                </c:pt>
                <c:pt idx="2">
                  <c:v>0.2</c:v>
                </c:pt>
                <c:pt idx="3">
                  <c:v>0.2</c:v>
                </c:pt>
                <c:pt idx="4">
                  <c:v>0.2</c:v>
                </c:pt>
                <c:pt idx="5">
                  <c:v>0.2</c:v>
                </c:pt>
                <c:pt idx="6">
                  <c:v>0.2</c:v>
                </c:pt>
                <c:pt idx="7">
                  <c:v>0.2</c:v>
                </c:pt>
              </c:numCache>
            </c:numRef>
          </c:val>
        </c:ser>
        <c:dLbls/>
      </c:pie3DChart>
    </c:plotArea>
    <c:plotVisOnly val="1"/>
    <c:dispBlanksAs val="zero"/>
  </c:chart>
  <c:txPr>
    <a:bodyPr/>
    <a:lstStyle/>
    <a:p>
      <a:pPr>
        <a:defRPr sz="1800"/>
      </a:pPr>
      <a:endParaRPr lang="cs-CZ"/>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cs-CZ"/>
  <c:chart>
    <c:title>
      <c:tx>
        <c:rich>
          <a:bodyPr/>
          <a:lstStyle/>
          <a:p>
            <a:pPr>
              <a:defRPr/>
            </a:pPr>
            <a:r>
              <a:rPr lang="cs-CZ" sz="2000" dirty="0" smtClean="0"/>
              <a:t>NEROVNOST</a:t>
            </a:r>
            <a:r>
              <a:rPr lang="cs-CZ" sz="2000" baseline="0" dirty="0" smtClean="0"/>
              <a:t> A </a:t>
            </a:r>
            <a:r>
              <a:rPr lang="cs-CZ" sz="2000" baseline="0" dirty="0" smtClean="0">
                <a:solidFill>
                  <a:srgbClr val="80379B"/>
                </a:solidFill>
              </a:rPr>
              <a:t>EFEKTIVNOST</a:t>
            </a:r>
            <a:endParaRPr lang="en-US" sz="2000" dirty="0">
              <a:solidFill>
                <a:srgbClr val="80379B"/>
              </a:solidFill>
            </a:endParaRPr>
          </a:p>
        </c:rich>
      </c:tx>
      <c:layout>
        <c:manualLayout>
          <c:xMode val="edge"/>
          <c:yMode val="edge"/>
          <c:x val="0.12732633420822398"/>
          <c:y val="0"/>
        </c:manualLayout>
      </c:layout>
    </c:title>
    <c:view3D>
      <c:rotX val="30"/>
      <c:perspective val="30"/>
    </c:view3D>
    <c:plotArea>
      <c:layout>
        <c:manualLayout>
          <c:layoutTarget val="inner"/>
          <c:xMode val="edge"/>
          <c:yMode val="edge"/>
          <c:x val="2.623981399346554E-2"/>
          <c:y val="0.22642818759942074"/>
          <c:w val="0.97376018600653458"/>
          <c:h val="0.77357181240057971"/>
        </c:manualLayout>
      </c:layout>
      <c:pie3DChart>
        <c:varyColors val="1"/>
        <c:ser>
          <c:idx val="0"/>
          <c:order val="0"/>
          <c:tx>
            <c:strRef>
              <c:f>List1!$B$1</c:f>
              <c:strCache>
                <c:ptCount val="1"/>
                <c:pt idx="0">
                  <c:v>Prodej</c:v>
                </c:pt>
              </c:strCache>
            </c:strRef>
          </c:tx>
          <c:spPr>
            <a:ln w="57150">
              <a:solidFill>
                <a:srgbClr val="F6F6F7"/>
              </a:solidFill>
            </a:ln>
          </c:spPr>
          <c:dPt>
            <c:idx val="0"/>
            <c:spPr>
              <a:solidFill>
                <a:schemeClr val="tx1"/>
              </a:solidFill>
              <a:ln w="57150">
                <a:solidFill>
                  <a:srgbClr val="F6F6F7"/>
                </a:solidFill>
              </a:ln>
            </c:spPr>
          </c:dPt>
          <c:dPt>
            <c:idx val="1"/>
            <c:spPr>
              <a:solidFill>
                <a:srgbClr val="80379B"/>
              </a:solidFill>
              <a:ln w="57150">
                <a:solidFill>
                  <a:srgbClr val="F6F6F7"/>
                </a:solidFill>
              </a:ln>
            </c:spPr>
          </c:dPt>
          <c:dPt>
            <c:idx val="2"/>
            <c:explosion val="1"/>
            <c:spPr>
              <a:solidFill>
                <a:schemeClr val="tx1"/>
              </a:solidFill>
              <a:ln w="57150">
                <a:solidFill>
                  <a:srgbClr val="F6F6F7"/>
                </a:solidFill>
              </a:ln>
            </c:spPr>
          </c:dPt>
          <c:dPt>
            <c:idx val="3"/>
            <c:spPr>
              <a:solidFill>
                <a:srgbClr val="80379B"/>
              </a:solidFill>
              <a:ln w="57150">
                <a:solidFill>
                  <a:srgbClr val="F6F6F7"/>
                </a:solidFill>
              </a:ln>
            </c:spPr>
          </c:dPt>
          <c:dPt>
            <c:idx val="4"/>
            <c:spPr>
              <a:solidFill>
                <a:schemeClr val="tx1"/>
              </a:solidFill>
              <a:ln w="57150">
                <a:solidFill>
                  <a:srgbClr val="F6F6F7"/>
                </a:solidFill>
              </a:ln>
            </c:spPr>
          </c:dPt>
          <c:dPt>
            <c:idx val="5"/>
            <c:spPr>
              <a:solidFill>
                <a:srgbClr val="80379B"/>
              </a:solidFill>
              <a:ln w="57150">
                <a:solidFill>
                  <a:srgbClr val="F6F6F7"/>
                </a:solidFill>
              </a:ln>
            </c:spPr>
          </c:dPt>
          <c:dPt>
            <c:idx val="6"/>
            <c:spPr>
              <a:solidFill>
                <a:schemeClr val="tx1"/>
              </a:solidFill>
              <a:ln w="57150">
                <a:solidFill>
                  <a:srgbClr val="F6F6F7"/>
                </a:solidFill>
              </a:ln>
            </c:spPr>
          </c:dPt>
          <c:dPt>
            <c:idx val="7"/>
            <c:spPr>
              <a:solidFill>
                <a:srgbClr val="80379B"/>
              </a:solidFill>
              <a:ln w="57150">
                <a:solidFill>
                  <a:srgbClr val="F6F6F7"/>
                </a:solidFill>
              </a:ln>
            </c:spPr>
          </c:dPt>
          <c:cat>
            <c:strRef>
              <c:f>List1!$A$2:$A$9</c:f>
              <c:strCache>
                <c:ptCount val="8"/>
                <c:pt idx="0">
                  <c:v>1. čtvrt.</c:v>
                </c:pt>
                <c:pt idx="1">
                  <c:v>2. čtvrt.</c:v>
                </c:pt>
                <c:pt idx="2">
                  <c:v>3. čtvrt.</c:v>
                </c:pt>
                <c:pt idx="3">
                  <c:v>4. čtvrt.</c:v>
                </c:pt>
                <c:pt idx="4">
                  <c:v>1. čtvrt.</c:v>
                </c:pt>
                <c:pt idx="5">
                  <c:v>2. čtvrt.</c:v>
                </c:pt>
                <c:pt idx="6">
                  <c:v>3. čtvrt.</c:v>
                </c:pt>
                <c:pt idx="7">
                  <c:v>4. čtvrt.</c:v>
                </c:pt>
              </c:strCache>
            </c:strRef>
          </c:cat>
          <c:val>
            <c:numRef>
              <c:f>List1!$B$2:$B$9</c:f>
              <c:numCache>
                <c:formatCode>General</c:formatCode>
                <c:ptCount val="8"/>
                <c:pt idx="0">
                  <c:v>0.4</c:v>
                </c:pt>
                <c:pt idx="1">
                  <c:v>0.4</c:v>
                </c:pt>
                <c:pt idx="2">
                  <c:v>1.2</c:v>
                </c:pt>
                <c:pt idx="3">
                  <c:v>0.2</c:v>
                </c:pt>
                <c:pt idx="4">
                  <c:v>0.1</c:v>
                </c:pt>
                <c:pt idx="5">
                  <c:v>0.30000000000000004</c:v>
                </c:pt>
                <c:pt idx="6">
                  <c:v>1.4</c:v>
                </c:pt>
                <c:pt idx="7">
                  <c:v>0.9</c:v>
                </c:pt>
              </c:numCache>
            </c:numRef>
          </c:val>
        </c:ser>
        <c:dLbls/>
      </c:pie3DChart>
    </c:plotArea>
    <c:plotVisOnly val="1"/>
    <c:dispBlanksAs val="zero"/>
  </c:chart>
  <c:txPr>
    <a:bodyPr/>
    <a:lstStyle/>
    <a:p>
      <a:pPr>
        <a:defRPr sz="1800"/>
      </a:pPr>
      <a:endParaRPr lang="cs-CZ"/>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cs-CZ"/>
  <c:chart>
    <c:title>
      <c:tx>
        <c:rich>
          <a:bodyPr/>
          <a:lstStyle/>
          <a:p>
            <a:pPr>
              <a:defRPr/>
            </a:pPr>
            <a:r>
              <a:rPr lang="cs-CZ" sz="2000" dirty="0" smtClean="0">
                <a:solidFill>
                  <a:srgbClr val="80379B"/>
                </a:solidFill>
              </a:rPr>
              <a:t>ROVNOST</a:t>
            </a:r>
            <a:r>
              <a:rPr lang="cs-CZ" sz="2000" baseline="0" dirty="0" smtClean="0"/>
              <a:t> A NEEFEKTIVNOST</a:t>
            </a:r>
            <a:endParaRPr lang="en-US" sz="2000" dirty="0"/>
          </a:p>
        </c:rich>
      </c:tx>
      <c:layout>
        <c:manualLayout>
          <c:xMode val="edge"/>
          <c:yMode val="edge"/>
          <c:x val="0.1360913602192349"/>
          <c:y val="4.8100716082051485E-2"/>
        </c:manualLayout>
      </c:layout>
    </c:title>
    <c:view3D>
      <c:rotX val="30"/>
      <c:perspective val="30"/>
    </c:view3D>
    <c:plotArea>
      <c:layout>
        <c:manualLayout>
          <c:layoutTarget val="inner"/>
          <c:xMode val="edge"/>
          <c:yMode val="edge"/>
          <c:x val="0.23047091989778914"/>
          <c:y val="0.45318260092312979"/>
          <c:w val="0.50144353412415499"/>
          <c:h val="0.3950616185592325"/>
        </c:manualLayout>
      </c:layout>
      <c:pie3DChart>
        <c:varyColors val="1"/>
        <c:ser>
          <c:idx val="0"/>
          <c:order val="0"/>
          <c:tx>
            <c:strRef>
              <c:f>List1!$B$1</c:f>
              <c:strCache>
                <c:ptCount val="1"/>
                <c:pt idx="0">
                  <c:v>Prodej</c:v>
                </c:pt>
              </c:strCache>
            </c:strRef>
          </c:tx>
          <c:spPr>
            <a:ln w="57150">
              <a:solidFill>
                <a:srgbClr val="F6F6F7"/>
              </a:solidFill>
            </a:ln>
          </c:spPr>
          <c:dPt>
            <c:idx val="0"/>
            <c:spPr>
              <a:solidFill>
                <a:srgbClr val="80379B"/>
              </a:solidFill>
              <a:ln w="57150">
                <a:solidFill>
                  <a:srgbClr val="F6F6F7"/>
                </a:solidFill>
              </a:ln>
            </c:spPr>
          </c:dPt>
          <c:dPt>
            <c:idx val="1"/>
            <c:spPr>
              <a:solidFill>
                <a:schemeClr val="tx1"/>
              </a:solidFill>
              <a:ln w="57150">
                <a:solidFill>
                  <a:srgbClr val="F6F6F7"/>
                </a:solidFill>
              </a:ln>
            </c:spPr>
          </c:dPt>
          <c:dPt>
            <c:idx val="2"/>
            <c:explosion val="1"/>
            <c:spPr>
              <a:solidFill>
                <a:srgbClr val="80379B"/>
              </a:solidFill>
              <a:ln w="57150">
                <a:solidFill>
                  <a:srgbClr val="F6F6F7"/>
                </a:solidFill>
              </a:ln>
            </c:spPr>
          </c:dPt>
          <c:dPt>
            <c:idx val="3"/>
            <c:spPr>
              <a:solidFill>
                <a:schemeClr val="tx1"/>
              </a:solidFill>
              <a:ln w="57150">
                <a:solidFill>
                  <a:srgbClr val="F6F6F7"/>
                </a:solidFill>
              </a:ln>
            </c:spPr>
          </c:dPt>
          <c:dPt>
            <c:idx val="4"/>
            <c:spPr>
              <a:solidFill>
                <a:srgbClr val="80379B"/>
              </a:solidFill>
              <a:ln w="57150">
                <a:solidFill>
                  <a:srgbClr val="F6F6F7"/>
                </a:solidFill>
              </a:ln>
            </c:spPr>
          </c:dPt>
          <c:dPt>
            <c:idx val="5"/>
            <c:spPr>
              <a:solidFill>
                <a:schemeClr val="tx1"/>
              </a:solidFill>
              <a:ln w="57150">
                <a:solidFill>
                  <a:srgbClr val="F6F6F7"/>
                </a:solidFill>
              </a:ln>
            </c:spPr>
          </c:dPt>
          <c:dPt>
            <c:idx val="6"/>
            <c:spPr>
              <a:solidFill>
                <a:srgbClr val="80379B"/>
              </a:solidFill>
              <a:ln w="57150">
                <a:solidFill>
                  <a:srgbClr val="F6F6F7"/>
                </a:solidFill>
              </a:ln>
            </c:spPr>
          </c:dPt>
          <c:dPt>
            <c:idx val="7"/>
            <c:spPr>
              <a:solidFill>
                <a:schemeClr val="tx1"/>
              </a:solidFill>
              <a:ln w="57150">
                <a:solidFill>
                  <a:srgbClr val="F6F6F7"/>
                </a:solidFill>
              </a:ln>
            </c:spPr>
          </c:dPt>
          <c:cat>
            <c:strRef>
              <c:f>List1!$A$2:$A$9</c:f>
              <c:strCache>
                <c:ptCount val="8"/>
                <c:pt idx="0">
                  <c:v>1. čtvrt.</c:v>
                </c:pt>
                <c:pt idx="1">
                  <c:v>2. čtvrt.</c:v>
                </c:pt>
                <c:pt idx="2">
                  <c:v>3. čtvrt.</c:v>
                </c:pt>
                <c:pt idx="3">
                  <c:v>4. čtvrt.</c:v>
                </c:pt>
                <c:pt idx="4">
                  <c:v>1. čtvrt.</c:v>
                </c:pt>
                <c:pt idx="5">
                  <c:v>2. čtvrt.</c:v>
                </c:pt>
                <c:pt idx="6">
                  <c:v>3. čtvrt.</c:v>
                </c:pt>
                <c:pt idx="7">
                  <c:v>4. čtvrt.</c:v>
                </c:pt>
              </c:strCache>
            </c:strRef>
          </c:cat>
          <c:val>
            <c:numRef>
              <c:f>List1!$B$2:$B$9</c:f>
              <c:numCache>
                <c:formatCode>General</c:formatCode>
                <c:ptCount val="8"/>
                <c:pt idx="0">
                  <c:v>0.2</c:v>
                </c:pt>
                <c:pt idx="1">
                  <c:v>0.2</c:v>
                </c:pt>
                <c:pt idx="2">
                  <c:v>0.2</c:v>
                </c:pt>
                <c:pt idx="3">
                  <c:v>0.2</c:v>
                </c:pt>
                <c:pt idx="4">
                  <c:v>0.2</c:v>
                </c:pt>
                <c:pt idx="5">
                  <c:v>0.2</c:v>
                </c:pt>
                <c:pt idx="6">
                  <c:v>0.2</c:v>
                </c:pt>
                <c:pt idx="7">
                  <c:v>0.2</c:v>
                </c:pt>
              </c:numCache>
            </c:numRef>
          </c:val>
        </c:ser>
        <c:dLbls/>
      </c:pie3DChart>
    </c:plotArea>
    <c:plotVisOnly val="1"/>
    <c:dispBlanksAs val="zero"/>
  </c:chart>
  <c:txPr>
    <a:bodyPr/>
    <a:lstStyle/>
    <a:p>
      <a:pPr>
        <a:defRPr sz="1800"/>
      </a:pPr>
      <a:endParaRPr lang="cs-CZ"/>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cs-CZ"/>
  <c:chart>
    <c:title>
      <c:tx>
        <c:rich>
          <a:bodyPr/>
          <a:lstStyle/>
          <a:p>
            <a:pPr>
              <a:defRPr/>
            </a:pPr>
            <a:r>
              <a:rPr lang="cs-CZ" sz="2000" dirty="0" smtClean="0"/>
              <a:t>NEROVNOST</a:t>
            </a:r>
            <a:r>
              <a:rPr lang="cs-CZ" sz="2000" baseline="0" dirty="0" smtClean="0"/>
              <a:t> A NEEFEKTIVNOST</a:t>
            </a:r>
            <a:endParaRPr lang="en-US" sz="2000" dirty="0"/>
          </a:p>
        </c:rich>
      </c:tx>
    </c:title>
    <c:view3D>
      <c:rotX val="30"/>
      <c:perspective val="30"/>
    </c:view3D>
    <c:plotArea>
      <c:layout>
        <c:manualLayout>
          <c:layoutTarget val="inner"/>
          <c:xMode val="edge"/>
          <c:yMode val="edge"/>
          <c:x val="0.23047097331065777"/>
          <c:y val="0.4130986708547536"/>
          <c:w val="0.50144353412415499"/>
          <c:h val="0.3950616185592325"/>
        </c:manualLayout>
      </c:layout>
      <c:pie3DChart>
        <c:varyColors val="1"/>
        <c:ser>
          <c:idx val="0"/>
          <c:order val="0"/>
          <c:tx>
            <c:strRef>
              <c:f>List1!$B$1</c:f>
              <c:strCache>
                <c:ptCount val="1"/>
                <c:pt idx="0">
                  <c:v>Prodej</c:v>
                </c:pt>
              </c:strCache>
            </c:strRef>
          </c:tx>
          <c:spPr>
            <a:ln w="57150">
              <a:solidFill>
                <a:srgbClr val="F6F6F7"/>
              </a:solidFill>
            </a:ln>
          </c:spPr>
          <c:dPt>
            <c:idx val="0"/>
            <c:spPr>
              <a:solidFill>
                <a:schemeClr val="tx1"/>
              </a:solidFill>
              <a:ln w="57150">
                <a:solidFill>
                  <a:srgbClr val="F6F6F7"/>
                </a:solidFill>
              </a:ln>
            </c:spPr>
          </c:dPt>
          <c:dPt>
            <c:idx val="1"/>
            <c:spPr>
              <a:solidFill>
                <a:srgbClr val="80379B"/>
              </a:solidFill>
              <a:ln w="57150">
                <a:solidFill>
                  <a:srgbClr val="F6F6F7"/>
                </a:solidFill>
              </a:ln>
            </c:spPr>
          </c:dPt>
          <c:dPt>
            <c:idx val="2"/>
            <c:explosion val="1"/>
            <c:spPr>
              <a:solidFill>
                <a:schemeClr val="tx1"/>
              </a:solidFill>
              <a:ln w="57150">
                <a:solidFill>
                  <a:srgbClr val="F6F6F7"/>
                </a:solidFill>
              </a:ln>
            </c:spPr>
          </c:dPt>
          <c:dPt>
            <c:idx val="3"/>
            <c:spPr>
              <a:solidFill>
                <a:srgbClr val="80379B"/>
              </a:solidFill>
              <a:ln w="57150">
                <a:solidFill>
                  <a:srgbClr val="F6F6F7"/>
                </a:solidFill>
              </a:ln>
            </c:spPr>
          </c:dPt>
          <c:dPt>
            <c:idx val="4"/>
            <c:spPr>
              <a:solidFill>
                <a:schemeClr val="tx1"/>
              </a:solidFill>
              <a:ln w="57150">
                <a:solidFill>
                  <a:srgbClr val="F6F6F7"/>
                </a:solidFill>
              </a:ln>
            </c:spPr>
          </c:dPt>
          <c:dPt>
            <c:idx val="5"/>
            <c:spPr>
              <a:solidFill>
                <a:srgbClr val="80379B"/>
              </a:solidFill>
              <a:ln w="57150">
                <a:solidFill>
                  <a:srgbClr val="F6F6F7"/>
                </a:solidFill>
              </a:ln>
            </c:spPr>
          </c:dPt>
          <c:dPt>
            <c:idx val="6"/>
            <c:spPr>
              <a:solidFill>
                <a:schemeClr val="tx1"/>
              </a:solidFill>
              <a:ln w="57150">
                <a:solidFill>
                  <a:srgbClr val="F6F6F7"/>
                </a:solidFill>
              </a:ln>
            </c:spPr>
          </c:dPt>
          <c:dPt>
            <c:idx val="7"/>
            <c:spPr>
              <a:solidFill>
                <a:srgbClr val="80379B"/>
              </a:solidFill>
              <a:ln w="57150">
                <a:solidFill>
                  <a:srgbClr val="F6F6F7"/>
                </a:solidFill>
              </a:ln>
            </c:spPr>
          </c:dPt>
          <c:cat>
            <c:strRef>
              <c:f>List1!$A$2:$A$9</c:f>
              <c:strCache>
                <c:ptCount val="8"/>
                <c:pt idx="0">
                  <c:v>1. čtvrt.</c:v>
                </c:pt>
                <c:pt idx="1">
                  <c:v>2. čtvrt.</c:v>
                </c:pt>
                <c:pt idx="2">
                  <c:v>3. čtvrt.</c:v>
                </c:pt>
                <c:pt idx="3">
                  <c:v>4. čtvrt.</c:v>
                </c:pt>
                <c:pt idx="4">
                  <c:v>1. čtvrt.</c:v>
                </c:pt>
                <c:pt idx="5">
                  <c:v>2. čtvrt.</c:v>
                </c:pt>
                <c:pt idx="6">
                  <c:v>3. čtvrt.</c:v>
                </c:pt>
                <c:pt idx="7">
                  <c:v>4. čtvrt.</c:v>
                </c:pt>
              </c:strCache>
            </c:strRef>
          </c:cat>
          <c:val>
            <c:numRef>
              <c:f>List1!$B$2:$B$9</c:f>
              <c:numCache>
                <c:formatCode>General</c:formatCode>
                <c:ptCount val="8"/>
                <c:pt idx="0">
                  <c:v>0.1</c:v>
                </c:pt>
                <c:pt idx="1">
                  <c:v>0.30000000000000004</c:v>
                </c:pt>
                <c:pt idx="2">
                  <c:v>1.4</c:v>
                </c:pt>
                <c:pt idx="3">
                  <c:v>0.9</c:v>
                </c:pt>
                <c:pt idx="4">
                  <c:v>0.4</c:v>
                </c:pt>
                <c:pt idx="5">
                  <c:v>0.4</c:v>
                </c:pt>
                <c:pt idx="6">
                  <c:v>1.2</c:v>
                </c:pt>
                <c:pt idx="7">
                  <c:v>0.2</c:v>
                </c:pt>
              </c:numCache>
            </c:numRef>
          </c:val>
        </c:ser>
        <c:dLbls/>
      </c:pie3DChart>
    </c:plotArea>
    <c:plotVisOnly val="1"/>
    <c:dispBlanksAs val="zero"/>
  </c:chart>
  <c:txPr>
    <a:bodyPr/>
    <a:lstStyle/>
    <a:p>
      <a:pPr>
        <a:defRPr sz="1800"/>
      </a:pPr>
      <a:endParaRPr lang="cs-CZ"/>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218F23-51D6-4563-9780-5A9C5A823903}"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cs-CZ"/>
        </a:p>
      </dgm:t>
    </dgm:pt>
    <dgm:pt modelId="{CD01B49F-0192-4BFA-A356-5F7328CE9E11}">
      <dgm:prSet phldrT="[Text]" custT="1"/>
      <dgm:spPr/>
      <dgm:t>
        <a:bodyPr/>
        <a:lstStyle/>
        <a:p>
          <a:r>
            <a:rPr lang="cs-CZ" sz="2800" dirty="0" smtClean="0"/>
            <a:t>PRÁVNÍ POZITIVISMUS</a:t>
          </a:r>
          <a:endParaRPr lang="cs-CZ" sz="2800" dirty="0"/>
        </a:p>
      </dgm:t>
    </dgm:pt>
    <dgm:pt modelId="{C5DAB019-C4ED-48D8-8748-286FC743F450}" type="parTrans" cxnId="{8E6E7739-4755-430E-8C9E-B7D10D166BA3}">
      <dgm:prSet/>
      <dgm:spPr/>
      <dgm:t>
        <a:bodyPr/>
        <a:lstStyle/>
        <a:p>
          <a:endParaRPr lang="cs-CZ"/>
        </a:p>
      </dgm:t>
    </dgm:pt>
    <dgm:pt modelId="{10B3B460-6225-4534-A65B-7987A63DB250}" type="sibTrans" cxnId="{8E6E7739-4755-430E-8C9E-B7D10D166BA3}">
      <dgm:prSet/>
      <dgm:spPr/>
      <dgm:t>
        <a:bodyPr/>
        <a:lstStyle/>
        <a:p>
          <a:endParaRPr lang="cs-CZ"/>
        </a:p>
      </dgm:t>
    </dgm:pt>
    <dgm:pt modelId="{02080501-FFCC-4164-B803-3B95F0A31329}">
      <dgm:prSet phldrT="[Text]" custT="1"/>
      <dgm:spPr/>
      <dgm:t>
        <a:bodyPr/>
        <a:lstStyle/>
        <a:p>
          <a:r>
            <a:rPr lang="cs-CZ" sz="2800" dirty="0" smtClean="0"/>
            <a:t>TEORIE PŘIROZENÉHO PRÁVA</a:t>
          </a:r>
          <a:endParaRPr lang="cs-CZ" sz="2800" dirty="0"/>
        </a:p>
      </dgm:t>
    </dgm:pt>
    <dgm:pt modelId="{CEC923C6-F633-4790-9B0F-056F1E2AECAF}" type="parTrans" cxnId="{13B91912-573D-46BC-8797-FD2A47880624}">
      <dgm:prSet/>
      <dgm:spPr/>
      <dgm:t>
        <a:bodyPr/>
        <a:lstStyle/>
        <a:p>
          <a:endParaRPr lang="cs-CZ"/>
        </a:p>
      </dgm:t>
    </dgm:pt>
    <dgm:pt modelId="{B4DE89FE-A551-4545-8833-AA18C49C01E5}" type="sibTrans" cxnId="{13B91912-573D-46BC-8797-FD2A47880624}">
      <dgm:prSet/>
      <dgm:spPr/>
      <dgm:t>
        <a:bodyPr/>
        <a:lstStyle/>
        <a:p>
          <a:endParaRPr lang="cs-CZ"/>
        </a:p>
      </dgm:t>
    </dgm:pt>
    <dgm:pt modelId="{91C605F4-485B-4D38-A322-44B2F2D354CB}" type="pres">
      <dgm:prSet presAssocID="{F8218F23-51D6-4563-9780-5A9C5A823903}" presName="compositeShape" presStyleCnt="0">
        <dgm:presLayoutVars>
          <dgm:chMax val="2"/>
          <dgm:dir/>
          <dgm:resizeHandles val="exact"/>
        </dgm:presLayoutVars>
      </dgm:prSet>
      <dgm:spPr/>
      <dgm:t>
        <a:bodyPr/>
        <a:lstStyle/>
        <a:p>
          <a:endParaRPr lang="cs-CZ"/>
        </a:p>
      </dgm:t>
    </dgm:pt>
    <dgm:pt modelId="{A26ED5D0-D771-4092-8F47-173568B89AD4}" type="pres">
      <dgm:prSet presAssocID="{F8218F23-51D6-4563-9780-5A9C5A823903}" presName="ribbon" presStyleLbl="node1" presStyleIdx="0" presStyleCnt="1" custLinFactNeighborX="21" custLinFactNeighborY="2494"/>
      <dgm:spPr>
        <a:gradFill flip="none" rotWithShape="1">
          <a:gsLst>
            <a:gs pos="67936">
              <a:srgbClr val="80379B"/>
            </a:gs>
            <a:gs pos="7000">
              <a:schemeClr val="tx1"/>
            </a:gs>
            <a:gs pos="100000">
              <a:srgbClr val="80379B"/>
            </a:gs>
          </a:gsLst>
          <a:lin ang="0" scaled="1"/>
          <a:tileRect/>
        </a:gradFill>
      </dgm:spPr>
    </dgm:pt>
    <dgm:pt modelId="{E5DA654F-CDE8-4681-ACE1-9C44E76D3BCA}" type="pres">
      <dgm:prSet presAssocID="{F8218F23-51D6-4563-9780-5A9C5A823903}" presName="leftArrowText" presStyleLbl="node1" presStyleIdx="0" presStyleCnt="1">
        <dgm:presLayoutVars>
          <dgm:chMax val="0"/>
          <dgm:bulletEnabled val="1"/>
        </dgm:presLayoutVars>
      </dgm:prSet>
      <dgm:spPr/>
      <dgm:t>
        <a:bodyPr/>
        <a:lstStyle/>
        <a:p>
          <a:endParaRPr lang="cs-CZ"/>
        </a:p>
      </dgm:t>
    </dgm:pt>
    <dgm:pt modelId="{887E6710-6BC3-4CFE-92D6-79C861C726FB}" type="pres">
      <dgm:prSet presAssocID="{F8218F23-51D6-4563-9780-5A9C5A823903}" presName="rightArrowText" presStyleLbl="node1" presStyleIdx="0" presStyleCnt="1">
        <dgm:presLayoutVars>
          <dgm:chMax val="0"/>
          <dgm:bulletEnabled val="1"/>
        </dgm:presLayoutVars>
      </dgm:prSet>
      <dgm:spPr/>
      <dgm:t>
        <a:bodyPr/>
        <a:lstStyle/>
        <a:p>
          <a:endParaRPr lang="cs-CZ"/>
        </a:p>
      </dgm:t>
    </dgm:pt>
  </dgm:ptLst>
  <dgm:cxnLst>
    <dgm:cxn modelId="{3C08B9FB-84B9-4EF8-9BCE-C3F677E4EC17}" type="presOf" srcId="{CD01B49F-0192-4BFA-A356-5F7328CE9E11}" destId="{E5DA654F-CDE8-4681-ACE1-9C44E76D3BCA}" srcOrd="0" destOrd="0" presId="urn:microsoft.com/office/officeart/2005/8/layout/arrow6"/>
    <dgm:cxn modelId="{13B91912-573D-46BC-8797-FD2A47880624}" srcId="{F8218F23-51D6-4563-9780-5A9C5A823903}" destId="{02080501-FFCC-4164-B803-3B95F0A31329}" srcOrd="1" destOrd="0" parTransId="{CEC923C6-F633-4790-9B0F-056F1E2AECAF}" sibTransId="{B4DE89FE-A551-4545-8833-AA18C49C01E5}"/>
    <dgm:cxn modelId="{8E6E7739-4755-430E-8C9E-B7D10D166BA3}" srcId="{F8218F23-51D6-4563-9780-5A9C5A823903}" destId="{CD01B49F-0192-4BFA-A356-5F7328CE9E11}" srcOrd="0" destOrd="0" parTransId="{C5DAB019-C4ED-48D8-8748-286FC743F450}" sibTransId="{10B3B460-6225-4534-A65B-7987A63DB250}"/>
    <dgm:cxn modelId="{86CC3B17-3763-4142-A71A-A7EC92B54169}" type="presOf" srcId="{F8218F23-51D6-4563-9780-5A9C5A823903}" destId="{91C605F4-485B-4D38-A322-44B2F2D354CB}" srcOrd="0" destOrd="0" presId="urn:microsoft.com/office/officeart/2005/8/layout/arrow6"/>
    <dgm:cxn modelId="{17B7BC40-32D2-4344-8057-0D9D7D94D6D2}" type="presOf" srcId="{02080501-FFCC-4164-B803-3B95F0A31329}" destId="{887E6710-6BC3-4CFE-92D6-79C861C726FB}" srcOrd="0" destOrd="0" presId="urn:microsoft.com/office/officeart/2005/8/layout/arrow6"/>
    <dgm:cxn modelId="{EE3B6A31-BBAF-4743-B48D-63827E873C3A}" type="presParOf" srcId="{91C605F4-485B-4D38-A322-44B2F2D354CB}" destId="{A26ED5D0-D771-4092-8F47-173568B89AD4}" srcOrd="0" destOrd="0" presId="urn:microsoft.com/office/officeart/2005/8/layout/arrow6"/>
    <dgm:cxn modelId="{8B79572A-B9CC-4B50-AACC-8E1B10977F4C}" type="presParOf" srcId="{91C605F4-485B-4D38-A322-44B2F2D354CB}" destId="{E5DA654F-CDE8-4681-ACE1-9C44E76D3BCA}" srcOrd="1" destOrd="0" presId="urn:microsoft.com/office/officeart/2005/8/layout/arrow6"/>
    <dgm:cxn modelId="{70FE86BC-3B9B-45E1-A1DD-26E60AB59202}" type="presParOf" srcId="{91C605F4-485B-4D38-A322-44B2F2D354CB}" destId="{887E6710-6BC3-4CFE-92D6-79C861C726FB}" srcOrd="2" destOrd="0" presId="urn:microsoft.com/office/officeart/2005/8/layout/arrow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AF2F70-7958-49A8-AFA9-C3FBEF7E00A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cs-CZ"/>
        </a:p>
      </dgm:t>
    </dgm:pt>
    <dgm:pt modelId="{48A7EE98-99EE-4A6A-A685-1891B340E1CF}">
      <dgm:prSet phldrT="[Text]" custT="1"/>
      <dgm:spPr>
        <a:solidFill>
          <a:srgbClr val="80379B"/>
        </a:solidFill>
      </dgm:spPr>
      <dgm:t>
        <a:bodyPr/>
        <a:lstStyle/>
        <a:p>
          <a:r>
            <a:rPr lang="cs-CZ" sz="1800" b="1" dirty="0" smtClean="0"/>
            <a:t>Dohoda</a:t>
          </a:r>
          <a:endParaRPr lang="cs-CZ" sz="1700" b="1" dirty="0"/>
        </a:p>
      </dgm:t>
    </dgm:pt>
    <dgm:pt modelId="{241798A5-0056-41C3-B1C6-03930EBEFDC7}" type="parTrans" cxnId="{693CCB79-3D50-486C-970D-5FDB82C03A05}">
      <dgm:prSet/>
      <dgm:spPr/>
      <dgm:t>
        <a:bodyPr/>
        <a:lstStyle/>
        <a:p>
          <a:endParaRPr lang="cs-CZ"/>
        </a:p>
      </dgm:t>
    </dgm:pt>
    <dgm:pt modelId="{CD314EA1-40C2-40F4-9D2F-1FB4B8E87249}" type="sibTrans" cxnId="{693CCB79-3D50-486C-970D-5FDB82C03A05}">
      <dgm:prSet/>
      <dgm:spPr/>
      <dgm:t>
        <a:bodyPr/>
        <a:lstStyle/>
        <a:p>
          <a:endParaRPr lang="cs-CZ"/>
        </a:p>
      </dgm:t>
    </dgm:pt>
    <dgm:pt modelId="{2F91FF25-D1BA-4489-9AC9-DF753322B181}">
      <dgm:prSet phldrT="[Text]" custT="1"/>
      <dgm:spPr>
        <a:solidFill>
          <a:schemeClr val="tx1"/>
        </a:solidFill>
      </dgm:spPr>
      <dgm:t>
        <a:bodyPr/>
        <a:lstStyle/>
        <a:p>
          <a:r>
            <a:rPr lang="cs-CZ" sz="1400" dirty="0" smtClean="0"/>
            <a:t>NE</a:t>
          </a:r>
          <a:endParaRPr lang="cs-CZ" sz="1900" dirty="0"/>
        </a:p>
      </dgm:t>
    </dgm:pt>
    <dgm:pt modelId="{54D0AA29-83C1-41DC-A2E3-6BDBAB8CD686}" type="parTrans" cxnId="{EEA06E6A-F28A-4B8F-9B57-C488DA257B96}">
      <dgm:prSet/>
      <dgm:spPr>
        <a:ln>
          <a:solidFill>
            <a:schemeClr val="tx1"/>
          </a:solidFill>
        </a:ln>
      </dgm:spPr>
      <dgm:t>
        <a:bodyPr/>
        <a:lstStyle/>
        <a:p>
          <a:endParaRPr lang="cs-CZ"/>
        </a:p>
      </dgm:t>
    </dgm:pt>
    <dgm:pt modelId="{B0C75E43-746F-49FF-AE03-074DC985501A}" type="sibTrans" cxnId="{EEA06E6A-F28A-4B8F-9B57-C488DA257B96}">
      <dgm:prSet/>
      <dgm:spPr/>
      <dgm:t>
        <a:bodyPr/>
        <a:lstStyle/>
        <a:p>
          <a:endParaRPr lang="cs-CZ"/>
        </a:p>
      </dgm:t>
    </dgm:pt>
    <dgm:pt modelId="{129AD8A4-41D9-48A3-A9DC-262F83AE422D}">
      <dgm:prSet phldrT="[Text]" custT="1"/>
      <dgm:spPr>
        <a:solidFill>
          <a:srgbClr val="80379B"/>
        </a:solidFill>
      </dgm:spPr>
      <dgm:t>
        <a:bodyPr/>
        <a:lstStyle/>
        <a:p>
          <a:r>
            <a:rPr lang="cs-CZ" sz="1800" b="1" dirty="0" smtClean="0"/>
            <a:t>Soudní</a:t>
          </a:r>
          <a:r>
            <a:rPr lang="cs-CZ" sz="1900" b="1" dirty="0" smtClean="0"/>
            <a:t> </a:t>
          </a:r>
          <a:r>
            <a:rPr lang="cs-CZ" sz="1800" b="1" dirty="0" smtClean="0"/>
            <a:t>spor</a:t>
          </a:r>
          <a:endParaRPr lang="cs-CZ" sz="1900" b="1" dirty="0"/>
        </a:p>
      </dgm:t>
    </dgm:pt>
    <dgm:pt modelId="{E752A690-C7CE-4350-A6A6-A368141E0A27}" type="parTrans" cxnId="{90C3CBF1-00D3-431B-9FA0-A190B233864E}">
      <dgm:prSet/>
      <dgm:spPr>
        <a:ln>
          <a:solidFill>
            <a:schemeClr val="tx1"/>
          </a:solidFill>
        </a:ln>
      </dgm:spPr>
      <dgm:t>
        <a:bodyPr/>
        <a:lstStyle/>
        <a:p>
          <a:endParaRPr lang="cs-CZ"/>
        </a:p>
      </dgm:t>
    </dgm:pt>
    <dgm:pt modelId="{264EFD8D-FBD4-4365-919F-D8FEF67F2236}" type="sibTrans" cxnId="{90C3CBF1-00D3-431B-9FA0-A190B233864E}">
      <dgm:prSet/>
      <dgm:spPr/>
      <dgm:t>
        <a:bodyPr/>
        <a:lstStyle/>
        <a:p>
          <a:endParaRPr lang="cs-CZ"/>
        </a:p>
      </dgm:t>
    </dgm:pt>
    <dgm:pt modelId="{47FD8D1C-04B9-42C2-960C-65CA1061CAC1}">
      <dgm:prSet phldrT="[Text]" custT="1"/>
      <dgm:spPr>
        <a:solidFill>
          <a:schemeClr val="tx1"/>
        </a:solidFill>
      </dgm:spPr>
      <dgm:t>
        <a:bodyPr/>
        <a:lstStyle/>
        <a:p>
          <a:r>
            <a:rPr lang="cs-CZ" sz="1400" dirty="0" smtClean="0"/>
            <a:t>PROHRA</a:t>
          </a:r>
          <a:endParaRPr lang="cs-CZ" sz="1500" dirty="0"/>
        </a:p>
      </dgm:t>
    </dgm:pt>
    <dgm:pt modelId="{3239727B-056A-4B42-87CF-E55D0E58B518}" type="parTrans" cxnId="{F3E270D0-4746-4069-97AC-C97ADEA6E107}">
      <dgm:prSet/>
      <dgm:spPr>
        <a:ln>
          <a:solidFill>
            <a:schemeClr val="tx1"/>
          </a:solidFill>
        </a:ln>
      </dgm:spPr>
      <dgm:t>
        <a:bodyPr/>
        <a:lstStyle/>
        <a:p>
          <a:endParaRPr lang="cs-CZ"/>
        </a:p>
      </dgm:t>
    </dgm:pt>
    <dgm:pt modelId="{C9942E0B-9B04-4360-9092-F19B830971BE}" type="sibTrans" cxnId="{F3E270D0-4746-4069-97AC-C97ADEA6E107}">
      <dgm:prSet/>
      <dgm:spPr/>
      <dgm:t>
        <a:bodyPr/>
        <a:lstStyle/>
        <a:p>
          <a:endParaRPr lang="cs-CZ"/>
        </a:p>
      </dgm:t>
    </dgm:pt>
    <dgm:pt modelId="{2D90698A-026A-4E07-A21C-1321124513B3}">
      <dgm:prSet phldrT="[Text]"/>
      <dgm:spPr>
        <a:solidFill>
          <a:srgbClr val="80379B"/>
        </a:solidFill>
      </dgm:spPr>
      <dgm:t>
        <a:bodyPr/>
        <a:lstStyle/>
        <a:p>
          <a:r>
            <a:rPr lang="cs-CZ" dirty="0" smtClean="0"/>
            <a:t>-3.000 Kč</a:t>
          </a:r>
          <a:endParaRPr lang="cs-CZ" dirty="0"/>
        </a:p>
      </dgm:t>
    </dgm:pt>
    <dgm:pt modelId="{BFD45323-3E63-422F-8FD3-F069DCFBF813}" type="parTrans" cxnId="{BEDCC36E-1022-4FF8-9E20-F4A204688D06}">
      <dgm:prSet/>
      <dgm:spPr>
        <a:ln>
          <a:solidFill>
            <a:schemeClr val="tx1"/>
          </a:solidFill>
        </a:ln>
      </dgm:spPr>
      <dgm:t>
        <a:bodyPr/>
        <a:lstStyle/>
        <a:p>
          <a:endParaRPr lang="cs-CZ"/>
        </a:p>
      </dgm:t>
    </dgm:pt>
    <dgm:pt modelId="{7FFA7ECE-F1C4-4ABA-B0F7-8CDAE349E51D}" type="sibTrans" cxnId="{BEDCC36E-1022-4FF8-9E20-F4A204688D06}">
      <dgm:prSet/>
      <dgm:spPr/>
      <dgm:t>
        <a:bodyPr/>
        <a:lstStyle/>
        <a:p>
          <a:endParaRPr lang="cs-CZ"/>
        </a:p>
      </dgm:t>
    </dgm:pt>
    <dgm:pt modelId="{B1395106-6E65-407A-832E-94C08B347C86}">
      <dgm:prSet phldrT="[Text]" custT="1"/>
      <dgm:spPr>
        <a:solidFill>
          <a:schemeClr val="tx1"/>
        </a:solidFill>
      </dgm:spPr>
      <dgm:t>
        <a:bodyPr/>
        <a:lstStyle/>
        <a:p>
          <a:r>
            <a:rPr lang="cs-CZ" sz="1400" dirty="0" smtClean="0"/>
            <a:t>ANO</a:t>
          </a:r>
          <a:endParaRPr lang="cs-CZ" sz="1900" dirty="0"/>
        </a:p>
      </dgm:t>
    </dgm:pt>
    <dgm:pt modelId="{6702ED55-C940-47DB-B190-15E3CF13984D}" type="sibTrans" cxnId="{0ACEF843-AD07-4D91-A051-F7386FDE223F}">
      <dgm:prSet/>
      <dgm:spPr/>
      <dgm:t>
        <a:bodyPr/>
        <a:lstStyle/>
        <a:p>
          <a:endParaRPr lang="cs-CZ"/>
        </a:p>
      </dgm:t>
    </dgm:pt>
    <dgm:pt modelId="{D5207E53-8C8A-4F8C-A232-38E6038163A7}" type="parTrans" cxnId="{0ACEF843-AD07-4D91-A051-F7386FDE223F}">
      <dgm:prSet/>
      <dgm:spPr>
        <a:ln>
          <a:solidFill>
            <a:schemeClr val="tx1"/>
          </a:solidFill>
        </a:ln>
      </dgm:spPr>
      <dgm:t>
        <a:bodyPr/>
        <a:lstStyle/>
        <a:p>
          <a:endParaRPr lang="cs-CZ"/>
        </a:p>
      </dgm:t>
    </dgm:pt>
    <dgm:pt modelId="{2BA27D83-3710-49FA-BA1F-C4627FF031E8}">
      <dgm:prSet phldrT="[Text]" custT="1"/>
      <dgm:spPr>
        <a:solidFill>
          <a:schemeClr val="tx1"/>
        </a:solidFill>
      </dgm:spPr>
      <dgm:t>
        <a:bodyPr/>
        <a:lstStyle/>
        <a:p>
          <a:r>
            <a:rPr lang="cs-CZ" sz="1400" dirty="0" smtClean="0"/>
            <a:t>VÝHRA</a:t>
          </a:r>
          <a:endParaRPr lang="cs-CZ" sz="1500" dirty="0"/>
        </a:p>
      </dgm:t>
    </dgm:pt>
    <dgm:pt modelId="{2BF301C7-C778-46DE-B767-4A86763B08D3}" type="parTrans" cxnId="{E3F56E36-F513-45F4-932F-0D294E8CB3A0}">
      <dgm:prSet/>
      <dgm:spPr>
        <a:ln>
          <a:solidFill>
            <a:schemeClr val="tx1"/>
          </a:solidFill>
        </a:ln>
      </dgm:spPr>
      <dgm:t>
        <a:bodyPr/>
        <a:lstStyle/>
        <a:p>
          <a:endParaRPr lang="cs-CZ"/>
        </a:p>
      </dgm:t>
    </dgm:pt>
    <dgm:pt modelId="{D735FC40-4352-47F1-BB69-A9C42A101A40}" type="sibTrans" cxnId="{E3F56E36-F513-45F4-932F-0D294E8CB3A0}">
      <dgm:prSet/>
      <dgm:spPr/>
      <dgm:t>
        <a:bodyPr/>
        <a:lstStyle/>
        <a:p>
          <a:endParaRPr lang="cs-CZ"/>
        </a:p>
      </dgm:t>
    </dgm:pt>
    <dgm:pt modelId="{DF3177BA-42D4-40C9-9578-F4C2196E9B9B}">
      <dgm:prSet phldrT="[Text]"/>
      <dgm:spPr>
        <a:solidFill>
          <a:srgbClr val="80379B"/>
        </a:solidFill>
      </dgm:spPr>
      <dgm:t>
        <a:bodyPr/>
        <a:lstStyle/>
        <a:p>
          <a:r>
            <a:rPr lang="cs-CZ" dirty="0" smtClean="0"/>
            <a:t>0 Kč</a:t>
          </a:r>
          <a:endParaRPr lang="cs-CZ" dirty="0"/>
        </a:p>
      </dgm:t>
    </dgm:pt>
    <dgm:pt modelId="{E1A0D67E-9F63-4E71-B77D-1D3900FDBE98}" type="parTrans" cxnId="{B429150F-0F32-490C-9729-34CC40591FB4}">
      <dgm:prSet/>
      <dgm:spPr>
        <a:ln>
          <a:solidFill>
            <a:schemeClr val="tx1"/>
          </a:solidFill>
        </a:ln>
      </dgm:spPr>
      <dgm:t>
        <a:bodyPr/>
        <a:lstStyle/>
        <a:p>
          <a:endParaRPr lang="cs-CZ"/>
        </a:p>
      </dgm:t>
    </dgm:pt>
    <dgm:pt modelId="{C02A0DCC-EEEA-4598-BD35-8800027C8D1B}" type="sibTrans" cxnId="{B429150F-0F32-490C-9729-34CC40591FB4}">
      <dgm:prSet/>
      <dgm:spPr/>
      <dgm:t>
        <a:bodyPr/>
        <a:lstStyle/>
        <a:p>
          <a:endParaRPr lang="cs-CZ"/>
        </a:p>
      </dgm:t>
    </dgm:pt>
    <dgm:pt modelId="{89F2D5E9-7EC4-4F45-A591-01C1A7D6A7F6}">
      <dgm:prSet phldrT="[Text]"/>
      <dgm:spPr>
        <a:solidFill>
          <a:srgbClr val="80379B"/>
        </a:solidFill>
      </dgm:spPr>
      <dgm:t>
        <a:bodyPr/>
        <a:lstStyle/>
        <a:p>
          <a:r>
            <a:rPr lang="cs-CZ" dirty="0" smtClean="0"/>
            <a:t>-15.000 Kč</a:t>
          </a:r>
          <a:endParaRPr lang="cs-CZ" dirty="0"/>
        </a:p>
      </dgm:t>
    </dgm:pt>
    <dgm:pt modelId="{C9C9E022-70DD-4681-8D41-876F79770073}" type="parTrans" cxnId="{4BF3F7D9-84D5-4480-AE17-F61F429C528E}">
      <dgm:prSet/>
      <dgm:spPr>
        <a:ln>
          <a:solidFill>
            <a:schemeClr val="tx1"/>
          </a:solidFill>
        </a:ln>
      </dgm:spPr>
      <dgm:t>
        <a:bodyPr/>
        <a:lstStyle/>
        <a:p>
          <a:endParaRPr lang="cs-CZ"/>
        </a:p>
      </dgm:t>
    </dgm:pt>
    <dgm:pt modelId="{5FAD7380-B674-4F6C-A31C-8BA7CA63ACFE}" type="sibTrans" cxnId="{4BF3F7D9-84D5-4480-AE17-F61F429C528E}">
      <dgm:prSet/>
      <dgm:spPr/>
      <dgm:t>
        <a:bodyPr/>
        <a:lstStyle/>
        <a:p>
          <a:endParaRPr lang="cs-CZ"/>
        </a:p>
      </dgm:t>
    </dgm:pt>
    <dgm:pt modelId="{93393096-940C-4660-BBC0-A068662B0AB4}" type="pres">
      <dgm:prSet presAssocID="{B9AF2F70-7958-49A8-AFA9-C3FBEF7E00A2}" presName="diagram" presStyleCnt="0">
        <dgm:presLayoutVars>
          <dgm:chPref val="1"/>
          <dgm:dir/>
          <dgm:animOne val="branch"/>
          <dgm:animLvl val="lvl"/>
          <dgm:resizeHandles val="exact"/>
        </dgm:presLayoutVars>
      </dgm:prSet>
      <dgm:spPr/>
      <dgm:t>
        <a:bodyPr/>
        <a:lstStyle/>
        <a:p>
          <a:endParaRPr lang="cs-CZ"/>
        </a:p>
      </dgm:t>
    </dgm:pt>
    <dgm:pt modelId="{C9093945-AFE1-466E-A404-34556C37E140}" type="pres">
      <dgm:prSet presAssocID="{48A7EE98-99EE-4A6A-A685-1891B340E1CF}" presName="root1" presStyleCnt="0"/>
      <dgm:spPr/>
    </dgm:pt>
    <dgm:pt modelId="{42940E6C-9908-4A81-823C-93C77576A361}" type="pres">
      <dgm:prSet presAssocID="{48A7EE98-99EE-4A6A-A685-1891B340E1CF}" presName="LevelOneTextNode" presStyleLbl="node0" presStyleIdx="0" presStyleCnt="1" custScaleY="164198">
        <dgm:presLayoutVars>
          <dgm:chPref val="3"/>
        </dgm:presLayoutVars>
      </dgm:prSet>
      <dgm:spPr/>
      <dgm:t>
        <a:bodyPr/>
        <a:lstStyle/>
        <a:p>
          <a:endParaRPr lang="cs-CZ"/>
        </a:p>
      </dgm:t>
    </dgm:pt>
    <dgm:pt modelId="{93D6A49D-5A82-43A9-ACC0-D6ED7545F6AE}" type="pres">
      <dgm:prSet presAssocID="{48A7EE98-99EE-4A6A-A685-1891B340E1CF}" presName="level2hierChild" presStyleCnt="0"/>
      <dgm:spPr/>
    </dgm:pt>
    <dgm:pt modelId="{549022A7-1376-4039-9829-0CDA513C2C06}" type="pres">
      <dgm:prSet presAssocID="{54D0AA29-83C1-41DC-A2E3-6BDBAB8CD686}" presName="conn2-1" presStyleLbl="parChTrans1D2" presStyleIdx="0" presStyleCnt="2"/>
      <dgm:spPr/>
      <dgm:t>
        <a:bodyPr/>
        <a:lstStyle/>
        <a:p>
          <a:endParaRPr lang="cs-CZ"/>
        </a:p>
      </dgm:t>
    </dgm:pt>
    <dgm:pt modelId="{184EAA42-E888-451B-A1F5-F09CA640E8BF}" type="pres">
      <dgm:prSet presAssocID="{54D0AA29-83C1-41DC-A2E3-6BDBAB8CD686}" presName="connTx" presStyleLbl="parChTrans1D2" presStyleIdx="0" presStyleCnt="2"/>
      <dgm:spPr/>
      <dgm:t>
        <a:bodyPr/>
        <a:lstStyle/>
        <a:p>
          <a:endParaRPr lang="cs-CZ"/>
        </a:p>
      </dgm:t>
    </dgm:pt>
    <dgm:pt modelId="{A90128FE-3FE3-4686-8E62-0B6BAD06D5B4}" type="pres">
      <dgm:prSet presAssocID="{2F91FF25-D1BA-4489-9AC9-DF753322B181}" presName="root2" presStyleCnt="0"/>
      <dgm:spPr/>
    </dgm:pt>
    <dgm:pt modelId="{B7E65D06-4EC8-4F62-93DF-704A3541E500}" type="pres">
      <dgm:prSet presAssocID="{2F91FF25-D1BA-4489-9AC9-DF753322B181}" presName="LevelTwoTextNode" presStyleLbl="node2" presStyleIdx="0" presStyleCnt="2" custLinFactY="-8074" custLinFactNeighborX="-15172" custLinFactNeighborY="-100000">
        <dgm:presLayoutVars>
          <dgm:chPref val="3"/>
        </dgm:presLayoutVars>
      </dgm:prSet>
      <dgm:spPr/>
      <dgm:t>
        <a:bodyPr/>
        <a:lstStyle/>
        <a:p>
          <a:endParaRPr lang="cs-CZ"/>
        </a:p>
      </dgm:t>
    </dgm:pt>
    <dgm:pt modelId="{12AE81FD-89A2-4FB8-9093-80D995704BAF}" type="pres">
      <dgm:prSet presAssocID="{2F91FF25-D1BA-4489-9AC9-DF753322B181}" presName="level3hierChild" presStyleCnt="0"/>
      <dgm:spPr/>
    </dgm:pt>
    <dgm:pt modelId="{81BD4E68-549D-4837-BAB8-7C6964A2DBE9}" type="pres">
      <dgm:prSet presAssocID="{E752A690-C7CE-4350-A6A6-A368141E0A27}" presName="conn2-1" presStyleLbl="parChTrans1D3" presStyleIdx="0" presStyleCnt="2"/>
      <dgm:spPr/>
      <dgm:t>
        <a:bodyPr/>
        <a:lstStyle/>
        <a:p>
          <a:endParaRPr lang="cs-CZ"/>
        </a:p>
      </dgm:t>
    </dgm:pt>
    <dgm:pt modelId="{62FB2CE2-7ECA-439D-897B-E576CB2C8E54}" type="pres">
      <dgm:prSet presAssocID="{E752A690-C7CE-4350-A6A6-A368141E0A27}" presName="connTx" presStyleLbl="parChTrans1D3" presStyleIdx="0" presStyleCnt="2"/>
      <dgm:spPr/>
      <dgm:t>
        <a:bodyPr/>
        <a:lstStyle/>
        <a:p>
          <a:endParaRPr lang="cs-CZ"/>
        </a:p>
      </dgm:t>
    </dgm:pt>
    <dgm:pt modelId="{A9FD2B6A-2E77-41D0-8683-6500F739E525}" type="pres">
      <dgm:prSet presAssocID="{129AD8A4-41D9-48A3-A9DC-262F83AE422D}" presName="root2" presStyleCnt="0"/>
      <dgm:spPr/>
    </dgm:pt>
    <dgm:pt modelId="{32E79055-B2F6-4810-9D61-925814742FF6}" type="pres">
      <dgm:prSet presAssocID="{129AD8A4-41D9-48A3-A9DC-262F83AE422D}" presName="LevelTwoTextNode" presStyleLbl="node3" presStyleIdx="0" presStyleCnt="2" custScaleY="165798" custLinFactY="-8074" custLinFactNeighborX="-42574" custLinFactNeighborY="-100000">
        <dgm:presLayoutVars>
          <dgm:chPref val="3"/>
        </dgm:presLayoutVars>
      </dgm:prSet>
      <dgm:spPr/>
      <dgm:t>
        <a:bodyPr/>
        <a:lstStyle/>
        <a:p>
          <a:endParaRPr lang="cs-CZ"/>
        </a:p>
      </dgm:t>
    </dgm:pt>
    <dgm:pt modelId="{A08BA742-740E-45AF-8C0E-FCC5D6028BAE}" type="pres">
      <dgm:prSet presAssocID="{129AD8A4-41D9-48A3-A9DC-262F83AE422D}" presName="level3hierChild" presStyleCnt="0"/>
      <dgm:spPr/>
    </dgm:pt>
    <dgm:pt modelId="{0894BEE3-3E90-4D97-8661-63833207907C}" type="pres">
      <dgm:prSet presAssocID="{2BF301C7-C778-46DE-B767-4A86763B08D3}" presName="conn2-1" presStyleLbl="parChTrans1D4" presStyleIdx="0" presStyleCnt="4"/>
      <dgm:spPr/>
      <dgm:t>
        <a:bodyPr/>
        <a:lstStyle/>
        <a:p>
          <a:endParaRPr lang="cs-CZ"/>
        </a:p>
      </dgm:t>
    </dgm:pt>
    <dgm:pt modelId="{9150BE29-9D14-4DFB-B8DF-02130D4863A1}" type="pres">
      <dgm:prSet presAssocID="{2BF301C7-C778-46DE-B767-4A86763B08D3}" presName="connTx" presStyleLbl="parChTrans1D4" presStyleIdx="0" presStyleCnt="4"/>
      <dgm:spPr/>
      <dgm:t>
        <a:bodyPr/>
        <a:lstStyle/>
        <a:p>
          <a:endParaRPr lang="cs-CZ"/>
        </a:p>
      </dgm:t>
    </dgm:pt>
    <dgm:pt modelId="{C9C6E844-13DD-4130-8664-9147249D57CB}" type="pres">
      <dgm:prSet presAssocID="{2BA27D83-3710-49FA-BA1F-C4627FF031E8}" presName="root2" presStyleCnt="0"/>
      <dgm:spPr/>
    </dgm:pt>
    <dgm:pt modelId="{A2E0E270-0963-45DC-8BAD-75D95D9EA7E2}" type="pres">
      <dgm:prSet presAssocID="{2BA27D83-3710-49FA-BA1F-C4627FF031E8}" presName="LevelTwoTextNode" presStyleLbl="node4" presStyleIdx="0" presStyleCnt="4" custScaleX="115241" custLinFactY="-36250" custLinFactNeighborX="-63721" custLinFactNeighborY="-100000">
        <dgm:presLayoutVars>
          <dgm:chPref val="3"/>
        </dgm:presLayoutVars>
      </dgm:prSet>
      <dgm:spPr/>
      <dgm:t>
        <a:bodyPr/>
        <a:lstStyle/>
        <a:p>
          <a:endParaRPr lang="cs-CZ"/>
        </a:p>
      </dgm:t>
    </dgm:pt>
    <dgm:pt modelId="{CABCBB9A-DDB0-418D-9416-37219519C3F9}" type="pres">
      <dgm:prSet presAssocID="{2BA27D83-3710-49FA-BA1F-C4627FF031E8}" presName="level3hierChild" presStyleCnt="0"/>
      <dgm:spPr/>
    </dgm:pt>
    <dgm:pt modelId="{891365F1-EF58-4070-9554-A17D5C10EA5B}" type="pres">
      <dgm:prSet presAssocID="{E1A0D67E-9F63-4E71-B77D-1D3900FDBE98}" presName="conn2-1" presStyleLbl="parChTrans1D4" presStyleIdx="1" presStyleCnt="4"/>
      <dgm:spPr/>
      <dgm:t>
        <a:bodyPr/>
        <a:lstStyle/>
        <a:p>
          <a:endParaRPr lang="cs-CZ"/>
        </a:p>
      </dgm:t>
    </dgm:pt>
    <dgm:pt modelId="{4B5DDDF2-BE34-441B-AD53-9CE001896D4C}" type="pres">
      <dgm:prSet presAssocID="{E1A0D67E-9F63-4E71-B77D-1D3900FDBE98}" presName="connTx" presStyleLbl="parChTrans1D4" presStyleIdx="1" presStyleCnt="4"/>
      <dgm:spPr/>
      <dgm:t>
        <a:bodyPr/>
        <a:lstStyle/>
        <a:p>
          <a:endParaRPr lang="cs-CZ"/>
        </a:p>
      </dgm:t>
    </dgm:pt>
    <dgm:pt modelId="{B5560695-9047-49FE-B3DD-66E926C00563}" type="pres">
      <dgm:prSet presAssocID="{DF3177BA-42D4-40C9-9578-F4C2196E9B9B}" presName="root2" presStyleCnt="0"/>
      <dgm:spPr/>
    </dgm:pt>
    <dgm:pt modelId="{84E422D2-2E0C-4D4D-95C0-D0E33BAC9167}" type="pres">
      <dgm:prSet presAssocID="{DF3177BA-42D4-40C9-9578-F4C2196E9B9B}" presName="LevelTwoTextNode" presStyleLbl="node4" presStyleIdx="1" presStyleCnt="4" custScaleX="114728" custLinFactY="-36250" custLinFactNeighborX="-9546" custLinFactNeighborY="-100000">
        <dgm:presLayoutVars>
          <dgm:chPref val="3"/>
        </dgm:presLayoutVars>
      </dgm:prSet>
      <dgm:spPr/>
      <dgm:t>
        <a:bodyPr/>
        <a:lstStyle/>
        <a:p>
          <a:endParaRPr lang="cs-CZ"/>
        </a:p>
      </dgm:t>
    </dgm:pt>
    <dgm:pt modelId="{A7C429AD-A010-4170-975D-31FC67061C9B}" type="pres">
      <dgm:prSet presAssocID="{DF3177BA-42D4-40C9-9578-F4C2196E9B9B}" presName="level3hierChild" presStyleCnt="0"/>
      <dgm:spPr/>
    </dgm:pt>
    <dgm:pt modelId="{A26EC2CF-BF42-4BDA-B13A-EF542C229746}" type="pres">
      <dgm:prSet presAssocID="{3239727B-056A-4B42-87CF-E55D0E58B518}" presName="conn2-1" presStyleLbl="parChTrans1D4" presStyleIdx="2" presStyleCnt="4"/>
      <dgm:spPr/>
      <dgm:t>
        <a:bodyPr/>
        <a:lstStyle/>
        <a:p>
          <a:endParaRPr lang="cs-CZ"/>
        </a:p>
      </dgm:t>
    </dgm:pt>
    <dgm:pt modelId="{B2135C6B-EB9F-4EFF-947B-24B06B3757EA}" type="pres">
      <dgm:prSet presAssocID="{3239727B-056A-4B42-87CF-E55D0E58B518}" presName="connTx" presStyleLbl="parChTrans1D4" presStyleIdx="2" presStyleCnt="4"/>
      <dgm:spPr/>
      <dgm:t>
        <a:bodyPr/>
        <a:lstStyle/>
        <a:p>
          <a:endParaRPr lang="cs-CZ"/>
        </a:p>
      </dgm:t>
    </dgm:pt>
    <dgm:pt modelId="{667A9066-ABAF-4B81-9E57-17CBBCC5511B}" type="pres">
      <dgm:prSet presAssocID="{47FD8D1C-04B9-42C2-960C-65CA1061CAC1}" presName="root2" presStyleCnt="0"/>
      <dgm:spPr/>
    </dgm:pt>
    <dgm:pt modelId="{A6FE7064-E6E3-42D0-90A9-2C55FC4CB60D}" type="pres">
      <dgm:prSet presAssocID="{47FD8D1C-04B9-42C2-960C-65CA1061CAC1}" presName="LevelTwoTextNode" presStyleLbl="node4" presStyleIdx="2" presStyleCnt="4" custScaleX="115241" custLinFactY="-4377" custLinFactNeighborX="-63721" custLinFactNeighborY="-100000">
        <dgm:presLayoutVars>
          <dgm:chPref val="3"/>
        </dgm:presLayoutVars>
      </dgm:prSet>
      <dgm:spPr/>
      <dgm:t>
        <a:bodyPr/>
        <a:lstStyle/>
        <a:p>
          <a:endParaRPr lang="cs-CZ"/>
        </a:p>
      </dgm:t>
    </dgm:pt>
    <dgm:pt modelId="{EEF64841-45D4-47E8-B9A7-6870AA87E6D4}" type="pres">
      <dgm:prSet presAssocID="{47FD8D1C-04B9-42C2-960C-65CA1061CAC1}" presName="level3hierChild" presStyleCnt="0"/>
      <dgm:spPr/>
    </dgm:pt>
    <dgm:pt modelId="{590A9885-61AC-419E-856F-B55F4235D98E}" type="pres">
      <dgm:prSet presAssocID="{C9C9E022-70DD-4681-8D41-876F79770073}" presName="conn2-1" presStyleLbl="parChTrans1D4" presStyleIdx="3" presStyleCnt="4"/>
      <dgm:spPr/>
      <dgm:t>
        <a:bodyPr/>
        <a:lstStyle/>
        <a:p>
          <a:endParaRPr lang="cs-CZ"/>
        </a:p>
      </dgm:t>
    </dgm:pt>
    <dgm:pt modelId="{8FAF9C62-D4EB-4921-810F-C7222EBDB9A1}" type="pres">
      <dgm:prSet presAssocID="{C9C9E022-70DD-4681-8D41-876F79770073}" presName="connTx" presStyleLbl="parChTrans1D4" presStyleIdx="3" presStyleCnt="4"/>
      <dgm:spPr/>
      <dgm:t>
        <a:bodyPr/>
        <a:lstStyle/>
        <a:p>
          <a:endParaRPr lang="cs-CZ"/>
        </a:p>
      </dgm:t>
    </dgm:pt>
    <dgm:pt modelId="{2A0AF947-ECB0-4296-A7D3-719E58CD25AE}" type="pres">
      <dgm:prSet presAssocID="{89F2D5E9-7EC4-4F45-A591-01C1A7D6A7F6}" presName="root2" presStyleCnt="0"/>
      <dgm:spPr/>
    </dgm:pt>
    <dgm:pt modelId="{98938F74-A593-43B8-8CEC-7310126C5753}" type="pres">
      <dgm:prSet presAssocID="{89F2D5E9-7EC4-4F45-A591-01C1A7D6A7F6}" presName="LevelTwoTextNode" presStyleLbl="node4" presStyleIdx="3" presStyleCnt="4" custScaleX="114728" custLinFactY="-4378" custLinFactNeighborX="-9546" custLinFactNeighborY="-100000">
        <dgm:presLayoutVars>
          <dgm:chPref val="3"/>
        </dgm:presLayoutVars>
      </dgm:prSet>
      <dgm:spPr/>
      <dgm:t>
        <a:bodyPr/>
        <a:lstStyle/>
        <a:p>
          <a:endParaRPr lang="cs-CZ"/>
        </a:p>
      </dgm:t>
    </dgm:pt>
    <dgm:pt modelId="{AEF5C10B-12C3-447D-9A77-021D89761F0D}" type="pres">
      <dgm:prSet presAssocID="{89F2D5E9-7EC4-4F45-A591-01C1A7D6A7F6}" presName="level3hierChild" presStyleCnt="0"/>
      <dgm:spPr/>
    </dgm:pt>
    <dgm:pt modelId="{720EDB27-3EA1-4CA9-96DD-4E7DDF6EE69C}" type="pres">
      <dgm:prSet presAssocID="{D5207E53-8C8A-4F8C-A232-38E6038163A7}" presName="conn2-1" presStyleLbl="parChTrans1D2" presStyleIdx="1" presStyleCnt="2"/>
      <dgm:spPr/>
      <dgm:t>
        <a:bodyPr/>
        <a:lstStyle/>
        <a:p>
          <a:endParaRPr lang="cs-CZ"/>
        </a:p>
      </dgm:t>
    </dgm:pt>
    <dgm:pt modelId="{2F58ED96-2AAF-4C7E-B528-65BEE077D4EC}" type="pres">
      <dgm:prSet presAssocID="{D5207E53-8C8A-4F8C-A232-38E6038163A7}" presName="connTx" presStyleLbl="parChTrans1D2" presStyleIdx="1" presStyleCnt="2"/>
      <dgm:spPr/>
      <dgm:t>
        <a:bodyPr/>
        <a:lstStyle/>
        <a:p>
          <a:endParaRPr lang="cs-CZ"/>
        </a:p>
      </dgm:t>
    </dgm:pt>
    <dgm:pt modelId="{DC38DA1B-1B21-4683-94ED-D14B069A841E}" type="pres">
      <dgm:prSet presAssocID="{B1395106-6E65-407A-832E-94C08B347C86}" presName="root2" presStyleCnt="0"/>
      <dgm:spPr/>
    </dgm:pt>
    <dgm:pt modelId="{6C78807F-D036-4101-A7CF-DBB4CFECBBE5}" type="pres">
      <dgm:prSet presAssocID="{B1395106-6E65-407A-832E-94C08B347C86}" presName="LevelTwoTextNode" presStyleLbl="node2" presStyleIdx="1" presStyleCnt="2" custLinFactY="7389" custLinFactNeighborX="-15172" custLinFactNeighborY="100000">
        <dgm:presLayoutVars>
          <dgm:chPref val="3"/>
        </dgm:presLayoutVars>
      </dgm:prSet>
      <dgm:spPr/>
      <dgm:t>
        <a:bodyPr/>
        <a:lstStyle/>
        <a:p>
          <a:endParaRPr lang="cs-CZ"/>
        </a:p>
      </dgm:t>
    </dgm:pt>
    <dgm:pt modelId="{50B39B5F-3607-4C38-ABA4-024D9ACFDF5E}" type="pres">
      <dgm:prSet presAssocID="{B1395106-6E65-407A-832E-94C08B347C86}" presName="level3hierChild" presStyleCnt="0"/>
      <dgm:spPr/>
    </dgm:pt>
    <dgm:pt modelId="{83AC3E43-1891-49BB-AEEB-354BEE7A1050}" type="pres">
      <dgm:prSet presAssocID="{BFD45323-3E63-422F-8FD3-F069DCFBF813}" presName="conn2-1" presStyleLbl="parChTrans1D3" presStyleIdx="1" presStyleCnt="2"/>
      <dgm:spPr/>
      <dgm:t>
        <a:bodyPr/>
        <a:lstStyle/>
        <a:p>
          <a:endParaRPr lang="cs-CZ"/>
        </a:p>
      </dgm:t>
    </dgm:pt>
    <dgm:pt modelId="{5C76010D-7976-49DC-ABBF-78FD405186CE}" type="pres">
      <dgm:prSet presAssocID="{BFD45323-3E63-422F-8FD3-F069DCFBF813}" presName="connTx" presStyleLbl="parChTrans1D3" presStyleIdx="1" presStyleCnt="2"/>
      <dgm:spPr/>
      <dgm:t>
        <a:bodyPr/>
        <a:lstStyle/>
        <a:p>
          <a:endParaRPr lang="cs-CZ"/>
        </a:p>
      </dgm:t>
    </dgm:pt>
    <dgm:pt modelId="{50B35EEA-3844-437B-8210-C7EE510E10FA}" type="pres">
      <dgm:prSet presAssocID="{2D90698A-026A-4E07-A21C-1321124513B3}" presName="root2" presStyleCnt="0"/>
      <dgm:spPr/>
    </dgm:pt>
    <dgm:pt modelId="{37336772-65F4-47EB-B3DA-7C28FA772ADA}" type="pres">
      <dgm:prSet presAssocID="{2D90698A-026A-4E07-A21C-1321124513B3}" presName="LevelTwoTextNode" presStyleLbl="node3" presStyleIdx="1" presStyleCnt="2" custScaleX="114728" custLinFactX="100000" custLinFactY="7389" custLinFactNeighborX="183070" custLinFactNeighborY="100000">
        <dgm:presLayoutVars>
          <dgm:chPref val="3"/>
        </dgm:presLayoutVars>
      </dgm:prSet>
      <dgm:spPr/>
      <dgm:t>
        <a:bodyPr/>
        <a:lstStyle/>
        <a:p>
          <a:endParaRPr lang="cs-CZ"/>
        </a:p>
      </dgm:t>
    </dgm:pt>
    <dgm:pt modelId="{4EBFBF2B-F9E7-49E7-949C-46926A69191B}" type="pres">
      <dgm:prSet presAssocID="{2D90698A-026A-4E07-A21C-1321124513B3}" presName="level3hierChild" presStyleCnt="0"/>
      <dgm:spPr/>
    </dgm:pt>
  </dgm:ptLst>
  <dgm:cxnLst>
    <dgm:cxn modelId="{424D5B9E-6B47-43CA-91EC-06A2B93A727A}" type="presOf" srcId="{D5207E53-8C8A-4F8C-A232-38E6038163A7}" destId="{2F58ED96-2AAF-4C7E-B528-65BEE077D4EC}" srcOrd="1" destOrd="0" presId="urn:microsoft.com/office/officeart/2005/8/layout/hierarchy2"/>
    <dgm:cxn modelId="{0ACEF843-AD07-4D91-A051-F7386FDE223F}" srcId="{48A7EE98-99EE-4A6A-A685-1891B340E1CF}" destId="{B1395106-6E65-407A-832E-94C08B347C86}" srcOrd="1" destOrd="0" parTransId="{D5207E53-8C8A-4F8C-A232-38E6038163A7}" sibTransId="{6702ED55-C940-47DB-B190-15E3CF13984D}"/>
    <dgm:cxn modelId="{6420A8AB-D8CC-4BAE-95FA-1567586C2FC5}" type="presOf" srcId="{3239727B-056A-4B42-87CF-E55D0E58B518}" destId="{A26EC2CF-BF42-4BDA-B13A-EF542C229746}" srcOrd="0" destOrd="0" presId="urn:microsoft.com/office/officeart/2005/8/layout/hierarchy2"/>
    <dgm:cxn modelId="{24FE6123-2030-4D0D-A2D5-2F3A2E60281C}" type="presOf" srcId="{E1A0D67E-9F63-4E71-B77D-1D3900FDBE98}" destId="{891365F1-EF58-4070-9554-A17D5C10EA5B}" srcOrd="0" destOrd="0" presId="urn:microsoft.com/office/officeart/2005/8/layout/hierarchy2"/>
    <dgm:cxn modelId="{4A725BBC-AD60-4D5C-AFE7-7769ED1334E8}" type="presOf" srcId="{B1395106-6E65-407A-832E-94C08B347C86}" destId="{6C78807F-D036-4101-A7CF-DBB4CFECBBE5}" srcOrd="0" destOrd="0" presId="urn:microsoft.com/office/officeart/2005/8/layout/hierarchy2"/>
    <dgm:cxn modelId="{0264FEBF-5F30-41A6-9599-8949C78D110F}" type="presOf" srcId="{89F2D5E9-7EC4-4F45-A591-01C1A7D6A7F6}" destId="{98938F74-A593-43B8-8CEC-7310126C5753}" srcOrd="0" destOrd="0" presId="urn:microsoft.com/office/officeart/2005/8/layout/hierarchy2"/>
    <dgm:cxn modelId="{FB7DB811-8BEB-42B8-A88D-2D348691C3A4}" type="presOf" srcId="{BFD45323-3E63-422F-8FD3-F069DCFBF813}" destId="{5C76010D-7976-49DC-ABBF-78FD405186CE}" srcOrd="1" destOrd="0" presId="urn:microsoft.com/office/officeart/2005/8/layout/hierarchy2"/>
    <dgm:cxn modelId="{E13FE2DF-8329-471E-AE32-7E6F1E4F60DF}" type="presOf" srcId="{47FD8D1C-04B9-42C2-960C-65CA1061CAC1}" destId="{A6FE7064-E6E3-42D0-90A9-2C55FC4CB60D}" srcOrd="0" destOrd="0" presId="urn:microsoft.com/office/officeart/2005/8/layout/hierarchy2"/>
    <dgm:cxn modelId="{91085811-1282-43EE-B5FB-94A1F9CCF9F6}" type="presOf" srcId="{3239727B-056A-4B42-87CF-E55D0E58B518}" destId="{B2135C6B-EB9F-4EFF-947B-24B06B3757EA}" srcOrd="1" destOrd="0" presId="urn:microsoft.com/office/officeart/2005/8/layout/hierarchy2"/>
    <dgm:cxn modelId="{F3E270D0-4746-4069-97AC-C97ADEA6E107}" srcId="{129AD8A4-41D9-48A3-A9DC-262F83AE422D}" destId="{47FD8D1C-04B9-42C2-960C-65CA1061CAC1}" srcOrd="1" destOrd="0" parTransId="{3239727B-056A-4B42-87CF-E55D0E58B518}" sibTransId="{C9942E0B-9B04-4360-9092-F19B830971BE}"/>
    <dgm:cxn modelId="{F3332119-03A2-440C-BF78-C215920B3D4E}" type="presOf" srcId="{E752A690-C7CE-4350-A6A6-A368141E0A27}" destId="{81BD4E68-549D-4837-BAB8-7C6964A2DBE9}" srcOrd="0" destOrd="0" presId="urn:microsoft.com/office/officeart/2005/8/layout/hierarchy2"/>
    <dgm:cxn modelId="{A94CB0CC-D1FF-4B62-8956-0CB7EA568987}" type="presOf" srcId="{DF3177BA-42D4-40C9-9578-F4C2196E9B9B}" destId="{84E422D2-2E0C-4D4D-95C0-D0E33BAC9167}" srcOrd="0" destOrd="0" presId="urn:microsoft.com/office/officeart/2005/8/layout/hierarchy2"/>
    <dgm:cxn modelId="{5C12C40F-BD3B-453E-A363-1C7C0736B000}" type="presOf" srcId="{B9AF2F70-7958-49A8-AFA9-C3FBEF7E00A2}" destId="{93393096-940C-4660-BBC0-A068662B0AB4}" srcOrd="0" destOrd="0" presId="urn:microsoft.com/office/officeart/2005/8/layout/hierarchy2"/>
    <dgm:cxn modelId="{4BF3F7D9-84D5-4480-AE17-F61F429C528E}" srcId="{47FD8D1C-04B9-42C2-960C-65CA1061CAC1}" destId="{89F2D5E9-7EC4-4F45-A591-01C1A7D6A7F6}" srcOrd="0" destOrd="0" parTransId="{C9C9E022-70DD-4681-8D41-876F79770073}" sibTransId="{5FAD7380-B674-4F6C-A31C-8BA7CA63ACFE}"/>
    <dgm:cxn modelId="{2450FC76-156D-4C89-92EC-EE698BE3E917}" type="presOf" srcId="{C9C9E022-70DD-4681-8D41-876F79770073}" destId="{590A9885-61AC-419E-856F-B55F4235D98E}" srcOrd="0" destOrd="0" presId="urn:microsoft.com/office/officeart/2005/8/layout/hierarchy2"/>
    <dgm:cxn modelId="{944317E3-B6EF-40F1-96A2-F9D98954D932}" type="presOf" srcId="{2BF301C7-C778-46DE-B767-4A86763B08D3}" destId="{0894BEE3-3E90-4D97-8661-63833207907C}" srcOrd="0" destOrd="0" presId="urn:microsoft.com/office/officeart/2005/8/layout/hierarchy2"/>
    <dgm:cxn modelId="{68F4167B-F0FE-4EA7-AE04-CDED708F09A0}" type="presOf" srcId="{54D0AA29-83C1-41DC-A2E3-6BDBAB8CD686}" destId="{549022A7-1376-4039-9829-0CDA513C2C06}" srcOrd="0" destOrd="0" presId="urn:microsoft.com/office/officeart/2005/8/layout/hierarchy2"/>
    <dgm:cxn modelId="{90C3CBF1-00D3-431B-9FA0-A190B233864E}" srcId="{2F91FF25-D1BA-4489-9AC9-DF753322B181}" destId="{129AD8A4-41D9-48A3-A9DC-262F83AE422D}" srcOrd="0" destOrd="0" parTransId="{E752A690-C7CE-4350-A6A6-A368141E0A27}" sibTransId="{264EFD8D-FBD4-4365-919F-D8FEF67F2236}"/>
    <dgm:cxn modelId="{E3F56E36-F513-45F4-932F-0D294E8CB3A0}" srcId="{129AD8A4-41D9-48A3-A9DC-262F83AE422D}" destId="{2BA27D83-3710-49FA-BA1F-C4627FF031E8}" srcOrd="0" destOrd="0" parTransId="{2BF301C7-C778-46DE-B767-4A86763B08D3}" sibTransId="{D735FC40-4352-47F1-BB69-A9C42A101A40}"/>
    <dgm:cxn modelId="{57E9EC2D-0E76-4374-9ED7-CBCE667F7563}" type="presOf" srcId="{E1A0D67E-9F63-4E71-B77D-1D3900FDBE98}" destId="{4B5DDDF2-BE34-441B-AD53-9CE001896D4C}" srcOrd="1" destOrd="0" presId="urn:microsoft.com/office/officeart/2005/8/layout/hierarchy2"/>
    <dgm:cxn modelId="{5718EF47-461B-4E3D-8A3D-9004E4C12284}" type="presOf" srcId="{C9C9E022-70DD-4681-8D41-876F79770073}" destId="{8FAF9C62-D4EB-4921-810F-C7222EBDB9A1}" srcOrd="1" destOrd="0" presId="urn:microsoft.com/office/officeart/2005/8/layout/hierarchy2"/>
    <dgm:cxn modelId="{BFB17F5A-D8F8-4B72-8EC3-509130C2E045}" type="presOf" srcId="{E752A690-C7CE-4350-A6A6-A368141E0A27}" destId="{62FB2CE2-7ECA-439D-897B-E576CB2C8E54}" srcOrd="1" destOrd="0" presId="urn:microsoft.com/office/officeart/2005/8/layout/hierarchy2"/>
    <dgm:cxn modelId="{423508B2-1F6A-4C1B-99C0-67B8EF10BCDA}" type="presOf" srcId="{2D90698A-026A-4E07-A21C-1321124513B3}" destId="{37336772-65F4-47EB-B3DA-7C28FA772ADA}" srcOrd="0" destOrd="0" presId="urn:microsoft.com/office/officeart/2005/8/layout/hierarchy2"/>
    <dgm:cxn modelId="{B595162E-7692-468C-BC12-640B8F66C687}" type="presOf" srcId="{2BF301C7-C778-46DE-B767-4A86763B08D3}" destId="{9150BE29-9D14-4DFB-B8DF-02130D4863A1}" srcOrd="1" destOrd="0" presId="urn:microsoft.com/office/officeart/2005/8/layout/hierarchy2"/>
    <dgm:cxn modelId="{5145F856-1CC6-47DF-8C63-0E0260FE7EEE}" type="presOf" srcId="{BFD45323-3E63-422F-8FD3-F069DCFBF813}" destId="{83AC3E43-1891-49BB-AEEB-354BEE7A1050}" srcOrd="0" destOrd="0" presId="urn:microsoft.com/office/officeart/2005/8/layout/hierarchy2"/>
    <dgm:cxn modelId="{B429150F-0F32-490C-9729-34CC40591FB4}" srcId="{2BA27D83-3710-49FA-BA1F-C4627FF031E8}" destId="{DF3177BA-42D4-40C9-9578-F4C2196E9B9B}" srcOrd="0" destOrd="0" parTransId="{E1A0D67E-9F63-4E71-B77D-1D3900FDBE98}" sibTransId="{C02A0DCC-EEEA-4598-BD35-8800027C8D1B}"/>
    <dgm:cxn modelId="{B46EB395-B172-42DD-BB74-6035C574CCF5}" type="presOf" srcId="{D5207E53-8C8A-4F8C-A232-38E6038163A7}" destId="{720EDB27-3EA1-4CA9-96DD-4E7DDF6EE69C}" srcOrd="0" destOrd="0" presId="urn:microsoft.com/office/officeart/2005/8/layout/hierarchy2"/>
    <dgm:cxn modelId="{EEA06E6A-F28A-4B8F-9B57-C488DA257B96}" srcId="{48A7EE98-99EE-4A6A-A685-1891B340E1CF}" destId="{2F91FF25-D1BA-4489-9AC9-DF753322B181}" srcOrd="0" destOrd="0" parTransId="{54D0AA29-83C1-41DC-A2E3-6BDBAB8CD686}" sibTransId="{B0C75E43-746F-49FF-AE03-074DC985501A}"/>
    <dgm:cxn modelId="{6FD6696C-A865-4584-ACE0-41039D7B4526}" type="presOf" srcId="{54D0AA29-83C1-41DC-A2E3-6BDBAB8CD686}" destId="{184EAA42-E888-451B-A1F5-F09CA640E8BF}" srcOrd="1" destOrd="0" presId="urn:microsoft.com/office/officeart/2005/8/layout/hierarchy2"/>
    <dgm:cxn modelId="{93A8CB21-1D12-4DDB-A353-F67B5147EB48}" type="presOf" srcId="{129AD8A4-41D9-48A3-A9DC-262F83AE422D}" destId="{32E79055-B2F6-4810-9D61-925814742FF6}" srcOrd="0" destOrd="0" presId="urn:microsoft.com/office/officeart/2005/8/layout/hierarchy2"/>
    <dgm:cxn modelId="{62EE24A1-ED65-450B-9278-E3EBA2402D9D}" type="presOf" srcId="{2BA27D83-3710-49FA-BA1F-C4627FF031E8}" destId="{A2E0E270-0963-45DC-8BAD-75D95D9EA7E2}" srcOrd="0" destOrd="0" presId="urn:microsoft.com/office/officeart/2005/8/layout/hierarchy2"/>
    <dgm:cxn modelId="{5159284B-8A6F-48D1-8E5B-E75BF54C4D03}" type="presOf" srcId="{2F91FF25-D1BA-4489-9AC9-DF753322B181}" destId="{B7E65D06-4EC8-4F62-93DF-704A3541E500}" srcOrd="0" destOrd="0" presId="urn:microsoft.com/office/officeart/2005/8/layout/hierarchy2"/>
    <dgm:cxn modelId="{693CCB79-3D50-486C-970D-5FDB82C03A05}" srcId="{B9AF2F70-7958-49A8-AFA9-C3FBEF7E00A2}" destId="{48A7EE98-99EE-4A6A-A685-1891B340E1CF}" srcOrd="0" destOrd="0" parTransId="{241798A5-0056-41C3-B1C6-03930EBEFDC7}" sibTransId="{CD314EA1-40C2-40F4-9D2F-1FB4B8E87249}"/>
    <dgm:cxn modelId="{BEDCC36E-1022-4FF8-9E20-F4A204688D06}" srcId="{B1395106-6E65-407A-832E-94C08B347C86}" destId="{2D90698A-026A-4E07-A21C-1321124513B3}" srcOrd="0" destOrd="0" parTransId="{BFD45323-3E63-422F-8FD3-F069DCFBF813}" sibTransId="{7FFA7ECE-F1C4-4ABA-B0F7-8CDAE349E51D}"/>
    <dgm:cxn modelId="{0F309E17-F19F-4A6E-9101-D2D8B4BDC73A}" type="presOf" srcId="{48A7EE98-99EE-4A6A-A685-1891B340E1CF}" destId="{42940E6C-9908-4A81-823C-93C77576A361}" srcOrd="0" destOrd="0" presId="urn:microsoft.com/office/officeart/2005/8/layout/hierarchy2"/>
    <dgm:cxn modelId="{B9141E16-7676-4B69-A2B4-6A792B29AB57}" type="presParOf" srcId="{93393096-940C-4660-BBC0-A068662B0AB4}" destId="{C9093945-AFE1-466E-A404-34556C37E140}" srcOrd="0" destOrd="0" presId="urn:microsoft.com/office/officeart/2005/8/layout/hierarchy2"/>
    <dgm:cxn modelId="{3423ED03-ED56-4A3B-B0CB-9C1A705CE3CB}" type="presParOf" srcId="{C9093945-AFE1-466E-A404-34556C37E140}" destId="{42940E6C-9908-4A81-823C-93C77576A361}" srcOrd="0" destOrd="0" presId="urn:microsoft.com/office/officeart/2005/8/layout/hierarchy2"/>
    <dgm:cxn modelId="{3F7A38F4-84C2-4C4E-8E53-FF19887168C0}" type="presParOf" srcId="{C9093945-AFE1-466E-A404-34556C37E140}" destId="{93D6A49D-5A82-43A9-ACC0-D6ED7545F6AE}" srcOrd="1" destOrd="0" presId="urn:microsoft.com/office/officeart/2005/8/layout/hierarchy2"/>
    <dgm:cxn modelId="{12AB8C23-F199-47A1-9DDA-78F875926309}" type="presParOf" srcId="{93D6A49D-5A82-43A9-ACC0-D6ED7545F6AE}" destId="{549022A7-1376-4039-9829-0CDA513C2C06}" srcOrd="0" destOrd="0" presId="urn:microsoft.com/office/officeart/2005/8/layout/hierarchy2"/>
    <dgm:cxn modelId="{8259F0D0-FD47-4C8A-876A-1EF52374D315}" type="presParOf" srcId="{549022A7-1376-4039-9829-0CDA513C2C06}" destId="{184EAA42-E888-451B-A1F5-F09CA640E8BF}" srcOrd="0" destOrd="0" presId="urn:microsoft.com/office/officeart/2005/8/layout/hierarchy2"/>
    <dgm:cxn modelId="{29F67207-B358-4511-8241-43358887A3EE}" type="presParOf" srcId="{93D6A49D-5A82-43A9-ACC0-D6ED7545F6AE}" destId="{A90128FE-3FE3-4686-8E62-0B6BAD06D5B4}" srcOrd="1" destOrd="0" presId="urn:microsoft.com/office/officeart/2005/8/layout/hierarchy2"/>
    <dgm:cxn modelId="{D52B4261-6304-483D-AF50-42ABA87F2980}" type="presParOf" srcId="{A90128FE-3FE3-4686-8E62-0B6BAD06D5B4}" destId="{B7E65D06-4EC8-4F62-93DF-704A3541E500}" srcOrd="0" destOrd="0" presId="urn:microsoft.com/office/officeart/2005/8/layout/hierarchy2"/>
    <dgm:cxn modelId="{615AFBF0-DA8D-4C17-A5D6-19BEA23F2D6A}" type="presParOf" srcId="{A90128FE-3FE3-4686-8E62-0B6BAD06D5B4}" destId="{12AE81FD-89A2-4FB8-9093-80D995704BAF}" srcOrd="1" destOrd="0" presId="urn:microsoft.com/office/officeart/2005/8/layout/hierarchy2"/>
    <dgm:cxn modelId="{EEAFE235-9034-4419-9568-1A36E7F7DB0E}" type="presParOf" srcId="{12AE81FD-89A2-4FB8-9093-80D995704BAF}" destId="{81BD4E68-549D-4837-BAB8-7C6964A2DBE9}" srcOrd="0" destOrd="0" presId="urn:microsoft.com/office/officeart/2005/8/layout/hierarchy2"/>
    <dgm:cxn modelId="{1F2D2498-57C1-4939-A89E-B3D36AE6CF35}" type="presParOf" srcId="{81BD4E68-549D-4837-BAB8-7C6964A2DBE9}" destId="{62FB2CE2-7ECA-439D-897B-E576CB2C8E54}" srcOrd="0" destOrd="0" presId="urn:microsoft.com/office/officeart/2005/8/layout/hierarchy2"/>
    <dgm:cxn modelId="{41D6ED11-5735-4F98-A0ED-AD7118A19617}" type="presParOf" srcId="{12AE81FD-89A2-4FB8-9093-80D995704BAF}" destId="{A9FD2B6A-2E77-41D0-8683-6500F739E525}" srcOrd="1" destOrd="0" presId="urn:microsoft.com/office/officeart/2005/8/layout/hierarchy2"/>
    <dgm:cxn modelId="{EBFA8449-D7C9-48ED-84C2-8780E7D5657F}" type="presParOf" srcId="{A9FD2B6A-2E77-41D0-8683-6500F739E525}" destId="{32E79055-B2F6-4810-9D61-925814742FF6}" srcOrd="0" destOrd="0" presId="urn:microsoft.com/office/officeart/2005/8/layout/hierarchy2"/>
    <dgm:cxn modelId="{1EF84553-8B59-4E56-84F6-3F45895597AD}" type="presParOf" srcId="{A9FD2B6A-2E77-41D0-8683-6500F739E525}" destId="{A08BA742-740E-45AF-8C0E-FCC5D6028BAE}" srcOrd="1" destOrd="0" presId="urn:microsoft.com/office/officeart/2005/8/layout/hierarchy2"/>
    <dgm:cxn modelId="{F1639E79-15E7-4595-8EB9-B7B4AA1BDEC0}" type="presParOf" srcId="{A08BA742-740E-45AF-8C0E-FCC5D6028BAE}" destId="{0894BEE3-3E90-4D97-8661-63833207907C}" srcOrd="0" destOrd="0" presId="urn:microsoft.com/office/officeart/2005/8/layout/hierarchy2"/>
    <dgm:cxn modelId="{208E3EB3-3C2E-4F91-8B7C-B1D6CCC0E22B}" type="presParOf" srcId="{0894BEE3-3E90-4D97-8661-63833207907C}" destId="{9150BE29-9D14-4DFB-B8DF-02130D4863A1}" srcOrd="0" destOrd="0" presId="urn:microsoft.com/office/officeart/2005/8/layout/hierarchy2"/>
    <dgm:cxn modelId="{F3942518-A15B-4386-ABDE-7577A9FC3946}" type="presParOf" srcId="{A08BA742-740E-45AF-8C0E-FCC5D6028BAE}" destId="{C9C6E844-13DD-4130-8664-9147249D57CB}" srcOrd="1" destOrd="0" presId="urn:microsoft.com/office/officeart/2005/8/layout/hierarchy2"/>
    <dgm:cxn modelId="{E155B51A-074D-4A67-B4E7-D1C337975C0B}" type="presParOf" srcId="{C9C6E844-13DD-4130-8664-9147249D57CB}" destId="{A2E0E270-0963-45DC-8BAD-75D95D9EA7E2}" srcOrd="0" destOrd="0" presId="urn:microsoft.com/office/officeart/2005/8/layout/hierarchy2"/>
    <dgm:cxn modelId="{4BDDF3BA-5110-4EC4-81CE-2848B0988D96}" type="presParOf" srcId="{C9C6E844-13DD-4130-8664-9147249D57CB}" destId="{CABCBB9A-DDB0-418D-9416-37219519C3F9}" srcOrd="1" destOrd="0" presId="urn:microsoft.com/office/officeart/2005/8/layout/hierarchy2"/>
    <dgm:cxn modelId="{5D914E1C-E7E4-4841-A5F1-9AAFA7665A92}" type="presParOf" srcId="{CABCBB9A-DDB0-418D-9416-37219519C3F9}" destId="{891365F1-EF58-4070-9554-A17D5C10EA5B}" srcOrd="0" destOrd="0" presId="urn:microsoft.com/office/officeart/2005/8/layout/hierarchy2"/>
    <dgm:cxn modelId="{DA1AC593-E3C4-44F5-A3CD-34EE031AD60A}" type="presParOf" srcId="{891365F1-EF58-4070-9554-A17D5C10EA5B}" destId="{4B5DDDF2-BE34-441B-AD53-9CE001896D4C}" srcOrd="0" destOrd="0" presId="urn:microsoft.com/office/officeart/2005/8/layout/hierarchy2"/>
    <dgm:cxn modelId="{6EDAB93D-188A-43B4-9A93-A55FC46D2A19}" type="presParOf" srcId="{CABCBB9A-DDB0-418D-9416-37219519C3F9}" destId="{B5560695-9047-49FE-B3DD-66E926C00563}" srcOrd="1" destOrd="0" presId="urn:microsoft.com/office/officeart/2005/8/layout/hierarchy2"/>
    <dgm:cxn modelId="{19367E02-1F89-43F6-84CA-379E9D666CCB}" type="presParOf" srcId="{B5560695-9047-49FE-B3DD-66E926C00563}" destId="{84E422D2-2E0C-4D4D-95C0-D0E33BAC9167}" srcOrd="0" destOrd="0" presId="urn:microsoft.com/office/officeart/2005/8/layout/hierarchy2"/>
    <dgm:cxn modelId="{4B92F5E0-9F62-4A92-A9C3-652A034A9ADE}" type="presParOf" srcId="{B5560695-9047-49FE-B3DD-66E926C00563}" destId="{A7C429AD-A010-4170-975D-31FC67061C9B}" srcOrd="1" destOrd="0" presId="urn:microsoft.com/office/officeart/2005/8/layout/hierarchy2"/>
    <dgm:cxn modelId="{3DC0D690-B232-4876-B15D-D9192A2FCD0B}" type="presParOf" srcId="{A08BA742-740E-45AF-8C0E-FCC5D6028BAE}" destId="{A26EC2CF-BF42-4BDA-B13A-EF542C229746}" srcOrd="2" destOrd="0" presId="urn:microsoft.com/office/officeart/2005/8/layout/hierarchy2"/>
    <dgm:cxn modelId="{935C269A-4AB1-4B2B-A8F3-E46ED496722A}" type="presParOf" srcId="{A26EC2CF-BF42-4BDA-B13A-EF542C229746}" destId="{B2135C6B-EB9F-4EFF-947B-24B06B3757EA}" srcOrd="0" destOrd="0" presId="urn:microsoft.com/office/officeart/2005/8/layout/hierarchy2"/>
    <dgm:cxn modelId="{DACD8C76-1706-492B-8649-5D7C5DFB5F1C}" type="presParOf" srcId="{A08BA742-740E-45AF-8C0E-FCC5D6028BAE}" destId="{667A9066-ABAF-4B81-9E57-17CBBCC5511B}" srcOrd="3" destOrd="0" presId="urn:microsoft.com/office/officeart/2005/8/layout/hierarchy2"/>
    <dgm:cxn modelId="{F59A5002-386F-4531-AC35-81BD4B702B80}" type="presParOf" srcId="{667A9066-ABAF-4B81-9E57-17CBBCC5511B}" destId="{A6FE7064-E6E3-42D0-90A9-2C55FC4CB60D}" srcOrd="0" destOrd="0" presId="urn:microsoft.com/office/officeart/2005/8/layout/hierarchy2"/>
    <dgm:cxn modelId="{35E8FCB0-0D50-4E7E-8B71-1E7D705F2227}" type="presParOf" srcId="{667A9066-ABAF-4B81-9E57-17CBBCC5511B}" destId="{EEF64841-45D4-47E8-B9A7-6870AA87E6D4}" srcOrd="1" destOrd="0" presId="urn:microsoft.com/office/officeart/2005/8/layout/hierarchy2"/>
    <dgm:cxn modelId="{A674EABF-12BB-4842-92EA-E5B531B35F4F}" type="presParOf" srcId="{EEF64841-45D4-47E8-B9A7-6870AA87E6D4}" destId="{590A9885-61AC-419E-856F-B55F4235D98E}" srcOrd="0" destOrd="0" presId="urn:microsoft.com/office/officeart/2005/8/layout/hierarchy2"/>
    <dgm:cxn modelId="{7CA03DA6-C1DA-45EC-BB7D-0A1EED45DF12}" type="presParOf" srcId="{590A9885-61AC-419E-856F-B55F4235D98E}" destId="{8FAF9C62-D4EB-4921-810F-C7222EBDB9A1}" srcOrd="0" destOrd="0" presId="urn:microsoft.com/office/officeart/2005/8/layout/hierarchy2"/>
    <dgm:cxn modelId="{6F236413-BBE0-42EB-B03A-AE5FACF80DD7}" type="presParOf" srcId="{EEF64841-45D4-47E8-B9A7-6870AA87E6D4}" destId="{2A0AF947-ECB0-4296-A7D3-719E58CD25AE}" srcOrd="1" destOrd="0" presId="urn:microsoft.com/office/officeart/2005/8/layout/hierarchy2"/>
    <dgm:cxn modelId="{4B234486-370D-4E85-A8F1-A31773A692A4}" type="presParOf" srcId="{2A0AF947-ECB0-4296-A7D3-719E58CD25AE}" destId="{98938F74-A593-43B8-8CEC-7310126C5753}" srcOrd="0" destOrd="0" presId="urn:microsoft.com/office/officeart/2005/8/layout/hierarchy2"/>
    <dgm:cxn modelId="{BA80FF62-BCDD-4030-8043-E20054A472BA}" type="presParOf" srcId="{2A0AF947-ECB0-4296-A7D3-719E58CD25AE}" destId="{AEF5C10B-12C3-447D-9A77-021D89761F0D}" srcOrd="1" destOrd="0" presId="urn:microsoft.com/office/officeart/2005/8/layout/hierarchy2"/>
    <dgm:cxn modelId="{B9B2806B-BD56-480C-A5F7-C4CAFB41F96A}" type="presParOf" srcId="{93D6A49D-5A82-43A9-ACC0-D6ED7545F6AE}" destId="{720EDB27-3EA1-4CA9-96DD-4E7DDF6EE69C}" srcOrd="2" destOrd="0" presId="urn:microsoft.com/office/officeart/2005/8/layout/hierarchy2"/>
    <dgm:cxn modelId="{7E222118-9715-40AC-8BFF-41BC131DEF3B}" type="presParOf" srcId="{720EDB27-3EA1-4CA9-96DD-4E7DDF6EE69C}" destId="{2F58ED96-2AAF-4C7E-B528-65BEE077D4EC}" srcOrd="0" destOrd="0" presId="urn:microsoft.com/office/officeart/2005/8/layout/hierarchy2"/>
    <dgm:cxn modelId="{FF818ABB-8A84-498D-82E0-2C7BAEE806B1}" type="presParOf" srcId="{93D6A49D-5A82-43A9-ACC0-D6ED7545F6AE}" destId="{DC38DA1B-1B21-4683-94ED-D14B069A841E}" srcOrd="3" destOrd="0" presId="urn:microsoft.com/office/officeart/2005/8/layout/hierarchy2"/>
    <dgm:cxn modelId="{D614548C-9952-42E6-92A9-A5F14C881F61}" type="presParOf" srcId="{DC38DA1B-1B21-4683-94ED-D14B069A841E}" destId="{6C78807F-D036-4101-A7CF-DBB4CFECBBE5}" srcOrd="0" destOrd="0" presId="urn:microsoft.com/office/officeart/2005/8/layout/hierarchy2"/>
    <dgm:cxn modelId="{82D69943-2542-4F7E-8F88-FE63D5D305CB}" type="presParOf" srcId="{DC38DA1B-1B21-4683-94ED-D14B069A841E}" destId="{50B39B5F-3607-4C38-ABA4-024D9ACFDF5E}" srcOrd="1" destOrd="0" presId="urn:microsoft.com/office/officeart/2005/8/layout/hierarchy2"/>
    <dgm:cxn modelId="{0B6232A2-364F-47EB-A81A-2FDA567302A6}" type="presParOf" srcId="{50B39B5F-3607-4C38-ABA4-024D9ACFDF5E}" destId="{83AC3E43-1891-49BB-AEEB-354BEE7A1050}" srcOrd="0" destOrd="0" presId="urn:microsoft.com/office/officeart/2005/8/layout/hierarchy2"/>
    <dgm:cxn modelId="{DB9CEC84-3C62-478E-8AA0-3B0B47731280}" type="presParOf" srcId="{83AC3E43-1891-49BB-AEEB-354BEE7A1050}" destId="{5C76010D-7976-49DC-ABBF-78FD405186CE}" srcOrd="0" destOrd="0" presId="urn:microsoft.com/office/officeart/2005/8/layout/hierarchy2"/>
    <dgm:cxn modelId="{3FA7741D-AB43-415A-BB4F-F87DC70527B9}" type="presParOf" srcId="{50B39B5F-3607-4C38-ABA4-024D9ACFDF5E}" destId="{50B35EEA-3844-437B-8210-C7EE510E10FA}" srcOrd="1" destOrd="0" presId="urn:microsoft.com/office/officeart/2005/8/layout/hierarchy2"/>
    <dgm:cxn modelId="{93F8EAB4-0962-4A9F-BB49-558ED58ED518}" type="presParOf" srcId="{50B35EEA-3844-437B-8210-C7EE510E10FA}" destId="{37336772-65F4-47EB-B3DA-7C28FA772ADA}" srcOrd="0" destOrd="0" presId="urn:microsoft.com/office/officeart/2005/8/layout/hierarchy2"/>
    <dgm:cxn modelId="{94E52BB1-73C9-4853-8E33-916D443B8696}" type="presParOf" srcId="{50B35EEA-3844-437B-8210-C7EE510E10FA}" destId="{4EBFBF2B-F9E7-49E7-949C-46926A69191B}" srcOrd="1" destOrd="0" presId="urn:microsoft.com/office/officeart/2005/8/layout/hierarchy2"/>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AF2F70-7958-49A8-AFA9-C3FBEF7E00A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cs-CZ"/>
        </a:p>
      </dgm:t>
    </dgm:pt>
    <dgm:pt modelId="{48A7EE98-99EE-4A6A-A685-1891B340E1CF}">
      <dgm:prSet phldrT="[Text]" custT="1"/>
      <dgm:spPr>
        <a:solidFill>
          <a:srgbClr val="80379B"/>
        </a:solidFill>
      </dgm:spPr>
      <dgm:t>
        <a:bodyPr/>
        <a:lstStyle/>
        <a:p>
          <a:r>
            <a:rPr lang="cs-CZ" sz="1800" b="1" dirty="0" smtClean="0"/>
            <a:t>Dohoda</a:t>
          </a:r>
          <a:endParaRPr lang="cs-CZ" sz="1700" b="1" dirty="0"/>
        </a:p>
      </dgm:t>
    </dgm:pt>
    <dgm:pt modelId="{241798A5-0056-41C3-B1C6-03930EBEFDC7}" type="parTrans" cxnId="{693CCB79-3D50-486C-970D-5FDB82C03A05}">
      <dgm:prSet/>
      <dgm:spPr/>
      <dgm:t>
        <a:bodyPr/>
        <a:lstStyle/>
        <a:p>
          <a:endParaRPr lang="cs-CZ"/>
        </a:p>
      </dgm:t>
    </dgm:pt>
    <dgm:pt modelId="{CD314EA1-40C2-40F4-9D2F-1FB4B8E87249}" type="sibTrans" cxnId="{693CCB79-3D50-486C-970D-5FDB82C03A05}">
      <dgm:prSet/>
      <dgm:spPr/>
      <dgm:t>
        <a:bodyPr/>
        <a:lstStyle/>
        <a:p>
          <a:endParaRPr lang="cs-CZ"/>
        </a:p>
      </dgm:t>
    </dgm:pt>
    <dgm:pt modelId="{2F91FF25-D1BA-4489-9AC9-DF753322B181}">
      <dgm:prSet phldrT="[Text]" custT="1"/>
      <dgm:spPr>
        <a:solidFill>
          <a:schemeClr val="tx1"/>
        </a:solidFill>
      </dgm:spPr>
      <dgm:t>
        <a:bodyPr/>
        <a:lstStyle/>
        <a:p>
          <a:r>
            <a:rPr lang="cs-CZ" sz="1400" dirty="0" smtClean="0"/>
            <a:t>NE</a:t>
          </a:r>
          <a:endParaRPr lang="cs-CZ" sz="1900" dirty="0"/>
        </a:p>
      </dgm:t>
    </dgm:pt>
    <dgm:pt modelId="{54D0AA29-83C1-41DC-A2E3-6BDBAB8CD686}" type="parTrans" cxnId="{EEA06E6A-F28A-4B8F-9B57-C488DA257B96}">
      <dgm:prSet/>
      <dgm:spPr>
        <a:ln>
          <a:solidFill>
            <a:schemeClr val="tx1"/>
          </a:solidFill>
        </a:ln>
      </dgm:spPr>
      <dgm:t>
        <a:bodyPr/>
        <a:lstStyle/>
        <a:p>
          <a:endParaRPr lang="cs-CZ"/>
        </a:p>
      </dgm:t>
    </dgm:pt>
    <dgm:pt modelId="{B0C75E43-746F-49FF-AE03-074DC985501A}" type="sibTrans" cxnId="{EEA06E6A-F28A-4B8F-9B57-C488DA257B96}">
      <dgm:prSet/>
      <dgm:spPr/>
      <dgm:t>
        <a:bodyPr/>
        <a:lstStyle/>
        <a:p>
          <a:endParaRPr lang="cs-CZ"/>
        </a:p>
      </dgm:t>
    </dgm:pt>
    <dgm:pt modelId="{129AD8A4-41D9-48A3-A9DC-262F83AE422D}">
      <dgm:prSet phldrT="[Text]" custT="1"/>
      <dgm:spPr>
        <a:solidFill>
          <a:srgbClr val="80379B"/>
        </a:solidFill>
      </dgm:spPr>
      <dgm:t>
        <a:bodyPr/>
        <a:lstStyle/>
        <a:p>
          <a:r>
            <a:rPr lang="cs-CZ" sz="1800" b="1" dirty="0" smtClean="0"/>
            <a:t>Soudní</a:t>
          </a:r>
          <a:r>
            <a:rPr lang="cs-CZ" sz="1900" b="1" dirty="0" smtClean="0"/>
            <a:t> </a:t>
          </a:r>
          <a:r>
            <a:rPr lang="cs-CZ" sz="1800" b="1" dirty="0" smtClean="0"/>
            <a:t>spor</a:t>
          </a:r>
          <a:endParaRPr lang="cs-CZ" sz="1900" b="1" dirty="0"/>
        </a:p>
      </dgm:t>
    </dgm:pt>
    <dgm:pt modelId="{E752A690-C7CE-4350-A6A6-A368141E0A27}" type="parTrans" cxnId="{90C3CBF1-00D3-431B-9FA0-A190B233864E}">
      <dgm:prSet/>
      <dgm:spPr>
        <a:ln>
          <a:solidFill>
            <a:schemeClr val="tx1"/>
          </a:solidFill>
        </a:ln>
      </dgm:spPr>
      <dgm:t>
        <a:bodyPr/>
        <a:lstStyle/>
        <a:p>
          <a:endParaRPr lang="cs-CZ"/>
        </a:p>
      </dgm:t>
    </dgm:pt>
    <dgm:pt modelId="{264EFD8D-FBD4-4365-919F-D8FEF67F2236}" type="sibTrans" cxnId="{90C3CBF1-00D3-431B-9FA0-A190B233864E}">
      <dgm:prSet/>
      <dgm:spPr/>
      <dgm:t>
        <a:bodyPr/>
        <a:lstStyle/>
        <a:p>
          <a:endParaRPr lang="cs-CZ"/>
        </a:p>
      </dgm:t>
    </dgm:pt>
    <dgm:pt modelId="{47FD8D1C-04B9-42C2-960C-65CA1061CAC1}">
      <dgm:prSet phldrT="[Text]" custT="1"/>
      <dgm:spPr>
        <a:solidFill>
          <a:schemeClr val="tx1"/>
        </a:solidFill>
      </dgm:spPr>
      <dgm:t>
        <a:bodyPr/>
        <a:lstStyle/>
        <a:p>
          <a:r>
            <a:rPr lang="cs-CZ" sz="1400" dirty="0" smtClean="0"/>
            <a:t>PROHRA</a:t>
          </a:r>
          <a:endParaRPr lang="cs-CZ" sz="1500" dirty="0"/>
        </a:p>
      </dgm:t>
    </dgm:pt>
    <dgm:pt modelId="{3239727B-056A-4B42-87CF-E55D0E58B518}" type="parTrans" cxnId="{F3E270D0-4746-4069-97AC-C97ADEA6E107}">
      <dgm:prSet/>
      <dgm:spPr>
        <a:ln>
          <a:solidFill>
            <a:schemeClr val="tx1"/>
          </a:solidFill>
        </a:ln>
      </dgm:spPr>
      <dgm:t>
        <a:bodyPr/>
        <a:lstStyle/>
        <a:p>
          <a:endParaRPr lang="cs-CZ"/>
        </a:p>
      </dgm:t>
    </dgm:pt>
    <dgm:pt modelId="{C9942E0B-9B04-4360-9092-F19B830971BE}" type="sibTrans" cxnId="{F3E270D0-4746-4069-97AC-C97ADEA6E107}">
      <dgm:prSet/>
      <dgm:spPr/>
      <dgm:t>
        <a:bodyPr/>
        <a:lstStyle/>
        <a:p>
          <a:endParaRPr lang="cs-CZ"/>
        </a:p>
      </dgm:t>
    </dgm:pt>
    <dgm:pt modelId="{2D90698A-026A-4E07-A21C-1321124513B3}">
      <dgm:prSet phldrT="[Text]"/>
      <dgm:spPr>
        <a:solidFill>
          <a:srgbClr val="80379B"/>
        </a:solidFill>
      </dgm:spPr>
      <dgm:t>
        <a:bodyPr/>
        <a:lstStyle/>
        <a:p>
          <a:r>
            <a:rPr lang="cs-CZ" dirty="0" smtClean="0"/>
            <a:t>-3.000 Kč</a:t>
          </a:r>
          <a:endParaRPr lang="cs-CZ" dirty="0"/>
        </a:p>
      </dgm:t>
    </dgm:pt>
    <dgm:pt modelId="{BFD45323-3E63-422F-8FD3-F069DCFBF813}" type="parTrans" cxnId="{BEDCC36E-1022-4FF8-9E20-F4A204688D06}">
      <dgm:prSet/>
      <dgm:spPr>
        <a:ln>
          <a:solidFill>
            <a:schemeClr val="tx1"/>
          </a:solidFill>
        </a:ln>
      </dgm:spPr>
      <dgm:t>
        <a:bodyPr/>
        <a:lstStyle/>
        <a:p>
          <a:endParaRPr lang="cs-CZ"/>
        </a:p>
      </dgm:t>
    </dgm:pt>
    <dgm:pt modelId="{7FFA7ECE-F1C4-4ABA-B0F7-8CDAE349E51D}" type="sibTrans" cxnId="{BEDCC36E-1022-4FF8-9E20-F4A204688D06}">
      <dgm:prSet/>
      <dgm:spPr/>
      <dgm:t>
        <a:bodyPr/>
        <a:lstStyle/>
        <a:p>
          <a:endParaRPr lang="cs-CZ"/>
        </a:p>
      </dgm:t>
    </dgm:pt>
    <dgm:pt modelId="{B1395106-6E65-407A-832E-94C08B347C86}">
      <dgm:prSet phldrT="[Text]" custT="1"/>
      <dgm:spPr>
        <a:solidFill>
          <a:schemeClr val="tx1"/>
        </a:solidFill>
      </dgm:spPr>
      <dgm:t>
        <a:bodyPr/>
        <a:lstStyle/>
        <a:p>
          <a:r>
            <a:rPr lang="cs-CZ" sz="1400" dirty="0" smtClean="0"/>
            <a:t>ANO</a:t>
          </a:r>
          <a:endParaRPr lang="cs-CZ" sz="1900" dirty="0"/>
        </a:p>
      </dgm:t>
    </dgm:pt>
    <dgm:pt modelId="{6702ED55-C940-47DB-B190-15E3CF13984D}" type="sibTrans" cxnId="{0ACEF843-AD07-4D91-A051-F7386FDE223F}">
      <dgm:prSet/>
      <dgm:spPr/>
      <dgm:t>
        <a:bodyPr/>
        <a:lstStyle/>
        <a:p>
          <a:endParaRPr lang="cs-CZ"/>
        </a:p>
      </dgm:t>
    </dgm:pt>
    <dgm:pt modelId="{D5207E53-8C8A-4F8C-A232-38E6038163A7}" type="parTrans" cxnId="{0ACEF843-AD07-4D91-A051-F7386FDE223F}">
      <dgm:prSet/>
      <dgm:spPr>
        <a:ln>
          <a:solidFill>
            <a:schemeClr val="tx1"/>
          </a:solidFill>
        </a:ln>
      </dgm:spPr>
      <dgm:t>
        <a:bodyPr/>
        <a:lstStyle/>
        <a:p>
          <a:endParaRPr lang="cs-CZ"/>
        </a:p>
      </dgm:t>
    </dgm:pt>
    <dgm:pt modelId="{2BA27D83-3710-49FA-BA1F-C4627FF031E8}">
      <dgm:prSet phldrT="[Text]" custT="1"/>
      <dgm:spPr>
        <a:solidFill>
          <a:schemeClr val="tx1"/>
        </a:solidFill>
      </dgm:spPr>
      <dgm:t>
        <a:bodyPr/>
        <a:lstStyle/>
        <a:p>
          <a:r>
            <a:rPr lang="cs-CZ" sz="1400" dirty="0" smtClean="0"/>
            <a:t>VÝHRA</a:t>
          </a:r>
          <a:endParaRPr lang="cs-CZ" sz="1500" dirty="0"/>
        </a:p>
      </dgm:t>
    </dgm:pt>
    <dgm:pt modelId="{2BF301C7-C778-46DE-B767-4A86763B08D3}" type="parTrans" cxnId="{E3F56E36-F513-45F4-932F-0D294E8CB3A0}">
      <dgm:prSet/>
      <dgm:spPr>
        <a:ln>
          <a:solidFill>
            <a:schemeClr val="tx1"/>
          </a:solidFill>
        </a:ln>
      </dgm:spPr>
      <dgm:t>
        <a:bodyPr/>
        <a:lstStyle/>
        <a:p>
          <a:endParaRPr lang="cs-CZ"/>
        </a:p>
      </dgm:t>
    </dgm:pt>
    <dgm:pt modelId="{D735FC40-4352-47F1-BB69-A9C42A101A40}" type="sibTrans" cxnId="{E3F56E36-F513-45F4-932F-0D294E8CB3A0}">
      <dgm:prSet/>
      <dgm:spPr/>
      <dgm:t>
        <a:bodyPr/>
        <a:lstStyle/>
        <a:p>
          <a:endParaRPr lang="cs-CZ"/>
        </a:p>
      </dgm:t>
    </dgm:pt>
    <dgm:pt modelId="{DF3177BA-42D4-40C9-9578-F4C2196E9B9B}">
      <dgm:prSet phldrT="[Text]"/>
      <dgm:spPr>
        <a:solidFill>
          <a:srgbClr val="80379B"/>
        </a:solidFill>
      </dgm:spPr>
      <dgm:t>
        <a:bodyPr/>
        <a:lstStyle/>
        <a:p>
          <a:r>
            <a:rPr lang="cs-CZ" dirty="0" smtClean="0"/>
            <a:t>-2.000 Kč</a:t>
          </a:r>
          <a:endParaRPr lang="cs-CZ" dirty="0"/>
        </a:p>
      </dgm:t>
    </dgm:pt>
    <dgm:pt modelId="{E1A0D67E-9F63-4E71-B77D-1D3900FDBE98}" type="parTrans" cxnId="{B429150F-0F32-490C-9729-34CC40591FB4}">
      <dgm:prSet/>
      <dgm:spPr>
        <a:ln>
          <a:solidFill>
            <a:schemeClr val="tx1"/>
          </a:solidFill>
        </a:ln>
      </dgm:spPr>
      <dgm:t>
        <a:bodyPr/>
        <a:lstStyle/>
        <a:p>
          <a:endParaRPr lang="cs-CZ"/>
        </a:p>
      </dgm:t>
    </dgm:pt>
    <dgm:pt modelId="{C02A0DCC-EEEA-4598-BD35-8800027C8D1B}" type="sibTrans" cxnId="{B429150F-0F32-490C-9729-34CC40591FB4}">
      <dgm:prSet/>
      <dgm:spPr/>
      <dgm:t>
        <a:bodyPr/>
        <a:lstStyle/>
        <a:p>
          <a:endParaRPr lang="cs-CZ"/>
        </a:p>
      </dgm:t>
    </dgm:pt>
    <dgm:pt modelId="{89F2D5E9-7EC4-4F45-A591-01C1A7D6A7F6}">
      <dgm:prSet phldrT="[Text]"/>
      <dgm:spPr>
        <a:solidFill>
          <a:srgbClr val="80379B"/>
        </a:solidFill>
      </dgm:spPr>
      <dgm:t>
        <a:bodyPr/>
        <a:lstStyle/>
        <a:p>
          <a:r>
            <a:rPr lang="cs-CZ" dirty="0" smtClean="0"/>
            <a:t>-15.000 Kč</a:t>
          </a:r>
          <a:endParaRPr lang="cs-CZ" dirty="0"/>
        </a:p>
      </dgm:t>
    </dgm:pt>
    <dgm:pt modelId="{C9C9E022-70DD-4681-8D41-876F79770073}" type="parTrans" cxnId="{4BF3F7D9-84D5-4480-AE17-F61F429C528E}">
      <dgm:prSet/>
      <dgm:spPr>
        <a:ln>
          <a:solidFill>
            <a:schemeClr val="tx1"/>
          </a:solidFill>
        </a:ln>
      </dgm:spPr>
      <dgm:t>
        <a:bodyPr/>
        <a:lstStyle/>
        <a:p>
          <a:endParaRPr lang="cs-CZ"/>
        </a:p>
      </dgm:t>
    </dgm:pt>
    <dgm:pt modelId="{5FAD7380-B674-4F6C-A31C-8BA7CA63ACFE}" type="sibTrans" cxnId="{4BF3F7D9-84D5-4480-AE17-F61F429C528E}">
      <dgm:prSet/>
      <dgm:spPr/>
      <dgm:t>
        <a:bodyPr/>
        <a:lstStyle/>
        <a:p>
          <a:endParaRPr lang="cs-CZ"/>
        </a:p>
      </dgm:t>
    </dgm:pt>
    <dgm:pt modelId="{93393096-940C-4660-BBC0-A068662B0AB4}" type="pres">
      <dgm:prSet presAssocID="{B9AF2F70-7958-49A8-AFA9-C3FBEF7E00A2}" presName="diagram" presStyleCnt="0">
        <dgm:presLayoutVars>
          <dgm:chPref val="1"/>
          <dgm:dir/>
          <dgm:animOne val="branch"/>
          <dgm:animLvl val="lvl"/>
          <dgm:resizeHandles val="exact"/>
        </dgm:presLayoutVars>
      </dgm:prSet>
      <dgm:spPr/>
      <dgm:t>
        <a:bodyPr/>
        <a:lstStyle/>
        <a:p>
          <a:endParaRPr lang="cs-CZ"/>
        </a:p>
      </dgm:t>
    </dgm:pt>
    <dgm:pt modelId="{C9093945-AFE1-466E-A404-34556C37E140}" type="pres">
      <dgm:prSet presAssocID="{48A7EE98-99EE-4A6A-A685-1891B340E1CF}" presName="root1" presStyleCnt="0"/>
      <dgm:spPr/>
    </dgm:pt>
    <dgm:pt modelId="{42940E6C-9908-4A81-823C-93C77576A361}" type="pres">
      <dgm:prSet presAssocID="{48A7EE98-99EE-4A6A-A685-1891B340E1CF}" presName="LevelOneTextNode" presStyleLbl="node0" presStyleIdx="0" presStyleCnt="1" custScaleY="164198">
        <dgm:presLayoutVars>
          <dgm:chPref val="3"/>
        </dgm:presLayoutVars>
      </dgm:prSet>
      <dgm:spPr/>
      <dgm:t>
        <a:bodyPr/>
        <a:lstStyle/>
        <a:p>
          <a:endParaRPr lang="cs-CZ"/>
        </a:p>
      </dgm:t>
    </dgm:pt>
    <dgm:pt modelId="{93D6A49D-5A82-43A9-ACC0-D6ED7545F6AE}" type="pres">
      <dgm:prSet presAssocID="{48A7EE98-99EE-4A6A-A685-1891B340E1CF}" presName="level2hierChild" presStyleCnt="0"/>
      <dgm:spPr/>
    </dgm:pt>
    <dgm:pt modelId="{549022A7-1376-4039-9829-0CDA513C2C06}" type="pres">
      <dgm:prSet presAssocID="{54D0AA29-83C1-41DC-A2E3-6BDBAB8CD686}" presName="conn2-1" presStyleLbl="parChTrans1D2" presStyleIdx="0" presStyleCnt="2"/>
      <dgm:spPr/>
      <dgm:t>
        <a:bodyPr/>
        <a:lstStyle/>
        <a:p>
          <a:endParaRPr lang="cs-CZ"/>
        </a:p>
      </dgm:t>
    </dgm:pt>
    <dgm:pt modelId="{184EAA42-E888-451B-A1F5-F09CA640E8BF}" type="pres">
      <dgm:prSet presAssocID="{54D0AA29-83C1-41DC-A2E3-6BDBAB8CD686}" presName="connTx" presStyleLbl="parChTrans1D2" presStyleIdx="0" presStyleCnt="2"/>
      <dgm:spPr/>
      <dgm:t>
        <a:bodyPr/>
        <a:lstStyle/>
        <a:p>
          <a:endParaRPr lang="cs-CZ"/>
        </a:p>
      </dgm:t>
    </dgm:pt>
    <dgm:pt modelId="{A90128FE-3FE3-4686-8E62-0B6BAD06D5B4}" type="pres">
      <dgm:prSet presAssocID="{2F91FF25-D1BA-4489-9AC9-DF753322B181}" presName="root2" presStyleCnt="0"/>
      <dgm:spPr/>
    </dgm:pt>
    <dgm:pt modelId="{B7E65D06-4EC8-4F62-93DF-704A3541E500}" type="pres">
      <dgm:prSet presAssocID="{2F91FF25-D1BA-4489-9AC9-DF753322B181}" presName="LevelTwoTextNode" presStyleLbl="node2" presStyleIdx="0" presStyleCnt="2" custLinFactY="-8074" custLinFactNeighborX="-15172" custLinFactNeighborY="-100000">
        <dgm:presLayoutVars>
          <dgm:chPref val="3"/>
        </dgm:presLayoutVars>
      </dgm:prSet>
      <dgm:spPr/>
      <dgm:t>
        <a:bodyPr/>
        <a:lstStyle/>
        <a:p>
          <a:endParaRPr lang="cs-CZ"/>
        </a:p>
      </dgm:t>
    </dgm:pt>
    <dgm:pt modelId="{12AE81FD-89A2-4FB8-9093-80D995704BAF}" type="pres">
      <dgm:prSet presAssocID="{2F91FF25-D1BA-4489-9AC9-DF753322B181}" presName="level3hierChild" presStyleCnt="0"/>
      <dgm:spPr/>
    </dgm:pt>
    <dgm:pt modelId="{81BD4E68-549D-4837-BAB8-7C6964A2DBE9}" type="pres">
      <dgm:prSet presAssocID="{E752A690-C7CE-4350-A6A6-A368141E0A27}" presName="conn2-1" presStyleLbl="parChTrans1D3" presStyleIdx="0" presStyleCnt="2"/>
      <dgm:spPr/>
      <dgm:t>
        <a:bodyPr/>
        <a:lstStyle/>
        <a:p>
          <a:endParaRPr lang="cs-CZ"/>
        </a:p>
      </dgm:t>
    </dgm:pt>
    <dgm:pt modelId="{62FB2CE2-7ECA-439D-897B-E576CB2C8E54}" type="pres">
      <dgm:prSet presAssocID="{E752A690-C7CE-4350-A6A6-A368141E0A27}" presName="connTx" presStyleLbl="parChTrans1D3" presStyleIdx="0" presStyleCnt="2"/>
      <dgm:spPr/>
      <dgm:t>
        <a:bodyPr/>
        <a:lstStyle/>
        <a:p>
          <a:endParaRPr lang="cs-CZ"/>
        </a:p>
      </dgm:t>
    </dgm:pt>
    <dgm:pt modelId="{A9FD2B6A-2E77-41D0-8683-6500F739E525}" type="pres">
      <dgm:prSet presAssocID="{129AD8A4-41D9-48A3-A9DC-262F83AE422D}" presName="root2" presStyleCnt="0"/>
      <dgm:spPr/>
    </dgm:pt>
    <dgm:pt modelId="{32E79055-B2F6-4810-9D61-925814742FF6}" type="pres">
      <dgm:prSet presAssocID="{129AD8A4-41D9-48A3-A9DC-262F83AE422D}" presName="LevelTwoTextNode" presStyleLbl="node3" presStyleIdx="0" presStyleCnt="2" custScaleY="165798" custLinFactY="-8074" custLinFactNeighborX="-42574" custLinFactNeighborY="-100000">
        <dgm:presLayoutVars>
          <dgm:chPref val="3"/>
        </dgm:presLayoutVars>
      </dgm:prSet>
      <dgm:spPr/>
      <dgm:t>
        <a:bodyPr/>
        <a:lstStyle/>
        <a:p>
          <a:endParaRPr lang="cs-CZ"/>
        </a:p>
      </dgm:t>
    </dgm:pt>
    <dgm:pt modelId="{A08BA742-740E-45AF-8C0E-FCC5D6028BAE}" type="pres">
      <dgm:prSet presAssocID="{129AD8A4-41D9-48A3-A9DC-262F83AE422D}" presName="level3hierChild" presStyleCnt="0"/>
      <dgm:spPr/>
    </dgm:pt>
    <dgm:pt modelId="{0894BEE3-3E90-4D97-8661-63833207907C}" type="pres">
      <dgm:prSet presAssocID="{2BF301C7-C778-46DE-B767-4A86763B08D3}" presName="conn2-1" presStyleLbl="parChTrans1D4" presStyleIdx="0" presStyleCnt="4"/>
      <dgm:spPr/>
      <dgm:t>
        <a:bodyPr/>
        <a:lstStyle/>
        <a:p>
          <a:endParaRPr lang="cs-CZ"/>
        </a:p>
      </dgm:t>
    </dgm:pt>
    <dgm:pt modelId="{9150BE29-9D14-4DFB-B8DF-02130D4863A1}" type="pres">
      <dgm:prSet presAssocID="{2BF301C7-C778-46DE-B767-4A86763B08D3}" presName="connTx" presStyleLbl="parChTrans1D4" presStyleIdx="0" presStyleCnt="4"/>
      <dgm:spPr/>
      <dgm:t>
        <a:bodyPr/>
        <a:lstStyle/>
        <a:p>
          <a:endParaRPr lang="cs-CZ"/>
        </a:p>
      </dgm:t>
    </dgm:pt>
    <dgm:pt modelId="{C9C6E844-13DD-4130-8664-9147249D57CB}" type="pres">
      <dgm:prSet presAssocID="{2BA27D83-3710-49FA-BA1F-C4627FF031E8}" presName="root2" presStyleCnt="0"/>
      <dgm:spPr/>
    </dgm:pt>
    <dgm:pt modelId="{A2E0E270-0963-45DC-8BAD-75D95D9EA7E2}" type="pres">
      <dgm:prSet presAssocID="{2BA27D83-3710-49FA-BA1F-C4627FF031E8}" presName="LevelTwoTextNode" presStyleLbl="node4" presStyleIdx="0" presStyleCnt="4" custScaleX="115241" custLinFactY="-36250" custLinFactNeighborX="-63721" custLinFactNeighborY="-100000">
        <dgm:presLayoutVars>
          <dgm:chPref val="3"/>
        </dgm:presLayoutVars>
      </dgm:prSet>
      <dgm:spPr/>
      <dgm:t>
        <a:bodyPr/>
        <a:lstStyle/>
        <a:p>
          <a:endParaRPr lang="cs-CZ"/>
        </a:p>
      </dgm:t>
    </dgm:pt>
    <dgm:pt modelId="{CABCBB9A-DDB0-418D-9416-37219519C3F9}" type="pres">
      <dgm:prSet presAssocID="{2BA27D83-3710-49FA-BA1F-C4627FF031E8}" presName="level3hierChild" presStyleCnt="0"/>
      <dgm:spPr/>
    </dgm:pt>
    <dgm:pt modelId="{891365F1-EF58-4070-9554-A17D5C10EA5B}" type="pres">
      <dgm:prSet presAssocID="{E1A0D67E-9F63-4E71-B77D-1D3900FDBE98}" presName="conn2-1" presStyleLbl="parChTrans1D4" presStyleIdx="1" presStyleCnt="4"/>
      <dgm:spPr/>
      <dgm:t>
        <a:bodyPr/>
        <a:lstStyle/>
        <a:p>
          <a:endParaRPr lang="cs-CZ"/>
        </a:p>
      </dgm:t>
    </dgm:pt>
    <dgm:pt modelId="{4B5DDDF2-BE34-441B-AD53-9CE001896D4C}" type="pres">
      <dgm:prSet presAssocID="{E1A0D67E-9F63-4E71-B77D-1D3900FDBE98}" presName="connTx" presStyleLbl="parChTrans1D4" presStyleIdx="1" presStyleCnt="4"/>
      <dgm:spPr/>
      <dgm:t>
        <a:bodyPr/>
        <a:lstStyle/>
        <a:p>
          <a:endParaRPr lang="cs-CZ"/>
        </a:p>
      </dgm:t>
    </dgm:pt>
    <dgm:pt modelId="{B5560695-9047-49FE-B3DD-66E926C00563}" type="pres">
      <dgm:prSet presAssocID="{DF3177BA-42D4-40C9-9578-F4C2196E9B9B}" presName="root2" presStyleCnt="0"/>
      <dgm:spPr/>
    </dgm:pt>
    <dgm:pt modelId="{84E422D2-2E0C-4D4D-95C0-D0E33BAC9167}" type="pres">
      <dgm:prSet presAssocID="{DF3177BA-42D4-40C9-9578-F4C2196E9B9B}" presName="LevelTwoTextNode" presStyleLbl="node4" presStyleIdx="1" presStyleCnt="4" custScaleX="114728" custLinFactY="-36250" custLinFactNeighborX="-9546" custLinFactNeighborY="-100000">
        <dgm:presLayoutVars>
          <dgm:chPref val="3"/>
        </dgm:presLayoutVars>
      </dgm:prSet>
      <dgm:spPr/>
      <dgm:t>
        <a:bodyPr/>
        <a:lstStyle/>
        <a:p>
          <a:endParaRPr lang="cs-CZ"/>
        </a:p>
      </dgm:t>
    </dgm:pt>
    <dgm:pt modelId="{A7C429AD-A010-4170-975D-31FC67061C9B}" type="pres">
      <dgm:prSet presAssocID="{DF3177BA-42D4-40C9-9578-F4C2196E9B9B}" presName="level3hierChild" presStyleCnt="0"/>
      <dgm:spPr/>
    </dgm:pt>
    <dgm:pt modelId="{A26EC2CF-BF42-4BDA-B13A-EF542C229746}" type="pres">
      <dgm:prSet presAssocID="{3239727B-056A-4B42-87CF-E55D0E58B518}" presName="conn2-1" presStyleLbl="parChTrans1D4" presStyleIdx="2" presStyleCnt="4"/>
      <dgm:spPr/>
      <dgm:t>
        <a:bodyPr/>
        <a:lstStyle/>
        <a:p>
          <a:endParaRPr lang="cs-CZ"/>
        </a:p>
      </dgm:t>
    </dgm:pt>
    <dgm:pt modelId="{B2135C6B-EB9F-4EFF-947B-24B06B3757EA}" type="pres">
      <dgm:prSet presAssocID="{3239727B-056A-4B42-87CF-E55D0E58B518}" presName="connTx" presStyleLbl="parChTrans1D4" presStyleIdx="2" presStyleCnt="4"/>
      <dgm:spPr/>
      <dgm:t>
        <a:bodyPr/>
        <a:lstStyle/>
        <a:p>
          <a:endParaRPr lang="cs-CZ"/>
        </a:p>
      </dgm:t>
    </dgm:pt>
    <dgm:pt modelId="{667A9066-ABAF-4B81-9E57-17CBBCC5511B}" type="pres">
      <dgm:prSet presAssocID="{47FD8D1C-04B9-42C2-960C-65CA1061CAC1}" presName="root2" presStyleCnt="0"/>
      <dgm:spPr/>
    </dgm:pt>
    <dgm:pt modelId="{A6FE7064-E6E3-42D0-90A9-2C55FC4CB60D}" type="pres">
      <dgm:prSet presAssocID="{47FD8D1C-04B9-42C2-960C-65CA1061CAC1}" presName="LevelTwoTextNode" presStyleLbl="node4" presStyleIdx="2" presStyleCnt="4" custScaleX="115241" custLinFactY="-4377" custLinFactNeighborX="-63721" custLinFactNeighborY="-100000">
        <dgm:presLayoutVars>
          <dgm:chPref val="3"/>
        </dgm:presLayoutVars>
      </dgm:prSet>
      <dgm:spPr/>
      <dgm:t>
        <a:bodyPr/>
        <a:lstStyle/>
        <a:p>
          <a:endParaRPr lang="cs-CZ"/>
        </a:p>
      </dgm:t>
    </dgm:pt>
    <dgm:pt modelId="{EEF64841-45D4-47E8-B9A7-6870AA87E6D4}" type="pres">
      <dgm:prSet presAssocID="{47FD8D1C-04B9-42C2-960C-65CA1061CAC1}" presName="level3hierChild" presStyleCnt="0"/>
      <dgm:spPr/>
    </dgm:pt>
    <dgm:pt modelId="{590A9885-61AC-419E-856F-B55F4235D98E}" type="pres">
      <dgm:prSet presAssocID="{C9C9E022-70DD-4681-8D41-876F79770073}" presName="conn2-1" presStyleLbl="parChTrans1D4" presStyleIdx="3" presStyleCnt="4"/>
      <dgm:spPr/>
      <dgm:t>
        <a:bodyPr/>
        <a:lstStyle/>
        <a:p>
          <a:endParaRPr lang="cs-CZ"/>
        </a:p>
      </dgm:t>
    </dgm:pt>
    <dgm:pt modelId="{8FAF9C62-D4EB-4921-810F-C7222EBDB9A1}" type="pres">
      <dgm:prSet presAssocID="{C9C9E022-70DD-4681-8D41-876F79770073}" presName="connTx" presStyleLbl="parChTrans1D4" presStyleIdx="3" presStyleCnt="4"/>
      <dgm:spPr/>
      <dgm:t>
        <a:bodyPr/>
        <a:lstStyle/>
        <a:p>
          <a:endParaRPr lang="cs-CZ"/>
        </a:p>
      </dgm:t>
    </dgm:pt>
    <dgm:pt modelId="{2A0AF947-ECB0-4296-A7D3-719E58CD25AE}" type="pres">
      <dgm:prSet presAssocID="{89F2D5E9-7EC4-4F45-A591-01C1A7D6A7F6}" presName="root2" presStyleCnt="0"/>
      <dgm:spPr/>
    </dgm:pt>
    <dgm:pt modelId="{98938F74-A593-43B8-8CEC-7310126C5753}" type="pres">
      <dgm:prSet presAssocID="{89F2D5E9-7EC4-4F45-A591-01C1A7D6A7F6}" presName="LevelTwoTextNode" presStyleLbl="node4" presStyleIdx="3" presStyleCnt="4" custScaleX="114728" custLinFactY="-4378" custLinFactNeighborX="-9546" custLinFactNeighborY="-100000">
        <dgm:presLayoutVars>
          <dgm:chPref val="3"/>
        </dgm:presLayoutVars>
      </dgm:prSet>
      <dgm:spPr/>
      <dgm:t>
        <a:bodyPr/>
        <a:lstStyle/>
        <a:p>
          <a:endParaRPr lang="cs-CZ"/>
        </a:p>
      </dgm:t>
    </dgm:pt>
    <dgm:pt modelId="{AEF5C10B-12C3-447D-9A77-021D89761F0D}" type="pres">
      <dgm:prSet presAssocID="{89F2D5E9-7EC4-4F45-A591-01C1A7D6A7F6}" presName="level3hierChild" presStyleCnt="0"/>
      <dgm:spPr/>
    </dgm:pt>
    <dgm:pt modelId="{720EDB27-3EA1-4CA9-96DD-4E7DDF6EE69C}" type="pres">
      <dgm:prSet presAssocID="{D5207E53-8C8A-4F8C-A232-38E6038163A7}" presName="conn2-1" presStyleLbl="parChTrans1D2" presStyleIdx="1" presStyleCnt="2"/>
      <dgm:spPr/>
      <dgm:t>
        <a:bodyPr/>
        <a:lstStyle/>
        <a:p>
          <a:endParaRPr lang="cs-CZ"/>
        </a:p>
      </dgm:t>
    </dgm:pt>
    <dgm:pt modelId="{2F58ED96-2AAF-4C7E-B528-65BEE077D4EC}" type="pres">
      <dgm:prSet presAssocID="{D5207E53-8C8A-4F8C-A232-38E6038163A7}" presName="connTx" presStyleLbl="parChTrans1D2" presStyleIdx="1" presStyleCnt="2"/>
      <dgm:spPr/>
      <dgm:t>
        <a:bodyPr/>
        <a:lstStyle/>
        <a:p>
          <a:endParaRPr lang="cs-CZ"/>
        </a:p>
      </dgm:t>
    </dgm:pt>
    <dgm:pt modelId="{DC38DA1B-1B21-4683-94ED-D14B069A841E}" type="pres">
      <dgm:prSet presAssocID="{B1395106-6E65-407A-832E-94C08B347C86}" presName="root2" presStyleCnt="0"/>
      <dgm:spPr/>
    </dgm:pt>
    <dgm:pt modelId="{6C78807F-D036-4101-A7CF-DBB4CFECBBE5}" type="pres">
      <dgm:prSet presAssocID="{B1395106-6E65-407A-832E-94C08B347C86}" presName="LevelTwoTextNode" presStyleLbl="node2" presStyleIdx="1" presStyleCnt="2" custLinFactY="7389" custLinFactNeighborX="-15172" custLinFactNeighborY="100000">
        <dgm:presLayoutVars>
          <dgm:chPref val="3"/>
        </dgm:presLayoutVars>
      </dgm:prSet>
      <dgm:spPr/>
      <dgm:t>
        <a:bodyPr/>
        <a:lstStyle/>
        <a:p>
          <a:endParaRPr lang="cs-CZ"/>
        </a:p>
      </dgm:t>
    </dgm:pt>
    <dgm:pt modelId="{50B39B5F-3607-4C38-ABA4-024D9ACFDF5E}" type="pres">
      <dgm:prSet presAssocID="{B1395106-6E65-407A-832E-94C08B347C86}" presName="level3hierChild" presStyleCnt="0"/>
      <dgm:spPr/>
    </dgm:pt>
    <dgm:pt modelId="{83AC3E43-1891-49BB-AEEB-354BEE7A1050}" type="pres">
      <dgm:prSet presAssocID="{BFD45323-3E63-422F-8FD3-F069DCFBF813}" presName="conn2-1" presStyleLbl="parChTrans1D3" presStyleIdx="1" presStyleCnt="2"/>
      <dgm:spPr/>
      <dgm:t>
        <a:bodyPr/>
        <a:lstStyle/>
        <a:p>
          <a:endParaRPr lang="cs-CZ"/>
        </a:p>
      </dgm:t>
    </dgm:pt>
    <dgm:pt modelId="{5C76010D-7976-49DC-ABBF-78FD405186CE}" type="pres">
      <dgm:prSet presAssocID="{BFD45323-3E63-422F-8FD3-F069DCFBF813}" presName="connTx" presStyleLbl="parChTrans1D3" presStyleIdx="1" presStyleCnt="2"/>
      <dgm:spPr/>
      <dgm:t>
        <a:bodyPr/>
        <a:lstStyle/>
        <a:p>
          <a:endParaRPr lang="cs-CZ"/>
        </a:p>
      </dgm:t>
    </dgm:pt>
    <dgm:pt modelId="{50B35EEA-3844-437B-8210-C7EE510E10FA}" type="pres">
      <dgm:prSet presAssocID="{2D90698A-026A-4E07-A21C-1321124513B3}" presName="root2" presStyleCnt="0"/>
      <dgm:spPr/>
    </dgm:pt>
    <dgm:pt modelId="{37336772-65F4-47EB-B3DA-7C28FA772ADA}" type="pres">
      <dgm:prSet presAssocID="{2D90698A-026A-4E07-A21C-1321124513B3}" presName="LevelTwoTextNode" presStyleLbl="node3" presStyleIdx="1" presStyleCnt="2" custScaleX="114728" custLinFactX="100000" custLinFactY="7389" custLinFactNeighborX="183070" custLinFactNeighborY="100000">
        <dgm:presLayoutVars>
          <dgm:chPref val="3"/>
        </dgm:presLayoutVars>
      </dgm:prSet>
      <dgm:spPr/>
      <dgm:t>
        <a:bodyPr/>
        <a:lstStyle/>
        <a:p>
          <a:endParaRPr lang="cs-CZ"/>
        </a:p>
      </dgm:t>
    </dgm:pt>
    <dgm:pt modelId="{4EBFBF2B-F9E7-49E7-949C-46926A69191B}" type="pres">
      <dgm:prSet presAssocID="{2D90698A-026A-4E07-A21C-1321124513B3}" presName="level3hierChild" presStyleCnt="0"/>
      <dgm:spPr/>
    </dgm:pt>
  </dgm:ptLst>
  <dgm:cxnLst>
    <dgm:cxn modelId="{0ACEF843-AD07-4D91-A051-F7386FDE223F}" srcId="{48A7EE98-99EE-4A6A-A685-1891B340E1CF}" destId="{B1395106-6E65-407A-832E-94C08B347C86}" srcOrd="1" destOrd="0" parTransId="{D5207E53-8C8A-4F8C-A232-38E6038163A7}" sibTransId="{6702ED55-C940-47DB-B190-15E3CF13984D}"/>
    <dgm:cxn modelId="{E9FBFBEF-E90B-4CE3-8D49-2FE1C24B6F1F}" type="presOf" srcId="{3239727B-056A-4B42-87CF-E55D0E58B518}" destId="{A26EC2CF-BF42-4BDA-B13A-EF542C229746}" srcOrd="0" destOrd="0" presId="urn:microsoft.com/office/officeart/2005/8/layout/hierarchy2"/>
    <dgm:cxn modelId="{AF3800B4-0CC5-41FC-B3D4-35D2D1C5649D}" type="presOf" srcId="{89F2D5E9-7EC4-4F45-A591-01C1A7D6A7F6}" destId="{98938F74-A593-43B8-8CEC-7310126C5753}" srcOrd="0" destOrd="0" presId="urn:microsoft.com/office/officeart/2005/8/layout/hierarchy2"/>
    <dgm:cxn modelId="{F3E270D0-4746-4069-97AC-C97ADEA6E107}" srcId="{129AD8A4-41D9-48A3-A9DC-262F83AE422D}" destId="{47FD8D1C-04B9-42C2-960C-65CA1061CAC1}" srcOrd="1" destOrd="0" parTransId="{3239727B-056A-4B42-87CF-E55D0E58B518}" sibTransId="{C9942E0B-9B04-4360-9092-F19B830971BE}"/>
    <dgm:cxn modelId="{4BF3F7D9-84D5-4480-AE17-F61F429C528E}" srcId="{47FD8D1C-04B9-42C2-960C-65CA1061CAC1}" destId="{89F2D5E9-7EC4-4F45-A591-01C1A7D6A7F6}" srcOrd="0" destOrd="0" parTransId="{C9C9E022-70DD-4681-8D41-876F79770073}" sibTransId="{5FAD7380-B674-4F6C-A31C-8BA7CA63ACFE}"/>
    <dgm:cxn modelId="{D8BDA5FE-BE9B-4227-AED2-7A7A36E8CDCF}" type="presOf" srcId="{2F91FF25-D1BA-4489-9AC9-DF753322B181}" destId="{B7E65D06-4EC8-4F62-93DF-704A3541E500}" srcOrd="0" destOrd="0" presId="urn:microsoft.com/office/officeart/2005/8/layout/hierarchy2"/>
    <dgm:cxn modelId="{6C293205-43F7-4CED-9E89-E3B03FAB643A}" type="presOf" srcId="{54D0AA29-83C1-41DC-A2E3-6BDBAB8CD686}" destId="{549022A7-1376-4039-9829-0CDA513C2C06}" srcOrd="0" destOrd="0" presId="urn:microsoft.com/office/officeart/2005/8/layout/hierarchy2"/>
    <dgm:cxn modelId="{918E38D1-6430-4008-8F6D-0206CC01CDD8}" type="presOf" srcId="{DF3177BA-42D4-40C9-9578-F4C2196E9B9B}" destId="{84E422D2-2E0C-4D4D-95C0-D0E33BAC9167}" srcOrd="0" destOrd="0" presId="urn:microsoft.com/office/officeart/2005/8/layout/hierarchy2"/>
    <dgm:cxn modelId="{3E16E220-653C-4C28-A590-F93B5DAA6A30}" type="presOf" srcId="{47FD8D1C-04B9-42C2-960C-65CA1061CAC1}" destId="{A6FE7064-E6E3-42D0-90A9-2C55FC4CB60D}" srcOrd="0" destOrd="0" presId="urn:microsoft.com/office/officeart/2005/8/layout/hierarchy2"/>
    <dgm:cxn modelId="{6E6DFCFA-B673-43FE-82AF-33D1689BCD06}" type="presOf" srcId="{129AD8A4-41D9-48A3-A9DC-262F83AE422D}" destId="{32E79055-B2F6-4810-9D61-925814742FF6}" srcOrd="0" destOrd="0" presId="urn:microsoft.com/office/officeart/2005/8/layout/hierarchy2"/>
    <dgm:cxn modelId="{AEF89694-EACE-4A8F-BF30-BE555E23063D}" type="presOf" srcId="{E1A0D67E-9F63-4E71-B77D-1D3900FDBE98}" destId="{891365F1-EF58-4070-9554-A17D5C10EA5B}" srcOrd="0" destOrd="0" presId="urn:microsoft.com/office/officeart/2005/8/layout/hierarchy2"/>
    <dgm:cxn modelId="{2EC57C78-5AE9-4562-92EA-2BB53092CC13}" type="presOf" srcId="{E752A690-C7CE-4350-A6A6-A368141E0A27}" destId="{81BD4E68-549D-4837-BAB8-7C6964A2DBE9}" srcOrd="0" destOrd="0" presId="urn:microsoft.com/office/officeart/2005/8/layout/hierarchy2"/>
    <dgm:cxn modelId="{90C3CBF1-00D3-431B-9FA0-A190B233864E}" srcId="{2F91FF25-D1BA-4489-9AC9-DF753322B181}" destId="{129AD8A4-41D9-48A3-A9DC-262F83AE422D}" srcOrd="0" destOrd="0" parTransId="{E752A690-C7CE-4350-A6A6-A368141E0A27}" sibTransId="{264EFD8D-FBD4-4365-919F-D8FEF67F2236}"/>
    <dgm:cxn modelId="{1D3A3E34-68D0-49FD-BF40-177A4F6664EA}" type="presOf" srcId="{E752A690-C7CE-4350-A6A6-A368141E0A27}" destId="{62FB2CE2-7ECA-439D-897B-E576CB2C8E54}" srcOrd="1" destOrd="0" presId="urn:microsoft.com/office/officeart/2005/8/layout/hierarchy2"/>
    <dgm:cxn modelId="{E3F56E36-F513-45F4-932F-0D294E8CB3A0}" srcId="{129AD8A4-41D9-48A3-A9DC-262F83AE422D}" destId="{2BA27D83-3710-49FA-BA1F-C4627FF031E8}" srcOrd="0" destOrd="0" parTransId="{2BF301C7-C778-46DE-B767-4A86763B08D3}" sibTransId="{D735FC40-4352-47F1-BB69-A9C42A101A40}"/>
    <dgm:cxn modelId="{213C26EE-7452-4D87-A03D-8A96B2ADD48B}" type="presOf" srcId="{2BF301C7-C778-46DE-B767-4A86763B08D3}" destId="{0894BEE3-3E90-4D97-8661-63833207907C}" srcOrd="0" destOrd="0" presId="urn:microsoft.com/office/officeart/2005/8/layout/hierarchy2"/>
    <dgm:cxn modelId="{E6BBE21F-2816-4D76-827C-AA02001A6DF0}" type="presOf" srcId="{C9C9E022-70DD-4681-8D41-876F79770073}" destId="{590A9885-61AC-419E-856F-B55F4235D98E}" srcOrd="0" destOrd="0" presId="urn:microsoft.com/office/officeart/2005/8/layout/hierarchy2"/>
    <dgm:cxn modelId="{9A7C2075-B59C-4FC2-8F91-D524CFBB1E48}" type="presOf" srcId="{D5207E53-8C8A-4F8C-A232-38E6038163A7}" destId="{2F58ED96-2AAF-4C7E-B528-65BEE077D4EC}" srcOrd="1" destOrd="0" presId="urn:microsoft.com/office/officeart/2005/8/layout/hierarchy2"/>
    <dgm:cxn modelId="{BF87024F-5391-4914-B26A-1067ED703333}" type="presOf" srcId="{C9C9E022-70DD-4681-8D41-876F79770073}" destId="{8FAF9C62-D4EB-4921-810F-C7222EBDB9A1}" srcOrd="1" destOrd="0" presId="urn:microsoft.com/office/officeart/2005/8/layout/hierarchy2"/>
    <dgm:cxn modelId="{58CEF459-4A87-450A-94AB-82721F57E2C7}" type="presOf" srcId="{B9AF2F70-7958-49A8-AFA9-C3FBEF7E00A2}" destId="{93393096-940C-4660-BBC0-A068662B0AB4}" srcOrd="0" destOrd="0" presId="urn:microsoft.com/office/officeart/2005/8/layout/hierarchy2"/>
    <dgm:cxn modelId="{C04AFAB6-A564-48B8-A714-4B4B79D037F7}" type="presOf" srcId="{D5207E53-8C8A-4F8C-A232-38E6038163A7}" destId="{720EDB27-3EA1-4CA9-96DD-4E7DDF6EE69C}" srcOrd="0" destOrd="0" presId="urn:microsoft.com/office/officeart/2005/8/layout/hierarchy2"/>
    <dgm:cxn modelId="{478D86CE-801F-4341-8852-2C0C76616D24}" type="presOf" srcId="{48A7EE98-99EE-4A6A-A685-1891B340E1CF}" destId="{42940E6C-9908-4A81-823C-93C77576A361}" srcOrd="0" destOrd="0" presId="urn:microsoft.com/office/officeart/2005/8/layout/hierarchy2"/>
    <dgm:cxn modelId="{DA7695FA-5748-42E5-B812-3C28A7D0CF4A}" type="presOf" srcId="{54D0AA29-83C1-41DC-A2E3-6BDBAB8CD686}" destId="{184EAA42-E888-451B-A1F5-F09CA640E8BF}" srcOrd="1" destOrd="0" presId="urn:microsoft.com/office/officeart/2005/8/layout/hierarchy2"/>
    <dgm:cxn modelId="{3C960F12-5B96-47C6-97B8-345742D7E4FF}" type="presOf" srcId="{E1A0D67E-9F63-4E71-B77D-1D3900FDBE98}" destId="{4B5DDDF2-BE34-441B-AD53-9CE001896D4C}" srcOrd="1" destOrd="0" presId="urn:microsoft.com/office/officeart/2005/8/layout/hierarchy2"/>
    <dgm:cxn modelId="{5F49EE85-23ED-4209-8CEB-1CF509CE7760}" type="presOf" srcId="{B1395106-6E65-407A-832E-94C08B347C86}" destId="{6C78807F-D036-4101-A7CF-DBB4CFECBBE5}" srcOrd="0" destOrd="0" presId="urn:microsoft.com/office/officeart/2005/8/layout/hierarchy2"/>
    <dgm:cxn modelId="{B429150F-0F32-490C-9729-34CC40591FB4}" srcId="{2BA27D83-3710-49FA-BA1F-C4627FF031E8}" destId="{DF3177BA-42D4-40C9-9578-F4C2196E9B9B}" srcOrd="0" destOrd="0" parTransId="{E1A0D67E-9F63-4E71-B77D-1D3900FDBE98}" sibTransId="{C02A0DCC-EEEA-4598-BD35-8800027C8D1B}"/>
    <dgm:cxn modelId="{EEA06E6A-F28A-4B8F-9B57-C488DA257B96}" srcId="{48A7EE98-99EE-4A6A-A685-1891B340E1CF}" destId="{2F91FF25-D1BA-4489-9AC9-DF753322B181}" srcOrd="0" destOrd="0" parTransId="{54D0AA29-83C1-41DC-A2E3-6BDBAB8CD686}" sibTransId="{B0C75E43-746F-49FF-AE03-074DC985501A}"/>
    <dgm:cxn modelId="{ADB9CA74-AD92-4D58-98DD-4D1D023D5D46}" type="presOf" srcId="{BFD45323-3E63-422F-8FD3-F069DCFBF813}" destId="{83AC3E43-1891-49BB-AEEB-354BEE7A1050}" srcOrd="0" destOrd="0" presId="urn:microsoft.com/office/officeart/2005/8/layout/hierarchy2"/>
    <dgm:cxn modelId="{DC7FE2F7-FD10-4631-95DF-AC1BB426A42C}" type="presOf" srcId="{3239727B-056A-4B42-87CF-E55D0E58B518}" destId="{B2135C6B-EB9F-4EFF-947B-24B06B3757EA}" srcOrd="1" destOrd="0" presId="urn:microsoft.com/office/officeart/2005/8/layout/hierarchy2"/>
    <dgm:cxn modelId="{E3A24826-10BB-43E4-B9F1-8CDEC438654C}" type="presOf" srcId="{2BA27D83-3710-49FA-BA1F-C4627FF031E8}" destId="{A2E0E270-0963-45DC-8BAD-75D95D9EA7E2}" srcOrd="0" destOrd="0" presId="urn:microsoft.com/office/officeart/2005/8/layout/hierarchy2"/>
    <dgm:cxn modelId="{EC6BDFF5-13D3-4FC6-92C0-CAAC2782ED5B}" type="presOf" srcId="{2D90698A-026A-4E07-A21C-1321124513B3}" destId="{37336772-65F4-47EB-B3DA-7C28FA772ADA}" srcOrd="0" destOrd="0" presId="urn:microsoft.com/office/officeart/2005/8/layout/hierarchy2"/>
    <dgm:cxn modelId="{AADF5C43-73ED-4366-A6FB-BDA59C0F5887}" type="presOf" srcId="{BFD45323-3E63-422F-8FD3-F069DCFBF813}" destId="{5C76010D-7976-49DC-ABBF-78FD405186CE}" srcOrd="1" destOrd="0" presId="urn:microsoft.com/office/officeart/2005/8/layout/hierarchy2"/>
    <dgm:cxn modelId="{748A113D-A2A9-4FF6-A678-58091175BC78}" type="presOf" srcId="{2BF301C7-C778-46DE-B767-4A86763B08D3}" destId="{9150BE29-9D14-4DFB-B8DF-02130D4863A1}" srcOrd="1" destOrd="0" presId="urn:microsoft.com/office/officeart/2005/8/layout/hierarchy2"/>
    <dgm:cxn modelId="{693CCB79-3D50-486C-970D-5FDB82C03A05}" srcId="{B9AF2F70-7958-49A8-AFA9-C3FBEF7E00A2}" destId="{48A7EE98-99EE-4A6A-A685-1891B340E1CF}" srcOrd="0" destOrd="0" parTransId="{241798A5-0056-41C3-B1C6-03930EBEFDC7}" sibTransId="{CD314EA1-40C2-40F4-9D2F-1FB4B8E87249}"/>
    <dgm:cxn modelId="{BEDCC36E-1022-4FF8-9E20-F4A204688D06}" srcId="{B1395106-6E65-407A-832E-94C08B347C86}" destId="{2D90698A-026A-4E07-A21C-1321124513B3}" srcOrd="0" destOrd="0" parTransId="{BFD45323-3E63-422F-8FD3-F069DCFBF813}" sibTransId="{7FFA7ECE-F1C4-4ABA-B0F7-8CDAE349E51D}"/>
    <dgm:cxn modelId="{647EF925-FC2A-424E-B3CA-3B3041BCFB37}" type="presParOf" srcId="{93393096-940C-4660-BBC0-A068662B0AB4}" destId="{C9093945-AFE1-466E-A404-34556C37E140}" srcOrd="0" destOrd="0" presId="urn:microsoft.com/office/officeart/2005/8/layout/hierarchy2"/>
    <dgm:cxn modelId="{A88A8D3C-3A5D-414C-BBFE-516F51BA612A}" type="presParOf" srcId="{C9093945-AFE1-466E-A404-34556C37E140}" destId="{42940E6C-9908-4A81-823C-93C77576A361}" srcOrd="0" destOrd="0" presId="urn:microsoft.com/office/officeart/2005/8/layout/hierarchy2"/>
    <dgm:cxn modelId="{44A1B806-D0C9-4542-ABF6-DF829024A87B}" type="presParOf" srcId="{C9093945-AFE1-466E-A404-34556C37E140}" destId="{93D6A49D-5A82-43A9-ACC0-D6ED7545F6AE}" srcOrd="1" destOrd="0" presId="urn:microsoft.com/office/officeart/2005/8/layout/hierarchy2"/>
    <dgm:cxn modelId="{A3342430-429C-4121-AF72-DF9F5D7CE8E2}" type="presParOf" srcId="{93D6A49D-5A82-43A9-ACC0-D6ED7545F6AE}" destId="{549022A7-1376-4039-9829-0CDA513C2C06}" srcOrd="0" destOrd="0" presId="urn:microsoft.com/office/officeart/2005/8/layout/hierarchy2"/>
    <dgm:cxn modelId="{C0BFC775-B3F6-4FD1-9AC2-104D33BBC33B}" type="presParOf" srcId="{549022A7-1376-4039-9829-0CDA513C2C06}" destId="{184EAA42-E888-451B-A1F5-F09CA640E8BF}" srcOrd="0" destOrd="0" presId="urn:microsoft.com/office/officeart/2005/8/layout/hierarchy2"/>
    <dgm:cxn modelId="{DA18F1D5-C3EF-49C4-9CF9-3391ECE82FEE}" type="presParOf" srcId="{93D6A49D-5A82-43A9-ACC0-D6ED7545F6AE}" destId="{A90128FE-3FE3-4686-8E62-0B6BAD06D5B4}" srcOrd="1" destOrd="0" presId="urn:microsoft.com/office/officeart/2005/8/layout/hierarchy2"/>
    <dgm:cxn modelId="{F4E14AD0-3394-415A-891C-57B9F67317B7}" type="presParOf" srcId="{A90128FE-3FE3-4686-8E62-0B6BAD06D5B4}" destId="{B7E65D06-4EC8-4F62-93DF-704A3541E500}" srcOrd="0" destOrd="0" presId="urn:microsoft.com/office/officeart/2005/8/layout/hierarchy2"/>
    <dgm:cxn modelId="{66186065-9341-4867-AFB6-6831B26174D4}" type="presParOf" srcId="{A90128FE-3FE3-4686-8E62-0B6BAD06D5B4}" destId="{12AE81FD-89A2-4FB8-9093-80D995704BAF}" srcOrd="1" destOrd="0" presId="urn:microsoft.com/office/officeart/2005/8/layout/hierarchy2"/>
    <dgm:cxn modelId="{29612903-B94A-4164-A89E-A30C64BF7139}" type="presParOf" srcId="{12AE81FD-89A2-4FB8-9093-80D995704BAF}" destId="{81BD4E68-549D-4837-BAB8-7C6964A2DBE9}" srcOrd="0" destOrd="0" presId="urn:microsoft.com/office/officeart/2005/8/layout/hierarchy2"/>
    <dgm:cxn modelId="{676ECC0A-9BF8-415C-B761-D23867E5679F}" type="presParOf" srcId="{81BD4E68-549D-4837-BAB8-7C6964A2DBE9}" destId="{62FB2CE2-7ECA-439D-897B-E576CB2C8E54}" srcOrd="0" destOrd="0" presId="urn:microsoft.com/office/officeart/2005/8/layout/hierarchy2"/>
    <dgm:cxn modelId="{46DBA11C-C05B-451D-915D-1E2C0512591E}" type="presParOf" srcId="{12AE81FD-89A2-4FB8-9093-80D995704BAF}" destId="{A9FD2B6A-2E77-41D0-8683-6500F739E525}" srcOrd="1" destOrd="0" presId="urn:microsoft.com/office/officeart/2005/8/layout/hierarchy2"/>
    <dgm:cxn modelId="{ED687153-57EF-4C64-B4AB-38638AF0F951}" type="presParOf" srcId="{A9FD2B6A-2E77-41D0-8683-6500F739E525}" destId="{32E79055-B2F6-4810-9D61-925814742FF6}" srcOrd="0" destOrd="0" presId="urn:microsoft.com/office/officeart/2005/8/layout/hierarchy2"/>
    <dgm:cxn modelId="{1D0031A4-2CC8-4245-8C25-185E5D2A2CB8}" type="presParOf" srcId="{A9FD2B6A-2E77-41D0-8683-6500F739E525}" destId="{A08BA742-740E-45AF-8C0E-FCC5D6028BAE}" srcOrd="1" destOrd="0" presId="urn:microsoft.com/office/officeart/2005/8/layout/hierarchy2"/>
    <dgm:cxn modelId="{81BD0302-F448-4809-8883-3B89C7B13FE2}" type="presParOf" srcId="{A08BA742-740E-45AF-8C0E-FCC5D6028BAE}" destId="{0894BEE3-3E90-4D97-8661-63833207907C}" srcOrd="0" destOrd="0" presId="urn:microsoft.com/office/officeart/2005/8/layout/hierarchy2"/>
    <dgm:cxn modelId="{F11F366B-F5F6-4482-BAFF-C6D28A7004B8}" type="presParOf" srcId="{0894BEE3-3E90-4D97-8661-63833207907C}" destId="{9150BE29-9D14-4DFB-B8DF-02130D4863A1}" srcOrd="0" destOrd="0" presId="urn:microsoft.com/office/officeart/2005/8/layout/hierarchy2"/>
    <dgm:cxn modelId="{DB7CA095-0332-4ADE-A8D8-17FDF1BA651C}" type="presParOf" srcId="{A08BA742-740E-45AF-8C0E-FCC5D6028BAE}" destId="{C9C6E844-13DD-4130-8664-9147249D57CB}" srcOrd="1" destOrd="0" presId="urn:microsoft.com/office/officeart/2005/8/layout/hierarchy2"/>
    <dgm:cxn modelId="{0051A765-AC67-4241-B96A-DF604ABD43CE}" type="presParOf" srcId="{C9C6E844-13DD-4130-8664-9147249D57CB}" destId="{A2E0E270-0963-45DC-8BAD-75D95D9EA7E2}" srcOrd="0" destOrd="0" presId="urn:microsoft.com/office/officeart/2005/8/layout/hierarchy2"/>
    <dgm:cxn modelId="{C8680CA9-3D7D-4ECC-A55C-8F9907BB82BB}" type="presParOf" srcId="{C9C6E844-13DD-4130-8664-9147249D57CB}" destId="{CABCBB9A-DDB0-418D-9416-37219519C3F9}" srcOrd="1" destOrd="0" presId="urn:microsoft.com/office/officeart/2005/8/layout/hierarchy2"/>
    <dgm:cxn modelId="{222F23A4-D6AA-4BE4-AABB-BF2288AD79BB}" type="presParOf" srcId="{CABCBB9A-DDB0-418D-9416-37219519C3F9}" destId="{891365F1-EF58-4070-9554-A17D5C10EA5B}" srcOrd="0" destOrd="0" presId="urn:microsoft.com/office/officeart/2005/8/layout/hierarchy2"/>
    <dgm:cxn modelId="{0D08C658-D25C-4052-B3CF-18EE8F8D9F06}" type="presParOf" srcId="{891365F1-EF58-4070-9554-A17D5C10EA5B}" destId="{4B5DDDF2-BE34-441B-AD53-9CE001896D4C}" srcOrd="0" destOrd="0" presId="urn:microsoft.com/office/officeart/2005/8/layout/hierarchy2"/>
    <dgm:cxn modelId="{3CDC0319-4A08-4598-B0BC-5A795D3C2254}" type="presParOf" srcId="{CABCBB9A-DDB0-418D-9416-37219519C3F9}" destId="{B5560695-9047-49FE-B3DD-66E926C00563}" srcOrd="1" destOrd="0" presId="urn:microsoft.com/office/officeart/2005/8/layout/hierarchy2"/>
    <dgm:cxn modelId="{644844D6-B622-480A-A2D9-F4A6D18F6750}" type="presParOf" srcId="{B5560695-9047-49FE-B3DD-66E926C00563}" destId="{84E422D2-2E0C-4D4D-95C0-D0E33BAC9167}" srcOrd="0" destOrd="0" presId="urn:microsoft.com/office/officeart/2005/8/layout/hierarchy2"/>
    <dgm:cxn modelId="{6AA554C6-2C8A-4CD2-9304-89300014E76A}" type="presParOf" srcId="{B5560695-9047-49FE-B3DD-66E926C00563}" destId="{A7C429AD-A010-4170-975D-31FC67061C9B}" srcOrd="1" destOrd="0" presId="urn:microsoft.com/office/officeart/2005/8/layout/hierarchy2"/>
    <dgm:cxn modelId="{8E5ADA6A-D6CD-4107-9299-8B469F6AA5F0}" type="presParOf" srcId="{A08BA742-740E-45AF-8C0E-FCC5D6028BAE}" destId="{A26EC2CF-BF42-4BDA-B13A-EF542C229746}" srcOrd="2" destOrd="0" presId="urn:microsoft.com/office/officeart/2005/8/layout/hierarchy2"/>
    <dgm:cxn modelId="{8C79E482-D059-426F-AEFC-153CA8B7382C}" type="presParOf" srcId="{A26EC2CF-BF42-4BDA-B13A-EF542C229746}" destId="{B2135C6B-EB9F-4EFF-947B-24B06B3757EA}" srcOrd="0" destOrd="0" presId="urn:microsoft.com/office/officeart/2005/8/layout/hierarchy2"/>
    <dgm:cxn modelId="{C8B1D258-8A7B-4227-9B1C-B1C5673CA9B7}" type="presParOf" srcId="{A08BA742-740E-45AF-8C0E-FCC5D6028BAE}" destId="{667A9066-ABAF-4B81-9E57-17CBBCC5511B}" srcOrd="3" destOrd="0" presId="urn:microsoft.com/office/officeart/2005/8/layout/hierarchy2"/>
    <dgm:cxn modelId="{856B0BA5-A547-4D5C-B531-41337F7B6B07}" type="presParOf" srcId="{667A9066-ABAF-4B81-9E57-17CBBCC5511B}" destId="{A6FE7064-E6E3-42D0-90A9-2C55FC4CB60D}" srcOrd="0" destOrd="0" presId="urn:microsoft.com/office/officeart/2005/8/layout/hierarchy2"/>
    <dgm:cxn modelId="{12F8D72E-DA45-4F6F-ABEF-1F9D91470751}" type="presParOf" srcId="{667A9066-ABAF-4B81-9E57-17CBBCC5511B}" destId="{EEF64841-45D4-47E8-B9A7-6870AA87E6D4}" srcOrd="1" destOrd="0" presId="urn:microsoft.com/office/officeart/2005/8/layout/hierarchy2"/>
    <dgm:cxn modelId="{A2F2A76E-421C-4114-A18A-0085ED4400B3}" type="presParOf" srcId="{EEF64841-45D4-47E8-B9A7-6870AA87E6D4}" destId="{590A9885-61AC-419E-856F-B55F4235D98E}" srcOrd="0" destOrd="0" presId="urn:microsoft.com/office/officeart/2005/8/layout/hierarchy2"/>
    <dgm:cxn modelId="{ED39A18E-8995-41E5-8C6F-E34BF3F516A2}" type="presParOf" srcId="{590A9885-61AC-419E-856F-B55F4235D98E}" destId="{8FAF9C62-D4EB-4921-810F-C7222EBDB9A1}" srcOrd="0" destOrd="0" presId="urn:microsoft.com/office/officeart/2005/8/layout/hierarchy2"/>
    <dgm:cxn modelId="{E0303BD0-3200-4E97-A1B5-0DC06C670513}" type="presParOf" srcId="{EEF64841-45D4-47E8-B9A7-6870AA87E6D4}" destId="{2A0AF947-ECB0-4296-A7D3-719E58CD25AE}" srcOrd="1" destOrd="0" presId="urn:microsoft.com/office/officeart/2005/8/layout/hierarchy2"/>
    <dgm:cxn modelId="{2102EA01-CD4A-4335-96E6-972C68A3EE8F}" type="presParOf" srcId="{2A0AF947-ECB0-4296-A7D3-719E58CD25AE}" destId="{98938F74-A593-43B8-8CEC-7310126C5753}" srcOrd="0" destOrd="0" presId="urn:microsoft.com/office/officeart/2005/8/layout/hierarchy2"/>
    <dgm:cxn modelId="{1075B462-4D1A-4E37-963F-031E0B0D6451}" type="presParOf" srcId="{2A0AF947-ECB0-4296-A7D3-719E58CD25AE}" destId="{AEF5C10B-12C3-447D-9A77-021D89761F0D}" srcOrd="1" destOrd="0" presId="urn:microsoft.com/office/officeart/2005/8/layout/hierarchy2"/>
    <dgm:cxn modelId="{282D7CC7-1CBE-4907-ABEE-47348CEA761E}" type="presParOf" srcId="{93D6A49D-5A82-43A9-ACC0-D6ED7545F6AE}" destId="{720EDB27-3EA1-4CA9-96DD-4E7DDF6EE69C}" srcOrd="2" destOrd="0" presId="urn:microsoft.com/office/officeart/2005/8/layout/hierarchy2"/>
    <dgm:cxn modelId="{ED4B8720-D970-4CB8-B893-AD3A75A8DE32}" type="presParOf" srcId="{720EDB27-3EA1-4CA9-96DD-4E7DDF6EE69C}" destId="{2F58ED96-2AAF-4C7E-B528-65BEE077D4EC}" srcOrd="0" destOrd="0" presId="urn:microsoft.com/office/officeart/2005/8/layout/hierarchy2"/>
    <dgm:cxn modelId="{8C2E0607-6F29-4B66-9CDD-89B32AE2AF85}" type="presParOf" srcId="{93D6A49D-5A82-43A9-ACC0-D6ED7545F6AE}" destId="{DC38DA1B-1B21-4683-94ED-D14B069A841E}" srcOrd="3" destOrd="0" presId="urn:microsoft.com/office/officeart/2005/8/layout/hierarchy2"/>
    <dgm:cxn modelId="{3E49C6E9-AE27-4766-A0F1-CCBAC7066AB1}" type="presParOf" srcId="{DC38DA1B-1B21-4683-94ED-D14B069A841E}" destId="{6C78807F-D036-4101-A7CF-DBB4CFECBBE5}" srcOrd="0" destOrd="0" presId="urn:microsoft.com/office/officeart/2005/8/layout/hierarchy2"/>
    <dgm:cxn modelId="{9143DC39-D067-4156-B526-175CA53BA74A}" type="presParOf" srcId="{DC38DA1B-1B21-4683-94ED-D14B069A841E}" destId="{50B39B5F-3607-4C38-ABA4-024D9ACFDF5E}" srcOrd="1" destOrd="0" presId="urn:microsoft.com/office/officeart/2005/8/layout/hierarchy2"/>
    <dgm:cxn modelId="{D1662EBF-6FE6-4553-94B7-19C73E286AD4}" type="presParOf" srcId="{50B39B5F-3607-4C38-ABA4-024D9ACFDF5E}" destId="{83AC3E43-1891-49BB-AEEB-354BEE7A1050}" srcOrd="0" destOrd="0" presId="urn:microsoft.com/office/officeart/2005/8/layout/hierarchy2"/>
    <dgm:cxn modelId="{6A6C1C25-787C-4A53-9DDF-A64F077BF4E8}" type="presParOf" srcId="{83AC3E43-1891-49BB-AEEB-354BEE7A1050}" destId="{5C76010D-7976-49DC-ABBF-78FD405186CE}" srcOrd="0" destOrd="0" presId="urn:microsoft.com/office/officeart/2005/8/layout/hierarchy2"/>
    <dgm:cxn modelId="{58222E8C-064A-4E0F-98F2-FF125E89E10E}" type="presParOf" srcId="{50B39B5F-3607-4C38-ABA4-024D9ACFDF5E}" destId="{50B35EEA-3844-437B-8210-C7EE510E10FA}" srcOrd="1" destOrd="0" presId="urn:microsoft.com/office/officeart/2005/8/layout/hierarchy2"/>
    <dgm:cxn modelId="{0BD82D53-D103-475E-9832-6678C921F925}" type="presParOf" srcId="{50B35EEA-3844-437B-8210-C7EE510E10FA}" destId="{37336772-65F4-47EB-B3DA-7C28FA772ADA}" srcOrd="0" destOrd="0" presId="urn:microsoft.com/office/officeart/2005/8/layout/hierarchy2"/>
    <dgm:cxn modelId="{45A1E30E-5B40-48B9-B141-68EC913CF22D}" type="presParOf" srcId="{50B35EEA-3844-437B-8210-C7EE510E10FA}" destId="{4EBFBF2B-F9E7-49E7-949C-46926A69191B}" srcOrd="1" destOrd="0" presId="urn:microsoft.com/office/officeart/2005/8/layout/hierarchy2"/>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hdr" sz="quarter"/>
          </p:nvPr>
        </p:nvSpPr>
        <p:spPr bwMode="auto">
          <a:xfrm>
            <a:off x="0" y="0"/>
            <a:ext cx="2945659" cy="496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cs-CZ"/>
          </a:p>
        </p:txBody>
      </p:sp>
      <p:sp>
        <p:nvSpPr>
          <p:cNvPr id="238595" name="Rectangle 3"/>
          <p:cNvSpPr>
            <a:spLocks noGrp="1" noChangeArrowheads="1"/>
          </p:cNvSpPr>
          <p:nvPr>
            <p:ph type="dt" sz="quarter" idx="1"/>
          </p:nvPr>
        </p:nvSpPr>
        <p:spPr bwMode="auto">
          <a:xfrm>
            <a:off x="3850443" y="0"/>
            <a:ext cx="2945659" cy="496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p>
        </p:txBody>
      </p:sp>
      <p:sp>
        <p:nvSpPr>
          <p:cNvPr id="238596" name="Rectangle 4"/>
          <p:cNvSpPr>
            <a:spLocks noGrp="1" noChangeArrowheads="1"/>
          </p:cNvSpPr>
          <p:nvPr>
            <p:ph type="ftr" sz="quarter" idx="2"/>
          </p:nvPr>
        </p:nvSpPr>
        <p:spPr bwMode="auto">
          <a:xfrm>
            <a:off x="0" y="9430091"/>
            <a:ext cx="2945659" cy="496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cs-CZ"/>
          </a:p>
        </p:txBody>
      </p:sp>
      <p:sp>
        <p:nvSpPr>
          <p:cNvPr id="238597" name="Rectangle 5"/>
          <p:cNvSpPr>
            <a:spLocks noGrp="1" noChangeArrowheads="1"/>
          </p:cNvSpPr>
          <p:nvPr>
            <p:ph type="sldNum" sz="quarter" idx="3"/>
          </p:nvPr>
        </p:nvSpPr>
        <p:spPr bwMode="auto">
          <a:xfrm>
            <a:off x="3850443" y="9430091"/>
            <a:ext cx="2945659" cy="496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fld id="{3432CF75-A03E-4749-A6CF-50CE025F4930}" type="slidenum">
              <a:rPr lang="cs-CZ"/>
              <a:pPr/>
              <a:t>‹#›</a:t>
            </a:fld>
            <a:endParaRPr lang="cs-CZ"/>
          </a:p>
        </p:txBody>
      </p:sp>
    </p:spTree>
    <p:extLst>
      <p:ext uri="{BB962C8B-B14F-4D97-AF65-F5344CB8AC3E}">
        <p14:creationId xmlns:p14="http://schemas.microsoft.com/office/powerpoint/2010/main" xmlns="" val="1878331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4850" name="Rectangle 2"/>
          <p:cNvSpPr>
            <a:spLocks noGrp="1" noChangeArrowheads="1"/>
          </p:cNvSpPr>
          <p:nvPr>
            <p:ph type="hdr" sz="quarter"/>
          </p:nvPr>
        </p:nvSpPr>
        <p:spPr bwMode="auto">
          <a:xfrm>
            <a:off x="0" y="0"/>
            <a:ext cx="2945659" cy="496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cs-CZ"/>
          </a:p>
        </p:txBody>
      </p:sp>
      <p:sp>
        <p:nvSpPr>
          <p:cNvPr id="334851" name="Rectangle 3"/>
          <p:cNvSpPr>
            <a:spLocks noGrp="1" noChangeArrowheads="1"/>
          </p:cNvSpPr>
          <p:nvPr>
            <p:ph type="dt" idx="1"/>
          </p:nvPr>
        </p:nvSpPr>
        <p:spPr bwMode="auto">
          <a:xfrm>
            <a:off x="3850443" y="0"/>
            <a:ext cx="2945659" cy="496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p>
        </p:txBody>
      </p:sp>
      <p:sp>
        <p:nvSpPr>
          <p:cNvPr id="33485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34853" name="Rectangle 5"/>
          <p:cNvSpPr>
            <a:spLocks noGrp="1" noChangeArrowheads="1"/>
          </p:cNvSpPr>
          <p:nvPr>
            <p:ph type="body" sz="quarter" idx="3"/>
          </p:nvPr>
        </p:nvSpPr>
        <p:spPr bwMode="auto">
          <a:xfrm>
            <a:off x="679768" y="4715907"/>
            <a:ext cx="5438140" cy="44677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334854" name="Rectangle 6"/>
          <p:cNvSpPr>
            <a:spLocks noGrp="1" noChangeArrowheads="1"/>
          </p:cNvSpPr>
          <p:nvPr>
            <p:ph type="ftr" sz="quarter" idx="4"/>
          </p:nvPr>
        </p:nvSpPr>
        <p:spPr bwMode="auto">
          <a:xfrm>
            <a:off x="0" y="9430091"/>
            <a:ext cx="2945659" cy="496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cs-CZ"/>
          </a:p>
        </p:txBody>
      </p:sp>
      <p:sp>
        <p:nvSpPr>
          <p:cNvPr id="334855" name="Rectangle 7"/>
          <p:cNvSpPr>
            <a:spLocks noGrp="1" noChangeArrowheads="1"/>
          </p:cNvSpPr>
          <p:nvPr>
            <p:ph type="sldNum" sz="quarter" idx="5"/>
          </p:nvPr>
        </p:nvSpPr>
        <p:spPr bwMode="auto">
          <a:xfrm>
            <a:off x="3850443" y="9430091"/>
            <a:ext cx="2945659" cy="496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fld id="{0FB2F5D6-9122-432C-8F8A-3389E297B99B}" type="slidenum">
              <a:rPr lang="cs-CZ"/>
              <a:pPr/>
              <a:t>‹#›</a:t>
            </a:fld>
            <a:endParaRPr lang="cs-CZ"/>
          </a:p>
        </p:txBody>
      </p:sp>
    </p:spTree>
    <p:extLst>
      <p:ext uri="{BB962C8B-B14F-4D97-AF65-F5344CB8AC3E}">
        <p14:creationId xmlns:p14="http://schemas.microsoft.com/office/powerpoint/2010/main" xmlns="" val="317936208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050" dirty="0"/>
          </a:p>
        </p:txBody>
      </p:sp>
      <p:sp>
        <p:nvSpPr>
          <p:cNvPr id="4" name="Zástupný symbol pro číslo snímku 3"/>
          <p:cNvSpPr>
            <a:spLocks noGrp="1"/>
          </p:cNvSpPr>
          <p:nvPr>
            <p:ph type="sldNum" sz="quarter" idx="10"/>
          </p:nvPr>
        </p:nvSpPr>
        <p:spPr/>
        <p:txBody>
          <a:bodyPr/>
          <a:lstStyle/>
          <a:p>
            <a:fld id="{0FB2F5D6-9122-432C-8F8A-3389E297B99B}" type="slidenum">
              <a:rPr lang="cs-CZ" smtClean="0"/>
              <a:pPr/>
              <a:t>1</a:t>
            </a:fld>
            <a:endParaRPr lang="cs-CZ"/>
          </a:p>
        </p:txBody>
      </p:sp>
    </p:spTree>
    <p:extLst>
      <p:ext uri="{BB962C8B-B14F-4D97-AF65-F5344CB8AC3E}">
        <p14:creationId xmlns:p14="http://schemas.microsoft.com/office/powerpoint/2010/main" xmlns="" val="2262052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FB2F5D6-9122-432C-8F8A-3389E297B99B}" type="slidenum">
              <a:rPr lang="cs-CZ" smtClean="0"/>
              <a:pPr/>
              <a:t>10</a:t>
            </a:fld>
            <a:endParaRPr lang="cs-CZ"/>
          </a:p>
        </p:txBody>
      </p:sp>
    </p:spTree>
    <p:extLst>
      <p:ext uri="{BB962C8B-B14F-4D97-AF65-F5344CB8AC3E}">
        <p14:creationId xmlns:p14="http://schemas.microsoft.com/office/powerpoint/2010/main" xmlns="" val="714548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FB2F5D6-9122-432C-8F8A-3389E297B99B}" type="slidenum">
              <a:rPr lang="cs-CZ" smtClean="0"/>
              <a:pPr/>
              <a:t>11</a:t>
            </a:fld>
            <a:endParaRPr lang="cs-CZ"/>
          </a:p>
        </p:txBody>
      </p:sp>
    </p:spTree>
    <p:extLst>
      <p:ext uri="{BB962C8B-B14F-4D97-AF65-F5344CB8AC3E}">
        <p14:creationId xmlns:p14="http://schemas.microsoft.com/office/powerpoint/2010/main" xmlns="" val="2224619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FB2F5D6-9122-432C-8F8A-3389E297B99B}" type="slidenum">
              <a:rPr lang="cs-CZ" smtClean="0"/>
              <a:pPr/>
              <a:t>12</a:t>
            </a:fld>
            <a:endParaRPr lang="cs-CZ"/>
          </a:p>
        </p:txBody>
      </p:sp>
    </p:spTree>
    <p:extLst>
      <p:ext uri="{BB962C8B-B14F-4D97-AF65-F5344CB8AC3E}">
        <p14:creationId xmlns:p14="http://schemas.microsoft.com/office/powerpoint/2010/main" xmlns="" val="1815476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FB2F5D6-9122-432C-8F8A-3389E297B99B}" type="slidenum">
              <a:rPr lang="cs-CZ" smtClean="0"/>
              <a:pPr/>
              <a:t>13</a:t>
            </a:fld>
            <a:endParaRPr lang="cs-CZ"/>
          </a:p>
        </p:txBody>
      </p:sp>
    </p:spTree>
    <p:extLst>
      <p:ext uri="{BB962C8B-B14F-4D97-AF65-F5344CB8AC3E}">
        <p14:creationId xmlns:p14="http://schemas.microsoft.com/office/powerpoint/2010/main" xmlns="" val="2100939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FB2F5D6-9122-432C-8F8A-3389E297B99B}" type="slidenum">
              <a:rPr lang="cs-CZ" smtClean="0"/>
              <a:pPr/>
              <a:t>14</a:t>
            </a:fld>
            <a:endParaRPr lang="cs-CZ"/>
          </a:p>
        </p:txBody>
      </p:sp>
    </p:spTree>
    <p:extLst>
      <p:ext uri="{BB962C8B-B14F-4D97-AF65-F5344CB8AC3E}">
        <p14:creationId xmlns:p14="http://schemas.microsoft.com/office/powerpoint/2010/main" xmlns="" val="3309034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FB2F5D6-9122-432C-8F8A-3389E297B99B}" type="slidenum">
              <a:rPr lang="cs-CZ" smtClean="0"/>
              <a:pPr/>
              <a:t>15</a:t>
            </a:fld>
            <a:endParaRPr lang="cs-CZ"/>
          </a:p>
        </p:txBody>
      </p:sp>
    </p:spTree>
    <p:extLst>
      <p:ext uri="{BB962C8B-B14F-4D97-AF65-F5344CB8AC3E}">
        <p14:creationId xmlns:p14="http://schemas.microsoft.com/office/powerpoint/2010/main" xmlns="" val="3309034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FB2F5D6-9122-432C-8F8A-3389E297B99B}" type="slidenum">
              <a:rPr lang="cs-CZ" smtClean="0"/>
              <a:pPr/>
              <a:t>16</a:t>
            </a:fld>
            <a:endParaRPr lang="cs-CZ"/>
          </a:p>
        </p:txBody>
      </p:sp>
    </p:spTree>
    <p:extLst>
      <p:ext uri="{BB962C8B-B14F-4D97-AF65-F5344CB8AC3E}">
        <p14:creationId xmlns:p14="http://schemas.microsoft.com/office/powerpoint/2010/main" xmlns="" val="3332657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FB2F5D6-9122-432C-8F8A-3389E297B99B}" type="slidenum">
              <a:rPr lang="cs-CZ" smtClean="0"/>
              <a:pPr/>
              <a:t>17</a:t>
            </a:fld>
            <a:endParaRPr lang="cs-CZ"/>
          </a:p>
        </p:txBody>
      </p:sp>
    </p:spTree>
    <p:extLst>
      <p:ext uri="{BB962C8B-B14F-4D97-AF65-F5344CB8AC3E}">
        <p14:creationId xmlns:p14="http://schemas.microsoft.com/office/powerpoint/2010/main" xmlns="" val="1234831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FB2F5D6-9122-432C-8F8A-3389E297B99B}" type="slidenum">
              <a:rPr lang="cs-CZ" smtClean="0"/>
              <a:pPr/>
              <a:t>18</a:t>
            </a:fld>
            <a:endParaRPr lang="cs-CZ"/>
          </a:p>
        </p:txBody>
      </p:sp>
    </p:spTree>
    <p:extLst>
      <p:ext uri="{BB962C8B-B14F-4D97-AF65-F5344CB8AC3E}">
        <p14:creationId xmlns:p14="http://schemas.microsoft.com/office/powerpoint/2010/main" xmlns="" val="2475171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FB2F5D6-9122-432C-8F8A-3389E297B99B}" type="slidenum">
              <a:rPr lang="cs-CZ" smtClean="0"/>
              <a:pPr/>
              <a:t>19</a:t>
            </a:fld>
            <a:endParaRPr lang="cs-CZ"/>
          </a:p>
        </p:txBody>
      </p:sp>
    </p:spTree>
    <p:extLst>
      <p:ext uri="{BB962C8B-B14F-4D97-AF65-F5344CB8AC3E}">
        <p14:creationId xmlns:p14="http://schemas.microsoft.com/office/powerpoint/2010/main" xmlns="" val="3558296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cs-CZ" sz="1200" kern="1200" dirty="0" smtClean="0">
              <a:solidFill>
                <a:schemeClr val="tx1"/>
              </a:solidFill>
              <a:effectLst/>
              <a:latin typeface="Arial" charset="0"/>
              <a:ea typeface="+mn-ea"/>
              <a:cs typeface="+mn-cs"/>
            </a:endParaRPr>
          </a:p>
        </p:txBody>
      </p:sp>
      <p:sp>
        <p:nvSpPr>
          <p:cNvPr id="4" name="Zástupný symbol pro číslo snímku 3"/>
          <p:cNvSpPr>
            <a:spLocks noGrp="1"/>
          </p:cNvSpPr>
          <p:nvPr>
            <p:ph type="sldNum" sz="quarter" idx="10"/>
          </p:nvPr>
        </p:nvSpPr>
        <p:spPr/>
        <p:txBody>
          <a:bodyPr/>
          <a:lstStyle/>
          <a:p>
            <a:fld id="{0FB2F5D6-9122-432C-8F8A-3389E297B99B}" type="slidenum">
              <a:rPr lang="cs-CZ" smtClean="0"/>
              <a:pPr/>
              <a:t>2</a:t>
            </a:fld>
            <a:endParaRPr lang="cs-CZ"/>
          </a:p>
        </p:txBody>
      </p:sp>
    </p:spTree>
    <p:extLst>
      <p:ext uri="{BB962C8B-B14F-4D97-AF65-F5344CB8AC3E}">
        <p14:creationId xmlns:p14="http://schemas.microsoft.com/office/powerpoint/2010/main" xmlns="" val="2558452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FB2F5D6-9122-432C-8F8A-3389E297B99B}" type="slidenum">
              <a:rPr lang="cs-CZ" smtClean="0"/>
              <a:pPr/>
              <a:t>20</a:t>
            </a:fld>
            <a:endParaRPr lang="cs-CZ"/>
          </a:p>
        </p:txBody>
      </p:sp>
    </p:spTree>
    <p:extLst>
      <p:ext uri="{BB962C8B-B14F-4D97-AF65-F5344CB8AC3E}">
        <p14:creationId xmlns:p14="http://schemas.microsoft.com/office/powerpoint/2010/main" xmlns="" val="3558296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smtClean="0"/>
              <a:t>"Becker's highly regarded work in economics is most notable in the imaginative application of 'the economic approach' to a surprising breadth of human activity. Becker's essays over the years have inevitably inspired a surge of research activity in testimony to the richness of his insights into human activities lying 'outside' the traditionally conceived economic markets. Perhaps no economist in our time has contributed more to expanding the area of interest to economists than Becker, and a number of these thought-provoking essays are collected in this book."—</a:t>
            </a:r>
            <a:r>
              <a:rPr lang="en-US" i="1" dirty="0" smtClean="0"/>
              <a:t>Choice</a:t>
            </a:r>
            <a:endParaRPr lang="cs-CZ" dirty="0"/>
          </a:p>
        </p:txBody>
      </p:sp>
      <p:sp>
        <p:nvSpPr>
          <p:cNvPr id="4" name="Zástupný symbol pro číslo snímku 3"/>
          <p:cNvSpPr>
            <a:spLocks noGrp="1"/>
          </p:cNvSpPr>
          <p:nvPr>
            <p:ph type="sldNum" sz="quarter" idx="10"/>
          </p:nvPr>
        </p:nvSpPr>
        <p:spPr/>
        <p:txBody>
          <a:bodyPr/>
          <a:lstStyle/>
          <a:p>
            <a:fld id="{0FB2F5D6-9122-432C-8F8A-3389E297B99B}" type="slidenum">
              <a:rPr lang="cs-CZ" smtClean="0"/>
              <a:pPr/>
              <a:t>21</a:t>
            </a:fld>
            <a:endParaRPr lang="cs-CZ"/>
          </a:p>
        </p:txBody>
      </p:sp>
    </p:spTree>
    <p:extLst>
      <p:ext uri="{BB962C8B-B14F-4D97-AF65-F5344CB8AC3E}">
        <p14:creationId xmlns:p14="http://schemas.microsoft.com/office/powerpoint/2010/main" xmlns="" val="3807784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FB2F5D6-9122-432C-8F8A-3389E297B99B}" type="slidenum">
              <a:rPr lang="cs-CZ" smtClean="0"/>
              <a:pPr/>
              <a:t>23</a:t>
            </a:fld>
            <a:endParaRPr lang="cs-CZ"/>
          </a:p>
        </p:txBody>
      </p:sp>
    </p:spTree>
    <p:extLst>
      <p:ext uri="{BB962C8B-B14F-4D97-AF65-F5344CB8AC3E}">
        <p14:creationId xmlns:p14="http://schemas.microsoft.com/office/powerpoint/2010/main" xmlns="" val="35582966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FB2F5D6-9122-432C-8F8A-3389E297B99B}" type="slidenum">
              <a:rPr lang="cs-CZ" smtClean="0"/>
              <a:pPr/>
              <a:t>24</a:t>
            </a:fld>
            <a:endParaRPr lang="cs-CZ"/>
          </a:p>
        </p:txBody>
      </p:sp>
    </p:spTree>
    <p:extLst>
      <p:ext uri="{BB962C8B-B14F-4D97-AF65-F5344CB8AC3E}">
        <p14:creationId xmlns:p14="http://schemas.microsoft.com/office/powerpoint/2010/main" xmlns="" val="35582966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FB2F5D6-9122-432C-8F8A-3389E297B99B}" type="slidenum">
              <a:rPr lang="cs-CZ" smtClean="0"/>
              <a:pPr/>
              <a:t>25</a:t>
            </a:fld>
            <a:endParaRPr lang="cs-CZ"/>
          </a:p>
        </p:txBody>
      </p:sp>
    </p:spTree>
    <p:extLst>
      <p:ext uri="{BB962C8B-B14F-4D97-AF65-F5344CB8AC3E}">
        <p14:creationId xmlns:p14="http://schemas.microsoft.com/office/powerpoint/2010/main" xmlns="" val="13747477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B2F5D6-9122-432C-8F8A-3389E297B99B}" type="slidenum">
              <a:rPr lang="cs-CZ" smtClean="0"/>
              <a:pPr/>
              <a:t>27</a:t>
            </a:fld>
            <a:endParaRPr lang="cs-CZ"/>
          </a:p>
        </p:txBody>
      </p:sp>
    </p:spTree>
    <p:extLst>
      <p:ext uri="{BB962C8B-B14F-4D97-AF65-F5344CB8AC3E}">
        <p14:creationId xmlns:p14="http://schemas.microsoft.com/office/powerpoint/2010/main" xmlns="" val="16855580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B2F5D6-9122-432C-8F8A-3389E297B99B}" type="slidenum">
              <a:rPr lang="cs-CZ" smtClean="0"/>
              <a:pPr/>
              <a:t>28</a:t>
            </a:fld>
            <a:endParaRPr lang="cs-CZ"/>
          </a:p>
        </p:txBody>
      </p:sp>
    </p:spTree>
    <p:extLst>
      <p:ext uri="{BB962C8B-B14F-4D97-AF65-F5344CB8AC3E}">
        <p14:creationId xmlns:p14="http://schemas.microsoft.com/office/powerpoint/2010/main" xmlns="" val="11655980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B2F5D6-9122-432C-8F8A-3389E297B99B}" type="slidenum">
              <a:rPr lang="cs-CZ" smtClean="0"/>
              <a:pPr/>
              <a:t>34</a:t>
            </a:fld>
            <a:endParaRPr lang="cs-CZ"/>
          </a:p>
        </p:txBody>
      </p:sp>
    </p:spTree>
    <p:extLst>
      <p:ext uri="{BB962C8B-B14F-4D97-AF65-F5344CB8AC3E}">
        <p14:creationId xmlns:p14="http://schemas.microsoft.com/office/powerpoint/2010/main" xmlns="" val="11582175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B2F5D6-9122-432C-8F8A-3389E297B99B}" type="slidenum">
              <a:rPr lang="cs-CZ" smtClean="0"/>
              <a:pPr/>
              <a:t>35</a:t>
            </a:fld>
            <a:endParaRPr lang="cs-CZ"/>
          </a:p>
        </p:txBody>
      </p:sp>
    </p:spTree>
    <p:extLst>
      <p:ext uri="{BB962C8B-B14F-4D97-AF65-F5344CB8AC3E}">
        <p14:creationId xmlns:p14="http://schemas.microsoft.com/office/powerpoint/2010/main" xmlns="" val="11582175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B2F5D6-9122-432C-8F8A-3389E297B99B}" type="slidenum">
              <a:rPr lang="cs-CZ" smtClean="0"/>
              <a:pPr/>
              <a:t>36</a:t>
            </a:fld>
            <a:endParaRPr lang="cs-CZ"/>
          </a:p>
        </p:txBody>
      </p:sp>
    </p:spTree>
    <p:extLst>
      <p:ext uri="{BB962C8B-B14F-4D97-AF65-F5344CB8AC3E}">
        <p14:creationId xmlns:p14="http://schemas.microsoft.com/office/powerpoint/2010/main" xmlns="" val="1158217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B2F5D6-9122-432C-8F8A-3389E297B99B}" type="slidenum">
              <a:rPr lang="cs-CZ" smtClean="0"/>
              <a:pPr/>
              <a:t>3</a:t>
            </a:fld>
            <a:endParaRPr lang="cs-CZ"/>
          </a:p>
        </p:txBody>
      </p:sp>
    </p:spTree>
    <p:extLst>
      <p:ext uri="{BB962C8B-B14F-4D97-AF65-F5344CB8AC3E}">
        <p14:creationId xmlns:p14="http://schemas.microsoft.com/office/powerpoint/2010/main" xmlns="" val="39453154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B2F5D6-9122-432C-8F8A-3389E297B99B}" type="slidenum">
              <a:rPr lang="cs-CZ" smtClean="0"/>
              <a:pPr/>
              <a:t>37</a:t>
            </a:fld>
            <a:endParaRPr lang="cs-CZ"/>
          </a:p>
        </p:txBody>
      </p:sp>
    </p:spTree>
    <p:extLst>
      <p:ext uri="{BB962C8B-B14F-4D97-AF65-F5344CB8AC3E}">
        <p14:creationId xmlns:p14="http://schemas.microsoft.com/office/powerpoint/2010/main" xmlns="" val="11582175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B2F5D6-9122-432C-8F8A-3389E297B99B}" type="slidenum">
              <a:rPr lang="cs-CZ" smtClean="0"/>
              <a:pPr/>
              <a:t>38</a:t>
            </a:fld>
            <a:endParaRPr lang="cs-CZ"/>
          </a:p>
        </p:txBody>
      </p:sp>
    </p:spTree>
    <p:extLst>
      <p:ext uri="{BB962C8B-B14F-4D97-AF65-F5344CB8AC3E}">
        <p14:creationId xmlns:p14="http://schemas.microsoft.com/office/powerpoint/2010/main" xmlns="" val="11582175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B2F5D6-9122-432C-8F8A-3389E297B99B}" type="slidenum">
              <a:rPr lang="cs-CZ" smtClean="0"/>
              <a:pPr/>
              <a:t>39</a:t>
            </a:fld>
            <a:endParaRPr lang="cs-CZ"/>
          </a:p>
        </p:txBody>
      </p:sp>
    </p:spTree>
    <p:extLst>
      <p:ext uri="{BB962C8B-B14F-4D97-AF65-F5344CB8AC3E}">
        <p14:creationId xmlns:p14="http://schemas.microsoft.com/office/powerpoint/2010/main" xmlns="" val="11582175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cs-CZ" dirty="0" smtClean="0"/>
              <a:t>Předtím měla většina rodičů strach z trapné situace, že bude dítě vyzvedávat pozdě a učitelka kvůli nim bude ve školce zbytečně čekat. Když ale bylo možné za tento prohřešek zaplatit, tak to pro rodiče už nebylo tak nepříjemné. Vlastně si za pokutu kupovali chůvu.</a:t>
            </a:r>
          </a:p>
        </p:txBody>
      </p:sp>
      <p:sp>
        <p:nvSpPr>
          <p:cNvPr id="4" name="Zástupný symbol pro číslo snímku 3"/>
          <p:cNvSpPr>
            <a:spLocks noGrp="1"/>
          </p:cNvSpPr>
          <p:nvPr>
            <p:ph type="sldNum" sz="quarter" idx="10"/>
          </p:nvPr>
        </p:nvSpPr>
        <p:spPr/>
        <p:txBody>
          <a:bodyPr/>
          <a:lstStyle/>
          <a:p>
            <a:fld id="{0FB2F5D6-9122-432C-8F8A-3389E297B99B}" type="slidenum">
              <a:rPr lang="cs-CZ" smtClean="0"/>
              <a:pPr/>
              <a:t>40</a:t>
            </a:fld>
            <a:endParaRPr lang="cs-CZ"/>
          </a:p>
        </p:txBody>
      </p:sp>
    </p:spTree>
    <p:extLst>
      <p:ext uri="{BB962C8B-B14F-4D97-AF65-F5344CB8AC3E}">
        <p14:creationId xmlns:p14="http://schemas.microsoft.com/office/powerpoint/2010/main" xmlns="" val="11582175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kern="1200" dirty="0" smtClean="0">
              <a:solidFill>
                <a:schemeClr val="tx1"/>
              </a:solidFill>
              <a:effectLst/>
              <a:latin typeface="Arial" charset="0"/>
              <a:ea typeface="+mn-ea"/>
              <a:cs typeface="+mn-cs"/>
            </a:endParaRPr>
          </a:p>
        </p:txBody>
      </p:sp>
      <p:sp>
        <p:nvSpPr>
          <p:cNvPr id="4" name="Zástupný symbol pro číslo snímku 3"/>
          <p:cNvSpPr>
            <a:spLocks noGrp="1"/>
          </p:cNvSpPr>
          <p:nvPr>
            <p:ph type="sldNum" sz="quarter" idx="10"/>
          </p:nvPr>
        </p:nvSpPr>
        <p:spPr/>
        <p:txBody>
          <a:bodyPr/>
          <a:lstStyle/>
          <a:p>
            <a:fld id="{0FB2F5D6-9122-432C-8F8A-3389E297B99B}" type="slidenum">
              <a:rPr lang="cs-CZ" smtClean="0"/>
              <a:pPr/>
              <a:t>50</a:t>
            </a:fld>
            <a:endParaRPr lang="cs-CZ"/>
          </a:p>
        </p:txBody>
      </p:sp>
    </p:spTree>
    <p:extLst>
      <p:ext uri="{BB962C8B-B14F-4D97-AF65-F5344CB8AC3E}">
        <p14:creationId xmlns:p14="http://schemas.microsoft.com/office/powerpoint/2010/main" xmlns="" val="14461118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FB2F5D6-9122-432C-8F8A-3389E297B99B}" type="slidenum">
              <a:rPr lang="cs-CZ" smtClean="0"/>
              <a:pPr/>
              <a:t>52</a:t>
            </a:fld>
            <a:endParaRPr lang="cs-CZ"/>
          </a:p>
        </p:txBody>
      </p:sp>
    </p:spTree>
    <p:extLst>
      <p:ext uri="{BB962C8B-B14F-4D97-AF65-F5344CB8AC3E}">
        <p14:creationId xmlns:p14="http://schemas.microsoft.com/office/powerpoint/2010/main" xmlns="" val="29166087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FB2F5D6-9122-432C-8F8A-3389E297B99B}" type="slidenum">
              <a:rPr lang="cs-CZ" smtClean="0"/>
              <a:pPr/>
              <a:t>53</a:t>
            </a:fld>
            <a:endParaRPr lang="cs-CZ"/>
          </a:p>
        </p:txBody>
      </p:sp>
    </p:spTree>
    <p:extLst>
      <p:ext uri="{BB962C8B-B14F-4D97-AF65-F5344CB8AC3E}">
        <p14:creationId xmlns:p14="http://schemas.microsoft.com/office/powerpoint/2010/main" xmlns="" val="42386718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FB2F5D6-9122-432C-8F8A-3389E297B99B}" type="slidenum">
              <a:rPr lang="cs-CZ" smtClean="0"/>
              <a:pPr/>
              <a:t>54</a:t>
            </a:fld>
            <a:endParaRPr lang="cs-CZ"/>
          </a:p>
        </p:txBody>
      </p:sp>
    </p:spTree>
    <p:extLst>
      <p:ext uri="{BB962C8B-B14F-4D97-AF65-F5344CB8AC3E}">
        <p14:creationId xmlns:p14="http://schemas.microsoft.com/office/powerpoint/2010/main" xmlns="" val="40739168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FB2F5D6-9122-432C-8F8A-3389E297B99B}" type="slidenum">
              <a:rPr lang="cs-CZ" smtClean="0"/>
              <a:pPr/>
              <a:t>55</a:t>
            </a:fld>
            <a:endParaRPr lang="cs-CZ"/>
          </a:p>
        </p:txBody>
      </p:sp>
    </p:spTree>
    <p:extLst>
      <p:ext uri="{BB962C8B-B14F-4D97-AF65-F5344CB8AC3E}">
        <p14:creationId xmlns:p14="http://schemas.microsoft.com/office/powerpoint/2010/main" xmlns="" val="3697442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FB2F5D6-9122-432C-8F8A-3389E297B99B}" type="slidenum">
              <a:rPr lang="cs-CZ" smtClean="0"/>
              <a:pPr/>
              <a:t>56</a:t>
            </a:fld>
            <a:endParaRPr lang="cs-CZ"/>
          </a:p>
        </p:txBody>
      </p:sp>
    </p:spTree>
    <p:extLst>
      <p:ext uri="{BB962C8B-B14F-4D97-AF65-F5344CB8AC3E}">
        <p14:creationId xmlns:p14="http://schemas.microsoft.com/office/powerpoint/2010/main" xmlns="" val="3875533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FB2F5D6-9122-432C-8F8A-3389E297B99B}" type="slidenum">
              <a:rPr lang="cs-CZ" smtClean="0"/>
              <a:pPr/>
              <a:t>4</a:t>
            </a:fld>
            <a:endParaRPr lang="cs-CZ"/>
          </a:p>
        </p:txBody>
      </p:sp>
    </p:spTree>
    <p:extLst>
      <p:ext uri="{BB962C8B-B14F-4D97-AF65-F5344CB8AC3E}">
        <p14:creationId xmlns:p14="http://schemas.microsoft.com/office/powerpoint/2010/main" xmlns="" val="18118533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FB2F5D6-9122-432C-8F8A-3389E297B99B}" type="slidenum">
              <a:rPr lang="cs-CZ" smtClean="0"/>
              <a:pPr/>
              <a:t>57</a:t>
            </a:fld>
            <a:endParaRPr lang="cs-CZ"/>
          </a:p>
        </p:txBody>
      </p:sp>
    </p:spTree>
    <p:extLst>
      <p:ext uri="{BB962C8B-B14F-4D97-AF65-F5344CB8AC3E}">
        <p14:creationId xmlns:p14="http://schemas.microsoft.com/office/powerpoint/2010/main" xmlns="" val="29166087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FB2F5D6-9122-432C-8F8A-3389E297B99B}" type="slidenum">
              <a:rPr lang="cs-CZ" smtClean="0"/>
              <a:pPr/>
              <a:t>58</a:t>
            </a:fld>
            <a:endParaRPr lang="cs-CZ"/>
          </a:p>
        </p:txBody>
      </p:sp>
    </p:spTree>
    <p:extLst>
      <p:ext uri="{BB962C8B-B14F-4D97-AF65-F5344CB8AC3E}">
        <p14:creationId xmlns:p14="http://schemas.microsoft.com/office/powerpoint/2010/main" xmlns="" val="42386718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FB2F5D6-9122-432C-8F8A-3389E297B99B}" type="slidenum">
              <a:rPr lang="cs-CZ" smtClean="0"/>
              <a:pPr/>
              <a:t>59</a:t>
            </a:fld>
            <a:endParaRPr lang="cs-CZ"/>
          </a:p>
        </p:txBody>
      </p:sp>
    </p:spTree>
    <p:extLst>
      <p:ext uri="{BB962C8B-B14F-4D97-AF65-F5344CB8AC3E}">
        <p14:creationId xmlns:p14="http://schemas.microsoft.com/office/powerpoint/2010/main" xmlns="" val="40739168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FB2F5D6-9122-432C-8F8A-3389E297B99B}" type="slidenum">
              <a:rPr lang="cs-CZ" smtClean="0"/>
              <a:pPr/>
              <a:t>60</a:t>
            </a:fld>
            <a:endParaRPr lang="cs-CZ"/>
          </a:p>
        </p:txBody>
      </p:sp>
    </p:spTree>
    <p:extLst>
      <p:ext uri="{BB962C8B-B14F-4D97-AF65-F5344CB8AC3E}">
        <p14:creationId xmlns:p14="http://schemas.microsoft.com/office/powerpoint/2010/main" xmlns="" val="3697442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FB2F5D6-9122-432C-8F8A-3389E297B99B}" type="slidenum">
              <a:rPr lang="cs-CZ" smtClean="0"/>
              <a:pPr/>
              <a:t>61</a:t>
            </a:fld>
            <a:endParaRPr lang="cs-CZ"/>
          </a:p>
        </p:txBody>
      </p:sp>
    </p:spTree>
    <p:extLst>
      <p:ext uri="{BB962C8B-B14F-4D97-AF65-F5344CB8AC3E}">
        <p14:creationId xmlns:p14="http://schemas.microsoft.com/office/powerpoint/2010/main" xmlns="" val="38755336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FB2F5D6-9122-432C-8F8A-3389E297B99B}" type="slidenum">
              <a:rPr lang="cs-CZ" smtClean="0"/>
              <a:pPr/>
              <a:t>62</a:t>
            </a:fld>
            <a:endParaRPr lang="cs-CZ"/>
          </a:p>
        </p:txBody>
      </p:sp>
    </p:spTree>
    <p:extLst>
      <p:ext uri="{BB962C8B-B14F-4D97-AF65-F5344CB8AC3E}">
        <p14:creationId xmlns:p14="http://schemas.microsoft.com/office/powerpoint/2010/main" xmlns="" val="2224619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FB2F5D6-9122-432C-8F8A-3389E297B99B}" type="slidenum">
              <a:rPr lang="cs-CZ" smtClean="0"/>
              <a:pPr/>
              <a:t>5</a:t>
            </a:fld>
            <a:endParaRPr lang="cs-CZ"/>
          </a:p>
        </p:txBody>
      </p:sp>
    </p:spTree>
    <p:extLst>
      <p:ext uri="{BB962C8B-B14F-4D97-AF65-F5344CB8AC3E}">
        <p14:creationId xmlns:p14="http://schemas.microsoft.com/office/powerpoint/2010/main" xmlns="" val="714548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FB2F5D6-9122-432C-8F8A-3389E297B99B}" type="slidenum">
              <a:rPr lang="cs-CZ" smtClean="0"/>
              <a:pPr/>
              <a:t>6</a:t>
            </a:fld>
            <a:endParaRPr lang="cs-CZ"/>
          </a:p>
        </p:txBody>
      </p:sp>
    </p:spTree>
    <p:extLst>
      <p:ext uri="{BB962C8B-B14F-4D97-AF65-F5344CB8AC3E}">
        <p14:creationId xmlns:p14="http://schemas.microsoft.com/office/powerpoint/2010/main" xmlns="" val="714548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FB2F5D6-9122-432C-8F8A-3389E297B99B}" type="slidenum">
              <a:rPr lang="cs-CZ" smtClean="0"/>
              <a:pPr/>
              <a:t>7</a:t>
            </a:fld>
            <a:endParaRPr lang="cs-CZ"/>
          </a:p>
        </p:txBody>
      </p:sp>
    </p:spTree>
    <p:extLst>
      <p:ext uri="{BB962C8B-B14F-4D97-AF65-F5344CB8AC3E}">
        <p14:creationId xmlns:p14="http://schemas.microsoft.com/office/powerpoint/2010/main" xmlns="" val="714548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B2F5D6-9122-432C-8F8A-3389E297B99B}" type="slidenum">
              <a:rPr lang="cs-CZ" smtClean="0"/>
              <a:pPr/>
              <a:t>8</a:t>
            </a:fld>
            <a:endParaRPr lang="cs-CZ"/>
          </a:p>
        </p:txBody>
      </p:sp>
    </p:spTree>
    <p:extLst>
      <p:ext uri="{BB962C8B-B14F-4D97-AF65-F5344CB8AC3E}">
        <p14:creationId xmlns:p14="http://schemas.microsoft.com/office/powerpoint/2010/main" xmlns="" val="378974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FB2F5D6-9122-432C-8F8A-3389E297B99B}" type="slidenum">
              <a:rPr lang="cs-CZ" smtClean="0"/>
              <a:pPr/>
              <a:t>9</a:t>
            </a:fld>
            <a:endParaRPr lang="cs-CZ"/>
          </a:p>
        </p:txBody>
      </p:sp>
    </p:spTree>
    <p:extLst>
      <p:ext uri="{BB962C8B-B14F-4D97-AF65-F5344CB8AC3E}">
        <p14:creationId xmlns:p14="http://schemas.microsoft.com/office/powerpoint/2010/main" xmlns="" val="7145486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51908" name="Rectangle 4"/>
          <p:cNvSpPr>
            <a:spLocks noGrp="1" noChangeArrowheads="1"/>
          </p:cNvSpPr>
          <p:nvPr>
            <p:ph type="ctrTitle"/>
          </p:nvPr>
        </p:nvSpPr>
        <p:spPr>
          <a:xfrm>
            <a:off x="2705100" y="3860800"/>
            <a:ext cx="5969000" cy="2376488"/>
          </a:xfrm>
        </p:spPr>
        <p:txBody>
          <a:bodyPr bIns="1080000"/>
          <a:lstStyle>
            <a:lvl1pPr>
              <a:defRPr sz="4600"/>
            </a:lvl1pPr>
          </a:lstStyle>
          <a:p>
            <a:pPr lvl="0"/>
            <a:r>
              <a:rPr lang="cs-CZ" noProof="0" smtClean="0"/>
              <a:t>Klepnutím lze upravit styl </a:t>
            </a:r>
            <a:br>
              <a:rPr lang="cs-CZ" noProof="0" smtClean="0"/>
            </a:br>
            <a:r>
              <a:rPr lang="cs-CZ" noProof="0" smtClean="0"/>
              <a:t>předlohy nadpisů.</a:t>
            </a:r>
          </a:p>
        </p:txBody>
      </p:sp>
      <p:sp>
        <p:nvSpPr>
          <p:cNvPr id="251909" name="Rectangle 5"/>
          <p:cNvSpPr>
            <a:spLocks noGrp="1" noChangeArrowheads="1"/>
          </p:cNvSpPr>
          <p:nvPr>
            <p:ph type="subTitle" idx="1"/>
          </p:nvPr>
        </p:nvSpPr>
        <p:spPr>
          <a:xfrm>
            <a:off x="2705100" y="3141663"/>
            <a:ext cx="5969000" cy="647700"/>
          </a:xfrm>
        </p:spPr>
        <p:txBody>
          <a:bodyPr/>
          <a:lstStyle>
            <a:lvl1pPr marL="0" indent="0">
              <a:buFont typeface="Wingdings" pitchFamily="2" charset="2"/>
              <a:buNone/>
              <a:defRPr>
                <a:solidFill>
                  <a:srgbClr val="68676C"/>
                </a:solidFill>
              </a:defRPr>
            </a:lvl1pPr>
          </a:lstStyle>
          <a:p>
            <a:pPr lvl="0"/>
            <a:r>
              <a:rPr lang="cs-CZ" noProof="0" smtClean="0"/>
              <a:t>Klepnutím lze upravit styl předlohy podnadpisů.</a:t>
            </a:r>
          </a:p>
        </p:txBody>
      </p:sp>
      <p:sp>
        <p:nvSpPr>
          <p:cNvPr id="251910" name="Rectangle 6"/>
          <p:cNvSpPr>
            <a:spLocks noGrp="1" noChangeArrowheads="1"/>
          </p:cNvSpPr>
          <p:nvPr>
            <p:ph type="ftr" sz="quarter" idx="3"/>
          </p:nvPr>
        </p:nvSpPr>
        <p:spPr>
          <a:xfrm>
            <a:off x="2705100" y="6442075"/>
            <a:ext cx="4960938" cy="279400"/>
          </a:xfrm>
        </p:spPr>
        <p:txBody>
          <a:bodyPr/>
          <a:lstStyle>
            <a:lvl1pPr>
              <a:defRPr/>
            </a:lvl1pPr>
          </a:lstStyle>
          <a:p>
            <a:r>
              <a:rPr lang="cs-CZ"/>
              <a:t>Zápatí prezentace</a:t>
            </a:r>
          </a:p>
        </p:txBody>
      </p:sp>
      <p:sp>
        <p:nvSpPr>
          <p:cNvPr id="251911" name="Rectangle 7"/>
          <p:cNvSpPr>
            <a:spLocks noGrp="1" noChangeArrowheads="1"/>
          </p:cNvSpPr>
          <p:nvPr>
            <p:ph type="sldNum" sz="quarter" idx="4"/>
          </p:nvPr>
        </p:nvSpPr>
        <p:spPr>
          <a:xfrm>
            <a:off x="8027988" y="6442075"/>
            <a:ext cx="658812" cy="279400"/>
          </a:xfrm>
        </p:spPr>
        <p:txBody>
          <a:bodyPr/>
          <a:lstStyle>
            <a:lvl1pPr>
              <a:defRPr/>
            </a:lvl1pPr>
          </a:lstStyle>
          <a:p>
            <a:fld id="{2095B126-5C0B-4BF4-A570-61A59BFA7B56}" type="slidenum">
              <a:rPr lang="cs-CZ"/>
              <a:pPr/>
              <a:t>‹#›</a:t>
            </a:fld>
            <a:endParaRPr lang="cs-CZ"/>
          </a:p>
        </p:txBody>
      </p:sp>
      <p:sp>
        <p:nvSpPr>
          <p:cNvPr id="251918" name="Rectangle 14"/>
          <p:cNvSpPr>
            <a:spLocks noChangeArrowheads="1"/>
          </p:cNvSpPr>
          <p:nvPr/>
        </p:nvSpPr>
        <p:spPr bwMode="auto">
          <a:xfrm>
            <a:off x="0" y="-6350"/>
            <a:ext cx="9144000" cy="2536825"/>
          </a:xfrm>
          <a:prstGeom prst="rect">
            <a:avLst/>
          </a:prstGeom>
          <a:solidFill>
            <a:srgbClr val="DFE1E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cs-CZ"/>
          </a:p>
        </p:txBody>
      </p:sp>
      <p:pic>
        <p:nvPicPr>
          <p:cNvPr id="251925" name="Picture 21" descr="pruh+znak_PF_13_gray5+fialovy_RGB"/>
          <p:cNvPicPr>
            <a:picLocks noChangeAspect="1" noChangeArrowheads="1"/>
          </p:cNvPicPr>
          <p:nvPr/>
        </p:nvPicPr>
        <p:blipFill>
          <a:blip r:embed="rId2" cstate="print">
            <a:extLst>
              <a:ext uri="{28A0092B-C50C-407E-A947-70E740481C1C}">
                <a14:useLocalDpi xmlns:a14="http://schemas.microsoft.com/office/drawing/2010/main" xmlns="" val="0"/>
              </a:ext>
            </a:extLst>
          </a:blip>
          <a:srcRect t="15526" b="33673"/>
          <a:stretch>
            <a:fillRect/>
          </a:stretch>
        </p:blipFill>
        <p:spPr bwMode="auto">
          <a:xfrm>
            <a:off x="415925" y="-63500"/>
            <a:ext cx="2339975" cy="6910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1929" name="Picture 25" descr="PF_PP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05100" y="431800"/>
            <a:ext cx="5391150" cy="166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1930" name="Rectangle 26"/>
          <p:cNvSpPr>
            <a:spLocks noChangeArrowheads="1"/>
          </p:cNvSpPr>
          <p:nvPr/>
        </p:nvSpPr>
        <p:spPr bwMode="auto">
          <a:xfrm>
            <a:off x="6391275" y="2457450"/>
            <a:ext cx="2752725" cy="115888"/>
          </a:xfrm>
          <a:prstGeom prst="rect">
            <a:avLst/>
          </a:prstGeom>
          <a:solidFill>
            <a:srgbClr val="80379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cs-CZ"/>
          </a:p>
        </p:txBody>
      </p:sp>
    </p:spTree>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zápatí 3"/>
          <p:cNvSpPr>
            <a:spLocks noGrp="1"/>
          </p:cNvSpPr>
          <p:nvPr>
            <p:ph type="ftr" sz="quarter" idx="10"/>
          </p:nvPr>
        </p:nvSpPr>
        <p:spPr/>
        <p:txBody>
          <a:bodyPr/>
          <a:lstStyle>
            <a:lvl1pPr>
              <a:defRPr/>
            </a:lvl1pPr>
          </a:lstStyle>
          <a:p>
            <a:r>
              <a:rPr lang="cs-CZ"/>
              <a:t>Zápatí prezentace</a:t>
            </a:r>
          </a:p>
        </p:txBody>
      </p:sp>
      <p:sp>
        <p:nvSpPr>
          <p:cNvPr id="5" name="Zástupný symbol pro číslo snímku 4"/>
          <p:cNvSpPr>
            <a:spLocks noGrp="1"/>
          </p:cNvSpPr>
          <p:nvPr>
            <p:ph type="sldNum" sz="quarter" idx="11"/>
          </p:nvPr>
        </p:nvSpPr>
        <p:spPr/>
        <p:txBody>
          <a:bodyPr/>
          <a:lstStyle>
            <a:lvl1pPr>
              <a:defRPr/>
            </a:lvl1pPr>
          </a:lstStyle>
          <a:p>
            <a:fld id="{0374B2C5-66CB-46D9-A6B1-B1E62EC9A9F4}" type="slidenum">
              <a:rPr lang="cs-CZ"/>
              <a:pPr/>
              <a:t>‹#›</a:t>
            </a:fld>
            <a:endParaRPr lang="cs-CZ"/>
          </a:p>
        </p:txBody>
      </p:sp>
    </p:spTree>
    <p:extLst>
      <p:ext uri="{BB962C8B-B14F-4D97-AF65-F5344CB8AC3E}">
        <p14:creationId xmlns:p14="http://schemas.microsoft.com/office/powerpoint/2010/main" xmlns="" val="892875433"/>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740525" y="1125538"/>
            <a:ext cx="1946275" cy="5005387"/>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900113" y="1125538"/>
            <a:ext cx="5688012" cy="5005387"/>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zápatí 3"/>
          <p:cNvSpPr>
            <a:spLocks noGrp="1"/>
          </p:cNvSpPr>
          <p:nvPr>
            <p:ph type="ftr" sz="quarter" idx="10"/>
          </p:nvPr>
        </p:nvSpPr>
        <p:spPr/>
        <p:txBody>
          <a:bodyPr/>
          <a:lstStyle>
            <a:lvl1pPr>
              <a:defRPr/>
            </a:lvl1pPr>
          </a:lstStyle>
          <a:p>
            <a:r>
              <a:rPr lang="cs-CZ"/>
              <a:t>Zápatí prezentace</a:t>
            </a:r>
          </a:p>
        </p:txBody>
      </p:sp>
      <p:sp>
        <p:nvSpPr>
          <p:cNvPr id="5" name="Zástupný symbol pro číslo snímku 4"/>
          <p:cNvSpPr>
            <a:spLocks noGrp="1"/>
          </p:cNvSpPr>
          <p:nvPr>
            <p:ph type="sldNum" sz="quarter" idx="11"/>
          </p:nvPr>
        </p:nvSpPr>
        <p:spPr/>
        <p:txBody>
          <a:bodyPr/>
          <a:lstStyle>
            <a:lvl1pPr>
              <a:defRPr/>
            </a:lvl1pPr>
          </a:lstStyle>
          <a:p>
            <a:fld id="{BE99C44F-67D0-42C2-9E43-0C2C8437E751}" type="slidenum">
              <a:rPr lang="cs-CZ"/>
              <a:pPr/>
              <a:t>‹#›</a:t>
            </a:fld>
            <a:endParaRPr lang="cs-CZ"/>
          </a:p>
        </p:txBody>
      </p:sp>
    </p:spTree>
    <p:extLst>
      <p:ext uri="{BB962C8B-B14F-4D97-AF65-F5344CB8AC3E}">
        <p14:creationId xmlns:p14="http://schemas.microsoft.com/office/powerpoint/2010/main" xmlns="" val="2915276625"/>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
        <p:nvSpPr>
          <p:cNvPr id="4" name="Zástupný symbol pro zápatí 3"/>
          <p:cNvSpPr>
            <a:spLocks noGrp="1"/>
          </p:cNvSpPr>
          <p:nvPr>
            <p:ph type="ftr" sz="quarter" idx="10"/>
          </p:nvPr>
        </p:nvSpPr>
        <p:spPr/>
        <p:txBody>
          <a:bodyPr/>
          <a:lstStyle>
            <a:lvl1pPr>
              <a:defRPr/>
            </a:lvl1pPr>
          </a:lstStyle>
          <a:p>
            <a:r>
              <a:rPr lang="cs-CZ"/>
              <a:t>Zápatí prezentace</a:t>
            </a:r>
          </a:p>
        </p:txBody>
      </p:sp>
    </p:spTree>
    <p:extLst>
      <p:ext uri="{BB962C8B-B14F-4D97-AF65-F5344CB8AC3E}">
        <p14:creationId xmlns:p14="http://schemas.microsoft.com/office/powerpoint/2010/main" xmlns="" val="3916145242"/>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a:xfrm>
            <a:off x="457200" y="1600200"/>
            <a:ext cx="8229600" cy="4525963"/>
          </a:xfrm>
          <a:prstGeom prst="rect">
            <a:avLst/>
          </a:prstGeo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zápatí 3"/>
          <p:cNvSpPr>
            <a:spLocks noGrp="1"/>
          </p:cNvSpPr>
          <p:nvPr>
            <p:ph type="ftr" sz="quarter" idx="10"/>
          </p:nvPr>
        </p:nvSpPr>
        <p:spPr/>
        <p:txBody>
          <a:bodyPr/>
          <a:lstStyle>
            <a:lvl1pPr>
              <a:defRPr/>
            </a:lvl1pPr>
          </a:lstStyle>
          <a:p>
            <a:r>
              <a:rPr lang="cs-CZ"/>
              <a:t>Zápatí prezentace</a:t>
            </a:r>
          </a:p>
        </p:txBody>
      </p:sp>
    </p:spTree>
    <p:extLst>
      <p:ext uri="{BB962C8B-B14F-4D97-AF65-F5344CB8AC3E}">
        <p14:creationId xmlns:p14="http://schemas.microsoft.com/office/powerpoint/2010/main" xmlns="" val="779130154"/>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Zástupný symbol pro zápatí 3"/>
          <p:cNvSpPr>
            <a:spLocks noGrp="1"/>
          </p:cNvSpPr>
          <p:nvPr>
            <p:ph type="ftr" sz="quarter" idx="10"/>
          </p:nvPr>
        </p:nvSpPr>
        <p:spPr/>
        <p:txBody>
          <a:bodyPr/>
          <a:lstStyle>
            <a:lvl1pPr>
              <a:defRPr/>
            </a:lvl1pPr>
          </a:lstStyle>
          <a:p>
            <a:r>
              <a:rPr lang="cs-CZ"/>
              <a:t>Zápatí prezentace</a:t>
            </a:r>
          </a:p>
        </p:txBody>
      </p:sp>
    </p:spTree>
    <p:extLst>
      <p:ext uri="{BB962C8B-B14F-4D97-AF65-F5344CB8AC3E}">
        <p14:creationId xmlns:p14="http://schemas.microsoft.com/office/powerpoint/2010/main" xmlns="" val="2430645063"/>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zápatí 4"/>
          <p:cNvSpPr>
            <a:spLocks noGrp="1"/>
          </p:cNvSpPr>
          <p:nvPr>
            <p:ph type="ftr" sz="quarter" idx="10"/>
          </p:nvPr>
        </p:nvSpPr>
        <p:spPr/>
        <p:txBody>
          <a:bodyPr/>
          <a:lstStyle>
            <a:lvl1pPr>
              <a:defRPr/>
            </a:lvl1pPr>
          </a:lstStyle>
          <a:p>
            <a:r>
              <a:rPr lang="cs-CZ"/>
              <a:t>Zápatí prezentace</a:t>
            </a:r>
          </a:p>
        </p:txBody>
      </p:sp>
    </p:spTree>
    <p:extLst>
      <p:ext uri="{BB962C8B-B14F-4D97-AF65-F5344CB8AC3E}">
        <p14:creationId xmlns:p14="http://schemas.microsoft.com/office/powerpoint/2010/main" xmlns="" val="3079986215"/>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zápatí 6"/>
          <p:cNvSpPr>
            <a:spLocks noGrp="1"/>
          </p:cNvSpPr>
          <p:nvPr>
            <p:ph type="ftr" sz="quarter" idx="10"/>
          </p:nvPr>
        </p:nvSpPr>
        <p:spPr/>
        <p:txBody>
          <a:bodyPr/>
          <a:lstStyle>
            <a:lvl1pPr>
              <a:defRPr/>
            </a:lvl1pPr>
          </a:lstStyle>
          <a:p>
            <a:r>
              <a:rPr lang="cs-CZ"/>
              <a:t>Zápatí prezentace</a:t>
            </a:r>
          </a:p>
        </p:txBody>
      </p:sp>
    </p:spTree>
    <p:extLst>
      <p:ext uri="{BB962C8B-B14F-4D97-AF65-F5344CB8AC3E}">
        <p14:creationId xmlns:p14="http://schemas.microsoft.com/office/powerpoint/2010/main" xmlns="" val="3378809272"/>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zápatí 2"/>
          <p:cNvSpPr>
            <a:spLocks noGrp="1"/>
          </p:cNvSpPr>
          <p:nvPr>
            <p:ph type="ftr" sz="quarter" idx="10"/>
          </p:nvPr>
        </p:nvSpPr>
        <p:spPr/>
        <p:txBody>
          <a:bodyPr/>
          <a:lstStyle>
            <a:lvl1pPr>
              <a:defRPr/>
            </a:lvl1pPr>
          </a:lstStyle>
          <a:p>
            <a:r>
              <a:rPr lang="cs-CZ"/>
              <a:t>Zápatí prezentace</a:t>
            </a:r>
          </a:p>
        </p:txBody>
      </p:sp>
    </p:spTree>
    <p:extLst>
      <p:ext uri="{BB962C8B-B14F-4D97-AF65-F5344CB8AC3E}">
        <p14:creationId xmlns:p14="http://schemas.microsoft.com/office/powerpoint/2010/main" xmlns="" val="1594679868"/>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p>
        </p:txBody>
      </p:sp>
    </p:spTree>
    <p:extLst>
      <p:ext uri="{BB962C8B-B14F-4D97-AF65-F5344CB8AC3E}">
        <p14:creationId xmlns:p14="http://schemas.microsoft.com/office/powerpoint/2010/main" xmlns="" val="920673527"/>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cs-CZ"/>
              <a:t>Zápatí prezentace</a:t>
            </a:r>
          </a:p>
        </p:txBody>
      </p:sp>
    </p:spTree>
    <p:extLst>
      <p:ext uri="{BB962C8B-B14F-4D97-AF65-F5344CB8AC3E}">
        <p14:creationId xmlns:p14="http://schemas.microsoft.com/office/powerpoint/2010/main" xmlns="" val="187977421"/>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zápatí 3"/>
          <p:cNvSpPr>
            <a:spLocks noGrp="1"/>
          </p:cNvSpPr>
          <p:nvPr>
            <p:ph type="ftr" sz="quarter" idx="10"/>
          </p:nvPr>
        </p:nvSpPr>
        <p:spPr/>
        <p:txBody>
          <a:bodyPr/>
          <a:lstStyle>
            <a:lvl1pPr>
              <a:defRPr/>
            </a:lvl1pPr>
          </a:lstStyle>
          <a:p>
            <a:r>
              <a:rPr lang="cs-CZ"/>
              <a:t>Zápatí prezentace</a:t>
            </a:r>
          </a:p>
        </p:txBody>
      </p:sp>
      <p:sp>
        <p:nvSpPr>
          <p:cNvPr id="5" name="Zástupný symbol pro číslo snímku 4"/>
          <p:cNvSpPr>
            <a:spLocks noGrp="1"/>
          </p:cNvSpPr>
          <p:nvPr>
            <p:ph type="sldNum" sz="quarter" idx="11"/>
          </p:nvPr>
        </p:nvSpPr>
        <p:spPr/>
        <p:txBody>
          <a:bodyPr/>
          <a:lstStyle>
            <a:lvl1pPr>
              <a:defRPr/>
            </a:lvl1pPr>
          </a:lstStyle>
          <a:p>
            <a:fld id="{33555ADB-E34D-4F12-A1B8-92345B38CADC}" type="slidenum">
              <a:rPr lang="cs-CZ"/>
              <a:pPr/>
              <a:t>‹#›</a:t>
            </a:fld>
            <a:endParaRPr lang="cs-CZ"/>
          </a:p>
        </p:txBody>
      </p:sp>
    </p:spTree>
    <p:extLst>
      <p:ext uri="{BB962C8B-B14F-4D97-AF65-F5344CB8AC3E}">
        <p14:creationId xmlns:p14="http://schemas.microsoft.com/office/powerpoint/2010/main" xmlns="" val="2608484991"/>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cs-CZ"/>
              <a:t>Zápatí prezentace</a:t>
            </a:r>
          </a:p>
        </p:txBody>
      </p:sp>
    </p:spTree>
    <p:extLst>
      <p:ext uri="{BB962C8B-B14F-4D97-AF65-F5344CB8AC3E}">
        <p14:creationId xmlns:p14="http://schemas.microsoft.com/office/powerpoint/2010/main" xmlns="" val="1407134025"/>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1600200"/>
            <a:ext cx="8229600" cy="4525963"/>
          </a:xfrm>
          <a:prstGeom prst="rect">
            <a:avLst/>
          </a:prstGeo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zápatí 3"/>
          <p:cNvSpPr>
            <a:spLocks noGrp="1"/>
          </p:cNvSpPr>
          <p:nvPr>
            <p:ph type="ftr" sz="quarter" idx="10"/>
          </p:nvPr>
        </p:nvSpPr>
        <p:spPr/>
        <p:txBody>
          <a:bodyPr/>
          <a:lstStyle>
            <a:lvl1pPr>
              <a:defRPr/>
            </a:lvl1pPr>
          </a:lstStyle>
          <a:p>
            <a:r>
              <a:rPr lang="cs-CZ"/>
              <a:t>Zápatí prezentace</a:t>
            </a:r>
          </a:p>
        </p:txBody>
      </p:sp>
    </p:spTree>
    <p:extLst>
      <p:ext uri="{BB962C8B-B14F-4D97-AF65-F5344CB8AC3E}">
        <p14:creationId xmlns:p14="http://schemas.microsoft.com/office/powerpoint/2010/main" xmlns="" val="2603910856"/>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1600200"/>
            <a:ext cx="2057400" cy="485298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1600200"/>
            <a:ext cx="6019800" cy="4852988"/>
          </a:xfrm>
          <a:prstGeom prst="rect">
            <a:avLst/>
          </a:prstGeo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zápatí 3"/>
          <p:cNvSpPr>
            <a:spLocks noGrp="1"/>
          </p:cNvSpPr>
          <p:nvPr>
            <p:ph type="ftr" sz="quarter" idx="10"/>
          </p:nvPr>
        </p:nvSpPr>
        <p:spPr/>
        <p:txBody>
          <a:bodyPr/>
          <a:lstStyle>
            <a:lvl1pPr>
              <a:defRPr/>
            </a:lvl1pPr>
          </a:lstStyle>
          <a:p>
            <a:r>
              <a:rPr lang="cs-CZ"/>
              <a:t>Zápatí prezentace</a:t>
            </a:r>
          </a:p>
        </p:txBody>
      </p:sp>
    </p:spTree>
    <p:extLst>
      <p:ext uri="{BB962C8B-B14F-4D97-AF65-F5344CB8AC3E}">
        <p14:creationId xmlns:p14="http://schemas.microsoft.com/office/powerpoint/2010/main" xmlns="" val="306466955"/>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Zástupný symbol pro zápatí 3"/>
          <p:cNvSpPr>
            <a:spLocks noGrp="1"/>
          </p:cNvSpPr>
          <p:nvPr>
            <p:ph type="ftr" sz="quarter" idx="10"/>
          </p:nvPr>
        </p:nvSpPr>
        <p:spPr/>
        <p:txBody>
          <a:bodyPr/>
          <a:lstStyle>
            <a:lvl1pPr>
              <a:defRPr/>
            </a:lvl1pPr>
          </a:lstStyle>
          <a:p>
            <a:r>
              <a:rPr lang="cs-CZ"/>
              <a:t>Zápatí prezentace</a:t>
            </a:r>
          </a:p>
        </p:txBody>
      </p:sp>
      <p:sp>
        <p:nvSpPr>
          <p:cNvPr id="5" name="Zástupný symbol pro číslo snímku 4"/>
          <p:cNvSpPr>
            <a:spLocks noGrp="1"/>
          </p:cNvSpPr>
          <p:nvPr>
            <p:ph type="sldNum" sz="quarter" idx="11"/>
          </p:nvPr>
        </p:nvSpPr>
        <p:spPr/>
        <p:txBody>
          <a:bodyPr/>
          <a:lstStyle>
            <a:lvl1pPr>
              <a:defRPr/>
            </a:lvl1pPr>
          </a:lstStyle>
          <a:p>
            <a:fld id="{2D7E1E33-1140-4CAB-AC99-C43B101D4C35}" type="slidenum">
              <a:rPr lang="cs-CZ"/>
              <a:pPr/>
              <a:t>‹#›</a:t>
            </a:fld>
            <a:endParaRPr lang="cs-CZ"/>
          </a:p>
        </p:txBody>
      </p:sp>
    </p:spTree>
    <p:extLst>
      <p:ext uri="{BB962C8B-B14F-4D97-AF65-F5344CB8AC3E}">
        <p14:creationId xmlns:p14="http://schemas.microsoft.com/office/powerpoint/2010/main" xmlns="" val="2555573137"/>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900113" y="1773238"/>
            <a:ext cx="3810000"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862513" y="1773238"/>
            <a:ext cx="3810000"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zápatí 4"/>
          <p:cNvSpPr>
            <a:spLocks noGrp="1"/>
          </p:cNvSpPr>
          <p:nvPr>
            <p:ph type="ftr" sz="quarter" idx="10"/>
          </p:nvPr>
        </p:nvSpPr>
        <p:spPr/>
        <p:txBody>
          <a:bodyPr/>
          <a:lstStyle>
            <a:lvl1pPr>
              <a:defRPr/>
            </a:lvl1pPr>
          </a:lstStyle>
          <a:p>
            <a:r>
              <a:rPr lang="cs-CZ"/>
              <a:t>Zápatí prezentace</a:t>
            </a:r>
          </a:p>
        </p:txBody>
      </p:sp>
      <p:sp>
        <p:nvSpPr>
          <p:cNvPr id="6" name="Zástupný symbol pro číslo snímku 5"/>
          <p:cNvSpPr>
            <a:spLocks noGrp="1"/>
          </p:cNvSpPr>
          <p:nvPr>
            <p:ph type="sldNum" sz="quarter" idx="11"/>
          </p:nvPr>
        </p:nvSpPr>
        <p:spPr/>
        <p:txBody>
          <a:bodyPr/>
          <a:lstStyle>
            <a:lvl1pPr>
              <a:defRPr/>
            </a:lvl1pPr>
          </a:lstStyle>
          <a:p>
            <a:fld id="{584E181E-D710-4567-9A54-788142463755}" type="slidenum">
              <a:rPr lang="cs-CZ"/>
              <a:pPr/>
              <a:t>‹#›</a:t>
            </a:fld>
            <a:endParaRPr lang="cs-CZ"/>
          </a:p>
        </p:txBody>
      </p:sp>
    </p:spTree>
    <p:extLst>
      <p:ext uri="{BB962C8B-B14F-4D97-AF65-F5344CB8AC3E}">
        <p14:creationId xmlns:p14="http://schemas.microsoft.com/office/powerpoint/2010/main" xmlns="" val="1194208629"/>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zápatí 6"/>
          <p:cNvSpPr>
            <a:spLocks noGrp="1"/>
          </p:cNvSpPr>
          <p:nvPr>
            <p:ph type="ftr" sz="quarter" idx="10"/>
          </p:nvPr>
        </p:nvSpPr>
        <p:spPr/>
        <p:txBody>
          <a:bodyPr/>
          <a:lstStyle>
            <a:lvl1pPr>
              <a:defRPr/>
            </a:lvl1pPr>
          </a:lstStyle>
          <a:p>
            <a:r>
              <a:rPr lang="cs-CZ"/>
              <a:t>Zápatí prezentace</a:t>
            </a:r>
          </a:p>
        </p:txBody>
      </p:sp>
      <p:sp>
        <p:nvSpPr>
          <p:cNvPr id="8" name="Zástupný symbol pro číslo snímku 7"/>
          <p:cNvSpPr>
            <a:spLocks noGrp="1"/>
          </p:cNvSpPr>
          <p:nvPr>
            <p:ph type="sldNum" sz="quarter" idx="11"/>
          </p:nvPr>
        </p:nvSpPr>
        <p:spPr/>
        <p:txBody>
          <a:bodyPr/>
          <a:lstStyle>
            <a:lvl1pPr>
              <a:defRPr/>
            </a:lvl1pPr>
          </a:lstStyle>
          <a:p>
            <a:fld id="{7EE8D927-1746-4BE8-9D34-98A100024461}" type="slidenum">
              <a:rPr lang="cs-CZ"/>
              <a:pPr/>
              <a:t>‹#›</a:t>
            </a:fld>
            <a:endParaRPr lang="cs-CZ"/>
          </a:p>
        </p:txBody>
      </p:sp>
    </p:spTree>
    <p:extLst>
      <p:ext uri="{BB962C8B-B14F-4D97-AF65-F5344CB8AC3E}">
        <p14:creationId xmlns:p14="http://schemas.microsoft.com/office/powerpoint/2010/main" xmlns="" val="231340385"/>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zápatí 2"/>
          <p:cNvSpPr>
            <a:spLocks noGrp="1"/>
          </p:cNvSpPr>
          <p:nvPr>
            <p:ph type="ftr" sz="quarter" idx="10"/>
          </p:nvPr>
        </p:nvSpPr>
        <p:spPr/>
        <p:txBody>
          <a:bodyPr/>
          <a:lstStyle>
            <a:lvl1pPr>
              <a:defRPr/>
            </a:lvl1pPr>
          </a:lstStyle>
          <a:p>
            <a:r>
              <a:rPr lang="cs-CZ"/>
              <a:t>Zápatí prezentace</a:t>
            </a:r>
          </a:p>
        </p:txBody>
      </p:sp>
      <p:sp>
        <p:nvSpPr>
          <p:cNvPr id="4" name="Zástupný symbol pro číslo snímku 3"/>
          <p:cNvSpPr>
            <a:spLocks noGrp="1"/>
          </p:cNvSpPr>
          <p:nvPr>
            <p:ph type="sldNum" sz="quarter" idx="11"/>
          </p:nvPr>
        </p:nvSpPr>
        <p:spPr/>
        <p:txBody>
          <a:bodyPr/>
          <a:lstStyle>
            <a:lvl1pPr>
              <a:defRPr/>
            </a:lvl1pPr>
          </a:lstStyle>
          <a:p>
            <a:fld id="{C3F1A3DA-97A6-402C-A9E5-C41A4623A2F2}" type="slidenum">
              <a:rPr lang="cs-CZ"/>
              <a:pPr/>
              <a:t>‹#›</a:t>
            </a:fld>
            <a:endParaRPr lang="cs-CZ"/>
          </a:p>
        </p:txBody>
      </p:sp>
    </p:spTree>
    <p:extLst>
      <p:ext uri="{BB962C8B-B14F-4D97-AF65-F5344CB8AC3E}">
        <p14:creationId xmlns:p14="http://schemas.microsoft.com/office/powerpoint/2010/main" xmlns="" val="2621583668"/>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p>
        </p:txBody>
      </p:sp>
      <p:sp>
        <p:nvSpPr>
          <p:cNvPr id="3" name="Zástupný symbol pro číslo snímku 2"/>
          <p:cNvSpPr>
            <a:spLocks noGrp="1"/>
          </p:cNvSpPr>
          <p:nvPr>
            <p:ph type="sldNum" sz="quarter" idx="11"/>
          </p:nvPr>
        </p:nvSpPr>
        <p:spPr/>
        <p:txBody>
          <a:bodyPr/>
          <a:lstStyle>
            <a:lvl1pPr>
              <a:defRPr/>
            </a:lvl1pPr>
          </a:lstStyle>
          <a:p>
            <a:fld id="{ADA44736-E228-4849-9B9F-D03A596C1B36}" type="slidenum">
              <a:rPr lang="cs-CZ"/>
              <a:pPr/>
              <a:t>‹#›</a:t>
            </a:fld>
            <a:endParaRPr lang="cs-CZ"/>
          </a:p>
        </p:txBody>
      </p:sp>
    </p:spTree>
    <p:extLst>
      <p:ext uri="{BB962C8B-B14F-4D97-AF65-F5344CB8AC3E}">
        <p14:creationId xmlns:p14="http://schemas.microsoft.com/office/powerpoint/2010/main" xmlns="" val="3809034388"/>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cs-CZ"/>
              <a:t>Zápatí prezentace</a:t>
            </a:r>
          </a:p>
        </p:txBody>
      </p:sp>
      <p:sp>
        <p:nvSpPr>
          <p:cNvPr id="6" name="Zástupný symbol pro číslo snímku 5"/>
          <p:cNvSpPr>
            <a:spLocks noGrp="1"/>
          </p:cNvSpPr>
          <p:nvPr>
            <p:ph type="sldNum" sz="quarter" idx="11"/>
          </p:nvPr>
        </p:nvSpPr>
        <p:spPr/>
        <p:txBody>
          <a:bodyPr/>
          <a:lstStyle>
            <a:lvl1pPr>
              <a:defRPr/>
            </a:lvl1pPr>
          </a:lstStyle>
          <a:p>
            <a:fld id="{CA8ED97D-105A-41EC-A732-45BF3E48A498}" type="slidenum">
              <a:rPr lang="cs-CZ"/>
              <a:pPr/>
              <a:t>‹#›</a:t>
            </a:fld>
            <a:endParaRPr lang="cs-CZ"/>
          </a:p>
        </p:txBody>
      </p:sp>
    </p:spTree>
    <p:extLst>
      <p:ext uri="{BB962C8B-B14F-4D97-AF65-F5344CB8AC3E}">
        <p14:creationId xmlns:p14="http://schemas.microsoft.com/office/powerpoint/2010/main" xmlns="" val="737987611"/>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cs-CZ"/>
              <a:t>Zápatí prezentace</a:t>
            </a:r>
          </a:p>
        </p:txBody>
      </p:sp>
      <p:sp>
        <p:nvSpPr>
          <p:cNvPr id="6" name="Zástupný symbol pro číslo snímku 5"/>
          <p:cNvSpPr>
            <a:spLocks noGrp="1"/>
          </p:cNvSpPr>
          <p:nvPr>
            <p:ph type="sldNum" sz="quarter" idx="11"/>
          </p:nvPr>
        </p:nvSpPr>
        <p:spPr/>
        <p:txBody>
          <a:bodyPr/>
          <a:lstStyle>
            <a:lvl1pPr>
              <a:defRPr/>
            </a:lvl1pPr>
          </a:lstStyle>
          <a:p>
            <a:fld id="{95C7EADE-C87E-4205-978E-4521C146647C}" type="slidenum">
              <a:rPr lang="cs-CZ"/>
              <a:pPr/>
              <a:t>‹#›</a:t>
            </a:fld>
            <a:endParaRPr lang="cs-CZ"/>
          </a:p>
        </p:txBody>
      </p:sp>
    </p:spTree>
    <p:extLst>
      <p:ext uri="{BB962C8B-B14F-4D97-AF65-F5344CB8AC3E}">
        <p14:creationId xmlns:p14="http://schemas.microsoft.com/office/powerpoint/2010/main" xmlns="" val="3176130009"/>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6F6F7"/>
        </a:solidFill>
        <a:effectLst/>
      </p:bgPr>
    </p:bg>
    <p:spTree>
      <p:nvGrpSpPr>
        <p:cNvPr id="1" name=""/>
        <p:cNvGrpSpPr/>
        <p:nvPr/>
      </p:nvGrpSpPr>
      <p:grpSpPr>
        <a:xfrm>
          <a:off x="0" y="0"/>
          <a:ext cx="0" cy="0"/>
          <a:chOff x="0" y="0"/>
          <a:chExt cx="0" cy="0"/>
        </a:xfrm>
      </p:grpSpPr>
      <p:sp>
        <p:nvSpPr>
          <p:cNvPr id="226316" name="Rectangle 12"/>
          <p:cNvSpPr>
            <a:spLocks noChangeArrowheads="1"/>
          </p:cNvSpPr>
          <p:nvPr/>
        </p:nvSpPr>
        <p:spPr bwMode="auto">
          <a:xfrm>
            <a:off x="0" y="-6350"/>
            <a:ext cx="9144000" cy="889000"/>
          </a:xfrm>
          <a:prstGeom prst="rect">
            <a:avLst/>
          </a:prstGeom>
          <a:solidFill>
            <a:srgbClr val="DFE1E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cs-CZ"/>
          </a:p>
        </p:txBody>
      </p:sp>
      <p:sp>
        <p:nvSpPr>
          <p:cNvPr id="226306" name="Rectangle 2"/>
          <p:cNvSpPr>
            <a:spLocks noGrp="1" noChangeArrowheads="1"/>
          </p:cNvSpPr>
          <p:nvPr>
            <p:ph type="title"/>
          </p:nvPr>
        </p:nvSpPr>
        <p:spPr bwMode="auto">
          <a:xfrm>
            <a:off x="914400" y="1125538"/>
            <a:ext cx="7772400" cy="503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cs-CZ" smtClean="0"/>
              <a:t>Klepnutím lze upravit styl předlohy nadpisů.</a:t>
            </a:r>
          </a:p>
        </p:txBody>
      </p:sp>
      <p:sp>
        <p:nvSpPr>
          <p:cNvPr id="226307" name="Rectangle 3"/>
          <p:cNvSpPr>
            <a:spLocks noGrp="1" noChangeArrowheads="1"/>
          </p:cNvSpPr>
          <p:nvPr>
            <p:ph type="body" idx="1"/>
          </p:nvPr>
        </p:nvSpPr>
        <p:spPr bwMode="auto">
          <a:xfrm>
            <a:off x="900113" y="1773238"/>
            <a:ext cx="7772400" cy="4357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226308" name="Rectangle 4"/>
          <p:cNvSpPr>
            <a:spLocks noGrp="1" noChangeArrowheads="1"/>
          </p:cNvSpPr>
          <p:nvPr>
            <p:ph type="ftr" sz="quarter" idx="3"/>
          </p:nvPr>
        </p:nvSpPr>
        <p:spPr bwMode="auto">
          <a:xfrm>
            <a:off x="898525" y="6442075"/>
            <a:ext cx="6837363" cy="263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200">
                <a:solidFill>
                  <a:srgbClr val="777777"/>
                </a:solidFill>
                <a:latin typeface="+mn-lt"/>
              </a:defRPr>
            </a:lvl1pPr>
          </a:lstStyle>
          <a:p>
            <a:r>
              <a:rPr lang="cs-CZ"/>
              <a:t>Zápatí prezentace</a:t>
            </a:r>
          </a:p>
        </p:txBody>
      </p:sp>
      <p:sp>
        <p:nvSpPr>
          <p:cNvPr id="226309" name="Rectangle 5"/>
          <p:cNvSpPr>
            <a:spLocks noGrp="1" noChangeArrowheads="1"/>
          </p:cNvSpPr>
          <p:nvPr>
            <p:ph type="sldNum" sz="quarter" idx="4"/>
          </p:nvPr>
        </p:nvSpPr>
        <p:spPr bwMode="auto">
          <a:xfrm>
            <a:off x="8023225" y="6442075"/>
            <a:ext cx="663575" cy="263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200" b="1">
                <a:latin typeface="+mn-lt"/>
              </a:defRPr>
            </a:lvl1pPr>
          </a:lstStyle>
          <a:p>
            <a:fld id="{DAE8870E-F338-4998-A0E0-76C484777919}" type="slidenum">
              <a:rPr lang="cs-CZ"/>
              <a:pPr/>
              <a:t>‹#›</a:t>
            </a:fld>
            <a:endParaRPr lang="cs-CZ"/>
          </a:p>
        </p:txBody>
      </p:sp>
      <p:sp>
        <p:nvSpPr>
          <p:cNvPr id="226314" name="Text Box 10"/>
          <p:cNvSpPr txBox="1">
            <a:spLocks noChangeArrowheads="1"/>
          </p:cNvSpPr>
          <p:nvPr/>
        </p:nvSpPr>
        <p:spPr bwMode="auto">
          <a:xfrm>
            <a:off x="6588125" y="161925"/>
            <a:ext cx="2160588"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p>
            <a:r>
              <a:rPr lang="cs-CZ" sz="1400">
                <a:solidFill>
                  <a:srgbClr val="68676C"/>
                </a:solidFill>
                <a:latin typeface="Trebuchet MS" pitchFamily="34" charset="0"/>
              </a:rPr>
              <a:t>www.law.muni.cz</a:t>
            </a:r>
          </a:p>
        </p:txBody>
      </p:sp>
      <p:pic>
        <p:nvPicPr>
          <p:cNvPr id="226322" name="Picture 18" descr="PF_PPT2"/>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705100" y="214313"/>
            <a:ext cx="2422525" cy="406400"/>
          </a:xfrm>
          <a:prstGeom prst="rect">
            <a:avLst/>
          </a:prstGeom>
          <a:noFill/>
          <a:extLst>
            <a:ext uri="{909E8E84-426E-40DD-AFC4-6F175D3DCCD1}">
              <a14:hiddenFill xmlns:a14="http://schemas.microsoft.com/office/drawing/2010/main" xmlns="">
                <a:solidFill>
                  <a:srgbClr val="FFFFFF"/>
                </a:solidFill>
              </a14:hiddenFill>
            </a:ext>
          </a:extLst>
        </p:spPr>
      </p:pic>
      <p:pic>
        <p:nvPicPr>
          <p:cNvPr id="226328" name="Picture 24" descr="PF_PPT_nahled"/>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415925" y="-6350"/>
            <a:ext cx="2339975" cy="884238"/>
          </a:xfrm>
          <a:prstGeom prst="rect">
            <a:avLst/>
          </a:prstGeom>
          <a:noFill/>
          <a:extLst>
            <a:ext uri="{909E8E84-426E-40DD-AFC4-6F175D3DCCD1}">
              <a14:hiddenFill xmlns:a14="http://schemas.microsoft.com/office/drawing/2010/main" xmlns="">
                <a:solidFill>
                  <a:srgbClr val="FFFFFF"/>
                </a:solidFill>
              </a14:hiddenFill>
            </a:ext>
          </a:extLst>
        </p:spPr>
      </p:pic>
      <p:sp>
        <p:nvSpPr>
          <p:cNvPr id="226329" name="Rectangle 25"/>
          <p:cNvSpPr>
            <a:spLocks noChangeArrowheads="1"/>
          </p:cNvSpPr>
          <p:nvPr/>
        </p:nvSpPr>
        <p:spPr bwMode="auto">
          <a:xfrm>
            <a:off x="6391275" y="819150"/>
            <a:ext cx="2752725" cy="115888"/>
          </a:xfrm>
          <a:prstGeom prst="rect">
            <a:avLst/>
          </a:prstGeom>
          <a:solidFill>
            <a:srgbClr val="80379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cs-CZ"/>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hf hdr="0" dt="0"/>
  <p:txStyles>
    <p:titleStyle>
      <a:lvl1pPr algn="l" rtl="0" fontAlgn="base">
        <a:spcBef>
          <a:spcPct val="0"/>
        </a:spcBef>
        <a:spcAft>
          <a:spcPct val="0"/>
        </a:spcAft>
        <a:defRPr sz="3200">
          <a:solidFill>
            <a:schemeClr val="tx1"/>
          </a:solidFill>
          <a:latin typeface="+mj-lt"/>
          <a:ea typeface="+mj-ea"/>
          <a:cs typeface="+mj-cs"/>
        </a:defRPr>
      </a:lvl1pPr>
      <a:lvl2pPr algn="l" rtl="0" fontAlgn="base">
        <a:spcBef>
          <a:spcPct val="0"/>
        </a:spcBef>
        <a:spcAft>
          <a:spcPct val="0"/>
        </a:spcAft>
        <a:defRPr sz="3200">
          <a:solidFill>
            <a:schemeClr val="tx1"/>
          </a:solidFill>
          <a:latin typeface="Trebuchet MS" pitchFamily="34" charset="0"/>
        </a:defRPr>
      </a:lvl2pPr>
      <a:lvl3pPr algn="l" rtl="0" fontAlgn="base">
        <a:spcBef>
          <a:spcPct val="0"/>
        </a:spcBef>
        <a:spcAft>
          <a:spcPct val="0"/>
        </a:spcAft>
        <a:defRPr sz="3200">
          <a:solidFill>
            <a:schemeClr val="tx1"/>
          </a:solidFill>
          <a:latin typeface="Trebuchet MS" pitchFamily="34" charset="0"/>
        </a:defRPr>
      </a:lvl3pPr>
      <a:lvl4pPr algn="l" rtl="0" fontAlgn="base">
        <a:spcBef>
          <a:spcPct val="0"/>
        </a:spcBef>
        <a:spcAft>
          <a:spcPct val="0"/>
        </a:spcAft>
        <a:defRPr sz="3200">
          <a:solidFill>
            <a:schemeClr val="tx1"/>
          </a:solidFill>
          <a:latin typeface="Trebuchet MS" pitchFamily="34" charset="0"/>
        </a:defRPr>
      </a:lvl4pPr>
      <a:lvl5pPr algn="l" rtl="0" fontAlgn="base">
        <a:spcBef>
          <a:spcPct val="0"/>
        </a:spcBef>
        <a:spcAft>
          <a:spcPct val="0"/>
        </a:spcAft>
        <a:defRPr sz="3200">
          <a:solidFill>
            <a:schemeClr val="tx1"/>
          </a:solidFill>
          <a:latin typeface="Trebuchet MS" pitchFamily="34" charset="0"/>
        </a:defRPr>
      </a:lvl5pPr>
      <a:lvl6pPr marL="457200" algn="l" rtl="0" fontAlgn="base">
        <a:spcBef>
          <a:spcPct val="0"/>
        </a:spcBef>
        <a:spcAft>
          <a:spcPct val="0"/>
        </a:spcAft>
        <a:defRPr sz="3200">
          <a:solidFill>
            <a:schemeClr val="tx1"/>
          </a:solidFill>
          <a:latin typeface="Trebuchet MS" pitchFamily="34" charset="0"/>
        </a:defRPr>
      </a:lvl6pPr>
      <a:lvl7pPr marL="914400" algn="l" rtl="0" fontAlgn="base">
        <a:spcBef>
          <a:spcPct val="0"/>
        </a:spcBef>
        <a:spcAft>
          <a:spcPct val="0"/>
        </a:spcAft>
        <a:defRPr sz="3200">
          <a:solidFill>
            <a:schemeClr val="tx1"/>
          </a:solidFill>
          <a:latin typeface="Trebuchet MS" pitchFamily="34" charset="0"/>
        </a:defRPr>
      </a:lvl7pPr>
      <a:lvl8pPr marL="1371600" algn="l" rtl="0" fontAlgn="base">
        <a:spcBef>
          <a:spcPct val="0"/>
        </a:spcBef>
        <a:spcAft>
          <a:spcPct val="0"/>
        </a:spcAft>
        <a:defRPr sz="3200">
          <a:solidFill>
            <a:schemeClr val="tx1"/>
          </a:solidFill>
          <a:latin typeface="Trebuchet MS" pitchFamily="34" charset="0"/>
        </a:defRPr>
      </a:lvl8pPr>
      <a:lvl9pPr marL="1828800" algn="l" rtl="0" fontAlgn="base">
        <a:spcBef>
          <a:spcPct val="0"/>
        </a:spcBef>
        <a:spcAft>
          <a:spcPct val="0"/>
        </a:spcAft>
        <a:defRPr sz="3200">
          <a:solidFill>
            <a:schemeClr val="tx1"/>
          </a:solidFill>
          <a:latin typeface="Trebuchet MS" pitchFamily="34" charset="0"/>
        </a:defRPr>
      </a:lvl9pPr>
    </p:titleStyle>
    <p:bodyStyle>
      <a:lvl1pPr marL="342900" indent="-342900" algn="l" rtl="0" fontAlgn="base">
        <a:spcBef>
          <a:spcPct val="20000"/>
        </a:spcBef>
        <a:spcAft>
          <a:spcPct val="0"/>
        </a:spcAft>
        <a:buClr>
          <a:srgbClr val="A9AAAE"/>
        </a:buClr>
        <a:buFont typeface="Wingdings" pitchFamily="2" charset="2"/>
        <a:buChar char="n"/>
        <a:defRPr sz="2400">
          <a:solidFill>
            <a:schemeClr val="tx1"/>
          </a:solidFill>
          <a:latin typeface="+mn-lt"/>
          <a:ea typeface="+mn-ea"/>
          <a:cs typeface="+mn-cs"/>
        </a:defRPr>
      </a:lvl1pPr>
      <a:lvl2pPr marL="742950" indent="-285750" algn="l" rtl="0" fontAlgn="base">
        <a:spcBef>
          <a:spcPct val="20000"/>
        </a:spcBef>
        <a:spcAft>
          <a:spcPct val="0"/>
        </a:spcAft>
        <a:buClr>
          <a:srgbClr val="A9AAAE"/>
        </a:buClr>
        <a:buFont typeface="Wingdings" pitchFamily="2" charset="2"/>
        <a:buChar char="n"/>
        <a:defRPr sz="2200">
          <a:solidFill>
            <a:schemeClr val="tx1"/>
          </a:solidFill>
          <a:latin typeface="+mn-lt"/>
        </a:defRPr>
      </a:lvl2pPr>
      <a:lvl3pPr marL="1143000" indent="-228600" algn="l" rtl="0" fontAlgn="base">
        <a:spcBef>
          <a:spcPct val="20000"/>
        </a:spcBef>
        <a:spcAft>
          <a:spcPct val="0"/>
        </a:spcAft>
        <a:buClr>
          <a:srgbClr val="A9AAAE"/>
        </a:buClr>
        <a:buFont typeface="Wingdings" pitchFamily="2" charset="2"/>
        <a:buChar char="n"/>
        <a:defRPr sz="2000">
          <a:solidFill>
            <a:schemeClr val="tx1"/>
          </a:solidFill>
          <a:latin typeface="+mn-lt"/>
        </a:defRPr>
      </a:lvl3pPr>
      <a:lvl4pPr marL="16002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6F6F7"/>
        </a:solidFill>
        <a:effectLst/>
      </p:bgPr>
    </p:bg>
    <p:spTree>
      <p:nvGrpSpPr>
        <p:cNvPr id="1" name=""/>
        <p:cNvGrpSpPr/>
        <p:nvPr/>
      </p:nvGrpSpPr>
      <p:grpSpPr>
        <a:xfrm>
          <a:off x="0" y="0"/>
          <a:ext cx="0" cy="0"/>
          <a:chOff x="0" y="0"/>
          <a:chExt cx="0" cy="0"/>
        </a:xfrm>
      </p:grpSpPr>
      <p:sp>
        <p:nvSpPr>
          <p:cNvPr id="227330" name="Rectangle 2"/>
          <p:cNvSpPr>
            <a:spLocks noChangeArrowheads="1"/>
          </p:cNvSpPr>
          <p:nvPr/>
        </p:nvSpPr>
        <p:spPr bwMode="auto">
          <a:xfrm>
            <a:off x="0" y="-6350"/>
            <a:ext cx="9144000" cy="2536825"/>
          </a:xfrm>
          <a:prstGeom prst="rect">
            <a:avLst/>
          </a:prstGeom>
          <a:solidFill>
            <a:srgbClr val="DFE1E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cs-CZ"/>
          </a:p>
        </p:txBody>
      </p:sp>
      <p:sp>
        <p:nvSpPr>
          <p:cNvPr id="227332" name="Rectangle 4"/>
          <p:cNvSpPr>
            <a:spLocks noGrp="1" noChangeArrowheads="1"/>
          </p:cNvSpPr>
          <p:nvPr>
            <p:ph type="ftr" sz="quarter" idx="3"/>
          </p:nvPr>
        </p:nvSpPr>
        <p:spPr bwMode="auto">
          <a:xfrm>
            <a:off x="2705100" y="6442075"/>
            <a:ext cx="4960938" cy="263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200">
                <a:solidFill>
                  <a:srgbClr val="777777"/>
                </a:solidFill>
                <a:latin typeface="+mn-lt"/>
              </a:defRPr>
            </a:lvl1pPr>
          </a:lstStyle>
          <a:p>
            <a:r>
              <a:rPr lang="cs-CZ"/>
              <a:t>Zápatí prezentace</a:t>
            </a:r>
          </a:p>
        </p:txBody>
      </p:sp>
      <p:sp>
        <p:nvSpPr>
          <p:cNvPr id="227339" name="Rectangle 11"/>
          <p:cNvSpPr>
            <a:spLocks noGrp="1" noChangeArrowheads="1"/>
          </p:cNvSpPr>
          <p:nvPr>
            <p:ph type="title"/>
          </p:nvPr>
        </p:nvSpPr>
        <p:spPr bwMode="auto">
          <a:xfrm>
            <a:off x="2705100" y="3141663"/>
            <a:ext cx="5969000" cy="3311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080000" numCol="1" anchor="t" anchorCtr="0" compatLnSpc="1">
            <a:prstTxWarp prst="textNoShape">
              <a:avLst/>
            </a:prstTxWarp>
          </a:bodyPr>
          <a:lstStyle/>
          <a:p>
            <a:pPr lvl="0"/>
            <a:r>
              <a:rPr lang="cs-CZ" smtClean="0"/>
              <a:t>Klepnutím lze upravit styl předlohy nadpisů.</a:t>
            </a:r>
          </a:p>
        </p:txBody>
      </p:sp>
      <p:sp>
        <p:nvSpPr>
          <p:cNvPr id="227350" name="Rectangle 22"/>
          <p:cNvSpPr>
            <a:spLocks noChangeArrowheads="1"/>
          </p:cNvSpPr>
          <p:nvPr/>
        </p:nvSpPr>
        <p:spPr bwMode="auto">
          <a:xfrm>
            <a:off x="6391275" y="2457450"/>
            <a:ext cx="2752725" cy="115888"/>
          </a:xfrm>
          <a:prstGeom prst="rect">
            <a:avLst/>
          </a:prstGeom>
          <a:solidFill>
            <a:srgbClr val="80379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cs-CZ"/>
          </a:p>
        </p:txBody>
      </p:sp>
      <p:pic>
        <p:nvPicPr>
          <p:cNvPr id="227351" name="Picture 23" descr="PF_PPT"/>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705100" y="431800"/>
            <a:ext cx="5391150" cy="166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7352" name="Picture 24" descr="pruh+znak_PF_13_gray5+fialovy_RGB"/>
          <p:cNvPicPr>
            <a:picLocks noChangeAspect="1" noChangeArrowheads="1"/>
          </p:cNvPicPr>
          <p:nvPr/>
        </p:nvPicPr>
        <p:blipFill>
          <a:blip r:embed="rId14" cstate="print">
            <a:extLst>
              <a:ext uri="{28A0092B-C50C-407E-A947-70E740481C1C}">
                <a14:useLocalDpi xmlns:a14="http://schemas.microsoft.com/office/drawing/2010/main" xmlns="" val="0"/>
              </a:ext>
            </a:extLst>
          </a:blip>
          <a:srcRect t="15526" b="33673"/>
          <a:stretch>
            <a:fillRect/>
          </a:stretch>
        </p:blipFill>
        <p:spPr bwMode="auto">
          <a:xfrm>
            <a:off x="415925" y="-63500"/>
            <a:ext cx="2339975" cy="6910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hf sldNum="0" hdr="0" dt="0"/>
  <p:txStyles>
    <p:titleStyle>
      <a:lvl1pPr algn="l" rtl="0" fontAlgn="base">
        <a:spcBef>
          <a:spcPct val="20000"/>
        </a:spcBef>
        <a:spcAft>
          <a:spcPct val="0"/>
        </a:spcAft>
        <a:buClr>
          <a:srgbClr val="7D1E1E"/>
        </a:buClr>
        <a:buSzPct val="90000"/>
        <a:buFont typeface="Wingdings" pitchFamily="2" charset="2"/>
        <a:defRPr sz="5200">
          <a:solidFill>
            <a:schemeClr val="tx1"/>
          </a:solidFill>
          <a:latin typeface="+mj-lt"/>
          <a:ea typeface="+mj-ea"/>
          <a:cs typeface="+mj-cs"/>
        </a:defRPr>
      </a:lvl1pPr>
      <a:lvl2pPr algn="l" rtl="0" fontAlgn="base">
        <a:spcBef>
          <a:spcPct val="20000"/>
        </a:spcBef>
        <a:spcAft>
          <a:spcPct val="0"/>
        </a:spcAft>
        <a:buClr>
          <a:srgbClr val="7D1E1E"/>
        </a:buClr>
        <a:buSzPct val="90000"/>
        <a:buFont typeface="Wingdings" pitchFamily="2" charset="2"/>
        <a:defRPr sz="5200">
          <a:solidFill>
            <a:schemeClr val="tx1"/>
          </a:solidFill>
          <a:latin typeface="Trebuchet MS" pitchFamily="34" charset="0"/>
        </a:defRPr>
      </a:lvl2pPr>
      <a:lvl3pPr algn="l" rtl="0" fontAlgn="base">
        <a:spcBef>
          <a:spcPct val="20000"/>
        </a:spcBef>
        <a:spcAft>
          <a:spcPct val="0"/>
        </a:spcAft>
        <a:buClr>
          <a:srgbClr val="7D1E1E"/>
        </a:buClr>
        <a:buSzPct val="90000"/>
        <a:buFont typeface="Wingdings" pitchFamily="2" charset="2"/>
        <a:defRPr sz="5200">
          <a:solidFill>
            <a:schemeClr val="tx1"/>
          </a:solidFill>
          <a:latin typeface="Trebuchet MS" pitchFamily="34" charset="0"/>
        </a:defRPr>
      </a:lvl3pPr>
      <a:lvl4pPr algn="l" rtl="0" fontAlgn="base">
        <a:spcBef>
          <a:spcPct val="20000"/>
        </a:spcBef>
        <a:spcAft>
          <a:spcPct val="0"/>
        </a:spcAft>
        <a:buClr>
          <a:srgbClr val="7D1E1E"/>
        </a:buClr>
        <a:buSzPct val="90000"/>
        <a:buFont typeface="Wingdings" pitchFamily="2" charset="2"/>
        <a:defRPr sz="5200">
          <a:solidFill>
            <a:schemeClr val="tx1"/>
          </a:solidFill>
          <a:latin typeface="Trebuchet MS" pitchFamily="34" charset="0"/>
        </a:defRPr>
      </a:lvl4pPr>
      <a:lvl5pPr algn="l" rtl="0" fontAlgn="base">
        <a:spcBef>
          <a:spcPct val="20000"/>
        </a:spcBef>
        <a:spcAft>
          <a:spcPct val="0"/>
        </a:spcAft>
        <a:buClr>
          <a:srgbClr val="7D1E1E"/>
        </a:buClr>
        <a:buSzPct val="90000"/>
        <a:buFont typeface="Wingdings" pitchFamily="2" charset="2"/>
        <a:defRPr sz="5200">
          <a:solidFill>
            <a:schemeClr val="tx1"/>
          </a:solidFill>
          <a:latin typeface="Trebuchet MS" pitchFamily="34" charset="0"/>
        </a:defRPr>
      </a:lvl5pPr>
      <a:lvl6pPr marL="457200" algn="l" rtl="0" fontAlgn="base">
        <a:spcBef>
          <a:spcPct val="20000"/>
        </a:spcBef>
        <a:spcAft>
          <a:spcPct val="0"/>
        </a:spcAft>
        <a:buClr>
          <a:srgbClr val="7D1E1E"/>
        </a:buClr>
        <a:buSzPct val="90000"/>
        <a:buFont typeface="Wingdings" pitchFamily="2" charset="2"/>
        <a:defRPr sz="5200">
          <a:solidFill>
            <a:schemeClr val="tx1"/>
          </a:solidFill>
          <a:latin typeface="Trebuchet MS" pitchFamily="34" charset="0"/>
        </a:defRPr>
      </a:lvl6pPr>
      <a:lvl7pPr marL="914400" algn="l" rtl="0" fontAlgn="base">
        <a:spcBef>
          <a:spcPct val="20000"/>
        </a:spcBef>
        <a:spcAft>
          <a:spcPct val="0"/>
        </a:spcAft>
        <a:buClr>
          <a:srgbClr val="7D1E1E"/>
        </a:buClr>
        <a:buSzPct val="90000"/>
        <a:buFont typeface="Wingdings" pitchFamily="2" charset="2"/>
        <a:defRPr sz="5200">
          <a:solidFill>
            <a:schemeClr val="tx1"/>
          </a:solidFill>
          <a:latin typeface="Trebuchet MS" pitchFamily="34" charset="0"/>
        </a:defRPr>
      </a:lvl7pPr>
      <a:lvl8pPr marL="1371600" algn="l" rtl="0" fontAlgn="base">
        <a:spcBef>
          <a:spcPct val="20000"/>
        </a:spcBef>
        <a:spcAft>
          <a:spcPct val="0"/>
        </a:spcAft>
        <a:buClr>
          <a:srgbClr val="7D1E1E"/>
        </a:buClr>
        <a:buSzPct val="90000"/>
        <a:buFont typeface="Wingdings" pitchFamily="2" charset="2"/>
        <a:defRPr sz="5200">
          <a:solidFill>
            <a:schemeClr val="tx1"/>
          </a:solidFill>
          <a:latin typeface="Trebuchet MS" pitchFamily="34" charset="0"/>
        </a:defRPr>
      </a:lvl8pPr>
      <a:lvl9pPr marL="1828800" algn="l" rtl="0" fontAlgn="base">
        <a:spcBef>
          <a:spcPct val="20000"/>
        </a:spcBef>
        <a:spcAft>
          <a:spcPct val="0"/>
        </a:spcAft>
        <a:buClr>
          <a:srgbClr val="7D1E1E"/>
        </a:buClr>
        <a:buSzPct val="90000"/>
        <a:buFont typeface="Wingdings" pitchFamily="2" charset="2"/>
        <a:defRPr sz="5200">
          <a:solidFill>
            <a:schemeClr val="tx1"/>
          </a:solidFill>
          <a:latin typeface="Trebuchet MS" pitchFamily="34" charset="0"/>
        </a:defRPr>
      </a:lvl9pPr>
    </p:titleStyle>
    <p:bodyStyle>
      <a:lvl1pPr algn="l" rtl="0" fontAlgn="base">
        <a:spcBef>
          <a:spcPct val="20000"/>
        </a:spcBef>
        <a:spcAft>
          <a:spcPct val="0"/>
        </a:spcAft>
        <a:buClr>
          <a:srgbClr val="7D1E1E"/>
        </a:buClr>
        <a:buSzPct val="90000"/>
        <a:buFont typeface="Wingdings" pitchFamily="2" charset="2"/>
        <a:defRPr sz="3600" b="1">
          <a:solidFill>
            <a:srgbClr val="7D1E1E"/>
          </a:solidFill>
          <a:latin typeface="+mn-lt"/>
          <a:ea typeface="+mn-ea"/>
          <a:cs typeface="+mn-cs"/>
        </a:defRPr>
      </a:lvl1pPr>
      <a:lvl2pPr marL="827088" indent="-285750" algn="l" rtl="0" fontAlgn="base">
        <a:spcBef>
          <a:spcPct val="20000"/>
        </a:spcBef>
        <a:spcAft>
          <a:spcPct val="0"/>
        </a:spcAft>
        <a:buClr>
          <a:srgbClr val="7D1E1E"/>
        </a:buClr>
        <a:buSzPct val="75000"/>
        <a:buFont typeface="Wingdings" pitchFamily="2" charset="2"/>
        <a:buChar char="n"/>
        <a:defRPr sz="2600">
          <a:solidFill>
            <a:schemeClr val="tx1"/>
          </a:solidFill>
          <a:latin typeface="Arial" charset="0"/>
        </a:defRPr>
      </a:lvl2pPr>
      <a:lvl3pPr marL="1235075" indent="-228600" algn="l" rtl="0" fontAlgn="base">
        <a:spcBef>
          <a:spcPct val="20000"/>
        </a:spcBef>
        <a:spcAft>
          <a:spcPct val="0"/>
        </a:spcAft>
        <a:buClr>
          <a:srgbClr val="7D1E1E"/>
        </a:buClr>
        <a:buFont typeface="Wingdings" pitchFamily="2" charset="2"/>
        <a:buChar char="n"/>
        <a:defRPr sz="2300">
          <a:solidFill>
            <a:schemeClr val="tx1"/>
          </a:solidFill>
          <a:latin typeface="Arial" charset="0"/>
        </a:defRPr>
      </a:lvl3pPr>
      <a:lvl4pPr marL="1643063"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4pPr>
      <a:lvl5pPr marL="2057400"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5pPr>
      <a:lvl6pPr marL="2514600"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6pPr>
      <a:lvl7pPr marL="2971800"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7pPr>
      <a:lvl8pPr marL="3429000"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8pPr>
      <a:lvl9pPr marL="3886200"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07/relationships/hdphoto" Target="../media/hdphoto3.wdp"/></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0"/>
          </p:nvPr>
        </p:nvSpPr>
        <p:spPr/>
        <p:txBody>
          <a:bodyPr/>
          <a:lstStyle/>
          <a:p>
            <a:r>
              <a:rPr lang="cs-CZ" dirty="0" smtClean="0"/>
              <a:t>KŘÍŽKA, Vít: Ekonomická analýza práva</a:t>
            </a:r>
            <a:endParaRPr lang="cs-CZ" dirty="0"/>
          </a:p>
        </p:txBody>
      </p:sp>
      <p:sp>
        <p:nvSpPr>
          <p:cNvPr id="318470" name="Rectangle 6"/>
          <p:cNvSpPr>
            <a:spLocks noGrp="1" noChangeArrowheads="1"/>
          </p:cNvSpPr>
          <p:nvPr>
            <p:ph type="title"/>
          </p:nvPr>
        </p:nvSpPr>
        <p:spPr>
          <a:xfrm>
            <a:off x="2705100" y="2925787"/>
            <a:ext cx="5969000" cy="3311525"/>
          </a:xfrm>
        </p:spPr>
        <p:txBody>
          <a:bodyPr/>
          <a:lstStyle/>
          <a:p>
            <a:pPr algn="ctr"/>
            <a:r>
              <a:rPr lang="cs-CZ" sz="4800" b="1" dirty="0" smtClean="0">
                <a:latin typeface="Cambria" pitchFamily="18" charset="0"/>
              </a:rPr>
              <a:t>EKONOMICKÁ ANALÝZA PRÁVA:</a:t>
            </a:r>
            <a:br>
              <a:rPr lang="cs-CZ" sz="4800" b="1" dirty="0" smtClean="0">
                <a:latin typeface="Cambria" pitchFamily="18" charset="0"/>
              </a:rPr>
            </a:br>
            <a:r>
              <a:rPr lang="cs-CZ" sz="1100" b="1" dirty="0">
                <a:latin typeface="Cambria" pitchFamily="18" charset="0"/>
              </a:rPr>
              <a:t> </a:t>
            </a:r>
            <a:r>
              <a:rPr lang="cs-CZ" sz="4000" b="1" dirty="0" smtClean="0">
                <a:latin typeface="Cambria" pitchFamily="18" charset="0"/>
              </a:rPr>
              <a:t/>
            </a:r>
            <a:br>
              <a:rPr lang="cs-CZ" sz="4000" b="1" dirty="0" smtClean="0">
                <a:latin typeface="Cambria" pitchFamily="18" charset="0"/>
              </a:rPr>
            </a:br>
            <a:r>
              <a:rPr lang="cs-CZ" sz="4000" b="1" dirty="0" smtClean="0">
                <a:latin typeface="Cambria" pitchFamily="18" charset="0"/>
              </a:rPr>
              <a:t>základní pojmy</a:t>
            </a:r>
            <a:br>
              <a:rPr lang="cs-CZ" sz="4000" b="1" dirty="0" smtClean="0">
                <a:latin typeface="Cambria" pitchFamily="18" charset="0"/>
              </a:rPr>
            </a:br>
            <a:r>
              <a:rPr lang="cs-CZ" sz="1400" b="1" dirty="0" smtClean="0">
                <a:latin typeface="Cambria" pitchFamily="18" charset="0"/>
              </a:rPr>
              <a:t> </a:t>
            </a:r>
            <a:r>
              <a:rPr lang="cs-CZ" sz="2800" b="1" dirty="0">
                <a:latin typeface="Cambria" pitchFamily="18" charset="0"/>
              </a:rPr>
              <a:t/>
            </a:r>
            <a:br>
              <a:rPr lang="cs-CZ" sz="2800" b="1" dirty="0">
                <a:latin typeface="Cambria" pitchFamily="18" charset="0"/>
              </a:rPr>
            </a:br>
            <a:r>
              <a:rPr lang="cs-CZ" sz="3200" b="1" dirty="0" smtClean="0">
                <a:solidFill>
                  <a:srgbClr val="80379B"/>
                </a:solidFill>
                <a:latin typeface="Cambria" pitchFamily="18" charset="0"/>
              </a:rPr>
              <a:t>Vít Křížka</a:t>
            </a:r>
            <a:r>
              <a:rPr lang="cs-CZ" sz="3200" b="1" dirty="0">
                <a:latin typeface="Cambria" pitchFamily="18" charset="0"/>
              </a:rPr>
              <a:t/>
            </a:r>
            <a:br>
              <a:rPr lang="cs-CZ" sz="3200" b="1" dirty="0">
                <a:latin typeface="Cambria" pitchFamily="18" charset="0"/>
              </a:rPr>
            </a:br>
            <a:endParaRPr lang="cs-CZ" b="1" dirty="0">
              <a:latin typeface="Cambria"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80379B"/>
                </a:solidFill>
                <a:latin typeface="Cambria" pitchFamily="18" charset="0"/>
              </a:rPr>
              <a:t>DEFINICE: </a:t>
            </a:r>
            <a:r>
              <a:rPr lang="cs-CZ" b="1" dirty="0" smtClean="0">
                <a:latin typeface="Cambria" pitchFamily="18" charset="0"/>
              </a:rPr>
              <a:t>EKONOMIE</a:t>
            </a:r>
            <a:endParaRPr lang="cs-CZ" dirty="0"/>
          </a:p>
        </p:txBody>
      </p:sp>
      <p:sp>
        <p:nvSpPr>
          <p:cNvPr id="4" name="Zástupný symbol pro zápatí 3"/>
          <p:cNvSpPr>
            <a:spLocks noGrp="1"/>
          </p:cNvSpPr>
          <p:nvPr>
            <p:ph type="ftr" sz="quarter" idx="10"/>
          </p:nvPr>
        </p:nvSpPr>
        <p:spPr/>
        <p:txBody>
          <a:bodyPr/>
          <a:lstStyle/>
          <a:p>
            <a:r>
              <a:rPr lang="cs-CZ" dirty="0" smtClean="0"/>
              <a:t>KŘÍŽKA, Vít: Ekonomická analýza práva</a:t>
            </a:r>
            <a:endParaRPr lang="cs-CZ" dirty="0"/>
          </a:p>
        </p:txBody>
      </p:sp>
      <p:sp>
        <p:nvSpPr>
          <p:cNvPr id="5" name="Zástupný symbol pro číslo snímku 4"/>
          <p:cNvSpPr>
            <a:spLocks noGrp="1"/>
          </p:cNvSpPr>
          <p:nvPr>
            <p:ph type="sldNum" sz="quarter" idx="11"/>
          </p:nvPr>
        </p:nvSpPr>
        <p:spPr/>
        <p:txBody>
          <a:bodyPr/>
          <a:lstStyle/>
          <a:p>
            <a:fld id="{33555ADB-E34D-4F12-A1B8-92345B38CADC}" type="slidenum">
              <a:rPr lang="cs-CZ" smtClean="0"/>
              <a:pPr/>
              <a:t>10</a:t>
            </a:fld>
            <a:endParaRPr lang="cs-CZ"/>
          </a:p>
        </p:txBody>
      </p:sp>
      <p:pic>
        <p:nvPicPr>
          <p:cNvPr id="7" name="Zástupný symbol pro obsah 6"/>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04916" y="3301130"/>
            <a:ext cx="8939084" cy="3573016"/>
          </a:xfrm>
        </p:spPr>
      </p:pic>
      <p:sp>
        <p:nvSpPr>
          <p:cNvPr id="8" name="Zástupný symbol pro obsah 2"/>
          <p:cNvSpPr txBox="1">
            <a:spLocks/>
          </p:cNvSpPr>
          <p:nvPr/>
        </p:nvSpPr>
        <p:spPr bwMode="auto">
          <a:xfrm>
            <a:off x="900113" y="1773239"/>
            <a:ext cx="7772400" cy="1439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spcCol="72000" anchor="ctr" anchorCtr="0" compatLnSpc="1">
            <a:prstTxWarp prst="textNoShape">
              <a:avLst/>
            </a:prstTxWarp>
          </a:bodyPr>
          <a:lstStyle>
            <a:lvl1pPr marL="342900" indent="-342900" algn="l" rtl="0" fontAlgn="base">
              <a:spcBef>
                <a:spcPct val="20000"/>
              </a:spcBef>
              <a:spcAft>
                <a:spcPct val="0"/>
              </a:spcAft>
              <a:buClr>
                <a:srgbClr val="A9AAAE"/>
              </a:buClr>
              <a:buFont typeface="Wingdings" pitchFamily="2" charset="2"/>
              <a:buChar char="n"/>
              <a:defRPr sz="2400">
                <a:solidFill>
                  <a:schemeClr val="tx1"/>
                </a:solidFill>
                <a:latin typeface="+mn-lt"/>
                <a:ea typeface="+mn-ea"/>
                <a:cs typeface="+mn-cs"/>
              </a:defRPr>
            </a:lvl1pPr>
            <a:lvl2pPr marL="742950" indent="-285750" algn="l" rtl="0" fontAlgn="base">
              <a:spcBef>
                <a:spcPct val="20000"/>
              </a:spcBef>
              <a:spcAft>
                <a:spcPct val="0"/>
              </a:spcAft>
              <a:buClr>
                <a:srgbClr val="A9AAAE"/>
              </a:buClr>
              <a:buFont typeface="Wingdings" pitchFamily="2" charset="2"/>
              <a:buChar char="n"/>
              <a:defRPr sz="2200">
                <a:solidFill>
                  <a:schemeClr val="tx1"/>
                </a:solidFill>
                <a:latin typeface="+mn-lt"/>
              </a:defRPr>
            </a:lvl2pPr>
            <a:lvl3pPr marL="1143000" indent="-228600" algn="l" rtl="0" fontAlgn="base">
              <a:spcBef>
                <a:spcPct val="20000"/>
              </a:spcBef>
              <a:spcAft>
                <a:spcPct val="0"/>
              </a:spcAft>
              <a:buClr>
                <a:srgbClr val="A9AAAE"/>
              </a:buClr>
              <a:buFont typeface="Wingdings" pitchFamily="2" charset="2"/>
              <a:buChar char="n"/>
              <a:defRPr sz="2000">
                <a:solidFill>
                  <a:schemeClr val="tx1"/>
                </a:solidFill>
                <a:latin typeface="+mn-lt"/>
              </a:defRPr>
            </a:lvl3pPr>
            <a:lvl4pPr marL="16002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9pPr>
          </a:lstStyle>
          <a:p>
            <a:pPr marL="0" indent="0" algn="ctr">
              <a:buClr>
                <a:srgbClr val="80379B"/>
              </a:buClr>
              <a:buFont typeface="Wingdings" pitchFamily="2" charset="2"/>
              <a:buNone/>
            </a:pPr>
            <a:r>
              <a:rPr lang="cs-CZ" sz="2800" dirty="0" smtClean="0"/>
              <a:t>Ekonomie je věda o každém</a:t>
            </a:r>
            <a:r>
              <a:rPr lang="cs-CZ" sz="2800" b="1" dirty="0" smtClean="0"/>
              <a:t> lidském jednání</a:t>
            </a:r>
            <a:r>
              <a:rPr lang="cs-CZ" sz="2800" dirty="0" smtClean="0"/>
              <a:t>.</a:t>
            </a:r>
          </a:p>
        </p:txBody>
      </p:sp>
    </p:spTree>
    <p:extLst>
      <p:ext uri="{BB962C8B-B14F-4D97-AF65-F5344CB8AC3E}">
        <p14:creationId xmlns:p14="http://schemas.microsoft.com/office/powerpoint/2010/main" xmlns="" val="3980622819"/>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80379B"/>
                </a:solidFill>
                <a:latin typeface="Cambria" pitchFamily="18" charset="0"/>
              </a:rPr>
              <a:t>ČASTÝ OMYL: </a:t>
            </a:r>
            <a:r>
              <a:rPr lang="cs-CZ" b="1" dirty="0" smtClean="0">
                <a:latin typeface="Cambria" pitchFamily="18" charset="0"/>
              </a:rPr>
              <a:t>ÚZKÉ POJETÍ EKONOMIE</a:t>
            </a:r>
            <a:endParaRPr lang="cs-CZ" dirty="0"/>
          </a:p>
        </p:txBody>
      </p:sp>
      <p:sp>
        <p:nvSpPr>
          <p:cNvPr id="4" name="Zástupný symbol pro zápatí 3"/>
          <p:cNvSpPr>
            <a:spLocks noGrp="1"/>
          </p:cNvSpPr>
          <p:nvPr>
            <p:ph type="ftr" sz="quarter" idx="10"/>
          </p:nvPr>
        </p:nvSpPr>
        <p:spPr/>
        <p:txBody>
          <a:bodyPr/>
          <a:lstStyle/>
          <a:p>
            <a:r>
              <a:rPr lang="cs-CZ" dirty="0" smtClean="0"/>
              <a:t>KŘÍŽKA, Vít: Ekonomická analýza práva</a:t>
            </a:r>
            <a:endParaRPr lang="cs-CZ" dirty="0"/>
          </a:p>
        </p:txBody>
      </p:sp>
      <p:sp>
        <p:nvSpPr>
          <p:cNvPr id="5" name="Zástupný symbol pro číslo snímku 4"/>
          <p:cNvSpPr>
            <a:spLocks noGrp="1"/>
          </p:cNvSpPr>
          <p:nvPr>
            <p:ph type="sldNum" sz="quarter" idx="11"/>
          </p:nvPr>
        </p:nvSpPr>
        <p:spPr/>
        <p:txBody>
          <a:bodyPr/>
          <a:lstStyle/>
          <a:p>
            <a:fld id="{33555ADB-E34D-4F12-A1B8-92345B38CADC}" type="slidenum">
              <a:rPr lang="cs-CZ" smtClean="0"/>
              <a:pPr/>
              <a:t>11</a:t>
            </a:fld>
            <a:endParaRPr lang="cs-CZ"/>
          </a:p>
        </p:txBody>
      </p:sp>
      <p:sp>
        <p:nvSpPr>
          <p:cNvPr id="6" name="Zástupný symbol pro obsah 5"/>
          <p:cNvSpPr>
            <a:spLocks noGrp="1"/>
          </p:cNvSpPr>
          <p:nvPr>
            <p:ph idx="1"/>
          </p:nvPr>
        </p:nvSpPr>
        <p:spPr/>
        <p:txBody>
          <a:bodyPr/>
          <a:lstStyle/>
          <a:p>
            <a:pPr marL="0" indent="0" algn="ctr">
              <a:buClr>
                <a:srgbClr val="80379B"/>
              </a:buClr>
              <a:buNone/>
            </a:pPr>
            <a:endParaRPr lang="cs-CZ" sz="1400" dirty="0" smtClean="0"/>
          </a:p>
          <a:p>
            <a:pPr marL="0" indent="0" algn="ctr">
              <a:buClr>
                <a:srgbClr val="80379B"/>
              </a:buClr>
              <a:buNone/>
            </a:pPr>
            <a:r>
              <a:rPr lang="cs-CZ" dirty="0" smtClean="0"/>
              <a:t>Ekonomie bývá právníky často chápána velmi úzce.</a:t>
            </a:r>
          </a:p>
          <a:p>
            <a:pPr marL="0" indent="0">
              <a:buClr>
                <a:srgbClr val="80379B"/>
              </a:buClr>
              <a:buNone/>
            </a:pPr>
            <a:endParaRPr lang="cs-CZ" sz="1800" b="1" dirty="0"/>
          </a:p>
          <a:p>
            <a:pPr marL="0" indent="0">
              <a:buClr>
                <a:srgbClr val="80379B"/>
              </a:buClr>
              <a:buNone/>
            </a:pPr>
            <a:r>
              <a:rPr lang="cs-CZ" b="1" dirty="0" smtClean="0">
                <a:solidFill>
                  <a:srgbClr val="80379B"/>
                </a:solidFill>
              </a:rPr>
              <a:t>Příčiny omylu</a:t>
            </a:r>
          </a:p>
          <a:p>
            <a:pPr>
              <a:buClr>
                <a:srgbClr val="80379B"/>
              </a:buClr>
            </a:pPr>
            <a:r>
              <a:rPr lang="cs-CZ" dirty="0" smtClean="0"/>
              <a:t>zastaralé </a:t>
            </a:r>
            <a:r>
              <a:rPr lang="cs-CZ" b="1" dirty="0" smtClean="0"/>
              <a:t>definice ekonomie</a:t>
            </a:r>
          </a:p>
          <a:p>
            <a:pPr>
              <a:buClr>
                <a:srgbClr val="80379B"/>
              </a:buClr>
            </a:pPr>
            <a:r>
              <a:rPr lang="cs-CZ" dirty="0"/>
              <a:t>p</a:t>
            </a:r>
            <a:r>
              <a:rPr lang="cs-CZ" dirty="0" smtClean="0"/>
              <a:t>odobnost </a:t>
            </a:r>
            <a:r>
              <a:rPr lang="pl-PL" dirty="0"/>
              <a:t>pojmů </a:t>
            </a:r>
            <a:r>
              <a:rPr lang="pl-PL" b="1" dirty="0"/>
              <a:t>ekonomie</a:t>
            </a:r>
            <a:r>
              <a:rPr lang="pl-PL" dirty="0"/>
              <a:t> (</a:t>
            </a:r>
            <a:r>
              <a:rPr lang="pl-PL" i="1" dirty="0"/>
              <a:t>economics</a:t>
            </a:r>
            <a:r>
              <a:rPr lang="pl-PL" dirty="0"/>
              <a:t>) a </a:t>
            </a:r>
            <a:r>
              <a:rPr lang="pl-PL" b="1" dirty="0"/>
              <a:t>ekonomika</a:t>
            </a:r>
            <a:r>
              <a:rPr lang="pl-PL" dirty="0"/>
              <a:t> (</a:t>
            </a:r>
            <a:r>
              <a:rPr lang="pl-PL" i="1" dirty="0" smtClean="0"/>
              <a:t>economy</a:t>
            </a:r>
            <a:r>
              <a:rPr lang="pl-PL" dirty="0" smtClean="0"/>
              <a:t>)</a:t>
            </a:r>
          </a:p>
          <a:p>
            <a:pPr>
              <a:buClr>
                <a:srgbClr val="80379B"/>
              </a:buClr>
            </a:pPr>
            <a:r>
              <a:rPr lang="cs-CZ" b="1" dirty="0" smtClean="0"/>
              <a:t>nevhodný </a:t>
            </a:r>
            <a:r>
              <a:rPr lang="cs-CZ" b="1" dirty="0"/>
              <a:t>způsob výuky </a:t>
            </a:r>
            <a:r>
              <a:rPr lang="cs-CZ" dirty="0"/>
              <a:t>ekonomie na právnických fakultách, který se soustředí na témata související s </a:t>
            </a:r>
            <a:r>
              <a:rPr lang="cs-CZ" dirty="0" smtClean="0"/>
              <a:t>ekonomikou, popř. účetnictvím a daněmi, nikoli právem a jeho ekonomickou analýzou</a:t>
            </a:r>
            <a:endParaRPr lang="cs-CZ" dirty="0"/>
          </a:p>
        </p:txBody>
      </p:sp>
    </p:spTree>
    <p:extLst>
      <p:ext uri="{BB962C8B-B14F-4D97-AF65-F5344CB8AC3E}">
        <p14:creationId xmlns:p14="http://schemas.microsoft.com/office/powerpoint/2010/main" xmlns="" val="885343817"/>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80379B"/>
                </a:solidFill>
                <a:latin typeface="Cambria" pitchFamily="18" charset="0"/>
              </a:rPr>
              <a:t>DEFINICE: </a:t>
            </a:r>
            <a:r>
              <a:rPr lang="cs-CZ" b="1" dirty="0" smtClean="0">
                <a:latin typeface="Cambria" pitchFamily="18" charset="0"/>
              </a:rPr>
              <a:t>LAW </a:t>
            </a:r>
            <a:r>
              <a:rPr lang="en-US" b="1" dirty="0" smtClean="0">
                <a:latin typeface="Cambria" pitchFamily="18" charset="0"/>
              </a:rPr>
              <a:t>&amp;</a:t>
            </a:r>
            <a:r>
              <a:rPr lang="cs-CZ" b="1" dirty="0" smtClean="0">
                <a:latin typeface="Cambria" pitchFamily="18" charset="0"/>
              </a:rPr>
              <a:t> ECONOMICS</a:t>
            </a:r>
            <a:endParaRPr lang="cs-CZ" dirty="0"/>
          </a:p>
        </p:txBody>
      </p:sp>
      <p:sp>
        <p:nvSpPr>
          <p:cNvPr id="3" name="Zástupný symbol pro obsah 2"/>
          <p:cNvSpPr>
            <a:spLocks noGrp="1"/>
          </p:cNvSpPr>
          <p:nvPr>
            <p:ph idx="1"/>
          </p:nvPr>
        </p:nvSpPr>
        <p:spPr/>
        <p:txBody>
          <a:bodyPr/>
          <a:lstStyle/>
          <a:p>
            <a:pPr>
              <a:buClr>
                <a:srgbClr val="80379B"/>
              </a:buClr>
            </a:pPr>
            <a:r>
              <a:rPr lang="cs-CZ" dirty="0"/>
              <a:t>o</a:t>
            </a:r>
            <a:r>
              <a:rPr lang="cs-CZ" dirty="0" smtClean="0"/>
              <a:t>blast ekonomie, jejíž předmětem je právo</a:t>
            </a:r>
          </a:p>
          <a:p>
            <a:pPr>
              <a:buClr>
                <a:srgbClr val="80379B"/>
              </a:buClr>
            </a:pPr>
            <a:r>
              <a:rPr lang="cs-CZ" dirty="0" smtClean="0"/>
              <a:t>Law </a:t>
            </a:r>
            <a:r>
              <a:rPr lang="en-US" dirty="0" smtClean="0"/>
              <a:t>&amp;</a:t>
            </a:r>
            <a:r>
              <a:rPr lang="cs-CZ" dirty="0" smtClean="0"/>
              <a:t> Economics bývá překládáno jako </a:t>
            </a:r>
            <a:r>
              <a:rPr lang="cs-CZ" b="1" dirty="0" smtClean="0"/>
              <a:t>ekonomická analýza práva</a:t>
            </a:r>
          </a:p>
          <a:p>
            <a:pPr>
              <a:buClr>
                <a:srgbClr val="80379B"/>
              </a:buClr>
            </a:pPr>
            <a:endParaRPr lang="cs-CZ" dirty="0" smtClean="0"/>
          </a:p>
          <a:p>
            <a:pPr>
              <a:buClr>
                <a:srgbClr val="80379B"/>
              </a:buClr>
            </a:pPr>
            <a:r>
              <a:rPr lang="cs-CZ" b="1" dirty="0"/>
              <a:t>p</a:t>
            </a:r>
            <a:r>
              <a:rPr lang="cs-CZ" b="1" dirty="0" smtClean="0"/>
              <a:t>ozitivní ekonomická analýza práva </a:t>
            </a:r>
            <a:r>
              <a:rPr lang="cs-CZ" dirty="0" smtClean="0"/>
              <a:t>- Je právo efektivní? Proč se lidé chovají právě takto?</a:t>
            </a:r>
          </a:p>
          <a:p>
            <a:pPr>
              <a:buClr>
                <a:srgbClr val="80379B"/>
              </a:buClr>
            </a:pPr>
            <a:r>
              <a:rPr lang="cs-CZ" b="1" dirty="0"/>
              <a:t>n</a:t>
            </a:r>
            <a:r>
              <a:rPr lang="cs-CZ" b="1" dirty="0" smtClean="0"/>
              <a:t>ormativní ekonomická analýza práva </a:t>
            </a:r>
            <a:r>
              <a:rPr lang="cs-CZ" dirty="0" smtClean="0"/>
              <a:t>– Jaké by právo mělo být, aby bylo efektivní? Jak mají soudci soudit?</a:t>
            </a:r>
          </a:p>
          <a:p>
            <a:endParaRPr lang="cs-CZ" dirty="0"/>
          </a:p>
        </p:txBody>
      </p:sp>
      <p:sp>
        <p:nvSpPr>
          <p:cNvPr id="4" name="Zástupný symbol pro zápatí 3"/>
          <p:cNvSpPr>
            <a:spLocks noGrp="1"/>
          </p:cNvSpPr>
          <p:nvPr>
            <p:ph type="ftr" sz="quarter" idx="10"/>
          </p:nvPr>
        </p:nvSpPr>
        <p:spPr/>
        <p:txBody>
          <a:bodyPr/>
          <a:lstStyle/>
          <a:p>
            <a:r>
              <a:rPr lang="cs-CZ" dirty="0" smtClean="0"/>
              <a:t>KŘÍŽKA, Vít: Ekonomická analýza práva</a:t>
            </a:r>
            <a:endParaRPr lang="cs-CZ" dirty="0"/>
          </a:p>
        </p:txBody>
      </p:sp>
      <p:sp>
        <p:nvSpPr>
          <p:cNvPr id="5" name="Zástupný symbol pro číslo snímku 4"/>
          <p:cNvSpPr>
            <a:spLocks noGrp="1"/>
          </p:cNvSpPr>
          <p:nvPr>
            <p:ph type="sldNum" sz="quarter" idx="11"/>
          </p:nvPr>
        </p:nvSpPr>
        <p:spPr/>
        <p:txBody>
          <a:bodyPr/>
          <a:lstStyle/>
          <a:p>
            <a:fld id="{33555ADB-E34D-4F12-A1B8-92345B38CADC}" type="slidenum">
              <a:rPr lang="cs-CZ" smtClean="0"/>
              <a:pPr/>
              <a:t>12</a:t>
            </a:fld>
            <a:endParaRPr lang="cs-CZ"/>
          </a:p>
        </p:txBody>
      </p:sp>
    </p:spTree>
    <p:extLst>
      <p:ext uri="{BB962C8B-B14F-4D97-AF65-F5344CB8AC3E}">
        <p14:creationId xmlns:p14="http://schemas.microsoft.com/office/powerpoint/2010/main" xmlns="" val="102701200"/>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rgbClr val="80379B"/>
                </a:solidFill>
                <a:latin typeface="Cambria" pitchFamily="18" charset="0"/>
              </a:rPr>
              <a:t>Historický vývoj</a:t>
            </a:r>
            <a:endParaRPr lang="cs-CZ" dirty="0">
              <a:solidFill>
                <a:srgbClr val="80379B"/>
              </a:solidFill>
              <a:latin typeface="Cambria" pitchFamily="18" charset="0"/>
            </a:endParaRPr>
          </a:p>
        </p:txBody>
      </p:sp>
      <p:sp>
        <p:nvSpPr>
          <p:cNvPr id="3" name="Zástupný symbol pro text 2"/>
          <p:cNvSpPr>
            <a:spLocks noGrp="1"/>
          </p:cNvSpPr>
          <p:nvPr>
            <p:ph type="body" idx="1"/>
          </p:nvPr>
        </p:nvSpPr>
        <p:spPr/>
        <p:txBody>
          <a:bodyPr/>
          <a:lstStyle/>
          <a:p>
            <a:r>
              <a:rPr lang="cs-CZ" sz="2400" b="1" dirty="0" smtClean="0">
                <a:latin typeface="Calibri" pitchFamily="34" charset="0"/>
                <a:cs typeface="Calibri" pitchFamily="34" charset="0"/>
              </a:rPr>
              <a:t>Ekonomická analýza práva</a:t>
            </a:r>
            <a:endParaRPr lang="cs-CZ" sz="2400" b="1" dirty="0">
              <a:latin typeface="Calibri" pitchFamily="34" charset="0"/>
              <a:cs typeface="Calibri" pitchFamily="34" charset="0"/>
            </a:endParaRPr>
          </a:p>
        </p:txBody>
      </p:sp>
      <p:sp>
        <p:nvSpPr>
          <p:cNvPr id="4" name="Zástupný symbol pro zápatí 3"/>
          <p:cNvSpPr>
            <a:spLocks noGrp="1"/>
          </p:cNvSpPr>
          <p:nvPr>
            <p:ph type="ftr" sz="quarter" idx="10"/>
          </p:nvPr>
        </p:nvSpPr>
        <p:spPr/>
        <p:txBody>
          <a:bodyPr/>
          <a:lstStyle/>
          <a:p>
            <a:r>
              <a:rPr lang="cs-CZ" dirty="0" smtClean="0"/>
              <a:t>KŘÍŽKA, Vít: Ekonomická analýza práva</a:t>
            </a:r>
            <a:endParaRPr lang="cs-CZ" dirty="0"/>
          </a:p>
        </p:txBody>
      </p:sp>
      <p:sp>
        <p:nvSpPr>
          <p:cNvPr id="5" name="Zástupný symbol pro číslo snímku 4"/>
          <p:cNvSpPr>
            <a:spLocks noGrp="1"/>
          </p:cNvSpPr>
          <p:nvPr>
            <p:ph type="sldNum" sz="quarter" idx="11"/>
          </p:nvPr>
        </p:nvSpPr>
        <p:spPr/>
        <p:txBody>
          <a:bodyPr/>
          <a:lstStyle/>
          <a:p>
            <a:fld id="{2D7E1E33-1140-4CAB-AC99-C43B101D4C35}" type="slidenum">
              <a:rPr lang="cs-CZ" smtClean="0"/>
              <a:pPr/>
              <a:t>13</a:t>
            </a:fld>
            <a:endParaRPr lang="cs-CZ"/>
          </a:p>
        </p:txBody>
      </p:sp>
    </p:spTree>
    <p:extLst>
      <p:ext uri="{BB962C8B-B14F-4D97-AF65-F5344CB8AC3E}">
        <p14:creationId xmlns:p14="http://schemas.microsoft.com/office/powerpoint/2010/main" xmlns="" val="3940672827"/>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4400" y="1125538"/>
            <a:ext cx="7772400" cy="935310"/>
          </a:xfrm>
        </p:spPr>
        <p:txBody>
          <a:bodyPr/>
          <a:lstStyle/>
          <a:p>
            <a:r>
              <a:rPr lang="cs-CZ" b="1" dirty="0" smtClean="0">
                <a:solidFill>
                  <a:srgbClr val="80379B"/>
                </a:solidFill>
                <a:latin typeface="Cambria" pitchFamily="18" charset="0"/>
              </a:rPr>
              <a:t>DĚJINY: </a:t>
            </a:r>
            <a:r>
              <a:rPr lang="cs-CZ" b="1" dirty="0" smtClean="0">
                <a:latin typeface="Cambria" pitchFamily="18" charset="0"/>
              </a:rPr>
              <a:t>EKONOMICKÉ PŘÍSTUPY K PRÁVU OD STAROVĚKU DO NOVOVĚKU</a:t>
            </a:r>
            <a:endParaRPr lang="cs-CZ" dirty="0"/>
          </a:p>
        </p:txBody>
      </p:sp>
      <p:sp>
        <p:nvSpPr>
          <p:cNvPr id="3" name="Zástupný symbol pro obsah 2"/>
          <p:cNvSpPr>
            <a:spLocks noGrp="1"/>
          </p:cNvSpPr>
          <p:nvPr>
            <p:ph idx="1"/>
          </p:nvPr>
        </p:nvSpPr>
        <p:spPr>
          <a:xfrm>
            <a:off x="900113" y="2204864"/>
            <a:ext cx="7772400" cy="3926061"/>
          </a:xfrm>
        </p:spPr>
        <p:txBody>
          <a:bodyPr/>
          <a:lstStyle/>
          <a:p>
            <a:pPr marL="0" indent="0">
              <a:buClr>
                <a:srgbClr val="80379B"/>
              </a:buClr>
              <a:buNone/>
            </a:pPr>
            <a:r>
              <a:rPr lang="cs-CZ" sz="2100" b="1" dirty="0" smtClean="0">
                <a:solidFill>
                  <a:srgbClr val="80379B"/>
                </a:solidFill>
              </a:rPr>
              <a:t>Období propojení společenských věd</a:t>
            </a:r>
          </a:p>
          <a:p>
            <a:pPr>
              <a:buClr>
                <a:srgbClr val="80379B"/>
              </a:buClr>
            </a:pPr>
            <a:r>
              <a:rPr lang="cs-CZ" sz="2100" dirty="0" smtClean="0"/>
              <a:t>starověk, antika, raný středověk – „jedna společenská věda“</a:t>
            </a:r>
          </a:p>
          <a:p>
            <a:pPr>
              <a:buClr>
                <a:srgbClr val="80379B"/>
              </a:buClr>
            </a:pPr>
            <a:r>
              <a:rPr lang="cs-CZ" sz="2100" dirty="0" smtClean="0"/>
              <a:t>klasická politická ekonomie – propojení ekonomie a politologie</a:t>
            </a:r>
          </a:p>
          <a:p>
            <a:pPr marL="0" indent="0">
              <a:buClr>
                <a:srgbClr val="80379B"/>
              </a:buClr>
              <a:buNone/>
            </a:pPr>
            <a:endParaRPr lang="cs-CZ" sz="2100" dirty="0"/>
          </a:p>
          <a:p>
            <a:pPr marL="0" indent="0">
              <a:buClr>
                <a:srgbClr val="80379B"/>
              </a:buClr>
              <a:buNone/>
            </a:pPr>
            <a:r>
              <a:rPr lang="cs-CZ" sz="2100" b="1" dirty="0" smtClean="0">
                <a:solidFill>
                  <a:srgbClr val="80379B"/>
                </a:solidFill>
              </a:rPr>
              <a:t>Skotské osvícenství</a:t>
            </a:r>
            <a:endParaRPr lang="cs-CZ" sz="2100" b="1" dirty="0">
              <a:solidFill>
                <a:srgbClr val="80379B"/>
              </a:solidFill>
            </a:endParaRPr>
          </a:p>
          <a:p>
            <a:pPr>
              <a:buClr>
                <a:srgbClr val="80379B"/>
              </a:buClr>
            </a:pPr>
            <a:r>
              <a:rPr lang="cs-CZ" sz="2100" dirty="0" smtClean="0"/>
              <a:t>David Hume (1711-1776)</a:t>
            </a:r>
          </a:p>
          <a:p>
            <a:pPr>
              <a:buClr>
                <a:srgbClr val="80379B"/>
              </a:buClr>
            </a:pPr>
            <a:r>
              <a:rPr lang="cs-CZ" sz="2100" dirty="0" smtClean="0"/>
              <a:t>Adam Ferguson (1723-1816)</a:t>
            </a:r>
          </a:p>
          <a:p>
            <a:pPr>
              <a:buClr>
                <a:srgbClr val="80379B"/>
              </a:buClr>
            </a:pPr>
            <a:r>
              <a:rPr lang="cs-CZ" sz="2100" dirty="0" smtClean="0"/>
              <a:t>Adam Smith (1723-1816)</a:t>
            </a:r>
          </a:p>
        </p:txBody>
      </p:sp>
      <p:sp>
        <p:nvSpPr>
          <p:cNvPr id="4" name="Zástupný symbol pro zápatí 3"/>
          <p:cNvSpPr>
            <a:spLocks noGrp="1"/>
          </p:cNvSpPr>
          <p:nvPr>
            <p:ph type="ftr" sz="quarter" idx="10"/>
          </p:nvPr>
        </p:nvSpPr>
        <p:spPr/>
        <p:txBody>
          <a:bodyPr/>
          <a:lstStyle/>
          <a:p>
            <a:r>
              <a:rPr lang="cs-CZ" dirty="0" smtClean="0"/>
              <a:t>KŘÍŽKA, Vít: Ekonomická analýza práva</a:t>
            </a:r>
            <a:endParaRPr lang="cs-CZ" dirty="0"/>
          </a:p>
        </p:txBody>
      </p:sp>
      <p:sp>
        <p:nvSpPr>
          <p:cNvPr id="5" name="Zástupný symbol pro číslo snímku 4"/>
          <p:cNvSpPr>
            <a:spLocks noGrp="1"/>
          </p:cNvSpPr>
          <p:nvPr>
            <p:ph type="sldNum" sz="quarter" idx="11"/>
          </p:nvPr>
        </p:nvSpPr>
        <p:spPr/>
        <p:txBody>
          <a:bodyPr/>
          <a:lstStyle/>
          <a:p>
            <a:fld id="{33555ADB-E34D-4F12-A1B8-92345B38CADC}" type="slidenum">
              <a:rPr lang="cs-CZ" smtClean="0"/>
              <a:pPr/>
              <a:t>14</a:t>
            </a:fld>
            <a:endParaRPr lang="cs-CZ"/>
          </a:p>
        </p:txBody>
      </p:sp>
      <p:pic>
        <p:nvPicPr>
          <p:cNvPr id="6" name="Obrázek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flipH="1">
            <a:off x="5905500" y="3274256"/>
            <a:ext cx="3238500" cy="3590925"/>
          </a:xfrm>
          <a:prstGeom prst="rect">
            <a:avLst/>
          </a:prstGeom>
        </p:spPr>
      </p:pic>
    </p:spTree>
    <p:extLst>
      <p:ext uri="{BB962C8B-B14F-4D97-AF65-F5344CB8AC3E}">
        <p14:creationId xmlns:p14="http://schemas.microsoft.com/office/powerpoint/2010/main" xmlns="" val="4036177301"/>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4400" y="1125538"/>
            <a:ext cx="7772400" cy="935310"/>
          </a:xfrm>
        </p:spPr>
        <p:txBody>
          <a:bodyPr/>
          <a:lstStyle/>
          <a:p>
            <a:r>
              <a:rPr lang="cs-CZ" b="1" dirty="0" smtClean="0">
                <a:solidFill>
                  <a:srgbClr val="80379B"/>
                </a:solidFill>
                <a:latin typeface="Cambria" pitchFamily="18" charset="0"/>
              </a:rPr>
              <a:t>DĚJINY: </a:t>
            </a:r>
            <a:r>
              <a:rPr lang="cs-CZ" b="1" dirty="0" smtClean="0">
                <a:latin typeface="Cambria" pitchFamily="18" charset="0"/>
              </a:rPr>
              <a:t>EKONOMICKÉ PŘÍSTUPY K PRÁVU V NOVOVĚKU</a:t>
            </a:r>
            <a:endParaRPr lang="cs-CZ" dirty="0"/>
          </a:p>
        </p:txBody>
      </p:sp>
      <p:sp>
        <p:nvSpPr>
          <p:cNvPr id="3" name="Zástupný symbol pro obsah 2"/>
          <p:cNvSpPr>
            <a:spLocks noGrp="1"/>
          </p:cNvSpPr>
          <p:nvPr>
            <p:ph idx="1"/>
          </p:nvPr>
        </p:nvSpPr>
        <p:spPr>
          <a:xfrm>
            <a:off x="900113" y="2204864"/>
            <a:ext cx="7772400" cy="3926061"/>
          </a:xfrm>
        </p:spPr>
        <p:txBody>
          <a:bodyPr/>
          <a:lstStyle/>
          <a:p>
            <a:pPr marL="0" indent="0">
              <a:buClr>
                <a:srgbClr val="80379B"/>
              </a:buClr>
              <a:buNone/>
            </a:pPr>
            <a:r>
              <a:rPr lang="cs-CZ" sz="2100" b="1" dirty="0" smtClean="0">
                <a:solidFill>
                  <a:srgbClr val="80379B"/>
                </a:solidFill>
              </a:rPr>
              <a:t>Období specializace jednotlivých společenských věd</a:t>
            </a:r>
          </a:p>
          <a:p>
            <a:pPr>
              <a:buClr>
                <a:srgbClr val="80379B"/>
              </a:buClr>
            </a:pPr>
            <a:r>
              <a:rPr lang="cs-CZ" sz="2100" dirty="0" smtClean="0"/>
              <a:t>období specializace jednotlivých společenských věd - výuka ekonomie a politologie na právnických fakultách, později na samostatných fakultách a univerzitách</a:t>
            </a:r>
          </a:p>
          <a:p>
            <a:pPr>
              <a:buClr>
                <a:srgbClr val="80379B"/>
              </a:buClr>
            </a:pPr>
            <a:r>
              <a:rPr lang="cs-CZ" sz="2100" dirty="0" smtClean="0"/>
              <a:t>oddělování práva, ekonomie a politologie</a:t>
            </a:r>
          </a:p>
        </p:txBody>
      </p:sp>
      <p:sp>
        <p:nvSpPr>
          <p:cNvPr id="4" name="Zástupný symbol pro zápatí 3"/>
          <p:cNvSpPr>
            <a:spLocks noGrp="1"/>
          </p:cNvSpPr>
          <p:nvPr>
            <p:ph type="ftr" sz="quarter" idx="10"/>
          </p:nvPr>
        </p:nvSpPr>
        <p:spPr/>
        <p:txBody>
          <a:bodyPr/>
          <a:lstStyle/>
          <a:p>
            <a:r>
              <a:rPr lang="cs-CZ" dirty="0" smtClean="0"/>
              <a:t>KŘÍŽKA, Vít: Ekonomická analýza práva</a:t>
            </a:r>
            <a:endParaRPr lang="cs-CZ" dirty="0"/>
          </a:p>
        </p:txBody>
      </p:sp>
      <p:sp>
        <p:nvSpPr>
          <p:cNvPr id="5" name="Zástupný symbol pro číslo snímku 4"/>
          <p:cNvSpPr>
            <a:spLocks noGrp="1"/>
          </p:cNvSpPr>
          <p:nvPr>
            <p:ph type="sldNum" sz="quarter" idx="11"/>
          </p:nvPr>
        </p:nvSpPr>
        <p:spPr/>
        <p:txBody>
          <a:bodyPr/>
          <a:lstStyle/>
          <a:p>
            <a:fld id="{33555ADB-E34D-4F12-A1B8-92345B38CADC}" type="slidenum">
              <a:rPr lang="cs-CZ" smtClean="0"/>
              <a:pPr/>
              <a:t>15</a:t>
            </a:fld>
            <a:endParaRPr lang="cs-CZ"/>
          </a:p>
        </p:txBody>
      </p:sp>
    </p:spTree>
    <p:extLst>
      <p:ext uri="{BB962C8B-B14F-4D97-AF65-F5344CB8AC3E}">
        <p14:creationId xmlns:p14="http://schemas.microsoft.com/office/powerpoint/2010/main" xmlns="" val="2709495660"/>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4400" y="1125538"/>
            <a:ext cx="7772400" cy="935310"/>
          </a:xfrm>
        </p:spPr>
        <p:txBody>
          <a:bodyPr/>
          <a:lstStyle/>
          <a:p>
            <a:r>
              <a:rPr lang="cs-CZ" b="1" dirty="0">
                <a:solidFill>
                  <a:srgbClr val="80379B"/>
                </a:solidFill>
                <a:latin typeface="Cambria" pitchFamily="18" charset="0"/>
              </a:rPr>
              <a:t>DĚJINY: </a:t>
            </a:r>
            <a:r>
              <a:rPr lang="cs-CZ" b="1" dirty="0">
                <a:latin typeface="Cambria" pitchFamily="18" charset="0"/>
              </a:rPr>
              <a:t>EKONOMICKÉ PŘÍSTUPY K PRÁVU </a:t>
            </a:r>
            <a:r>
              <a:rPr lang="cs-CZ" b="1" dirty="0" smtClean="0">
                <a:latin typeface="Cambria" pitchFamily="18" charset="0"/>
              </a:rPr>
              <a:t>VE 20. STOLETÍ</a:t>
            </a:r>
            <a:endParaRPr lang="cs-CZ" dirty="0"/>
          </a:p>
        </p:txBody>
      </p:sp>
      <p:sp>
        <p:nvSpPr>
          <p:cNvPr id="3" name="Zástupný symbol pro obsah 2"/>
          <p:cNvSpPr>
            <a:spLocks noGrp="1"/>
          </p:cNvSpPr>
          <p:nvPr>
            <p:ph idx="1"/>
          </p:nvPr>
        </p:nvSpPr>
        <p:spPr>
          <a:xfrm>
            <a:off x="900113" y="2204864"/>
            <a:ext cx="7772400" cy="3926061"/>
          </a:xfrm>
        </p:spPr>
        <p:txBody>
          <a:bodyPr/>
          <a:lstStyle/>
          <a:p>
            <a:pPr>
              <a:buClr>
                <a:srgbClr val="80379B"/>
              </a:buClr>
            </a:pPr>
            <a:r>
              <a:rPr lang="cs-CZ" sz="2100" dirty="0" smtClean="0"/>
              <a:t>německá historická právní škola, státověda – propojení politické ekonomie a právní vědy</a:t>
            </a:r>
          </a:p>
          <a:p>
            <a:pPr>
              <a:buClr>
                <a:srgbClr val="80379B"/>
              </a:buClr>
            </a:pPr>
            <a:r>
              <a:rPr lang="cs-CZ" sz="2100" dirty="0"/>
              <a:t>r</a:t>
            </a:r>
            <a:r>
              <a:rPr lang="cs-CZ" sz="2100" dirty="0" smtClean="0"/>
              <a:t>akouská škola</a:t>
            </a:r>
          </a:p>
          <a:p>
            <a:pPr>
              <a:buClr>
                <a:srgbClr val="80379B"/>
              </a:buClr>
            </a:pPr>
            <a:r>
              <a:rPr lang="cs-CZ" sz="2100" dirty="0" smtClean="0"/>
              <a:t>Ludwig von Mises - praxeologie</a:t>
            </a:r>
          </a:p>
          <a:p>
            <a:pPr marL="0" indent="0">
              <a:buNone/>
            </a:pPr>
            <a:endParaRPr lang="cs-CZ" dirty="0" smtClean="0"/>
          </a:p>
        </p:txBody>
      </p:sp>
      <p:sp>
        <p:nvSpPr>
          <p:cNvPr id="4" name="Zástupný symbol pro zápatí 3"/>
          <p:cNvSpPr>
            <a:spLocks noGrp="1"/>
          </p:cNvSpPr>
          <p:nvPr>
            <p:ph type="ftr" sz="quarter" idx="10"/>
          </p:nvPr>
        </p:nvSpPr>
        <p:spPr/>
        <p:txBody>
          <a:bodyPr/>
          <a:lstStyle/>
          <a:p>
            <a:r>
              <a:rPr lang="cs-CZ" dirty="0" smtClean="0"/>
              <a:t>KŘÍŽKA, Vít: Ekonomická analýza práva</a:t>
            </a:r>
            <a:endParaRPr lang="cs-CZ" dirty="0"/>
          </a:p>
        </p:txBody>
      </p:sp>
      <p:sp>
        <p:nvSpPr>
          <p:cNvPr id="5" name="Zástupný symbol pro číslo snímku 4"/>
          <p:cNvSpPr>
            <a:spLocks noGrp="1"/>
          </p:cNvSpPr>
          <p:nvPr>
            <p:ph type="sldNum" sz="quarter" idx="11"/>
          </p:nvPr>
        </p:nvSpPr>
        <p:spPr/>
        <p:txBody>
          <a:bodyPr/>
          <a:lstStyle/>
          <a:p>
            <a:fld id="{33555ADB-E34D-4F12-A1B8-92345B38CADC}" type="slidenum">
              <a:rPr lang="cs-CZ" smtClean="0"/>
              <a:pPr/>
              <a:t>16</a:t>
            </a:fld>
            <a:endParaRPr lang="cs-CZ"/>
          </a:p>
        </p:txBody>
      </p:sp>
      <p:pic>
        <p:nvPicPr>
          <p:cNvPr id="6" name="Obrázek 5"/>
          <p:cNvPicPr>
            <a:picLocks noChangeAspect="1"/>
          </p:cNvPicPr>
          <p:nvPr/>
        </p:nvPicPr>
        <p:blipFill>
          <a:blip r:embed="rId3" cstate="print">
            <a:extLst>
              <a:ext uri="{BEBA8EAE-BF5A-486C-A8C5-ECC9F3942E4B}">
                <a14:imgProps xmlns:a14="http://schemas.microsoft.com/office/drawing/2010/main" xmlns="">
                  <a14:imgLayer r:embed="rId4">
                    <a14:imgEffect>
                      <a14:backgroundRemoval t="0" b="100000" l="0" r="100000">
                        <a14:foregroundMark x1="34146" y1="35061" x2="34146" y2="35061"/>
                        <a14:foregroundMark x1="31301" y1="23171" x2="31301" y2="23171"/>
                        <a14:foregroundMark x1="31301" y1="19207" x2="31301" y2="19207"/>
                        <a14:foregroundMark x1="35366" y1="27744" x2="35366" y2="27744"/>
                        <a14:foregroundMark x1="35772" y1="28049" x2="35772" y2="28049"/>
                        <a14:foregroundMark x1="36992" y1="31707" x2="36992" y2="31707"/>
                        <a14:foregroundMark x1="34146" y1="39024" x2="34959" y2="40244"/>
                        <a14:foregroundMark x1="38211" y1="41768" x2="38211" y2="41768"/>
                        <a14:foregroundMark x1="41057" y1="45122" x2="41057" y2="46951"/>
                        <a14:foregroundMark x1="41463" y1="49695" x2="41463" y2="49695"/>
                        <a14:foregroundMark x1="47154" y1="57012" x2="47154" y2="57012"/>
                        <a14:foregroundMark x1="51626" y1="58232" x2="51626" y2="58232"/>
                        <a14:foregroundMark x1="47154" y1="71646" x2="47154" y2="71646"/>
                        <a14:foregroundMark x1="38618" y1="78963" x2="38618" y2="78963"/>
                        <a14:foregroundMark x1="29675" y1="82927" x2="26016" y2="83232"/>
                        <a14:foregroundMark x1="20732" y1="85061" x2="19919" y2="86280"/>
                        <a14:foregroundMark x1="11789" y1="92378" x2="11789" y2="92378"/>
                        <a14:foregroundMark x1="23171" y1="96951" x2="28455" y2="96341"/>
                        <a14:foregroundMark x1="32520" y1="95122" x2="35366" y2="94207"/>
                        <a14:foregroundMark x1="56098" y1="91768" x2="62195" y2="91768"/>
                        <a14:foregroundMark x1="76423" y1="91768" x2="76423" y2="91768"/>
                        <a14:foregroundMark x1="86585" y1="84451" x2="86992" y2="83232"/>
                        <a14:foregroundMark x1="86992" y1="79878" x2="86992" y2="78659"/>
                        <a14:foregroundMark x1="86585" y1="75610" x2="84959" y2="72866"/>
                        <a14:foregroundMark x1="83740" y1="69207" x2="82520" y2="67683"/>
                        <a14:foregroundMark x1="81707" y1="62500" x2="81707" y2="62500"/>
                        <a14:foregroundMark x1="85366" y1="59756" x2="87805" y2="61585"/>
                        <a14:foregroundMark x1="93496" y1="66159" x2="93496" y2="66159"/>
                        <a14:foregroundMark x1="78862" y1="70732" x2="75610" y2="71037"/>
                        <a14:foregroundMark x1="67480" y1="73171" x2="65447" y2="75305"/>
                        <a14:foregroundMark x1="65041" y1="80488" x2="65041" y2="81707"/>
                        <a14:foregroundMark x1="42683" y1="81098" x2="42683" y2="81098"/>
                        <a14:foregroundMark x1="41870" y1="83232" x2="42683" y2="85061"/>
                        <a14:foregroundMark x1="46341" y1="89634" x2="50407" y2="92073"/>
                        <a14:foregroundMark x1="63821" y1="40549" x2="62195" y2="37805"/>
                        <a14:foregroundMark x1="61382" y1="37805" x2="61382" y2="33537"/>
                        <a14:foregroundMark x1="61382" y1="32622" x2="59756" y2="29878"/>
                        <a14:foregroundMark x1="58943" y1="27134" x2="58943" y2="27134"/>
                        <a14:foregroundMark x1="57724" y1="25915" x2="57724" y2="25915"/>
                        <a14:foregroundMark x1="59756" y1="15854" x2="59756" y2="15854"/>
                        <a14:foregroundMark x1="59350" y1="14634" x2="56504" y2="13720"/>
                        <a14:foregroundMark x1="56098" y1="13720" x2="56098" y2="13720"/>
                        <a14:foregroundMark x1="39837" y1="53963" x2="39431" y2="56402"/>
                        <a14:foregroundMark x1="41057" y1="63720" x2="41463" y2="65244"/>
                        <a14:foregroundMark x1="41463" y1="68293" x2="41463" y2="68293"/>
                        <a14:foregroundMark x1="41057" y1="68598" x2="39431" y2="68293"/>
                        <a14:foregroundMark x1="37398" y1="66463" x2="37398" y2="66463"/>
                        <a14:foregroundMark x1="34959" y1="69512" x2="34146" y2="71037"/>
                        <a14:foregroundMark x1="44309" y1="75610" x2="45528" y2="79573"/>
                        <a14:foregroundMark x1="46341" y1="83232" x2="48780" y2="84146"/>
                        <a14:foregroundMark x1="53252" y1="84451" x2="53252" y2="84451"/>
                        <a14:foregroundMark x1="56504" y1="85061" x2="58943" y2="82012"/>
                        <a14:foregroundMark x1="58943" y1="82012" x2="58943" y2="78659"/>
                        <a14:foregroundMark x1="58943" y1="74390" x2="58943" y2="74390"/>
                        <a14:foregroundMark x1="58943" y1="72866" x2="60976" y2="72866"/>
                        <a14:foregroundMark x1="67073" y1="78963" x2="69512" y2="82012"/>
                        <a14:foregroundMark x1="71545" y1="86585" x2="71951" y2="87805"/>
                        <a14:foregroundMark x1="77236" y1="90244" x2="77236" y2="90244"/>
                        <a14:foregroundMark x1="84959" y1="92073" x2="86992" y2="92073"/>
                        <a14:foregroundMark x1="87805" y1="91768" x2="87805" y2="91768"/>
                        <a14:foregroundMark x1="82520" y1="84451" x2="79268" y2="82317"/>
                        <a14:foregroundMark x1="3659" y1="90244" x2="3659" y2="90244"/>
                        <a14:foregroundMark x1="2439" y1="90854" x2="2439" y2="90854"/>
                        <a14:foregroundMark x1="36179" y1="8841" x2="36179" y2="8841"/>
                        <a14:foregroundMark x1="41057" y1="6098" x2="41057" y2="6098"/>
                        <a14:foregroundMark x1="36179" y1="7317" x2="36179" y2="7317"/>
                        <a14:foregroundMark x1="33333" y1="9756" x2="33333" y2="9756"/>
                        <a14:foregroundMark x1="2846" y1="86280" x2="2846" y2="86280"/>
                        <a14:foregroundMark x1="3252" y1="85366" x2="3252" y2="85366"/>
                        <a14:foregroundMark x1="4472" y1="83841" x2="4472" y2="83841"/>
                        <a14:foregroundMark x1="77642" y1="28049" x2="77642" y2="28049"/>
                        <a14:foregroundMark x1="76829" y1="19512" x2="76829" y2="19512"/>
                        <a14:foregroundMark x1="78049" y1="24390" x2="78049" y2="24390"/>
                        <a14:foregroundMark x1="78049" y1="28354" x2="78049" y2="28354"/>
                        <a14:foregroundMark x1="78455" y1="27134" x2="78455" y2="27134"/>
                        <a14:foregroundMark x1="77642" y1="25305" x2="77642" y2="25305"/>
                        <a14:foregroundMark x1="77236" y1="21646" x2="77236" y2="21646"/>
                        <a14:foregroundMark x1="76423" y1="20122" x2="76423" y2="20122"/>
                        <a14:foregroundMark x1="76016" y1="17378" x2="76016" y2="17378"/>
                        <a14:foregroundMark x1="75203" y1="15854" x2="75203" y2="15854"/>
                        <a14:foregroundMark x1="80081" y1="34451" x2="80081" y2="34451"/>
                        <a14:foregroundMark x1="79675" y1="39329" x2="79675" y2="39329"/>
                        <a14:foregroundMark x1="79268" y1="40854" x2="79268" y2="40854"/>
                        <a14:foregroundMark x1="79268" y1="42683" x2="79268" y2="42683"/>
                        <a14:foregroundMark x1="33333" y1="54573" x2="33333" y2="54573"/>
                        <a14:foregroundMark x1="30894" y1="52439" x2="30894" y2="52439"/>
                        <a14:foregroundMark x1="29675" y1="49695" x2="29675" y2="49695"/>
                        <a14:foregroundMark x1="28455" y1="48171" x2="28455" y2="48171"/>
                        <a14:backgroundMark x1="95122" y1="48476" x2="95122" y2="48476"/>
                        <a14:backgroundMark x1="89837" y1="36585" x2="89024" y2="33841"/>
                        <a14:backgroundMark x1="86992" y1="27134" x2="86992" y2="22561"/>
                        <a14:backgroundMark x1="20325" y1="9146" x2="20325" y2="9146"/>
                        <a14:backgroundMark x1="13415" y1="18902" x2="13415" y2="20122"/>
                        <a14:backgroundMark x1="14634" y1="28354" x2="14634" y2="32622"/>
                        <a14:backgroundMark x1="14634" y1="45122" x2="14634" y2="48171"/>
                        <a14:backgroundMark x1="813" y1="85061" x2="813" y2="85061"/>
                        <a14:backgroundMark x1="80081" y1="31707" x2="80081" y2="31707"/>
                        <a14:backgroundMark x1="18699" y1="46037" x2="18699" y2="46037"/>
                      </a14:backgroundRemoval>
                    </a14:imgEffect>
                  </a14:imgLayer>
                </a14:imgProps>
              </a:ext>
              <a:ext uri="{28A0092B-C50C-407E-A947-70E740481C1C}">
                <a14:useLocalDpi xmlns:a14="http://schemas.microsoft.com/office/drawing/2010/main" xmlns="" val="0"/>
              </a:ext>
            </a:extLst>
          </a:blip>
          <a:stretch>
            <a:fillRect/>
          </a:stretch>
        </p:blipFill>
        <p:spPr>
          <a:xfrm>
            <a:off x="6264846" y="3019128"/>
            <a:ext cx="2879154" cy="3838872"/>
          </a:xfrm>
          <a:prstGeom prst="rect">
            <a:avLst/>
          </a:prstGeom>
        </p:spPr>
      </p:pic>
    </p:spTree>
    <p:extLst>
      <p:ext uri="{BB962C8B-B14F-4D97-AF65-F5344CB8AC3E}">
        <p14:creationId xmlns:p14="http://schemas.microsoft.com/office/powerpoint/2010/main" xmlns="" val="3817789184"/>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80379B"/>
                </a:solidFill>
                <a:latin typeface="Cambria" pitchFamily="18" charset="0"/>
              </a:rPr>
              <a:t>DĚJINY: </a:t>
            </a:r>
            <a:r>
              <a:rPr lang="cs-CZ" b="1" dirty="0" smtClean="0">
                <a:latin typeface="Cambria" pitchFamily="18" charset="0"/>
              </a:rPr>
              <a:t>INSTITUCIONÁLNÍ EKONOMIE</a:t>
            </a:r>
            <a:endParaRPr lang="cs-CZ" dirty="0"/>
          </a:p>
        </p:txBody>
      </p:sp>
      <p:sp>
        <p:nvSpPr>
          <p:cNvPr id="3" name="Zástupný symbol pro obsah 2"/>
          <p:cNvSpPr>
            <a:spLocks noGrp="1"/>
          </p:cNvSpPr>
          <p:nvPr>
            <p:ph idx="1"/>
          </p:nvPr>
        </p:nvSpPr>
        <p:spPr/>
        <p:txBody>
          <a:bodyPr/>
          <a:lstStyle/>
          <a:p>
            <a:pPr marL="0" indent="0">
              <a:buClr>
                <a:srgbClr val="80379B"/>
              </a:buClr>
              <a:buNone/>
            </a:pPr>
            <a:r>
              <a:rPr lang="cs-CZ" sz="2300" b="1" dirty="0" smtClean="0"/>
              <a:t>Klasická institucionální ekonomie</a:t>
            </a:r>
          </a:p>
          <a:p>
            <a:pPr>
              <a:buClr>
                <a:srgbClr val="80379B"/>
              </a:buClr>
            </a:pPr>
            <a:r>
              <a:rPr lang="cs-CZ" sz="2300" dirty="0" smtClean="0"/>
              <a:t>americký ekonomický institucionalismus (90. léta 19. století až do II. světové války)</a:t>
            </a:r>
          </a:p>
          <a:p>
            <a:pPr>
              <a:buClr>
                <a:srgbClr val="80379B"/>
              </a:buClr>
            </a:pPr>
            <a:r>
              <a:rPr lang="cs-CZ" sz="2300" dirty="0"/>
              <a:t>o</a:t>
            </a:r>
            <a:r>
              <a:rPr lang="cs-CZ" sz="2300" dirty="0" smtClean="0"/>
              <a:t>dmítnutí konceptu racionálního člověka</a:t>
            </a:r>
          </a:p>
          <a:p>
            <a:pPr>
              <a:buClr>
                <a:srgbClr val="80379B"/>
              </a:buClr>
            </a:pPr>
            <a:r>
              <a:rPr lang="cs-CZ" sz="2300" dirty="0"/>
              <a:t>m</a:t>
            </a:r>
            <a:r>
              <a:rPr lang="cs-CZ" sz="2300" dirty="0" smtClean="0"/>
              <a:t>etodologický kolektivismus</a:t>
            </a:r>
          </a:p>
          <a:p>
            <a:pPr>
              <a:buClr>
                <a:srgbClr val="80379B"/>
              </a:buClr>
            </a:pPr>
            <a:endParaRPr lang="cs-CZ" sz="2300" dirty="0" smtClean="0"/>
          </a:p>
          <a:p>
            <a:pPr marL="0" indent="0">
              <a:buClr>
                <a:srgbClr val="80379B"/>
              </a:buClr>
              <a:buNone/>
            </a:pPr>
            <a:r>
              <a:rPr lang="cs-CZ" sz="2300" b="1" dirty="0" smtClean="0"/>
              <a:t>Nová institucionální ekonomie</a:t>
            </a:r>
          </a:p>
          <a:p>
            <a:pPr>
              <a:buClr>
                <a:srgbClr val="80379B"/>
              </a:buClr>
            </a:pPr>
            <a:r>
              <a:rPr lang="cs-CZ" sz="2300" dirty="0" smtClean="0"/>
              <a:t>Ronald Coase</a:t>
            </a:r>
          </a:p>
          <a:p>
            <a:pPr>
              <a:buClr>
                <a:srgbClr val="80379B"/>
              </a:buClr>
            </a:pPr>
            <a:r>
              <a:rPr lang="cs-CZ" sz="2300" dirty="0" smtClean="0"/>
              <a:t>návrat k metodologickému individualismu se zdůrazněním úlohy institucí</a:t>
            </a:r>
          </a:p>
          <a:p>
            <a:pPr>
              <a:buClr>
                <a:srgbClr val="80379B"/>
              </a:buClr>
            </a:pPr>
            <a:r>
              <a:rPr lang="cs-CZ" sz="2300" dirty="0"/>
              <a:t>e</a:t>
            </a:r>
            <a:r>
              <a:rPr lang="cs-CZ" sz="2300" dirty="0" smtClean="0"/>
              <a:t>konomie transakčních nákladů a vlastnických práv</a:t>
            </a:r>
            <a:endParaRPr lang="cs-CZ" sz="2300" dirty="0"/>
          </a:p>
        </p:txBody>
      </p:sp>
      <p:sp>
        <p:nvSpPr>
          <p:cNvPr id="4" name="Zástupný symbol pro zápatí 3"/>
          <p:cNvSpPr>
            <a:spLocks noGrp="1"/>
          </p:cNvSpPr>
          <p:nvPr>
            <p:ph type="ftr" sz="quarter" idx="10"/>
          </p:nvPr>
        </p:nvSpPr>
        <p:spPr/>
        <p:txBody>
          <a:bodyPr/>
          <a:lstStyle/>
          <a:p>
            <a:r>
              <a:rPr lang="cs-CZ" dirty="0" smtClean="0"/>
              <a:t>KŘÍŽKA, Vít: Ekonomická analýza práva</a:t>
            </a:r>
            <a:endParaRPr lang="cs-CZ" dirty="0"/>
          </a:p>
        </p:txBody>
      </p:sp>
      <p:sp>
        <p:nvSpPr>
          <p:cNvPr id="5" name="Zástupný symbol pro číslo snímku 4"/>
          <p:cNvSpPr>
            <a:spLocks noGrp="1"/>
          </p:cNvSpPr>
          <p:nvPr>
            <p:ph type="sldNum" sz="quarter" idx="11"/>
          </p:nvPr>
        </p:nvSpPr>
        <p:spPr/>
        <p:txBody>
          <a:bodyPr/>
          <a:lstStyle/>
          <a:p>
            <a:fld id="{33555ADB-E34D-4F12-A1B8-92345B38CADC}" type="slidenum">
              <a:rPr lang="cs-CZ" smtClean="0"/>
              <a:pPr/>
              <a:t>17</a:t>
            </a:fld>
            <a:endParaRPr lang="cs-CZ"/>
          </a:p>
        </p:txBody>
      </p:sp>
    </p:spTree>
    <p:extLst>
      <p:ext uri="{BB962C8B-B14F-4D97-AF65-F5344CB8AC3E}">
        <p14:creationId xmlns:p14="http://schemas.microsoft.com/office/powerpoint/2010/main" xmlns="" val="359284384"/>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4400" y="1125538"/>
            <a:ext cx="7772400" cy="935310"/>
          </a:xfrm>
        </p:spPr>
        <p:txBody>
          <a:bodyPr/>
          <a:lstStyle/>
          <a:p>
            <a:r>
              <a:rPr lang="cs-CZ" b="1" dirty="0" smtClean="0">
                <a:solidFill>
                  <a:srgbClr val="80379B"/>
                </a:solidFill>
                <a:latin typeface="Cambria" pitchFamily="18" charset="0"/>
              </a:rPr>
              <a:t>DĚJINY: </a:t>
            </a:r>
            <a:r>
              <a:rPr lang="cs-CZ" b="1" dirty="0" smtClean="0">
                <a:latin typeface="Cambria" pitchFamily="18" charset="0"/>
              </a:rPr>
              <a:t>STARÉ OBDOBÍ EKONOMICKÉ ANALÝZY PRÁVA</a:t>
            </a:r>
            <a:endParaRPr lang="cs-CZ" dirty="0"/>
          </a:p>
        </p:txBody>
      </p:sp>
      <p:sp>
        <p:nvSpPr>
          <p:cNvPr id="3" name="Zástupný symbol pro obsah 2"/>
          <p:cNvSpPr>
            <a:spLocks noGrp="1"/>
          </p:cNvSpPr>
          <p:nvPr>
            <p:ph idx="1"/>
          </p:nvPr>
        </p:nvSpPr>
        <p:spPr>
          <a:xfrm>
            <a:off x="900113" y="2204864"/>
            <a:ext cx="7772400" cy="3926061"/>
          </a:xfrm>
        </p:spPr>
        <p:txBody>
          <a:bodyPr/>
          <a:lstStyle/>
          <a:p>
            <a:pPr>
              <a:buClr>
                <a:srgbClr val="80379B"/>
              </a:buClr>
            </a:pPr>
            <a:r>
              <a:rPr lang="cs-CZ" sz="2000" dirty="0" smtClean="0"/>
              <a:t>30. – 60. léta 20. století</a:t>
            </a:r>
          </a:p>
          <a:p>
            <a:pPr>
              <a:buClr>
                <a:srgbClr val="80379B"/>
              </a:buClr>
            </a:pPr>
            <a:endParaRPr lang="cs-CZ" sz="2000" dirty="0" smtClean="0"/>
          </a:p>
          <a:p>
            <a:pPr marL="0" indent="0">
              <a:buClr>
                <a:srgbClr val="80379B"/>
              </a:buClr>
              <a:buNone/>
            </a:pPr>
            <a:r>
              <a:rPr lang="cs-CZ" sz="2000" b="1" dirty="0" smtClean="0">
                <a:solidFill>
                  <a:srgbClr val="80379B"/>
                </a:solidFill>
              </a:rPr>
              <a:t>Ronald Coase </a:t>
            </a:r>
            <a:r>
              <a:rPr lang="cs-CZ" sz="2000" dirty="0" smtClean="0"/>
              <a:t>(1910-2013)</a:t>
            </a:r>
          </a:p>
          <a:p>
            <a:pPr>
              <a:buClr>
                <a:srgbClr val="80379B"/>
              </a:buClr>
            </a:pPr>
            <a:r>
              <a:rPr lang="cs-CZ" sz="2000" i="1" dirty="0" smtClean="0"/>
              <a:t>The Nature of the Firm </a:t>
            </a:r>
            <a:r>
              <a:rPr lang="cs-CZ" sz="2000" dirty="0" smtClean="0"/>
              <a:t>(1937) – vysvětlení vzniku firem pomocí transakčních nákladů</a:t>
            </a:r>
          </a:p>
          <a:p>
            <a:pPr>
              <a:buClr>
                <a:srgbClr val="80379B"/>
              </a:buClr>
            </a:pPr>
            <a:r>
              <a:rPr lang="cs-CZ" sz="2000" i="1" dirty="0" smtClean="0"/>
              <a:t>The Theory of Social Cost </a:t>
            </a:r>
            <a:r>
              <a:rPr lang="cs-CZ" sz="2000" dirty="0" smtClean="0"/>
              <a:t>(1960) – Coaseho teorém</a:t>
            </a:r>
          </a:p>
          <a:p>
            <a:pPr marL="0" indent="0">
              <a:buClr>
                <a:srgbClr val="80379B"/>
              </a:buClr>
              <a:buNone/>
            </a:pPr>
            <a:endParaRPr lang="cs-CZ" sz="2000" dirty="0" smtClean="0"/>
          </a:p>
          <a:p>
            <a:pPr marL="0" indent="0">
              <a:buClr>
                <a:srgbClr val="80379B"/>
              </a:buClr>
              <a:buNone/>
            </a:pPr>
            <a:r>
              <a:rPr lang="cs-CZ" sz="2000" b="1" dirty="0" smtClean="0">
                <a:solidFill>
                  <a:srgbClr val="80379B"/>
                </a:solidFill>
              </a:rPr>
              <a:t>Aaron Director </a:t>
            </a:r>
            <a:r>
              <a:rPr lang="cs-CZ" sz="2000" dirty="0" smtClean="0"/>
              <a:t>(1901-2004)</a:t>
            </a:r>
          </a:p>
          <a:p>
            <a:pPr>
              <a:buClr>
                <a:srgbClr val="80379B"/>
              </a:buClr>
            </a:pPr>
            <a:r>
              <a:rPr lang="cs-CZ" sz="2000" dirty="0"/>
              <a:t>p</a:t>
            </a:r>
            <a:r>
              <a:rPr lang="cs-CZ" sz="2000" dirty="0" smtClean="0"/>
              <a:t>rofesor chicagské právnické fakulty</a:t>
            </a:r>
          </a:p>
          <a:p>
            <a:pPr>
              <a:buClr>
                <a:srgbClr val="80379B"/>
              </a:buClr>
            </a:pPr>
            <a:r>
              <a:rPr lang="cs-CZ" sz="2000" dirty="0"/>
              <a:t>e</a:t>
            </a:r>
            <a:r>
              <a:rPr lang="cs-CZ" sz="2000" dirty="0" smtClean="0"/>
              <a:t>konomická analýza antitrustového, konkurzního a pracovního práva</a:t>
            </a:r>
          </a:p>
          <a:p>
            <a:pPr>
              <a:buClr>
                <a:srgbClr val="80379B"/>
              </a:buClr>
            </a:pPr>
            <a:endParaRPr lang="cs-CZ" dirty="0" smtClean="0"/>
          </a:p>
          <a:p>
            <a:endParaRPr lang="cs-CZ" dirty="0"/>
          </a:p>
        </p:txBody>
      </p:sp>
      <p:sp>
        <p:nvSpPr>
          <p:cNvPr id="4" name="Zástupný symbol pro zápatí 3"/>
          <p:cNvSpPr>
            <a:spLocks noGrp="1"/>
          </p:cNvSpPr>
          <p:nvPr>
            <p:ph type="ftr" sz="quarter" idx="10"/>
          </p:nvPr>
        </p:nvSpPr>
        <p:spPr/>
        <p:txBody>
          <a:bodyPr/>
          <a:lstStyle/>
          <a:p>
            <a:r>
              <a:rPr lang="cs-CZ" dirty="0" smtClean="0"/>
              <a:t>KŘÍŽKA, Vít: Ekonomická analýza práva</a:t>
            </a:r>
            <a:endParaRPr lang="cs-CZ" dirty="0"/>
          </a:p>
        </p:txBody>
      </p:sp>
      <p:sp>
        <p:nvSpPr>
          <p:cNvPr id="5" name="Zástupný symbol pro číslo snímku 4"/>
          <p:cNvSpPr>
            <a:spLocks noGrp="1"/>
          </p:cNvSpPr>
          <p:nvPr>
            <p:ph type="sldNum" sz="quarter" idx="11"/>
          </p:nvPr>
        </p:nvSpPr>
        <p:spPr/>
        <p:txBody>
          <a:bodyPr/>
          <a:lstStyle/>
          <a:p>
            <a:fld id="{33555ADB-E34D-4F12-A1B8-92345B38CADC}" type="slidenum">
              <a:rPr lang="cs-CZ" smtClean="0"/>
              <a:pPr/>
              <a:t>18</a:t>
            </a:fld>
            <a:endParaRPr lang="cs-CZ"/>
          </a:p>
        </p:txBody>
      </p:sp>
    </p:spTree>
    <p:extLst>
      <p:ext uri="{BB962C8B-B14F-4D97-AF65-F5344CB8AC3E}">
        <p14:creationId xmlns:p14="http://schemas.microsoft.com/office/powerpoint/2010/main" xmlns="" val="859241394"/>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80379B"/>
                </a:solidFill>
                <a:latin typeface="Cambria" pitchFamily="18" charset="0"/>
              </a:rPr>
              <a:t>DĚJINY: </a:t>
            </a:r>
            <a:r>
              <a:rPr lang="cs-CZ" b="1" dirty="0" smtClean="0">
                <a:latin typeface="Cambria" pitchFamily="18" charset="0"/>
              </a:rPr>
              <a:t>NOVÉ OBDOBÍ EKONOMICKÉ ANALÝZY PRÁVA</a:t>
            </a:r>
            <a:endParaRPr lang="cs-CZ" dirty="0"/>
          </a:p>
        </p:txBody>
      </p:sp>
      <p:sp>
        <p:nvSpPr>
          <p:cNvPr id="5" name="Zástupný symbol pro číslo snímku 4"/>
          <p:cNvSpPr>
            <a:spLocks noGrp="1"/>
          </p:cNvSpPr>
          <p:nvPr>
            <p:ph type="sldNum" sz="quarter" idx="11"/>
          </p:nvPr>
        </p:nvSpPr>
        <p:spPr/>
        <p:txBody>
          <a:bodyPr/>
          <a:lstStyle/>
          <a:p>
            <a:fld id="{33555ADB-E34D-4F12-A1B8-92345B38CADC}" type="slidenum">
              <a:rPr lang="cs-CZ" smtClean="0"/>
              <a:pPr/>
              <a:t>19</a:t>
            </a:fld>
            <a:endParaRPr lang="cs-CZ"/>
          </a:p>
        </p:txBody>
      </p:sp>
      <p:sp>
        <p:nvSpPr>
          <p:cNvPr id="7" name="Zástupný symbol pro obsah 2"/>
          <p:cNvSpPr txBox="1">
            <a:spLocks/>
          </p:cNvSpPr>
          <p:nvPr/>
        </p:nvSpPr>
        <p:spPr bwMode="auto">
          <a:xfrm>
            <a:off x="900113" y="2276872"/>
            <a:ext cx="7772400" cy="38540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fontAlgn="base">
              <a:spcBef>
                <a:spcPct val="20000"/>
              </a:spcBef>
              <a:spcAft>
                <a:spcPct val="0"/>
              </a:spcAft>
              <a:buClr>
                <a:srgbClr val="A9AAAE"/>
              </a:buClr>
              <a:buFont typeface="Wingdings" pitchFamily="2" charset="2"/>
              <a:buChar char="n"/>
              <a:defRPr sz="2400">
                <a:solidFill>
                  <a:schemeClr val="tx1"/>
                </a:solidFill>
                <a:latin typeface="+mn-lt"/>
                <a:ea typeface="+mn-ea"/>
                <a:cs typeface="+mn-cs"/>
              </a:defRPr>
            </a:lvl1pPr>
            <a:lvl2pPr marL="742950" indent="-285750" algn="l" rtl="0" fontAlgn="base">
              <a:spcBef>
                <a:spcPct val="20000"/>
              </a:spcBef>
              <a:spcAft>
                <a:spcPct val="0"/>
              </a:spcAft>
              <a:buClr>
                <a:srgbClr val="A9AAAE"/>
              </a:buClr>
              <a:buFont typeface="Wingdings" pitchFamily="2" charset="2"/>
              <a:buChar char="n"/>
              <a:defRPr sz="2200">
                <a:solidFill>
                  <a:schemeClr val="tx1"/>
                </a:solidFill>
                <a:latin typeface="+mn-lt"/>
              </a:defRPr>
            </a:lvl2pPr>
            <a:lvl3pPr marL="1143000" indent="-228600" algn="l" rtl="0" fontAlgn="base">
              <a:spcBef>
                <a:spcPct val="20000"/>
              </a:spcBef>
              <a:spcAft>
                <a:spcPct val="0"/>
              </a:spcAft>
              <a:buClr>
                <a:srgbClr val="A9AAAE"/>
              </a:buClr>
              <a:buFont typeface="Wingdings" pitchFamily="2" charset="2"/>
              <a:buChar char="n"/>
              <a:defRPr sz="2000">
                <a:solidFill>
                  <a:schemeClr val="tx1"/>
                </a:solidFill>
                <a:latin typeface="+mn-lt"/>
              </a:defRPr>
            </a:lvl3pPr>
            <a:lvl4pPr marL="16002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9pPr>
          </a:lstStyle>
          <a:p>
            <a:pPr>
              <a:buClr>
                <a:srgbClr val="80379B"/>
              </a:buClr>
            </a:pPr>
            <a:r>
              <a:rPr lang="cs-CZ" sz="2000" dirty="0" smtClean="0"/>
              <a:t>60. léta 20. století až dodnes</a:t>
            </a:r>
          </a:p>
          <a:p>
            <a:pPr>
              <a:buClr>
                <a:srgbClr val="80379B"/>
              </a:buClr>
            </a:pPr>
            <a:r>
              <a:rPr lang="cs-CZ" sz="2000" dirty="0" smtClean="0"/>
              <a:t>Posner-Becker Blog</a:t>
            </a:r>
          </a:p>
          <a:p>
            <a:pPr>
              <a:buClr>
                <a:srgbClr val="80379B"/>
              </a:buClr>
            </a:pPr>
            <a:endParaRPr lang="cs-CZ" sz="2000" dirty="0" smtClean="0"/>
          </a:p>
          <a:p>
            <a:pPr marL="0" indent="0">
              <a:buClr>
                <a:srgbClr val="80379B"/>
              </a:buClr>
              <a:buFont typeface="Wingdings" pitchFamily="2" charset="2"/>
              <a:buNone/>
            </a:pPr>
            <a:r>
              <a:rPr lang="cs-CZ" sz="2000" b="1" dirty="0" smtClean="0">
                <a:solidFill>
                  <a:srgbClr val="80379B"/>
                </a:solidFill>
              </a:rPr>
              <a:t>Gary Becker </a:t>
            </a:r>
            <a:r>
              <a:rPr lang="cs-CZ" sz="2000" dirty="0" smtClean="0"/>
              <a:t>(*1930)</a:t>
            </a:r>
          </a:p>
          <a:p>
            <a:pPr>
              <a:buClr>
                <a:srgbClr val="80379B"/>
              </a:buClr>
            </a:pPr>
            <a:r>
              <a:rPr lang="cs-CZ" sz="2000" i="1" dirty="0" smtClean="0"/>
              <a:t>The Economic Approach to Human Behavior </a:t>
            </a:r>
            <a:r>
              <a:rPr lang="cs-CZ" sz="2000" dirty="0" smtClean="0"/>
              <a:t>(1976)</a:t>
            </a:r>
          </a:p>
          <a:p>
            <a:pPr>
              <a:buClr>
                <a:srgbClr val="80379B"/>
              </a:buClr>
            </a:pPr>
            <a:r>
              <a:rPr lang="cs-CZ" sz="2000" dirty="0"/>
              <a:t>e</a:t>
            </a:r>
            <a:r>
              <a:rPr lang="cs-CZ" sz="2000" dirty="0" smtClean="0"/>
              <a:t>konomie jako imperiální věda</a:t>
            </a:r>
          </a:p>
          <a:p>
            <a:pPr marL="0" indent="0">
              <a:buClr>
                <a:srgbClr val="80379B"/>
              </a:buClr>
              <a:buFont typeface="Wingdings" pitchFamily="2" charset="2"/>
              <a:buNone/>
            </a:pPr>
            <a:endParaRPr lang="cs-CZ" sz="2000" dirty="0" smtClean="0"/>
          </a:p>
          <a:p>
            <a:pPr marL="0" indent="0">
              <a:buClr>
                <a:srgbClr val="80379B"/>
              </a:buClr>
              <a:buFont typeface="Wingdings" pitchFamily="2" charset="2"/>
              <a:buNone/>
            </a:pPr>
            <a:r>
              <a:rPr lang="cs-CZ" sz="2000" b="1" dirty="0" smtClean="0">
                <a:solidFill>
                  <a:srgbClr val="80379B"/>
                </a:solidFill>
              </a:rPr>
              <a:t>Richard Posner </a:t>
            </a:r>
            <a:r>
              <a:rPr lang="cs-CZ" sz="2000" dirty="0" smtClean="0"/>
              <a:t>(*1939)</a:t>
            </a:r>
          </a:p>
          <a:p>
            <a:pPr>
              <a:buClr>
                <a:srgbClr val="80379B"/>
              </a:buClr>
            </a:pPr>
            <a:r>
              <a:rPr lang="cs-CZ" sz="2000" dirty="0"/>
              <a:t>s</a:t>
            </a:r>
            <a:r>
              <a:rPr lang="cs-CZ" sz="2000" dirty="0" smtClean="0"/>
              <a:t>oudce Odvolacího soudu USA pro 7. odvod (Chicago)</a:t>
            </a:r>
          </a:p>
          <a:p>
            <a:pPr>
              <a:buClr>
                <a:srgbClr val="80379B"/>
              </a:buClr>
            </a:pPr>
            <a:r>
              <a:rPr lang="cs-CZ" sz="2000" i="1" dirty="0" smtClean="0"/>
              <a:t>Economic Analysis of Law </a:t>
            </a:r>
            <a:r>
              <a:rPr lang="cs-CZ" sz="2000" dirty="0" smtClean="0"/>
              <a:t>(1973)</a:t>
            </a:r>
          </a:p>
          <a:p>
            <a:pPr>
              <a:buClr>
                <a:srgbClr val="80379B"/>
              </a:buClr>
            </a:pPr>
            <a:endParaRPr lang="cs-CZ" dirty="0" smtClean="0"/>
          </a:p>
          <a:p>
            <a:endParaRPr lang="cs-CZ" dirty="0"/>
          </a:p>
        </p:txBody>
      </p:sp>
      <p:sp>
        <p:nvSpPr>
          <p:cNvPr id="6" name="Zástupný symbol pro zápatí 3"/>
          <p:cNvSpPr>
            <a:spLocks noGrp="1"/>
          </p:cNvSpPr>
          <p:nvPr>
            <p:ph type="ftr" sz="quarter" idx="10"/>
          </p:nvPr>
        </p:nvSpPr>
        <p:spPr>
          <a:xfrm>
            <a:off x="898525" y="6442075"/>
            <a:ext cx="6837363" cy="263525"/>
          </a:xfrm>
        </p:spPr>
        <p:txBody>
          <a:bodyPr/>
          <a:lstStyle/>
          <a:p>
            <a:r>
              <a:rPr lang="cs-CZ" dirty="0" smtClean="0"/>
              <a:t>KŘÍŽKA, Vít: Ekonomická analýza práva</a:t>
            </a:r>
            <a:endParaRPr lang="cs-CZ" dirty="0"/>
          </a:p>
        </p:txBody>
      </p:sp>
    </p:spTree>
    <p:extLst>
      <p:ext uri="{BB962C8B-B14F-4D97-AF65-F5344CB8AC3E}">
        <p14:creationId xmlns:p14="http://schemas.microsoft.com/office/powerpoint/2010/main" xmlns="" val="3069389436"/>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80379B"/>
                </a:solidFill>
                <a:latin typeface="Cambria" pitchFamily="18" charset="0"/>
              </a:rPr>
              <a:t>OBSAH PŘEDNÁŠKY: </a:t>
            </a:r>
            <a:r>
              <a:rPr lang="cs-CZ" b="1" dirty="0" smtClean="0">
                <a:latin typeface="Cambria" pitchFamily="18" charset="0"/>
              </a:rPr>
              <a:t>LAW </a:t>
            </a:r>
            <a:r>
              <a:rPr lang="en-US" b="1" dirty="0" smtClean="0">
                <a:latin typeface="Cambria" pitchFamily="18" charset="0"/>
              </a:rPr>
              <a:t>&amp;</a:t>
            </a:r>
            <a:r>
              <a:rPr lang="cs-CZ" b="1" dirty="0" smtClean="0">
                <a:latin typeface="Cambria" pitchFamily="18" charset="0"/>
              </a:rPr>
              <a:t> ECONOMICS</a:t>
            </a:r>
            <a:endParaRPr lang="cs-CZ" dirty="0"/>
          </a:p>
        </p:txBody>
      </p:sp>
      <p:sp>
        <p:nvSpPr>
          <p:cNvPr id="3" name="Zástupný symbol pro obsah 2"/>
          <p:cNvSpPr>
            <a:spLocks noGrp="1"/>
          </p:cNvSpPr>
          <p:nvPr>
            <p:ph idx="1"/>
          </p:nvPr>
        </p:nvSpPr>
        <p:spPr/>
        <p:txBody>
          <a:bodyPr/>
          <a:lstStyle/>
          <a:p>
            <a:pPr>
              <a:buClr>
                <a:srgbClr val="80379B"/>
              </a:buClr>
            </a:pPr>
            <a:r>
              <a:rPr lang="cs-CZ" dirty="0" smtClean="0"/>
              <a:t>základní charakteristika</a:t>
            </a:r>
          </a:p>
          <a:p>
            <a:pPr>
              <a:buClr>
                <a:srgbClr val="80379B"/>
              </a:buClr>
            </a:pPr>
            <a:r>
              <a:rPr lang="cs-CZ" dirty="0"/>
              <a:t>h</a:t>
            </a:r>
            <a:r>
              <a:rPr lang="cs-CZ" dirty="0" smtClean="0"/>
              <a:t>istorický vývoj</a:t>
            </a:r>
          </a:p>
          <a:p>
            <a:pPr>
              <a:buClr>
                <a:srgbClr val="80379B"/>
              </a:buClr>
            </a:pPr>
            <a:r>
              <a:rPr lang="cs-CZ" dirty="0" smtClean="0"/>
              <a:t>základní pojmy</a:t>
            </a:r>
          </a:p>
          <a:p>
            <a:pPr>
              <a:buClr>
                <a:srgbClr val="80379B"/>
              </a:buClr>
            </a:pPr>
            <a:r>
              <a:rPr lang="cs-CZ" dirty="0"/>
              <a:t>p</a:t>
            </a:r>
            <a:r>
              <a:rPr lang="cs-CZ" dirty="0" smtClean="0"/>
              <a:t>raktické využití ekonomické analýzy práva</a:t>
            </a:r>
          </a:p>
          <a:p>
            <a:pPr>
              <a:buClr>
                <a:srgbClr val="80379B"/>
              </a:buClr>
            </a:pPr>
            <a:endParaRPr lang="cs-CZ" dirty="0" smtClean="0"/>
          </a:p>
          <a:p>
            <a:endParaRPr lang="cs-CZ" dirty="0"/>
          </a:p>
        </p:txBody>
      </p:sp>
      <p:sp>
        <p:nvSpPr>
          <p:cNvPr id="4" name="Zástupný symbol pro zápatí 3"/>
          <p:cNvSpPr>
            <a:spLocks noGrp="1"/>
          </p:cNvSpPr>
          <p:nvPr>
            <p:ph type="ftr" sz="quarter" idx="10"/>
          </p:nvPr>
        </p:nvSpPr>
        <p:spPr/>
        <p:txBody>
          <a:bodyPr/>
          <a:lstStyle/>
          <a:p>
            <a:r>
              <a:rPr lang="cs-CZ" dirty="0" smtClean="0"/>
              <a:t>KŘÍŽKA, Vít: Ekonomická analýza práva</a:t>
            </a:r>
            <a:endParaRPr lang="cs-CZ" dirty="0"/>
          </a:p>
        </p:txBody>
      </p:sp>
      <p:sp>
        <p:nvSpPr>
          <p:cNvPr id="5" name="Zástupný symbol pro číslo snímku 4"/>
          <p:cNvSpPr>
            <a:spLocks noGrp="1"/>
          </p:cNvSpPr>
          <p:nvPr>
            <p:ph type="sldNum" sz="quarter" idx="11"/>
          </p:nvPr>
        </p:nvSpPr>
        <p:spPr/>
        <p:txBody>
          <a:bodyPr/>
          <a:lstStyle/>
          <a:p>
            <a:fld id="{33555ADB-E34D-4F12-A1B8-92345B38CADC}" type="slidenum">
              <a:rPr lang="cs-CZ" smtClean="0"/>
              <a:pPr/>
              <a:t>2</a:t>
            </a:fld>
            <a:endParaRPr lang="cs-CZ" dirty="0"/>
          </a:p>
        </p:txBody>
      </p:sp>
    </p:spTree>
    <p:extLst>
      <p:ext uri="{BB962C8B-B14F-4D97-AF65-F5344CB8AC3E}">
        <p14:creationId xmlns:p14="http://schemas.microsoft.com/office/powerpoint/2010/main" xmlns="" val="657685515"/>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80379B"/>
                </a:solidFill>
                <a:latin typeface="Cambria" pitchFamily="18" charset="0"/>
              </a:rPr>
              <a:t>ŽIJÍCÍ LEGENDY: </a:t>
            </a:r>
            <a:r>
              <a:rPr lang="cs-CZ" b="1" dirty="0" smtClean="0">
                <a:latin typeface="Cambria" pitchFamily="18" charset="0"/>
              </a:rPr>
              <a:t>BECKER A POSNER</a:t>
            </a:r>
            <a:endParaRPr lang="cs-CZ" dirty="0"/>
          </a:p>
        </p:txBody>
      </p:sp>
      <p:sp>
        <p:nvSpPr>
          <p:cNvPr id="5" name="Zástupný symbol pro číslo snímku 4"/>
          <p:cNvSpPr>
            <a:spLocks noGrp="1"/>
          </p:cNvSpPr>
          <p:nvPr>
            <p:ph type="sldNum" sz="quarter" idx="11"/>
          </p:nvPr>
        </p:nvSpPr>
        <p:spPr/>
        <p:txBody>
          <a:bodyPr/>
          <a:lstStyle/>
          <a:p>
            <a:fld id="{33555ADB-E34D-4F12-A1B8-92345B38CADC}" type="slidenum">
              <a:rPr lang="cs-CZ" smtClean="0"/>
              <a:pPr/>
              <a:t>20</a:t>
            </a:fld>
            <a:endParaRPr lang="cs-CZ"/>
          </a:p>
        </p:txBody>
      </p:sp>
      <p:sp>
        <p:nvSpPr>
          <p:cNvPr id="6" name="Zástupný symbol pro zápatí 3"/>
          <p:cNvSpPr>
            <a:spLocks noGrp="1"/>
          </p:cNvSpPr>
          <p:nvPr>
            <p:ph type="ftr" sz="quarter" idx="10"/>
          </p:nvPr>
        </p:nvSpPr>
        <p:spPr>
          <a:xfrm>
            <a:off x="898525" y="6442075"/>
            <a:ext cx="6837363" cy="263525"/>
          </a:xfrm>
        </p:spPr>
        <p:txBody>
          <a:bodyPr/>
          <a:lstStyle/>
          <a:p>
            <a:r>
              <a:rPr lang="cs-CZ" dirty="0" smtClean="0"/>
              <a:t>KŘÍŽKA, Vít: Ekonomická analýza práva</a:t>
            </a:r>
            <a:endParaRPr lang="cs-CZ" dirty="0"/>
          </a:p>
        </p:txBody>
      </p:sp>
      <p:pic>
        <p:nvPicPr>
          <p:cNvPr id="3" name="Obrázek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85156" y="1916832"/>
            <a:ext cx="6624736" cy="4035490"/>
          </a:xfrm>
          <a:prstGeom prst="rect">
            <a:avLst/>
          </a:prstGeom>
          <a:ln>
            <a:noFill/>
          </a:ln>
          <a:effectLst>
            <a:softEdge rad="112500"/>
          </a:effectLst>
        </p:spPr>
      </p:pic>
    </p:spTree>
    <p:extLst>
      <p:ext uri="{BB962C8B-B14F-4D97-AF65-F5344CB8AC3E}">
        <p14:creationId xmlns:p14="http://schemas.microsoft.com/office/powerpoint/2010/main" xmlns="" val="3240627001"/>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80379B"/>
                </a:solidFill>
                <a:latin typeface="Cambria" pitchFamily="18" charset="0"/>
              </a:rPr>
              <a:t>LITERATURA: </a:t>
            </a:r>
            <a:r>
              <a:rPr lang="cs-CZ" b="1" dirty="0" smtClean="0">
                <a:latin typeface="Cambria" pitchFamily="18" charset="0"/>
              </a:rPr>
              <a:t>BECKER</a:t>
            </a:r>
            <a:endParaRPr lang="cs-CZ" dirty="0"/>
          </a:p>
        </p:txBody>
      </p:sp>
      <p:sp>
        <p:nvSpPr>
          <p:cNvPr id="4" name="Zástupný symbol pro zápatí 3"/>
          <p:cNvSpPr>
            <a:spLocks noGrp="1"/>
          </p:cNvSpPr>
          <p:nvPr>
            <p:ph type="ftr" sz="quarter" idx="10"/>
          </p:nvPr>
        </p:nvSpPr>
        <p:spPr/>
        <p:txBody>
          <a:bodyPr/>
          <a:lstStyle/>
          <a:p>
            <a:r>
              <a:rPr lang="cs-CZ" dirty="0" smtClean="0"/>
              <a:t>KŘÍŽKA, Vít: Ekonomická analýza práva</a:t>
            </a:r>
            <a:endParaRPr lang="cs-CZ" dirty="0"/>
          </a:p>
        </p:txBody>
      </p:sp>
      <p:sp>
        <p:nvSpPr>
          <p:cNvPr id="5" name="Zástupný symbol pro číslo snímku 4"/>
          <p:cNvSpPr>
            <a:spLocks noGrp="1"/>
          </p:cNvSpPr>
          <p:nvPr>
            <p:ph type="sldNum" sz="quarter" idx="11"/>
          </p:nvPr>
        </p:nvSpPr>
        <p:spPr/>
        <p:txBody>
          <a:bodyPr/>
          <a:lstStyle/>
          <a:p>
            <a:fld id="{33555ADB-E34D-4F12-A1B8-92345B38CADC}" type="slidenum">
              <a:rPr lang="cs-CZ" smtClean="0"/>
              <a:pPr/>
              <a:t>21</a:t>
            </a:fld>
            <a:endParaRPr lang="cs-CZ"/>
          </a:p>
        </p:txBody>
      </p:sp>
      <p:sp>
        <p:nvSpPr>
          <p:cNvPr id="9" name="Zástupný symbol pro obsah 2"/>
          <p:cNvSpPr txBox="1">
            <a:spLocks/>
          </p:cNvSpPr>
          <p:nvPr/>
        </p:nvSpPr>
        <p:spPr bwMode="auto">
          <a:xfrm>
            <a:off x="4211959" y="1772816"/>
            <a:ext cx="4460553" cy="460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fontAlgn="base">
              <a:spcBef>
                <a:spcPct val="20000"/>
              </a:spcBef>
              <a:spcAft>
                <a:spcPct val="0"/>
              </a:spcAft>
              <a:buClr>
                <a:srgbClr val="A9AAAE"/>
              </a:buClr>
              <a:buFont typeface="Wingdings" pitchFamily="2" charset="2"/>
              <a:buChar char="n"/>
              <a:defRPr sz="2400">
                <a:solidFill>
                  <a:schemeClr val="tx1"/>
                </a:solidFill>
                <a:latin typeface="+mn-lt"/>
                <a:ea typeface="+mn-ea"/>
                <a:cs typeface="+mn-cs"/>
              </a:defRPr>
            </a:lvl1pPr>
            <a:lvl2pPr marL="742950" indent="-285750" algn="l" rtl="0" fontAlgn="base">
              <a:spcBef>
                <a:spcPct val="20000"/>
              </a:spcBef>
              <a:spcAft>
                <a:spcPct val="0"/>
              </a:spcAft>
              <a:buClr>
                <a:srgbClr val="A9AAAE"/>
              </a:buClr>
              <a:buFont typeface="Wingdings" pitchFamily="2" charset="2"/>
              <a:buChar char="n"/>
              <a:defRPr sz="2200">
                <a:solidFill>
                  <a:schemeClr val="tx1"/>
                </a:solidFill>
                <a:latin typeface="+mn-lt"/>
              </a:defRPr>
            </a:lvl2pPr>
            <a:lvl3pPr marL="1143000" indent="-228600" algn="l" rtl="0" fontAlgn="base">
              <a:spcBef>
                <a:spcPct val="20000"/>
              </a:spcBef>
              <a:spcAft>
                <a:spcPct val="0"/>
              </a:spcAft>
              <a:buClr>
                <a:srgbClr val="A9AAAE"/>
              </a:buClr>
              <a:buFont typeface="Wingdings" pitchFamily="2" charset="2"/>
              <a:buChar char="n"/>
              <a:defRPr sz="2000">
                <a:solidFill>
                  <a:schemeClr val="tx1"/>
                </a:solidFill>
                <a:latin typeface="+mn-lt"/>
              </a:defRPr>
            </a:lvl3pPr>
            <a:lvl4pPr marL="16002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9pPr>
          </a:lstStyle>
          <a:p>
            <a:pPr marL="0" indent="0" algn="just">
              <a:buClr>
                <a:srgbClr val="80379B"/>
              </a:buClr>
              <a:buNone/>
            </a:pPr>
            <a:r>
              <a:rPr lang="cs-CZ" sz="2000" dirty="0" smtClean="0"/>
              <a:t>Kniha, která pojímá ekonomii jako vědu o veškerém lidské jednání. Zabývá se ekonomií diskriminace, kriminality či hledáním partnera.</a:t>
            </a:r>
          </a:p>
          <a:p>
            <a:pPr marL="0" indent="0">
              <a:buClr>
                <a:srgbClr val="80379B"/>
              </a:buClr>
              <a:buNone/>
            </a:pPr>
            <a:endParaRPr lang="cs-CZ" sz="2000" b="1" dirty="0"/>
          </a:p>
          <a:p>
            <a:pPr marL="0" indent="0">
              <a:buClr>
                <a:srgbClr val="80379B"/>
              </a:buClr>
              <a:buNone/>
            </a:pPr>
            <a:r>
              <a:rPr lang="cs-CZ" b="1" dirty="0" smtClean="0"/>
              <a:t>Autor</a:t>
            </a:r>
          </a:p>
          <a:p>
            <a:pPr>
              <a:buClr>
                <a:srgbClr val="80379B"/>
              </a:buClr>
            </a:pPr>
            <a:r>
              <a:rPr lang="cs-CZ" dirty="0" smtClean="0"/>
              <a:t>Gary Becker – ekonom, sociolog, držitel Nobelovy ceny za ekonomii (1992)</a:t>
            </a:r>
          </a:p>
          <a:p>
            <a:pPr>
              <a:buClr>
                <a:srgbClr val="80379B"/>
              </a:buClr>
            </a:pPr>
            <a:endParaRPr lang="cs-CZ" sz="2000" dirty="0" smtClean="0"/>
          </a:p>
          <a:p>
            <a:pPr marL="0" indent="0">
              <a:buClr>
                <a:srgbClr val="80379B"/>
              </a:buClr>
              <a:buNone/>
            </a:pPr>
            <a:r>
              <a:rPr lang="cs-CZ" b="1" dirty="0" smtClean="0"/>
              <a:t>Vydání</a:t>
            </a:r>
          </a:p>
          <a:p>
            <a:pPr>
              <a:buClr>
                <a:srgbClr val="80379B"/>
              </a:buClr>
            </a:pPr>
            <a:r>
              <a:rPr lang="cs-CZ" dirty="0"/>
              <a:t>v</a:t>
            </a:r>
            <a:r>
              <a:rPr lang="cs-CZ" dirty="0" smtClean="0"/>
              <a:t>ydáno v roce 1978</a:t>
            </a:r>
          </a:p>
        </p:txBody>
      </p:sp>
      <p:pic>
        <p:nvPicPr>
          <p:cNvPr id="13" name="Zástupný symbol pro obsah 12"/>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899592" y="1773238"/>
            <a:ext cx="2864207" cy="4357687"/>
          </a:xfrm>
        </p:spPr>
      </p:pic>
    </p:spTree>
    <p:extLst>
      <p:ext uri="{BB962C8B-B14F-4D97-AF65-F5344CB8AC3E}">
        <p14:creationId xmlns:p14="http://schemas.microsoft.com/office/powerpoint/2010/main" xmlns="" val="2876289483"/>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80379B"/>
                </a:solidFill>
                <a:latin typeface="Cambria" pitchFamily="18" charset="0"/>
              </a:rPr>
              <a:t>LITERATURA: </a:t>
            </a:r>
            <a:r>
              <a:rPr lang="cs-CZ" b="1" dirty="0" smtClean="0">
                <a:latin typeface="Cambria" pitchFamily="18" charset="0"/>
              </a:rPr>
              <a:t>POSNER</a:t>
            </a:r>
            <a:endParaRPr lang="cs-CZ" dirty="0"/>
          </a:p>
        </p:txBody>
      </p:sp>
      <p:pic>
        <p:nvPicPr>
          <p:cNvPr id="6" name="Zástupný symbol pro obsah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971600" y="1772816"/>
            <a:ext cx="2984717" cy="4357687"/>
          </a:xfrm>
        </p:spPr>
      </p:pic>
      <p:sp>
        <p:nvSpPr>
          <p:cNvPr id="4" name="Zástupný symbol pro zápatí 3"/>
          <p:cNvSpPr>
            <a:spLocks noGrp="1"/>
          </p:cNvSpPr>
          <p:nvPr>
            <p:ph type="ftr" sz="quarter" idx="10"/>
          </p:nvPr>
        </p:nvSpPr>
        <p:spPr/>
        <p:txBody>
          <a:bodyPr/>
          <a:lstStyle/>
          <a:p>
            <a:r>
              <a:rPr lang="cs-CZ" dirty="0" smtClean="0"/>
              <a:t>KŘÍŽKA, Vít: Ekonomická analýza práva</a:t>
            </a:r>
            <a:endParaRPr lang="cs-CZ" dirty="0"/>
          </a:p>
        </p:txBody>
      </p:sp>
      <p:sp>
        <p:nvSpPr>
          <p:cNvPr id="5" name="Zástupný symbol pro číslo snímku 4"/>
          <p:cNvSpPr>
            <a:spLocks noGrp="1"/>
          </p:cNvSpPr>
          <p:nvPr>
            <p:ph type="sldNum" sz="quarter" idx="11"/>
          </p:nvPr>
        </p:nvSpPr>
        <p:spPr/>
        <p:txBody>
          <a:bodyPr/>
          <a:lstStyle/>
          <a:p>
            <a:fld id="{33555ADB-E34D-4F12-A1B8-92345B38CADC}" type="slidenum">
              <a:rPr lang="cs-CZ" smtClean="0"/>
              <a:pPr/>
              <a:t>22</a:t>
            </a:fld>
            <a:endParaRPr lang="cs-CZ"/>
          </a:p>
        </p:txBody>
      </p:sp>
      <p:sp>
        <p:nvSpPr>
          <p:cNvPr id="9" name="Zástupný symbol pro obsah 2"/>
          <p:cNvSpPr txBox="1">
            <a:spLocks/>
          </p:cNvSpPr>
          <p:nvPr/>
        </p:nvSpPr>
        <p:spPr bwMode="auto">
          <a:xfrm>
            <a:off x="4211959" y="1772816"/>
            <a:ext cx="4460553" cy="43581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fontAlgn="base">
              <a:spcBef>
                <a:spcPct val="20000"/>
              </a:spcBef>
              <a:spcAft>
                <a:spcPct val="0"/>
              </a:spcAft>
              <a:buClr>
                <a:srgbClr val="A9AAAE"/>
              </a:buClr>
              <a:buFont typeface="Wingdings" pitchFamily="2" charset="2"/>
              <a:buChar char="n"/>
              <a:defRPr sz="2400">
                <a:solidFill>
                  <a:schemeClr val="tx1"/>
                </a:solidFill>
                <a:latin typeface="+mn-lt"/>
                <a:ea typeface="+mn-ea"/>
                <a:cs typeface="+mn-cs"/>
              </a:defRPr>
            </a:lvl1pPr>
            <a:lvl2pPr marL="742950" indent="-285750" algn="l" rtl="0" fontAlgn="base">
              <a:spcBef>
                <a:spcPct val="20000"/>
              </a:spcBef>
              <a:spcAft>
                <a:spcPct val="0"/>
              </a:spcAft>
              <a:buClr>
                <a:srgbClr val="A9AAAE"/>
              </a:buClr>
              <a:buFont typeface="Wingdings" pitchFamily="2" charset="2"/>
              <a:buChar char="n"/>
              <a:defRPr sz="2200">
                <a:solidFill>
                  <a:schemeClr val="tx1"/>
                </a:solidFill>
                <a:latin typeface="+mn-lt"/>
              </a:defRPr>
            </a:lvl2pPr>
            <a:lvl3pPr marL="1143000" indent="-228600" algn="l" rtl="0" fontAlgn="base">
              <a:spcBef>
                <a:spcPct val="20000"/>
              </a:spcBef>
              <a:spcAft>
                <a:spcPct val="0"/>
              </a:spcAft>
              <a:buClr>
                <a:srgbClr val="A9AAAE"/>
              </a:buClr>
              <a:buFont typeface="Wingdings" pitchFamily="2" charset="2"/>
              <a:buChar char="n"/>
              <a:defRPr sz="2000">
                <a:solidFill>
                  <a:schemeClr val="tx1"/>
                </a:solidFill>
                <a:latin typeface="+mn-lt"/>
              </a:defRPr>
            </a:lvl3pPr>
            <a:lvl4pPr marL="16002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9pPr>
          </a:lstStyle>
          <a:p>
            <a:pPr marL="0" indent="0" algn="just">
              <a:buClr>
                <a:srgbClr val="80379B"/>
              </a:buClr>
              <a:buNone/>
            </a:pPr>
            <a:r>
              <a:rPr lang="cs-CZ" sz="2000" dirty="0" smtClean="0"/>
              <a:t>Kniha, který založila celou školu. Dnes základní učebnice kurzu Law </a:t>
            </a:r>
            <a:r>
              <a:rPr lang="en-US" sz="2000" dirty="0" smtClean="0"/>
              <a:t>&amp;</a:t>
            </a:r>
            <a:r>
              <a:rPr lang="cs-CZ" sz="2000" dirty="0"/>
              <a:t> </a:t>
            </a:r>
            <a:r>
              <a:rPr lang="cs-CZ" sz="2000" dirty="0" smtClean="0"/>
              <a:t>Economics téměř na všech amerických univerzitách.</a:t>
            </a:r>
          </a:p>
          <a:p>
            <a:pPr marL="0" indent="0">
              <a:buClr>
                <a:srgbClr val="80379B"/>
              </a:buClr>
              <a:buNone/>
            </a:pPr>
            <a:endParaRPr lang="cs-CZ" sz="2000" b="1" dirty="0"/>
          </a:p>
          <a:p>
            <a:pPr marL="0" indent="0">
              <a:buClr>
                <a:srgbClr val="80379B"/>
              </a:buClr>
              <a:buNone/>
            </a:pPr>
            <a:r>
              <a:rPr lang="cs-CZ" b="1" dirty="0" smtClean="0"/>
              <a:t>Autor</a:t>
            </a:r>
          </a:p>
          <a:p>
            <a:pPr>
              <a:buClr>
                <a:srgbClr val="80379B"/>
              </a:buClr>
            </a:pPr>
            <a:r>
              <a:rPr lang="cs-CZ" dirty="0" smtClean="0"/>
              <a:t>Richard Posner – soudce</a:t>
            </a:r>
          </a:p>
          <a:p>
            <a:pPr>
              <a:buClr>
                <a:srgbClr val="80379B"/>
              </a:buClr>
            </a:pPr>
            <a:endParaRPr lang="cs-CZ" sz="2000" dirty="0" smtClean="0"/>
          </a:p>
          <a:p>
            <a:pPr marL="0" indent="0">
              <a:buClr>
                <a:srgbClr val="80379B"/>
              </a:buClr>
              <a:buNone/>
            </a:pPr>
            <a:r>
              <a:rPr lang="cs-CZ" b="1" dirty="0" smtClean="0"/>
              <a:t>Vydání</a:t>
            </a:r>
          </a:p>
          <a:p>
            <a:pPr>
              <a:buClr>
                <a:srgbClr val="80379B"/>
              </a:buClr>
            </a:pPr>
            <a:r>
              <a:rPr lang="cs-CZ" dirty="0" smtClean="0"/>
              <a:t>1. vydání v roce 1973</a:t>
            </a:r>
          </a:p>
          <a:p>
            <a:pPr>
              <a:buClr>
                <a:srgbClr val="80379B"/>
              </a:buClr>
            </a:pPr>
            <a:r>
              <a:rPr lang="cs-CZ" dirty="0"/>
              <a:t>l</a:t>
            </a:r>
            <a:r>
              <a:rPr lang="cs-CZ" dirty="0" smtClean="0"/>
              <a:t>etos již 9. vydání</a:t>
            </a:r>
            <a:endParaRPr lang="cs-CZ" dirty="0"/>
          </a:p>
        </p:txBody>
      </p:sp>
    </p:spTree>
    <p:extLst>
      <p:ext uri="{BB962C8B-B14F-4D97-AF65-F5344CB8AC3E}">
        <p14:creationId xmlns:p14="http://schemas.microsoft.com/office/powerpoint/2010/main" xmlns="" val="1971814443"/>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33555ADB-E34D-4F12-A1B8-92345B38CADC}" type="slidenum">
              <a:rPr lang="cs-CZ" smtClean="0"/>
              <a:pPr/>
              <a:t>23</a:t>
            </a:fld>
            <a:endParaRPr lang="cs-CZ"/>
          </a:p>
        </p:txBody>
      </p:sp>
      <p:sp>
        <p:nvSpPr>
          <p:cNvPr id="6" name="Zástupný symbol pro zápatí 3"/>
          <p:cNvSpPr>
            <a:spLocks noGrp="1"/>
          </p:cNvSpPr>
          <p:nvPr>
            <p:ph type="ftr" sz="quarter" idx="10"/>
          </p:nvPr>
        </p:nvSpPr>
        <p:spPr>
          <a:xfrm>
            <a:off x="898525" y="6442075"/>
            <a:ext cx="6837363" cy="263525"/>
          </a:xfrm>
        </p:spPr>
        <p:txBody>
          <a:bodyPr/>
          <a:lstStyle/>
          <a:p>
            <a:r>
              <a:rPr lang="cs-CZ" dirty="0" smtClean="0"/>
              <a:t>KŘÍŽKA, Vít: Ekonomická analýza práva</a:t>
            </a:r>
            <a:endParaRPr lang="cs-CZ"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2" y="1153171"/>
            <a:ext cx="9148642" cy="57179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50670458"/>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33555ADB-E34D-4F12-A1B8-92345B38CADC}" type="slidenum">
              <a:rPr lang="cs-CZ" smtClean="0"/>
              <a:pPr/>
              <a:t>24</a:t>
            </a:fld>
            <a:endParaRPr lang="cs-CZ"/>
          </a:p>
        </p:txBody>
      </p:sp>
      <p:sp>
        <p:nvSpPr>
          <p:cNvPr id="6" name="Zástupný symbol pro zápatí 3"/>
          <p:cNvSpPr>
            <a:spLocks noGrp="1"/>
          </p:cNvSpPr>
          <p:nvPr>
            <p:ph type="ftr" sz="quarter" idx="10"/>
          </p:nvPr>
        </p:nvSpPr>
        <p:spPr>
          <a:xfrm>
            <a:off x="898525" y="6442075"/>
            <a:ext cx="6837363" cy="263525"/>
          </a:xfrm>
        </p:spPr>
        <p:txBody>
          <a:bodyPr/>
          <a:lstStyle/>
          <a:p>
            <a:r>
              <a:rPr lang="cs-CZ" dirty="0" smtClean="0"/>
              <a:t>KŘÍŽKA, Vít: Ekonomická analýza práva</a:t>
            </a:r>
            <a:endParaRPr lang="cs-CZ"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161572"/>
            <a:ext cx="9144000" cy="571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00629257"/>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4400" y="1125538"/>
            <a:ext cx="7772400" cy="503262"/>
          </a:xfrm>
        </p:spPr>
        <p:txBody>
          <a:bodyPr/>
          <a:lstStyle/>
          <a:p>
            <a:r>
              <a:rPr lang="cs-CZ" b="1" dirty="0" smtClean="0">
                <a:solidFill>
                  <a:srgbClr val="80379B"/>
                </a:solidFill>
                <a:latin typeface="Cambria" pitchFamily="18" charset="0"/>
              </a:rPr>
              <a:t>KRITIKA: </a:t>
            </a:r>
            <a:r>
              <a:rPr lang="cs-CZ" b="1" dirty="0" smtClean="0">
                <a:latin typeface="Cambria" pitchFamily="18" charset="0"/>
              </a:rPr>
              <a:t>KRITICI LAW </a:t>
            </a:r>
            <a:r>
              <a:rPr lang="en-US" b="1" dirty="0" smtClean="0">
                <a:latin typeface="Cambria" pitchFamily="18" charset="0"/>
              </a:rPr>
              <a:t>&amp;</a:t>
            </a:r>
            <a:r>
              <a:rPr lang="cs-CZ" b="1" dirty="0" smtClean="0">
                <a:latin typeface="Cambria" pitchFamily="18" charset="0"/>
              </a:rPr>
              <a:t> ECONOMICS</a:t>
            </a:r>
            <a:endParaRPr lang="cs-CZ" dirty="0"/>
          </a:p>
        </p:txBody>
      </p:sp>
      <p:sp>
        <p:nvSpPr>
          <p:cNvPr id="5" name="Zástupný symbol pro číslo snímku 4"/>
          <p:cNvSpPr>
            <a:spLocks noGrp="1"/>
          </p:cNvSpPr>
          <p:nvPr>
            <p:ph type="sldNum" sz="quarter" idx="11"/>
          </p:nvPr>
        </p:nvSpPr>
        <p:spPr/>
        <p:txBody>
          <a:bodyPr/>
          <a:lstStyle/>
          <a:p>
            <a:fld id="{33555ADB-E34D-4F12-A1B8-92345B38CADC}" type="slidenum">
              <a:rPr lang="cs-CZ" smtClean="0"/>
              <a:pPr/>
              <a:t>25</a:t>
            </a:fld>
            <a:endParaRPr lang="cs-CZ"/>
          </a:p>
        </p:txBody>
      </p:sp>
      <p:sp>
        <p:nvSpPr>
          <p:cNvPr id="7" name="Zástupný symbol pro obsah 2"/>
          <p:cNvSpPr txBox="1">
            <a:spLocks/>
          </p:cNvSpPr>
          <p:nvPr/>
        </p:nvSpPr>
        <p:spPr bwMode="auto">
          <a:xfrm>
            <a:off x="900113" y="1700808"/>
            <a:ext cx="7772400" cy="44301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fontAlgn="base">
              <a:spcBef>
                <a:spcPct val="20000"/>
              </a:spcBef>
              <a:spcAft>
                <a:spcPct val="0"/>
              </a:spcAft>
              <a:buClr>
                <a:srgbClr val="A9AAAE"/>
              </a:buClr>
              <a:buFont typeface="Wingdings" pitchFamily="2" charset="2"/>
              <a:buChar char="n"/>
              <a:defRPr sz="2400">
                <a:solidFill>
                  <a:schemeClr val="tx1"/>
                </a:solidFill>
                <a:latin typeface="+mn-lt"/>
                <a:ea typeface="+mn-ea"/>
                <a:cs typeface="+mn-cs"/>
              </a:defRPr>
            </a:lvl1pPr>
            <a:lvl2pPr marL="742950" indent="-285750" algn="l" rtl="0" fontAlgn="base">
              <a:spcBef>
                <a:spcPct val="20000"/>
              </a:spcBef>
              <a:spcAft>
                <a:spcPct val="0"/>
              </a:spcAft>
              <a:buClr>
                <a:srgbClr val="A9AAAE"/>
              </a:buClr>
              <a:buFont typeface="Wingdings" pitchFamily="2" charset="2"/>
              <a:buChar char="n"/>
              <a:defRPr sz="2200">
                <a:solidFill>
                  <a:schemeClr val="tx1"/>
                </a:solidFill>
                <a:latin typeface="+mn-lt"/>
              </a:defRPr>
            </a:lvl2pPr>
            <a:lvl3pPr marL="1143000" indent="-228600" algn="l" rtl="0" fontAlgn="base">
              <a:spcBef>
                <a:spcPct val="20000"/>
              </a:spcBef>
              <a:spcAft>
                <a:spcPct val="0"/>
              </a:spcAft>
              <a:buClr>
                <a:srgbClr val="A9AAAE"/>
              </a:buClr>
              <a:buFont typeface="Wingdings" pitchFamily="2" charset="2"/>
              <a:buChar char="n"/>
              <a:defRPr sz="2000">
                <a:solidFill>
                  <a:schemeClr val="tx1"/>
                </a:solidFill>
                <a:latin typeface="+mn-lt"/>
              </a:defRPr>
            </a:lvl3pPr>
            <a:lvl4pPr marL="16002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9pPr>
          </a:lstStyle>
          <a:p>
            <a:pPr marL="0" indent="0">
              <a:buClr>
                <a:srgbClr val="80379B"/>
              </a:buClr>
              <a:buNone/>
            </a:pPr>
            <a:r>
              <a:rPr lang="cs-CZ" sz="2000" b="1" dirty="0" smtClean="0">
                <a:solidFill>
                  <a:srgbClr val="80379B"/>
                </a:solidFill>
              </a:rPr>
              <a:t>Pragmatické důvody</a:t>
            </a:r>
          </a:p>
          <a:p>
            <a:pPr>
              <a:buClr>
                <a:srgbClr val="80379B"/>
              </a:buClr>
            </a:pPr>
            <a:r>
              <a:rPr lang="cs-CZ" sz="2000" dirty="0" smtClean="0"/>
              <a:t>nechuť právníků k ekonomii</a:t>
            </a:r>
          </a:p>
          <a:p>
            <a:pPr>
              <a:buClr>
                <a:srgbClr val="80379B"/>
              </a:buClr>
            </a:pPr>
            <a:r>
              <a:rPr lang="cs-CZ" sz="2000" dirty="0"/>
              <a:t>přílišné zaměření na „ekonomická právní odvětví“</a:t>
            </a:r>
          </a:p>
          <a:p>
            <a:pPr marL="0" indent="0">
              <a:buClr>
                <a:srgbClr val="80379B"/>
              </a:buClr>
              <a:buNone/>
            </a:pPr>
            <a:endParaRPr lang="cs-CZ" sz="2000" dirty="0" smtClean="0"/>
          </a:p>
          <a:p>
            <a:pPr marL="0" indent="0">
              <a:buClr>
                <a:srgbClr val="80379B"/>
              </a:buClr>
              <a:buNone/>
            </a:pPr>
            <a:r>
              <a:rPr lang="cs-CZ" sz="2000" b="1" dirty="0" smtClean="0">
                <a:solidFill>
                  <a:srgbClr val="80379B"/>
                </a:solidFill>
              </a:rPr>
              <a:t>Filozofické důvody</a:t>
            </a:r>
          </a:p>
          <a:p>
            <a:pPr>
              <a:buClr>
                <a:srgbClr val="80379B"/>
              </a:buClr>
            </a:pPr>
            <a:r>
              <a:rPr lang="cs-CZ" sz="2000" dirty="0"/>
              <a:t>ignorace </a:t>
            </a:r>
            <a:r>
              <a:rPr lang="cs-CZ" sz="2000" dirty="0" smtClean="0"/>
              <a:t>termínu spravedlnost</a:t>
            </a:r>
            <a:endParaRPr lang="cs-CZ" sz="2000" dirty="0"/>
          </a:p>
          <a:p>
            <a:pPr>
              <a:buClr>
                <a:srgbClr val="80379B"/>
              </a:buClr>
            </a:pPr>
            <a:r>
              <a:rPr lang="cs-CZ" sz="2000" dirty="0" smtClean="0"/>
              <a:t>pojmy užitek a efektivnost nejsou právní kategorií, právní filozofové s nimi pracují jen málo („účel v právu“, „účel práva“)</a:t>
            </a:r>
          </a:p>
          <a:p>
            <a:pPr>
              <a:buClr>
                <a:srgbClr val="80379B"/>
              </a:buClr>
            </a:pPr>
            <a:endParaRPr lang="cs-CZ" sz="2000" dirty="0" smtClean="0"/>
          </a:p>
          <a:p>
            <a:pPr marL="0" indent="0">
              <a:buClr>
                <a:srgbClr val="80379B"/>
              </a:buClr>
              <a:buNone/>
            </a:pPr>
            <a:r>
              <a:rPr lang="cs-CZ" sz="2000" b="1" dirty="0" smtClean="0">
                <a:solidFill>
                  <a:srgbClr val="80379B"/>
                </a:solidFill>
              </a:rPr>
              <a:t>Politické důvody</a:t>
            </a:r>
          </a:p>
          <a:p>
            <a:pPr>
              <a:buClr>
                <a:srgbClr val="80379B"/>
              </a:buClr>
            </a:pPr>
            <a:r>
              <a:rPr lang="cs-CZ" sz="2000" dirty="0" smtClean="0"/>
              <a:t>v USA jde o obhajobu common </a:t>
            </a:r>
            <a:r>
              <a:rPr lang="cs-CZ" sz="2000" dirty="0" err="1" smtClean="0"/>
              <a:t>law</a:t>
            </a:r>
            <a:r>
              <a:rPr lang="cs-CZ" sz="2000" dirty="0" smtClean="0"/>
              <a:t>, takže doktrínu </a:t>
            </a:r>
            <a:r>
              <a:rPr lang="cs-CZ" sz="2000" dirty="0" err="1" smtClean="0"/>
              <a:t>law</a:t>
            </a:r>
            <a:r>
              <a:rPr lang="cs-CZ" sz="2000" dirty="0" smtClean="0"/>
              <a:t> </a:t>
            </a:r>
            <a:r>
              <a:rPr lang="en-US" sz="2000" dirty="0" smtClean="0"/>
              <a:t>&amp; </a:t>
            </a:r>
            <a:r>
              <a:rPr lang="cs-CZ" sz="2000" dirty="0" err="1" smtClean="0"/>
              <a:t>economics</a:t>
            </a:r>
            <a:r>
              <a:rPr lang="cs-CZ" sz="2000" dirty="0" smtClean="0"/>
              <a:t> kritizují i obhájci kontinentálního typu práva (statutories</a:t>
            </a:r>
            <a:r>
              <a:rPr lang="cs-CZ" sz="2000" dirty="0"/>
              <a:t>;</a:t>
            </a:r>
            <a:r>
              <a:rPr lang="cs-CZ" sz="2000" dirty="0" smtClean="0"/>
              <a:t> civil </a:t>
            </a:r>
            <a:r>
              <a:rPr lang="cs-CZ" sz="2000" dirty="0" err="1" smtClean="0"/>
              <a:t>law</a:t>
            </a:r>
            <a:r>
              <a:rPr lang="cs-CZ" sz="2000" dirty="0" smtClean="0"/>
              <a:t>)</a:t>
            </a:r>
            <a:endParaRPr lang="cs-CZ" sz="2000" i="1" dirty="0" smtClean="0"/>
          </a:p>
          <a:p>
            <a:pPr>
              <a:buClr>
                <a:srgbClr val="80379B"/>
              </a:buClr>
            </a:pPr>
            <a:endParaRPr lang="cs-CZ" dirty="0" smtClean="0"/>
          </a:p>
          <a:p>
            <a:endParaRPr lang="cs-CZ" dirty="0"/>
          </a:p>
        </p:txBody>
      </p:sp>
      <p:sp>
        <p:nvSpPr>
          <p:cNvPr id="6" name="Zástupný symbol pro zápatí 3"/>
          <p:cNvSpPr>
            <a:spLocks noGrp="1"/>
          </p:cNvSpPr>
          <p:nvPr>
            <p:ph type="ftr" sz="quarter" idx="10"/>
          </p:nvPr>
        </p:nvSpPr>
        <p:spPr>
          <a:xfrm>
            <a:off x="898525" y="6442075"/>
            <a:ext cx="6837363" cy="263525"/>
          </a:xfrm>
        </p:spPr>
        <p:txBody>
          <a:bodyPr/>
          <a:lstStyle/>
          <a:p>
            <a:r>
              <a:rPr lang="cs-CZ" dirty="0" smtClean="0"/>
              <a:t>KŘÍŽKA, Vít: Ekonomická analýza práva</a:t>
            </a:r>
            <a:endParaRPr lang="cs-CZ" dirty="0"/>
          </a:p>
        </p:txBody>
      </p:sp>
    </p:spTree>
    <p:extLst>
      <p:ext uri="{BB962C8B-B14F-4D97-AF65-F5344CB8AC3E}">
        <p14:creationId xmlns:p14="http://schemas.microsoft.com/office/powerpoint/2010/main" xmlns="" val="2597216338"/>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80379B"/>
                </a:solidFill>
                <a:latin typeface="Cambria" pitchFamily="18" charset="0"/>
              </a:rPr>
              <a:t>UČEBNICE: </a:t>
            </a:r>
            <a:r>
              <a:rPr lang="cs-CZ" b="1" dirty="0" smtClean="0">
                <a:latin typeface="Cambria" pitchFamily="18" charset="0"/>
              </a:rPr>
              <a:t>COOTER, ULEN</a:t>
            </a:r>
            <a:endParaRPr lang="cs-CZ" dirty="0"/>
          </a:p>
        </p:txBody>
      </p:sp>
      <p:pic>
        <p:nvPicPr>
          <p:cNvPr id="6" name="Zástupný symbol pro obsah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899592" y="1844824"/>
            <a:ext cx="3046312" cy="3994396"/>
          </a:xfrm>
        </p:spPr>
      </p:pic>
      <p:sp>
        <p:nvSpPr>
          <p:cNvPr id="4" name="Zástupný symbol pro zápatí 3"/>
          <p:cNvSpPr>
            <a:spLocks noGrp="1"/>
          </p:cNvSpPr>
          <p:nvPr>
            <p:ph type="ftr" sz="quarter" idx="10"/>
          </p:nvPr>
        </p:nvSpPr>
        <p:spPr/>
        <p:txBody>
          <a:bodyPr/>
          <a:lstStyle/>
          <a:p>
            <a:r>
              <a:rPr lang="cs-CZ" dirty="0" smtClean="0"/>
              <a:t>KŘÍŽKA, Vít: Ekonomická analýza práva</a:t>
            </a:r>
            <a:endParaRPr lang="cs-CZ" dirty="0"/>
          </a:p>
        </p:txBody>
      </p:sp>
      <p:sp>
        <p:nvSpPr>
          <p:cNvPr id="5" name="Zástupný symbol pro číslo snímku 4"/>
          <p:cNvSpPr>
            <a:spLocks noGrp="1"/>
          </p:cNvSpPr>
          <p:nvPr>
            <p:ph type="sldNum" sz="quarter" idx="11"/>
          </p:nvPr>
        </p:nvSpPr>
        <p:spPr/>
        <p:txBody>
          <a:bodyPr/>
          <a:lstStyle/>
          <a:p>
            <a:fld id="{33555ADB-E34D-4F12-A1B8-92345B38CADC}" type="slidenum">
              <a:rPr lang="cs-CZ" smtClean="0"/>
              <a:pPr/>
              <a:t>26</a:t>
            </a:fld>
            <a:endParaRPr lang="cs-CZ"/>
          </a:p>
        </p:txBody>
      </p:sp>
      <p:sp>
        <p:nvSpPr>
          <p:cNvPr id="7" name="Zástupný symbol pro obsah 2"/>
          <p:cNvSpPr txBox="1">
            <a:spLocks/>
          </p:cNvSpPr>
          <p:nvPr/>
        </p:nvSpPr>
        <p:spPr bwMode="auto">
          <a:xfrm>
            <a:off x="4211959" y="1772816"/>
            <a:ext cx="4460553" cy="43581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fontAlgn="base">
              <a:spcBef>
                <a:spcPct val="20000"/>
              </a:spcBef>
              <a:spcAft>
                <a:spcPct val="0"/>
              </a:spcAft>
              <a:buClr>
                <a:srgbClr val="A9AAAE"/>
              </a:buClr>
              <a:buFont typeface="Wingdings" pitchFamily="2" charset="2"/>
              <a:buChar char="n"/>
              <a:defRPr sz="2400">
                <a:solidFill>
                  <a:schemeClr val="tx1"/>
                </a:solidFill>
                <a:latin typeface="+mn-lt"/>
                <a:ea typeface="+mn-ea"/>
                <a:cs typeface="+mn-cs"/>
              </a:defRPr>
            </a:lvl1pPr>
            <a:lvl2pPr marL="742950" indent="-285750" algn="l" rtl="0" fontAlgn="base">
              <a:spcBef>
                <a:spcPct val="20000"/>
              </a:spcBef>
              <a:spcAft>
                <a:spcPct val="0"/>
              </a:spcAft>
              <a:buClr>
                <a:srgbClr val="A9AAAE"/>
              </a:buClr>
              <a:buFont typeface="Wingdings" pitchFamily="2" charset="2"/>
              <a:buChar char="n"/>
              <a:defRPr sz="2200">
                <a:solidFill>
                  <a:schemeClr val="tx1"/>
                </a:solidFill>
                <a:latin typeface="+mn-lt"/>
              </a:defRPr>
            </a:lvl2pPr>
            <a:lvl3pPr marL="1143000" indent="-228600" algn="l" rtl="0" fontAlgn="base">
              <a:spcBef>
                <a:spcPct val="20000"/>
              </a:spcBef>
              <a:spcAft>
                <a:spcPct val="0"/>
              </a:spcAft>
              <a:buClr>
                <a:srgbClr val="A9AAAE"/>
              </a:buClr>
              <a:buFont typeface="Wingdings" pitchFamily="2" charset="2"/>
              <a:buChar char="n"/>
              <a:defRPr sz="2000">
                <a:solidFill>
                  <a:schemeClr val="tx1"/>
                </a:solidFill>
                <a:latin typeface="+mn-lt"/>
              </a:defRPr>
            </a:lvl3pPr>
            <a:lvl4pPr marL="16002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9pPr>
          </a:lstStyle>
          <a:p>
            <a:pPr marL="0" indent="0">
              <a:buClr>
                <a:srgbClr val="80379B"/>
              </a:buClr>
              <a:buNone/>
            </a:pPr>
            <a:r>
              <a:rPr lang="cs-CZ" sz="2000" dirty="0" smtClean="0"/>
              <a:t>Velmi populární a přehledná učebnice.</a:t>
            </a:r>
          </a:p>
          <a:p>
            <a:pPr marL="0" indent="0">
              <a:buClr>
                <a:srgbClr val="80379B"/>
              </a:buClr>
              <a:buNone/>
            </a:pPr>
            <a:endParaRPr lang="cs-CZ" sz="2000" b="1" dirty="0"/>
          </a:p>
          <a:p>
            <a:pPr marL="0" indent="0">
              <a:buClr>
                <a:srgbClr val="80379B"/>
              </a:buClr>
              <a:buNone/>
            </a:pPr>
            <a:r>
              <a:rPr lang="cs-CZ" b="1" dirty="0" smtClean="0"/>
              <a:t>Autoři</a:t>
            </a:r>
          </a:p>
          <a:p>
            <a:pPr>
              <a:buClr>
                <a:srgbClr val="80379B"/>
              </a:buClr>
            </a:pPr>
            <a:r>
              <a:rPr lang="cs-CZ" dirty="0" smtClean="0"/>
              <a:t>Robert Cooter</a:t>
            </a:r>
          </a:p>
          <a:p>
            <a:pPr>
              <a:buClr>
                <a:srgbClr val="80379B"/>
              </a:buClr>
            </a:pPr>
            <a:r>
              <a:rPr lang="cs-CZ" dirty="0" smtClean="0"/>
              <a:t>Thomas Ulen</a:t>
            </a:r>
          </a:p>
          <a:p>
            <a:pPr>
              <a:buClr>
                <a:srgbClr val="80379B"/>
              </a:buClr>
            </a:pPr>
            <a:endParaRPr lang="cs-CZ" sz="2000" dirty="0" smtClean="0"/>
          </a:p>
          <a:p>
            <a:pPr marL="0" indent="0">
              <a:buClr>
                <a:srgbClr val="80379B"/>
              </a:buClr>
              <a:buNone/>
            </a:pPr>
            <a:r>
              <a:rPr lang="cs-CZ" b="1" dirty="0" smtClean="0"/>
              <a:t>Vydání</a:t>
            </a:r>
          </a:p>
          <a:p>
            <a:pPr>
              <a:buClr>
                <a:srgbClr val="80379B"/>
              </a:buClr>
            </a:pPr>
            <a:r>
              <a:rPr lang="cs-CZ" dirty="0" smtClean="0"/>
              <a:t>1. vydání v roce</a:t>
            </a:r>
          </a:p>
          <a:p>
            <a:pPr>
              <a:buClr>
                <a:srgbClr val="80379B"/>
              </a:buClr>
            </a:pPr>
            <a:r>
              <a:rPr lang="cs-CZ" dirty="0"/>
              <a:t>d</a:t>
            </a:r>
            <a:r>
              <a:rPr lang="cs-CZ" dirty="0" smtClean="0"/>
              <a:t>nes již 6. vydání</a:t>
            </a:r>
            <a:endParaRPr lang="cs-CZ" dirty="0"/>
          </a:p>
        </p:txBody>
      </p:sp>
    </p:spTree>
    <p:extLst>
      <p:ext uri="{BB962C8B-B14F-4D97-AF65-F5344CB8AC3E}">
        <p14:creationId xmlns:p14="http://schemas.microsoft.com/office/powerpoint/2010/main" xmlns="" val="4131082437"/>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4400" y="1125538"/>
            <a:ext cx="7772400" cy="935310"/>
          </a:xfrm>
        </p:spPr>
        <p:txBody>
          <a:bodyPr/>
          <a:lstStyle/>
          <a:p>
            <a:r>
              <a:rPr lang="cs-CZ" b="1" dirty="0" smtClean="0">
                <a:solidFill>
                  <a:srgbClr val="80379B"/>
                </a:solidFill>
                <a:latin typeface="Cambria" pitchFamily="18" charset="0"/>
              </a:rPr>
              <a:t>K ZAMYŠLENÍ: </a:t>
            </a:r>
            <a:r>
              <a:rPr lang="cs-CZ" b="1" dirty="0" smtClean="0">
                <a:latin typeface="Cambria" pitchFamily="18" charset="0"/>
              </a:rPr>
              <a:t>VZTAH LAW </a:t>
            </a:r>
            <a:r>
              <a:rPr lang="en-US" b="1" dirty="0" smtClean="0">
                <a:latin typeface="Cambria" pitchFamily="18" charset="0"/>
              </a:rPr>
              <a:t>&amp;</a:t>
            </a:r>
            <a:r>
              <a:rPr lang="cs-CZ" b="1" dirty="0" smtClean="0">
                <a:latin typeface="Cambria" pitchFamily="18" charset="0"/>
              </a:rPr>
              <a:t> ECONOMICS K PRÁVNÍ FILOZOFII</a:t>
            </a:r>
            <a:endParaRPr lang="cs-CZ" dirty="0"/>
          </a:p>
        </p:txBody>
      </p:sp>
      <p:graphicFrame>
        <p:nvGraphicFramePr>
          <p:cNvPr id="6" name="Zástupný symbol pro obsah 5"/>
          <p:cNvGraphicFramePr>
            <a:graphicFrameLocks noGrp="1"/>
          </p:cNvGraphicFramePr>
          <p:nvPr>
            <p:ph idx="1"/>
            <p:extLst>
              <p:ext uri="{D42A27DB-BD31-4B8C-83A1-F6EECF244321}">
                <p14:modId xmlns:p14="http://schemas.microsoft.com/office/powerpoint/2010/main" xmlns="" val="2276770316"/>
              </p:ext>
            </p:extLst>
          </p:nvPr>
        </p:nvGraphicFramePr>
        <p:xfrm>
          <a:off x="900113" y="2277047"/>
          <a:ext cx="7772400" cy="2880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ástupný symbol pro zápatí 3"/>
          <p:cNvSpPr>
            <a:spLocks noGrp="1"/>
          </p:cNvSpPr>
          <p:nvPr>
            <p:ph type="ftr" sz="quarter" idx="10"/>
          </p:nvPr>
        </p:nvSpPr>
        <p:spPr/>
        <p:txBody>
          <a:bodyPr/>
          <a:lstStyle/>
          <a:p>
            <a:r>
              <a:rPr lang="cs-CZ" dirty="0" smtClean="0"/>
              <a:t>KŘÍŽKA, Vít: Ekonomická analýza práva</a:t>
            </a:r>
            <a:endParaRPr lang="cs-CZ" dirty="0"/>
          </a:p>
        </p:txBody>
      </p:sp>
      <p:sp>
        <p:nvSpPr>
          <p:cNvPr id="5" name="Zástupný symbol pro číslo snímku 4"/>
          <p:cNvSpPr>
            <a:spLocks noGrp="1"/>
          </p:cNvSpPr>
          <p:nvPr>
            <p:ph type="sldNum" sz="quarter" idx="11"/>
          </p:nvPr>
        </p:nvSpPr>
        <p:spPr/>
        <p:txBody>
          <a:bodyPr/>
          <a:lstStyle/>
          <a:p>
            <a:fld id="{33555ADB-E34D-4F12-A1B8-92345B38CADC}" type="slidenum">
              <a:rPr lang="cs-CZ" smtClean="0"/>
              <a:pPr/>
              <a:t>27</a:t>
            </a:fld>
            <a:endParaRPr lang="cs-CZ"/>
          </a:p>
        </p:txBody>
      </p:sp>
      <p:sp>
        <p:nvSpPr>
          <p:cNvPr id="7" name="Zástupný symbol pro obsah 2"/>
          <p:cNvSpPr txBox="1">
            <a:spLocks/>
          </p:cNvSpPr>
          <p:nvPr/>
        </p:nvSpPr>
        <p:spPr bwMode="auto">
          <a:xfrm>
            <a:off x="881057" y="5301208"/>
            <a:ext cx="7772400" cy="791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fontAlgn="base">
              <a:spcBef>
                <a:spcPct val="20000"/>
              </a:spcBef>
              <a:spcAft>
                <a:spcPct val="0"/>
              </a:spcAft>
              <a:buClr>
                <a:srgbClr val="A9AAAE"/>
              </a:buClr>
              <a:buFont typeface="Wingdings" pitchFamily="2" charset="2"/>
              <a:buChar char="n"/>
              <a:defRPr sz="2400">
                <a:solidFill>
                  <a:schemeClr val="tx1"/>
                </a:solidFill>
                <a:latin typeface="+mn-lt"/>
                <a:ea typeface="+mn-ea"/>
                <a:cs typeface="+mn-cs"/>
              </a:defRPr>
            </a:lvl1pPr>
            <a:lvl2pPr marL="742950" indent="-285750" algn="l" rtl="0" fontAlgn="base">
              <a:spcBef>
                <a:spcPct val="20000"/>
              </a:spcBef>
              <a:spcAft>
                <a:spcPct val="0"/>
              </a:spcAft>
              <a:buClr>
                <a:srgbClr val="A9AAAE"/>
              </a:buClr>
              <a:buFont typeface="Wingdings" pitchFamily="2" charset="2"/>
              <a:buChar char="n"/>
              <a:defRPr sz="2200">
                <a:solidFill>
                  <a:schemeClr val="tx1"/>
                </a:solidFill>
                <a:latin typeface="+mn-lt"/>
              </a:defRPr>
            </a:lvl2pPr>
            <a:lvl3pPr marL="1143000" indent="-228600" algn="l" rtl="0" fontAlgn="base">
              <a:spcBef>
                <a:spcPct val="20000"/>
              </a:spcBef>
              <a:spcAft>
                <a:spcPct val="0"/>
              </a:spcAft>
              <a:buClr>
                <a:srgbClr val="A9AAAE"/>
              </a:buClr>
              <a:buFont typeface="Wingdings" pitchFamily="2" charset="2"/>
              <a:buChar char="n"/>
              <a:defRPr sz="2000">
                <a:solidFill>
                  <a:schemeClr val="tx1"/>
                </a:solidFill>
                <a:latin typeface="+mn-lt"/>
              </a:defRPr>
            </a:lvl3pPr>
            <a:lvl4pPr marL="16002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9pPr>
          </a:lstStyle>
          <a:p>
            <a:pPr marL="0" indent="0" algn="ctr">
              <a:buNone/>
            </a:pPr>
            <a:r>
              <a:rPr lang="cs-CZ" b="1" dirty="0" smtClean="0"/>
              <a:t>Kam zařadit přístup </a:t>
            </a:r>
            <a:r>
              <a:rPr lang="cs-CZ" b="1" dirty="0" smtClean="0">
                <a:solidFill>
                  <a:srgbClr val="80379B"/>
                </a:solidFill>
              </a:rPr>
              <a:t>ekonomické analýzy práva</a:t>
            </a:r>
            <a:r>
              <a:rPr lang="cs-CZ" b="1" dirty="0" smtClean="0"/>
              <a:t>?</a:t>
            </a:r>
            <a:endParaRPr lang="cs-CZ" b="1" dirty="0"/>
          </a:p>
        </p:txBody>
      </p:sp>
    </p:spTree>
    <p:extLst>
      <p:ext uri="{BB962C8B-B14F-4D97-AF65-F5344CB8AC3E}">
        <p14:creationId xmlns:p14="http://schemas.microsoft.com/office/powerpoint/2010/main" xmlns="" val="3639320809"/>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4400" y="1125538"/>
            <a:ext cx="7772400" cy="935310"/>
          </a:xfrm>
        </p:spPr>
        <p:txBody>
          <a:bodyPr/>
          <a:lstStyle/>
          <a:p>
            <a:r>
              <a:rPr lang="cs-CZ" b="1" dirty="0" smtClean="0">
                <a:solidFill>
                  <a:srgbClr val="80379B"/>
                </a:solidFill>
                <a:latin typeface="Cambria" pitchFamily="18" charset="0"/>
              </a:rPr>
              <a:t>VZTAH K PRÁVNÍ TEORII: </a:t>
            </a:r>
            <a:r>
              <a:rPr lang="cs-CZ" b="1" dirty="0" smtClean="0">
                <a:latin typeface="Cambria" pitchFamily="18" charset="0"/>
              </a:rPr>
              <a:t>NORMATIVNÍ PRÁVNÍ INSTITUCIONALISMUS</a:t>
            </a:r>
            <a:endParaRPr lang="cs-CZ" dirty="0"/>
          </a:p>
        </p:txBody>
      </p:sp>
      <p:sp>
        <p:nvSpPr>
          <p:cNvPr id="3" name="Zástupný symbol pro obsah 2"/>
          <p:cNvSpPr>
            <a:spLocks noGrp="1"/>
          </p:cNvSpPr>
          <p:nvPr>
            <p:ph idx="1"/>
          </p:nvPr>
        </p:nvSpPr>
        <p:spPr>
          <a:xfrm>
            <a:off x="900113" y="2204864"/>
            <a:ext cx="7772400" cy="3926061"/>
          </a:xfrm>
        </p:spPr>
        <p:txBody>
          <a:bodyPr/>
          <a:lstStyle/>
          <a:p>
            <a:pPr marL="0" indent="0">
              <a:buClr>
                <a:srgbClr val="80379B"/>
              </a:buClr>
              <a:buNone/>
            </a:pPr>
            <a:endParaRPr lang="cs-CZ" sz="1800" b="1" dirty="0" smtClean="0"/>
          </a:p>
          <a:p>
            <a:pPr marL="0" indent="0">
              <a:buClr>
                <a:srgbClr val="80379B"/>
              </a:buClr>
              <a:buNone/>
            </a:pPr>
            <a:r>
              <a:rPr lang="cs-CZ" b="1" dirty="0" smtClean="0">
                <a:solidFill>
                  <a:srgbClr val="80379B"/>
                </a:solidFill>
              </a:rPr>
              <a:t>Normativní institucionalismus Oty Weinbergera</a:t>
            </a:r>
          </a:p>
          <a:p>
            <a:pPr>
              <a:buClr>
                <a:srgbClr val="80379B"/>
              </a:buClr>
            </a:pPr>
            <a:r>
              <a:rPr lang="cs-CZ" dirty="0" smtClean="0"/>
              <a:t>Ota Weinberger (1919-2009)</a:t>
            </a:r>
          </a:p>
          <a:p>
            <a:pPr>
              <a:buClr>
                <a:srgbClr val="80379B"/>
              </a:buClr>
            </a:pPr>
            <a:r>
              <a:rPr lang="cs-CZ" dirty="0" smtClean="0"/>
              <a:t>brněnská právní škola – návaznost na Kelsena a Weyra</a:t>
            </a:r>
          </a:p>
          <a:p>
            <a:pPr>
              <a:buClr>
                <a:srgbClr val="80379B"/>
              </a:buClr>
            </a:pPr>
            <a:r>
              <a:rPr lang="cs-CZ" b="1" dirty="0"/>
              <a:t>i</a:t>
            </a:r>
            <a:r>
              <a:rPr lang="cs-CZ" b="1" dirty="0" smtClean="0"/>
              <a:t>nstitucionální chápání práva </a:t>
            </a:r>
            <a:r>
              <a:rPr lang="cs-CZ" dirty="0" smtClean="0"/>
              <a:t>– stejně jako v ekonomii</a:t>
            </a:r>
          </a:p>
          <a:p>
            <a:pPr marL="0" indent="0" algn="ctr">
              <a:buNone/>
            </a:pPr>
            <a:endParaRPr lang="cs-CZ" dirty="0" smtClean="0"/>
          </a:p>
          <a:p>
            <a:pPr marL="0" indent="0" algn="ctr">
              <a:buNone/>
            </a:pPr>
            <a:r>
              <a:rPr lang="cs-CZ" sz="2000" b="1" i="1" dirty="0" smtClean="0">
                <a:solidFill>
                  <a:srgbClr val="80379B"/>
                </a:solidFill>
              </a:rPr>
              <a:t>Právo</a:t>
            </a:r>
            <a:r>
              <a:rPr lang="cs-CZ" sz="2000" i="1" dirty="0" smtClean="0">
                <a:solidFill>
                  <a:srgbClr val="80379B"/>
                </a:solidFill>
              </a:rPr>
              <a:t> je normativní instituce. </a:t>
            </a:r>
            <a:r>
              <a:rPr lang="cs-CZ" sz="2000" b="1" i="1" dirty="0" smtClean="0">
                <a:solidFill>
                  <a:srgbClr val="80379B"/>
                </a:solidFill>
              </a:rPr>
              <a:t>Stát</a:t>
            </a:r>
            <a:r>
              <a:rPr lang="cs-CZ" sz="2000" i="1" dirty="0" smtClean="0">
                <a:solidFill>
                  <a:srgbClr val="80379B"/>
                </a:solidFill>
              </a:rPr>
              <a:t> je reálná instituce.</a:t>
            </a:r>
            <a:endParaRPr lang="cs-CZ" sz="2000" i="1" dirty="0">
              <a:solidFill>
                <a:srgbClr val="80379B"/>
              </a:solidFill>
            </a:endParaRPr>
          </a:p>
        </p:txBody>
      </p:sp>
      <p:sp>
        <p:nvSpPr>
          <p:cNvPr id="4" name="Zástupný symbol pro zápatí 3"/>
          <p:cNvSpPr>
            <a:spLocks noGrp="1"/>
          </p:cNvSpPr>
          <p:nvPr>
            <p:ph type="ftr" sz="quarter" idx="10"/>
          </p:nvPr>
        </p:nvSpPr>
        <p:spPr/>
        <p:txBody>
          <a:bodyPr/>
          <a:lstStyle/>
          <a:p>
            <a:r>
              <a:rPr lang="cs-CZ" dirty="0" smtClean="0"/>
              <a:t>KŘÍŽKA, Vít: Ekonomická analýza práva</a:t>
            </a:r>
            <a:endParaRPr lang="cs-CZ" dirty="0"/>
          </a:p>
        </p:txBody>
      </p:sp>
      <p:sp>
        <p:nvSpPr>
          <p:cNvPr id="5" name="Zástupný symbol pro číslo snímku 4"/>
          <p:cNvSpPr>
            <a:spLocks noGrp="1"/>
          </p:cNvSpPr>
          <p:nvPr>
            <p:ph type="sldNum" sz="quarter" idx="11"/>
          </p:nvPr>
        </p:nvSpPr>
        <p:spPr/>
        <p:txBody>
          <a:bodyPr/>
          <a:lstStyle/>
          <a:p>
            <a:fld id="{33555ADB-E34D-4F12-A1B8-92345B38CADC}" type="slidenum">
              <a:rPr lang="cs-CZ" smtClean="0"/>
              <a:pPr/>
              <a:t>28</a:t>
            </a:fld>
            <a:endParaRPr lang="cs-CZ"/>
          </a:p>
        </p:txBody>
      </p:sp>
    </p:spTree>
    <p:extLst>
      <p:ext uri="{BB962C8B-B14F-4D97-AF65-F5344CB8AC3E}">
        <p14:creationId xmlns:p14="http://schemas.microsoft.com/office/powerpoint/2010/main" xmlns="" val="2534834224"/>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rgbClr val="80379B"/>
                </a:solidFill>
                <a:latin typeface="Cambria" pitchFamily="18" charset="0"/>
              </a:rPr>
              <a:t>Základní pojmy</a:t>
            </a:r>
            <a:endParaRPr lang="cs-CZ" dirty="0">
              <a:solidFill>
                <a:srgbClr val="80379B"/>
              </a:solidFill>
              <a:latin typeface="Cambria" pitchFamily="18" charset="0"/>
            </a:endParaRPr>
          </a:p>
        </p:txBody>
      </p:sp>
      <p:sp>
        <p:nvSpPr>
          <p:cNvPr id="3" name="Zástupný symbol pro text 2"/>
          <p:cNvSpPr>
            <a:spLocks noGrp="1"/>
          </p:cNvSpPr>
          <p:nvPr>
            <p:ph type="body" idx="1"/>
          </p:nvPr>
        </p:nvSpPr>
        <p:spPr/>
        <p:txBody>
          <a:bodyPr/>
          <a:lstStyle/>
          <a:p>
            <a:r>
              <a:rPr lang="cs-CZ" sz="2400" b="1" dirty="0" smtClean="0">
                <a:latin typeface="Calibri" pitchFamily="34" charset="0"/>
                <a:cs typeface="Calibri" pitchFamily="34" charset="0"/>
              </a:rPr>
              <a:t>Ekonomická analýza práva</a:t>
            </a:r>
            <a:endParaRPr lang="cs-CZ" sz="2400" b="1" dirty="0">
              <a:latin typeface="Calibri" pitchFamily="34" charset="0"/>
              <a:cs typeface="Calibri" pitchFamily="34" charset="0"/>
            </a:endParaRPr>
          </a:p>
        </p:txBody>
      </p:sp>
      <p:sp>
        <p:nvSpPr>
          <p:cNvPr id="4" name="Zástupný symbol pro zápatí 3"/>
          <p:cNvSpPr>
            <a:spLocks noGrp="1"/>
          </p:cNvSpPr>
          <p:nvPr>
            <p:ph type="ftr" sz="quarter" idx="10"/>
          </p:nvPr>
        </p:nvSpPr>
        <p:spPr/>
        <p:txBody>
          <a:bodyPr/>
          <a:lstStyle/>
          <a:p>
            <a:r>
              <a:rPr lang="cs-CZ" dirty="0" smtClean="0"/>
              <a:t>KŘÍŽKA, Vít: Ekonomická analýza práva</a:t>
            </a:r>
            <a:endParaRPr lang="cs-CZ" dirty="0"/>
          </a:p>
        </p:txBody>
      </p:sp>
      <p:sp>
        <p:nvSpPr>
          <p:cNvPr id="5" name="Zástupný symbol pro číslo snímku 4"/>
          <p:cNvSpPr>
            <a:spLocks noGrp="1"/>
          </p:cNvSpPr>
          <p:nvPr>
            <p:ph type="sldNum" sz="quarter" idx="11"/>
          </p:nvPr>
        </p:nvSpPr>
        <p:spPr/>
        <p:txBody>
          <a:bodyPr/>
          <a:lstStyle/>
          <a:p>
            <a:fld id="{2D7E1E33-1140-4CAB-AC99-C43B101D4C35}" type="slidenum">
              <a:rPr lang="cs-CZ" smtClean="0"/>
              <a:pPr/>
              <a:t>29</a:t>
            </a:fld>
            <a:endParaRPr lang="cs-CZ"/>
          </a:p>
        </p:txBody>
      </p:sp>
    </p:spTree>
    <p:extLst>
      <p:ext uri="{BB962C8B-B14F-4D97-AF65-F5344CB8AC3E}">
        <p14:creationId xmlns:p14="http://schemas.microsoft.com/office/powerpoint/2010/main" xmlns="" val="2279873141"/>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900113" y="1124744"/>
            <a:ext cx="7772400" cy="4608513"/>
          </a:xfrm>
        </p:spPr>
        <p:txBody>
          <a:bodyPr anchor="t"/>
          <a:lstStyle/>
          <a:p>
            <a:pPr marL="0" indent="0">
              <a:buNone/>
            </a:pPr>
            <a:r>
              <a:rPr lang="cs-CZ" i="1" dirty="0" smtClean="0">
                <a:solidFill>
                  <a:srgbClr val="80379B"/>
                </a:solidFill>
              </a:rPr>
              <a:t>Klient: Chci spravedlnost!</a:t>
            </a:r>
          </a:p>
          <a:p>
            <a:pPr marL="0" indent="0">
              <a:buNone/>
            </a:pPr>
            <a:r>
              <a:rPr lang="cs-CZ" i="1" dirty="0" smtClean="0">
                <a:solidFill>
                  <a:srgbClr val="80379B"/>
                </a:solidFill>
              </a:rPr>
              <a:t>Advokát: A kolik spravedlnosti si můžete dovolit?</a:t>
            </a:r>
            <a:endParaRPr lang="cs-CZ" dirty="0" smtClean="0">
              <a:solidFill>
                <a:srgbClr val="80379B"/>
              </a:solidFill>
            </a:endParaRPr>
          </a:p>
          <a:p>
            <a:pPr marL="0" indent="0">
              <a:buNone/>
            </a:pPr>
            <a:endParaRPr lang="cs-CZ" sz="400" i="1" dirty="0" smtClean="0"/>
          </a:p>
          <a:p>
            <a:pPr marL="3048000" indent="0" algn="r">
              <a:buNone/>
            </a:pPr>
            <a:r>
              <a:rPr lang="cs-CZ" sz="2000" dirty="0" smtClean="0"/>
              <a:t>(odposlechnuto v jedné pražské renomované advokátní kanceláři)</a:t>
            </a:r>
          </a:p>
          <a:p>
            <a:pPr marL="0" indent="0">
              <a:buNone/>
            </a:pPr>
            <a:endParaRPr lang="cs-CZ" sz="2000" i="1" dirty="0" smtClean="0"/>
          </a:p>
          <a:p>
            <a:pPr marL="0" indent="0">
              <a:buNone/>
            </a:pPr>
            <a:endParaRPr lang="cs-CZ" i="1" dirty="0"/>
          </a:p>
          <a:p>
            <a:pPr marL="0" indent="0" algn="ctr">
              <a:buNone/>
            </a:pPr>
            <a:r>
              <a:rPr lang="cs-CZ" sz="2800" b="1" dirty="0" smtClean="0"/>
              <a:t>Je celá řada důvodů, proč přistupovat ke studiu práva ekonomickými přístupy.</a:t>
            </a:r>
            <a:endParaRPr lang="cs-CZ" sz="2800" b="1" dirty="0"/>
          </a:p>
        </p:txBody>
      </p:sp>
      <p:sp>
        <p:nvSpPr>
          <p:cNvPr id="4" name="Zástupný symbol pro zápatí 3"/>
          <p:cNvSpPr>
            <a:spLocks noGrp="1"/>
          </p:cNvSpPr>
          <p:nvPr>
            <p:ph type="ftr" sz="quarter" idx="10"/>
          </p:nvPr>
        </p:nvSpPr>
        <p:spPr/>
        <p:txBody>
          <a:bodyPr/>
          <a:lstStyle/>
          <a:p>
            <a:r>
              <a:rPr lang="cs-CZ" dirty="0" smtClean="0"/>
              <a:t>KŘÍŽKA, Vít: Ekonomická analýza práva</a:t>
            </a:r>
            <a:endParaRPr lang="cs-CZ" dirty="0"/>
          </a:p>
        </p:txBody>
      </p:sp>
      <p:sp>
        <p:nvSpPr>
          <p:cNvPr id="5" name="Zástupný symbol pro číslo snímku 4"/>
          <p:cNvSpPr>
            <a:spLocks noGrp="1"/>
          </p:cNvSpPr>
          <p:nvPr>
            <p:ph type="sldNum" sz="quarter" idx="11"/>
          </p:nvPr>
        </p:nvSpPr>
        <p:spPr/>
        <p:txBody>
          <a:bodyPr/>
          <a:lstStyle/>
          <a:p>
            <a:fld id="{33555ADB-E34D-4F12-A1B8-92345B38CADC}" type="slidenum">
              <a:rPr lang="cs-CZ" smtClean="0"/>
              <a:pPr/>
              <a:t>3</a:t>
            </a:fld>
            <a:endParaRPr lang="cs-CZ"/>
          </a:p>
        </p:txBody>
      </p:sp>
    </p:spTree>
    <p:extLst>
      <p:ext uri="{BB962C8B-B14F-4D97-AF65-F5344CB8AC3E}">
        <p14:creationId xmlns:p14="http://schemas.microsoft.com/office/powerpoint/2010/main" xmlns="" val="599519493"/>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80379B"/>
                </a:solidFill>
                <a:latin typeface="Cambria" pitchFamily="18" charset="0"/>
              </a:rPr>
              <a:t>AXIOLOGIE: </a:t>
            </a:r>
            <a:r>
              <a:rPr lang="cs-CZ" b="1" dirty="0" smtClean="0">
                <a:latin typeface="Cambria" pitchFamily="18" charset="0"/>
              </a:rPr>
              <a:t>ZÁKLADNÍ HODNOTY</a:t>
            </a:r>
            <a:endParaRPr lang="cs-CZ" dirty="0"/>
          </a:p>
        </p:txBody>
      </p:sp>
      <p:sp>
        <p:nvSpPr>
          <p:cNvPr id="3" name="Zástupný symbol pro obsah 2"/>
          <p:cNvSpPr>
            <a:spLocks noGrp="1"/>
          </p:cNvSpPr>
          <p:nvPr>
            <p:ph idx="1"/>
          </p:nvPr>
        </p:nvSpPr>
        <p:spPr/>
        <p:txBody>
          <a:bodyPr/>
          <a:lstStyle/>
          <a:p>
            <a:pPr marL="0" indent="0">
              <a:buClr>
                <a:srgbClr val="80379B"/>
              </a:buClr>
              <a:buNone/>
            </a:pPr>
            <a:r>
              <a:rPr lang="cs-CZ" b="1" dirty="0" smtClean="0">
                <a:solidFill>
                  <a:srgbClr val="80379B"/>
                </a:solidFill>
              </a:rPr>
              <a:t>Základní hodnoty v právu:</a:t>
            </a:r>
          </a:p>
          <a:p>
            <a:pPr>
              <a:buClr>
                <a:srgbClr val="80379B"/>
              </a:buClr>
            </a:pPr>
            <a:r>
              <a:rPr lang="cs-CZ" b="1" dirty="0"/>
              <a:t>s</a:t>
            </a:r>
            <a:r>
              <a:rPr lang="cs-CZ" b="1" dirty="0" smtClean="0"/>
              <a:t>pravedlnost </a:t>
            </a:r>
            <a:r>
              <a:rPr lang="cs-CZ" dirty="0" smtClean="0"/>
              <a:t>– velmi široký pojem</a:t>
            </a:r>
          </a:p>
          <a:p>
            <a:pPr>
              <a:buClr>
                <a:srgbClr val="80379B"/>
              </a:buClr>
            </a:pPr>
            <a:r>
              <a:rPr lang="cs-CZ" b="1" dirty="0" smtClean="0"/>
              <a:t>rovnost </a:t>
            </a:r>
            <a:r>
              <a:rPr lang="cs-CZ" dirty="0"/>
              <a:t>– </a:t>
            </a:r>
            <a:r>
              <a:rPr lang="cs-CZ" dirty="0" smtClean="0"/>
              <a:t>ekvivalence, totožnost</a:t>
            </a:r>
          </a:p>
          <a:p>
            <a:pPr>
              <a:buClr>
                <a:srgbClr val="80379B"/>
              </a:buClr>
            </a:pPr>
            <a:r>
              <a:rPr lang="cs-CZ" b="1" dirty="0" smtClean="0"/>
              <a:t>svoboda </a:t>
            </a:r>
            <a:r>
              <a:rPr lang="cs-CZ" dirty="0"/>
              <a:t>– </a:t>
            </a:r>
            <a:r>
              <a:rPr lang="cs-CZ" dirty="0" smtClean="0"/>
              <a:t>co nejširší možnost volby</a:t>
            </a:r>
            <a:endParaRPr lang="cs-CZ" dirty="0"/>
          </a:p>
          <a:p>
            <a:pPr>
              <a:buClr>
                <a:srgbClr val="80379B"/>
              </a:buClr>
            </a:pPr>
            <a:endParaRPr lang="cs-CZ" dirty="0" smtClean="0"/>
          </a:p>
          <a:p>
            <a:pPr marL="0" indent="0">
              <a:buClr>
                <a:srgbClr val="80379B"/>
              </a:buClr>
              <a:buNone/>
            </a:pPr>
            <a:r>
              <a:rPr lang="cs-CZ" b="1" dirty="0">
                <a:solidFill>
                  <a:srgbClr val="80379B"/>
                </a:solidFill>
              </a:rPr>
              <a:t>Základní hodnoty v </a:t>
            </a:r>
            <a:r>
              <a:rPr lang="cs-CZ" b="1" dirty="0" smtClean="0">
                <a:solidFill>
                  <a:srgbClr val="80379B"/>
                </a:solidFill>
              </a:rPr>
              <a:t>ekonomii:</a:t>
            </a:r>
            <a:endParaRPr lang="cs-CZ" b="1" dirty="0">
              <a:solidFill>
                <a:srgbClr val="80379B"/>
              </a:solidFill>
            </a:endParaRPr>
          </a:p>
          <a:p>
            <a:pPr>
              <a:buClr>
                <a:srgbClr val="80379B"/>
              </a:buClr>
            </a:pPr>
            <a:r>
              <a:rPr lang="cs-CZ" b="1" dirty="0"/>
              <a:t>Paretova efektivnost </a:t>
            </a:r>
            <a:r>
              <a:rPr lang="cs-CZ" dirty="0"/>
              <a:t>– velmi úzké pojetí</a:t>
            </a:r>
          </a:p>
          <a:p>
            <a:pPr>
              <a:buClr>
                <a:srgbClr val="80379B"/>
              </a:buClr>
            </a:pPr>
            <a:r>
              <a:rPr lang="cs-CZ" b="1" dirty="0"/>
              <a:t>Kaldor-Hicksova efektivnost </a:t>
            </a:r>
            <a:r>
              <a:rPr lang="cs-CZ" dirty="0"/>
              <a:t>– rozšířené pojetí Paretovy efektivnosti</a:t>
            </a:r>
          </a:p>
          <a:p>
            <a:pPr>
              <a:buClr>
                <a:srgbClr val="80379B"/>
              </a:buClr>
            </a:pPr>
            <a:endParaRPr lang="cs-CZ" dirty="0"/>
          </a:p>
        </p:txBody>
      </p:sp>
      <p:sp>
        <p:nvSpPr>
          <p:cNvPr id="4" name="Zástupný symbol pro zápatí 3"/>
          <p:cNvSpPr>
            <a:spLocks noGrp="1"/>
          </p:cNvSpPr>
          <p:nvPr>
            <p:ph type="ftr" sz="quarter" idx="10"/>
          </p:nvPr>
        </p:nvSpPr>
        <p:spPr/>
        <p:txBody>
          <a:bodyPr/>
          <a:lstStyle/>
          <a:p>
            <a:r>
              <a:rPr lang="cs-CZ" dirty="0" smtClean="0"/>
              <a:t>KŘÍŽKA, Vít: Ekonomická analýza práva</a:t>
            </a:r>
            <a:endParaRPr lang="cs-CZ" dirty="0"/>
          </a:p>
        </p:txBody>
      </p:sp>
      <p:sp>
        <p:nvSpPr>
          <p:cNvPr id="5" name="Zástupný symbol pro číslo snímku 4"/>
          <p:cNvSpPr>
            <a:spLocks noGrp="1"/>
          </p:cNvSpPr>
          <p:nvPr>
            <p:ph type="sldNum" sz="quarter" idx="11"/>
          </p:nvPr>
        </p:nvSpPr>
        <p:spPr/>
        <p:txBody>
          <a:bodyPr/>
          <a:lstStyle/>
          <a:p>
            <a:fld id="{33555ADB-E34D-4F12-A1B8-92345B38CADC}" type="slidenum">
              <a:rPr lang="cs-CZ" smtClean="0"/>
              <a:pPr/>
              <a:t>30</a:t>
            </a:fld>
            <a:endParaRPr lang="cs-CZ"/>
          </a:p>
        </p:txBody>
      </p:sp>
    </p:spTree>
    <p:extLst>
      <p:ext uri="{BB962C8B-B14F-4D97-AF65-F5344CB8AC3E}">
        <p14:creationId xmlns:p14="http://schemas.microsoft.com/office/powerpoint/2010/main" xmlns="" val="520271034"/>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80379B"/>
                </a:solidFill>
                <a:latin typeface="Cambria" pitchFamily="18" charset="0"/>
              </a:rPr>
              <a:t>SROVNÁNÍ: </a:t>
            </a:r>
            <a:r>
              <a:rPr lang="cs-CZ" b="1" dirty="0">
                <a:latin typeface="Cambria" pitchFamily="18" charset="0"/>
              </a:rPr>
              <a:t>EFEKTIVNOST A ROVNOST</a:t>
            </a:r>
            <a:endParaRPr lang="cs-CZ" dirty="0"/>
          </a:p>
        </p:txBody>
      </p:sp>
      <p:sp>
        <p:nvSpPr>
          <p:cNvPr id="4" name="Zástupný symbol pro zápatí 3"/>
          <p:cNvSpPr>
            <a:spLocks noGrp="1"/>
          </p:cNvSpPr>
          <p:nvPr>
            <p:ph type="ftr" sz="quarter" idx="10"/>
          </p:nvPr>
        </p:nvSpPr>
        <p:spPr/>
        <p:txBody>
          <a:bodyPr/>
          <a:lstStyle/>
          <a:p>
            <a:r>
              <a:rPr lang="cs-CZ" dirty="0" smtClean="0"/>
              <a:t>KŘÍŽKA, Vít: Ekonomická analýza práva</a:t>
            </a:r>
            <a:endParaRPr lang="cs-CZ" dirty="0"/>
          </a:p>
        </p:txBody>
      </p:sp>
      <p:sp>
        <p:nvSpPr>
          <p:cNvPr id="5" name="Zástupný symbol pro číslo snímku 4"/>
          <p:cNvSpPr>
            <a:spLocks noGrp="1"/>
          </p:cNvSpPr>
          <p:nvPr>
            <p:ph type="sldNum" sz="quarter" idx="11"/>
          </p:nvPr>
        </p:nvSpPr>
        <p:spPr/>
        <p:txBody>
          <a:bodyPr/>
          <a:lstStyle/>
          <a:p>
            <a:fld id="{33555ADB-E34D-4F12-A1B8-92345B38CADC}" type="slidenum">
              <a:rPr lang="cs-CZ" smtClean="0"/>
              <a:pPr/>
              <a:t>31</a:t>
            </a:fld>
            <a:endParaRPr lang="cs-CZ"/>
          </a:p>
        </p:txBody>
      </p:sp>
      <p:graphicFrame>
        <p:nvGraphicFramePr>
          <p:cNvPr id="6" name="Graf 5"/>
          <p:cNvGraphicFramePr/>
          <p:nvPr>
            <p:extLst>
              <p:ext uri="{D42A27DB-BD31-4B8C-83A1-F6EECF244321}">
                <p14:modId xmlns:p14="http://schemas.microsoft.com/office/powerpoint/2010/main" xmlns="" val="2602287545"/>
              </p:ext>
            </p:extLst>
          </p:nvPr>
        </p:nvGraphicFramePr>
        <p:xfrm>
          <a:off x="0" y="1844824"/>
          <a:ext cx="4355976" cy="22480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af 10"/>
          <p:cNvGraphicFramePr/>
          <p:nvPr>
            <p:extLst>
              <p:ext uri="{D42A27DB-BD31-4B8C-83A1-F6EECF244321}">
                <p14:modId xmlns:p14="http://schemas.microsoft.com/office/powerpoint/2010/main" xmlns="" val="2192539675"/>
              </p:ext>
            </p:extLst>
          </p:nvPr>
        </p:nvGraphicFramePr>
        <p:xfrm>
          <a:off x="4283968" y="1844824"/>
          <a:ext cx="4572000" cy="23200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af 11"/>
          <p:cNvGraphicFramePr/>
          <p:nvPr>
            <p:extLst>
              <p:ext uri="{D42A27DB-BD31-4B8C-83A1-F6EECF244321}">
                <p14:modId xmlns:p14="http://schemas.microsoft.com/office/powerpoint/2010/main" xmlns="" val="2688218282"/>
              </p:ext>
            </p:extLst>
          </p:nvPr>
        </p:nvGraphicFramePr>
        <p:xfrm>
          <a:off x="179512" y="4437112"/>
          <a:ext cx="4320480" cy="15841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Graf 12"/>
          <p:cNvGraphicFramePr/>
          <p:nvPr>
            <p:extLst>
              <p:ext uri="{D42A27DB-BD31-4B8C-83A1-F6EECF244321}">
                <p14:modId xmlns:p14="http://schemas.microsoft.com/office/powerpoint/2010/main" xmlns="" val="3579615277"/>
              </p:ext>
            </p:extLst>
          </p:nvPr>
        </p:nvGraphicFramePr>
        <p:xfrm>
          <a:off x="4355976" y="4437112"/>
          <a:ext cx="4680520" cy="15841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844137738"/>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80379B"/>
                </a:solidFill>
                <a:latin typeface="Cambria" pitchFamily="18" charset="0"/>
              </a:rPr>
              <a:t>POJEM: </a:t>
            </a:r>
            <a:r>
              <a:rPr lang="cs-CZ" b="1" dirty="0" smtClean="0">
                <a:latin typeface="Cambria" pitchFamily="18" charset="0"/>
              </a:rPr>
              <a:t>TRANSKAČNÍ NÁKLADY</a:t>
            </a:r>
            <a:endParaRPr lang="cs-CZ" dirty="0"/>
          </a:p>
        </p:txBody>
      </p:sp>
      <p:sp>
        <p:nvSpPr>
          <p:cNvPr id="3" name="Zástupný symbol pro obsah 2"/>
          <p:cNvSpPr>
            <a:spLocks noGrp="1"/>
          </p:cNvSpPr>
          <p:nvPr>
            <p:ph idx="1"/>
          </p:nvPr>
        </p:nvSpPr>
        <p:spPr/>
        <p:txBody>
          <a:bodyPr/>
          <a:lstStyle/>
          <a:p>
            <a:pPr marL="0" indent="0">
              <a:buNone/>
            </a:pPr>
            <a:r>
              <a:rPr lang="cs-CZ" sz="2200" b="1" dirty="0" smtClean="0">
                <a:solidFill>
                  <a:srgbClr val="80379B"/>
                </a:solidFill>
              </a:rPr>
              <a:t>Transakční náklady </a:t>
            </a:r>
            <a:r>
              <a:rPr lang="cs-CZ" sz="2200" dirty="0" smtClean="0"/>
              <a:t>představují </a:t>
            </a:r>
            <a:r>
              <a:rPr lang="cs-CZ" sz="2200" dirty="0"/>
              <a:t>čas, </a:t>
            </a:r>
            <a:r>
              <a:rPr lang="cs-CZ" sz="2200" dirty="0" smtClean="0"/>
              <a:t>práci </a:t>
            </a:r>
            <a:r>
              <a:rPr lang="cs-CZ" sz="2200" dirty="0"/>
              <a:t>a ostatní zdroje vynaložené za účelem uzavření smluv a na řízení firem či podobných </a:t>
            </a:r>
            <a:r>
              <a:rPr lang="cs-CZ" sz="2200" dirty="0" smtClean="0"/>
              <a:t>institucí. Rozlišujeme:</a:t>
            </a:r>
            <a:endParaRPr lang="cs-CZ" sz="2200" dirty="0"/>
          </a:p>
          <a:p>
            <a:pPr>
              <a:buClr>
                <a:srgbClr val="80379B"/>
              </a:buClr>
            </a:pPr>
            <a:r>
              <a:rPr lang="cs-CZ" sz="2200" b="1" dirty="0"/>
              <a:t>náklady </a:t>
            </a:r>
            <a:r>
              <a:rPr lang="cs-CZ" sz="2200" b="1" dirty="0" smtClean="0"/>
              <a:t>na </a:t>
            </a:r>
            <a:r>
              <a:rPr lang="cs-CZ" sz="2200" b="1" dirty="0"/>
              <a:t>informace </a:t>
            </a:r>
            <a:r>
              <a:rPr lang="cs-CZ" sz="2200" dirty="0" smtClean="0"/>
              <a:t>– náklady za </a:t>
            </a:r>
            <a:r>
              <a:rPr lang="cs-CZ" sz="2200" dirty="0"/>
              <a:t>jejich získání, vyhledání, </a:t>
            </a:r>
            <a:r>
              <a:rPr lang="cs-CZ" sz="2200" dirty="0" smtClean="0"/>
              <a:t>rešerše, průzkum trhu, uživatelské testování</a:t>
            </a:r>
            <a:endParaRPr lang="cs-CZ" sz="2200" dirty="0"/>
          </a:p>
          <a:p>
            <a:pPr>
              <a:buClr>
                <a:srgbClr val="80379B"/>
              </a:buClr>
            </a:pPr>
            <a:r>
              <a:rPr lang="cs-CZ" sz="2200" b="1" dirty="0"/>
              <a:t>náklady </a:t>
            </a:r>
            <a:r>
              <a:rPr lang="cs-CZ" sz="2200" b="1" dirty="0" smtClean="0"/>
              <a:t>na </a:t>
            </a:r>
            <a:r>
              <a:rPr lang="cs-CZ" sz="2200" b="1" dirty="0"/>
              <a:t>smluvní ceny </a:t>
            </a:r>
            <a:r>
              <a:rPr lang="cs-CZ" sz="2200" dirty="0" smtClean="0"/>
              <a:t>(bargain </a:t>
            </a:r>
            <a:r>
              <a:rPr lang="cs-CZ" sz="2200" dirty="0"/>
              <a:t>costs) – cena za vyjednání smluvní ceny s jiným obchodním partnerem</a:t>
            </a:r>
          </a:p>
          <a:p>
            <a:pPr>
              <a:buClr>
                <a:srgbClr val="80379B"/>
              </a:buClr>
            </a:pPr>
            <a:r>
              <a:rPr lang="cs-CZ" sz="2200" b="1" dirty="0"/>
              <a:t>náklady </a:t>
            </a:r>
            <a:r>
              <a:rPr lang="cs-CZ" sz="2200" b="1" dirty="0" smtClean="0"/>
              <a:t>na </a:t>
            </a:r>
            <a:r>
              <a:rPr lang="cs-CZ" sz="2200" b="1" dirty="0"/>
              <a:t>dohled na dodržování smlouvy </a:t>
            </a:r>
            <a:r>
              <a:rPr lang="cs-CZ" sz="2200" dirty="0"/>
              <a:t>– vynaložené prostředky dohledu nad tím, aby druhá strana dohody tuto dohodu </a:t>
            </a:r>
            <a:r>
              <a:rPr lang="cs-CZ" sz="2200" dirty="0" smtClean="0"/>
              <a:t>dodržovala, též např. náklady soudního sporu</a:t>
            </a:r>
            <a:endParaRPr lang="cs-CZ" sz="2200" dirty="0"/>
          </a:p>
          <a:p>
            <a:pPr>
              <a:buClr>
                <a:srgbClr val="80379B"/>
              </a:buClr>
            </a:pPr>
            <a:endParaRPr lang="cs-CZ" dirty="0"/>
          </a:p>
        </p:txBody>
      </p:sp>
      <p:sp>
        <p:nvSpPr>
          <p:cNvPr id="4" name="Zástupný symbol pro zápatí 3"/>
          <p:cNvSpPr>
            <a:spLocks noGrp="1"/>
          </p:cNvSpPr>
          <p:nvPr>
            <p:ph type="ftr" sz="quarter" idx="10"/>
          </p:nvPr>
        </p:nvSpPr>
        <p:spPr/>
        <p:txBody>
          <a:bodyPr/>
          <a:lstStyle/>
          <a:p>
            <a:r>
              <a:rPr lang="cs-CZ" dirty="0" smtClean="0"/>
              <a:t>KŘÍŽKA, Vít: Ekonomická analýza práva</a:t>
            </a:r>
            <a:endParaRPr lang="cs-CZ" dirty="0"/>
          </a:p>
        </p:txBody>
      </p:sp>
      <p:sp>
        <p:nvSpPr>
          <p:cNvPr id="5" name="Zástupný symbol pro číslo snímku 4"/>
          <p:cNvSpPr>
            <a:spLocks noGrp="1"/>
          </p:cNvSpPr>
          <p:nvPr>
            <p:ph type="sldNum" sz="quarter" idx="11"/>
          </p:nvPr>
        </p:nvSpPr>
        <p:spPr/>
        <p:txBody>
          <a:bodyPr/>
          <a:lstStyle/>
          <a:p>
            <a:fld id="{33555ADB-E34D-4F12-A1B8-92345B38CADC}" type="slidenum">
              <a:rPr lang="cs-CZ" smtClean="0"/>
              <a:pPr/>
              <a:t>32</a:t>
            </a:fld>
            <a:endParaRPr lang="cs-CZ"/>
          </a:p>
        </p:txBody>
      </p:sp>
    </p:spTree>
    <p:extLst>
      <p:ext uri="{BB962C8B-B14F-4D97-AF65-F5344CB8AC3E}">
        <p14:creationId xmlns:p14="http://schemas.microsoft.com/office/powerpoint/2010/main" xmlns="" val="1046446117"/>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80379B"/>
                </a:solidFill>
                <a:latin typeface="Cambria" pitchFamily="18" charset="0"/>
              </a:rPr>
              <a:t>POJEM: </a:t>
            </a:r>
            <a:r>
              <a:rPr lang="cs-CZ" b="1" dirty="0" smtClean="0">
                <a:latin typeface="Cambria" pitchFamily="18" charset="0"/>
              </a:rPr>
              <a:t>INSTITUCE</a:t>
            </a:r>
            <a:endParaRPr lang="cs-CZ" dirty="0"/>
          </a:p>
        </p:txBody>
      </p:sp>
      <p:sp>
        <p:nvSpPr>
          <p:cNvPr id="3" name="Zástupný symbol pro obsah 2"/>
          <p:cNvSpPr>
            <a:spLocks noGrp="1"/>
          </p:cNvSpPr>
          <p:nvPr>
            <p:ph idx="1"/>
          </p:nvPr>
        </p:nvSpPr>
        <p:spPr/>
        <p:txBody>
          <a:bodyPr/>
          <a:lstStyle/>
          <a:p>
            <a:pPr marL="0" indent="0">
              <a:buClr>
                <a:srgbClr val="80379B"/>
              </a:buClr>
              <a:buNone/>
            </a:pPr>
            <a:r>
              <a:rPr lang="cs-CZ" b="1" dirty="0" smtClean="0"/>
              <a:t>Mnoho různých definicí:</a:t>
            </a:r>
          </a:p>
          <a:p>
            <a:pPr>
              <a:buClr>
                <a:srgbClr val="80379B"/>
              </a:buClr>
            </a:pPr>
            <a:r>
              <a:rPr lang="cs-CZ" dirty="0" smtClean="0"/>
              <a:t>formální a neformální pravidla včetně ustanovení zajišťující jejich vymáhání</a:t>
            </a:r>
          </a:p>
          <a:p>
            <a:pPr>
              <a:buClr>
                <a:srgbClr val="80379B"/>
              </a:buClr>
            </a:pPr>
            <a:r>
              <a:rPr lang="cs-CZ" dirty="0" smtClean="0"/>
              <a:t>praktikovaný</a:t>
            </a:r>
            <a:r>
              <a:rPr lang="cs-CZ" dirty="0"/>
              <a:t>, schvalovaný a předávaný způsob jednání a </a:t>
            </a:r>
            <a:r>
              <a:rPr lang="cs-CZ" dirty="0" smtClean="0"/>
              <a:t>vztahů</a:t>
            </a:r>
          </a:p>
          <a:p>
            <a:pPr>
              <a:buClr>
                <a:srgbClr val="80379B"/>
              </a:buClr>
            </a:pPr>
            <a:r>
              <a:rPr lang="cs-CZ" dirty="0" smtClean="0"/>
              <a:t>mechanismus </a:t>
            </a:r>
            <a:r>
              <a:rPr lang="cs-CZ" dirty="0"/>
              <a:t>sociální kontroly a udržování sociálního </a:t>
            </a:r>
            <a:r>
              <a:rPr lang="cs-CZ" dirty="0" smtClean="0"/>
              <a:t>řádu</a:t>
            </a:r>
          </a:p>
          <a:p>
            <a:pPr>
              <a:buClr>
                <a:srgbClr val="80379B"/>
              </a:buClr>
            </a:pPr>
            <a:r>
              <a:rPr lang="cs-CZ" dirty="0" smtClean="0"/>
              <a:t>vzor </a:t>
            </a:r>
            <a:r>
              <a:rPr lang="cs-CZ" dirty="0"/>
              <a:t>jednání, který ulehčuje život a usnadňuje spolupráci</a:t>
            </a:r>
          </a:p>
        </p:txBody>
      </p:sp>
      <p:sp>
        <p:nvSpPr>
          <p:cNvPr id="4" name="Zástupný symbol pro zápatí 3"/>
          <p:cNvSpPr>
            <a:spLocks noGrp="1"/>
          </p:cNvSpPr>
          <p:nvPr>
            <p:ph type="ftr" sz="quarter" idx="10"/>
          </p:nvPr>
        </p:nvSpPr>
        <p:spPr/>
        <p:txBody>
          <a:bodyPr/>
          <a:lstStyle/>
          <a:p>
            <a:r>
              <a:rPr lang="cs-CZ" dirty="0" smtClean="0"/>
              <a:t>KŘÍŽKA, Vít: Ekonomická analýza práva</a:t>
            </a:r>
            <a:endParaRPr lang="cs-CZ" dirty="0"/>
          </a:p>
        </p:txBody>
      </p:sp>
      <p:sp>
        <p:nvSpPr>
          <p:cNvPr id="5" name="Zástupný symbol pro číslo snímku 4"/>
          <p:cNvSpPr>
            <a:spLocks noGrp="1"/>
          </p:cNvSpPr>
          <p:nvPr>
            <p:ph type="sldNum" sz="quarter" idx="11"/>
          </p:nvPr>
        </p:nvSpPr>
        <p:spPr/>
        <p:txBody>
          <a:bodyPr/>
          <a:lstStyle/>
          <a:p>
            <a:fld id="{33555ADB-E34D-4F12-A1B8-92345B38CADC}" type="slidenum">
              <a:rPr lang="cs-CZ" smtClean="0"/>
              <a:pPr/>
              <a:t>33</a:t>
            </a:fld>
            <a:endParaRPr lang="cs-CZ"/>
          </a:p>
        </p:txBody>
      </p:sp>
    </p:spTree>
    <p:extLst>
      <p:ext uri="{BB962C8B-B14F-4D97-AF65-F5344CB8AC3E}">
        <p14:creationId xmlns:p14="http://schemas.microsoft.com/office/powerpoint/2010/main" xmlns="" val="2935201981"/>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80379B"/>
                </a:solidFill>
                <a:latin typeface="Cambria" pitchFamily="18" charset="0"/>
              </a:rPr>
              <a:t>INSTITUCE: </a:t>
            </a:r>
            <a:r>
              <a:rPr lang="cs-CZ" b="1" dirty="0" smtClean="0">
                <a:latin typeface="Cambria" pitchFamily="18" charset="0"/>
              </a:rPr>
              <a:t>TYPOLOGIE INSTITUCÍ</a:t>
            </a:r>
            <a:endParaRPr lang="cs-CZ" dirty="0"/>
          </a:p>
        </p:txBody>
      </p:sp>
      <p:graphicFrame>
        <p:nvGraphicFramePr>
          <p:cNvPr id="6" name="Zástupný symbol pro obsah 5"/>
          <p:cNvGraphicFramePr>
            <a:graphicFrameLocks noGrp="1"/>
          </p:cNvGraphicFramePr>
          <p:nvPr>
            <p:ph idx="1"/>
            <p:extLst>
              <p:ext uri="{D42A27DB-BD31-4B8C-83A1-F6EECF244321}">
                <p14:modId xmlns:p14="http://schemas.microsoft.com/office/powerpoint/2010/main" xmlns="" val="3411667095"/>
              </p:ext>
            </p:extLst>
          </p:nvPr>
        </p:nvGraphicFramePr>
        <p:xfrm>
          <a:off x="900113" y="1773238"/>
          <a:ext cx="7488311" cy="3960016"/>
        </p:xfrm>
        <a:graphic>
          <a:graphicData uri="http://schemas.openxmlformats.org/drawingml/2006/table">
            <a:tbl>
              <a:tblPr firstRow="1" bandRow="1">
                <a:tableStyleId>{7E9639D4-E3E2-4D34-9284-5A2195B3D0D7}</a:tableStyleId>
              </a:tblPr>
              <a:tblGrid>
                <a:gridCol w="2303735"/>
                <a:gridCol w="2592288"/>
                <a:gridCol w="2592288"/>
              </a:tblGrid>
              <a:tr h="411211">
                <a:tc>
                  <a:txBody>
                    <a:bodyPr/>
                    <a:lstStyle/>
                    <a:p>
                      <a:pPr algn="ctr"/>
                      <a:r>
                        <a:rPr lang="cs-CZ" dirty="0" smtClean="0"/>
                        <a:t>typ</a:t>
                      </a:r>
                      <a:r>
                        <a:rPr lang="cs-CZ" baseline="0" dirty="0" smtClean="0"/>
                        <a:t> instituce</a:t>
                      </a:r>
                      <a:endParaRPr lang="cs-CZ" dirty="0"/>
                    </a:p>
                  </a:txBody>
                  <a:tcPr>
                    <a:solidFill>
                      <a:srgbClr val="80379B"/>
                    </a:solidFill>
                  </a:tcPr>
                </a:tc>
                <a:tc>
                  <a:txBody>
                    <a:bodyPr/>
                    <a:lstStyle/>
                    <a:p>
                      <a:pPr algn="ctr"/>
                      <a:r>
                        <a:rPr lang="cs-CZ" dirty="0" smtClean="0"/>
                        <a:t>Způsob prosazování</a:t>
                      </a:r>
                      <a:endParaRPr lang="cs-CZ" dirty="0"/>
                    </a:p>
                  </a:txBody>
                  <a:tcPr>
                    <a:solidFill>
                      <a:srgbClr val="80379B"/>
                    </a:solidFill>
                  </a:tcPr>
                </a:tc>
                <a:tc>
                  <a:txBody>
                    <a:bodyPr/>
                    <a:lstStyle/>
                    <a:p>
                      <a:r>
                        <a:rPr lang="cs-CZ" dirty="0" smtClean="0"/>
                        <a:t>příklady</a:t>
                      </a:r>
                      <a:endParaRPr lang="cs-CZ" dirty="0"/>
                    </a:p>
                  </a:txBody>
                  <a:tcPr>
                    <a:solidFill>
                      <a:srgbClr val="80379B"/>
                    </a:solidFill>
                  </a:tcPr>
                </a:tc>
              </a:tr>
              <a:tr h="709761">
                <a:tc>
                  <a:txBody>
                    <a:bodyPr/>
                    <a:lstStyle/>
                    <a:p>
                      <a:pPr algn="ctr"/>
                      <a:r>
                        <a:rPr lang="cs-CZ" b="1" dirty="0" smtClean="0"/>
                        <a:t>konvence</a:t>
                      </a:r>
                      <a:endParaRPr lang="cs-CZ" b="1" dirty="0"/>
                    </a:p>
                  </a:txBody>
                  <a:tcPr anchor="ctr"/>
                </a:tc>
                <a:tc>
                  <a:txBody>
                    <a:bodyPr/>
                    <a:lstStyle/>
                    <a:p>
                      <a:pPr algn="ctr"/>
                      <a:r>
                        <a:rPr lang="cs-CZ" dirty="0" smtClean="0"/>
                        <a:t>sebeprosazování</a:t>
                      </a:r>
                      <a:endParaRPr lang="cs-CZ" dirty="0"/>
                    </a:p>
                  </a:txBody>
                  <a:tcPr anchor="ctr"/>
                </a:tc>
                <a:tc>
                  <a:txBody>
                    <a:bodyPr/>
                    <a:lstStyle/>
                    <a:p>
                      <a:endParaRPr lang="cs-CZ" sz="1600" i="1" dirty="0">
                        <a:solidFill>
                          <a:srgbClr val="80379B"/>
                        </a:solidFill>
                      </a:endParaRPr>
                    </a:p>
                  </a:txBody>
                  <a:tcPr anchor="ctr"/>
                </a:tc>
              </a:tr>
              <a:tr h="709761">
                <a:tc>
                  <a:txBody>
                    <a:bodyPr/>
                    <a:lstStyle/>
                    <a:p>
                      <a:pPr algn="ctr"/>
                      <a:r>
                        <a:rPr lang="cs-CZ" b="1" dirty="0" smtClean="0"/>
                        <a:t>etická pravidla</a:t>
                      </a:r>
                      <a:endParaRPr lang="cs-CZ" b="1" dirty="0"/>
                    </a:p>
                  </a:txBody>
                  <a:tcPr anchor="ctr"/>
                </a:tc>
                <a:tc>
                  <a:txBody>
                    <a:bodyPr/>
                    <a:lstStyle/>
                    <a:p>
                      <a:pPr algn="ctr"/>
                      <a:r>
                        <a:rPr lang="cs-CZ" dirty="0" smtClean="0"/>
                        <a:t>imperativní </a:t>
                      </a:r>
                      <a:r>
                        <a:rPr lang="cs-CZ" baseline="0" dirty="0" smtClean="0"/>
                        <a:t>sebekontrola</a:t>
                      </a:r>
                      <a:endParaRPr lang="cs-CZ"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sz="1600" i="1" dirty="0">
                        <a:solidFill>
                          <a:srgbClr val="80379B"/>
                        </a:solidFill>
                      </a:endParaRPr>
                    </a:p>
                  </a:txBody>
                  <a:tcPr anchor="ctr"/>
                </a:tc>
              </a:tr>
              <a:tr h="709761">
                <a:tc>
                  <a:txBody>
                    <a:bodyPr/>
                    <a:lstStyle/>
                    <a:p>
                      <a:pPr algn="ctr"/>
                      <a:r>
                        <a:rPr lang="cs-CZ" b="1" dirty="0" smtClean="0"/>
                        <a:t>zvyky</a:t>
                      </a:r>
                      <a:endParaRPr lang="cs-CZ" b="1" dirty="0"/>
                    </a:p>
                  </a:txBody>
                  <a:tcPr anchor="ctr"/>
                </a:tc>
                <a:tc>
                  <a:txBody>
                    <a:bodyPr/>
                    <a:lstStyle/>
                    <a:p>
                      <a:pPr algn="ctr"/>
                      <a:r>
                        <a:rPr lang="cs-CZ" dirty="0" smtClean="0"/>
                        <a:t>spontánní dohled ostatních aktérů</a:t>
                      </a:r>
                      <a:endParaRPr lang="cs-CZ" dirty="0"/>
                    </a:p>
                  </a:txBody>
                  <a:tcPr anchor="ctr"/>
                </a:tc>
                <a:tc>
                  <a:txBody>
                    <a:bodyPr/>
                    <a:lstStyle/>
                    <a:p>
                      <a:endParaRPr lang="cs-CZ" sz="1600" i="1" dirty="0">
                        <a:solidFill>
                          <a:srgbClr val="80379B"/>
                        </a:solidFill>
                      </a:endParaRPr>
                    </a:p>
                  </a:txBody>
                  <a:tcPr anchor="ctr"/>
                </a:tc>
              </a:tr>
              <a:tr h="709761">
                <a:tc>
                  <a:txBody>
                    <a:bodyPr/>
                    <a:lstStyle/>
                    <a:p>
                      <a:pPr algn="ctr"/>
                      <a:r>
                        <a:rPr lang="cs-CZ" b="1" dirty="0" smtClean="0"/>
                        <a:t>formální pravidla</a:t>
                      </a:r>
                      <a:endParaRPr lang="cs-CZ" b="1" dirty="0"/>
                    </a:p>
                  </a:txBody>
                  <a:tcPr anchor="ctr"/>
                </a:tc>
                <a:tc>
                  <a:txBody>
                    <a:bodyPr/>
                    <a:lstStyle/>
                    <a:p>
                      <a:pPr algn="ctr"/>
                      <a:r>
                        <a:rPr lang="cs-CZ" dirty="0" smtClean="0"/>
                        <a:t>organizovaný dohled</a:t>
                      </a:r>
                      <a:r>
                        <a:rPr lang="cs-CZ" baseline="0" dirty="0" smtClean="0"/>
                        <a:t> ostatních aktérů</a:t>
                      </a:r>
                      <a:endParaRPr lang="cs-CZ" dirty="0"/>
                    </a:p>
                  </a:txBody>
                  <a:tcPr anchor="ctr"/>
                </a:tc>
                <a:tc>
                  <a:txBody>
                    <a:bodyPr/>
                    <a:lstStyle/>
                    <a:p>
                      <a:endParaRPr lang="cs-CZ" sz="1600" i="1" dirty="0">
                        <a:solidFill>
                          <a:srgbClr val="80379B"/>
                        </a:solidFill>
                      </a:endParaRPr>
                    </a:p>
                  </a:txBody>
                  <a:tcPr anchor="ctr"/>
                </a:tc>
              </a:tr>
              <a:tr h="709761">
                <a:tc>
                  <a:txBody>
                    <a:bodyPr/>
                    <a:lstStyle/>
                    <a:p>
                      <a:pPr algn="ctr"/>
                      <a:r>
                        <a:rPr lang="cs-CZ" b="1" dirty="0" smtClean="0"/>
                        <a:t>právo</a:t>
                      </a:r>
                      <a:endParaRPr lang="cs-CZ" b="1" dirty="0"/>
                    </a:p>
                  </a:txBody>
                  <a:tcPr anchor="ctr"/>
                </a:tc>
                <a:tc>
                  <a:txBody>
                    <a:bodyPr/>
                    <a:lstStyle/>
                    <a:p>
                      <a:pPr algn="ctr"/>
                      <a:r>
                        <a:rPr lang="cs-CZ" dirty="0" smtClean="0"/>
                        <a:t>organizovaný státní dohled</a:t>
                      </a:r>
                      <a:endParaRPr lang="cs-CZ" dirty="0"/>
                    </a:p>
                  </a:txBody>
                  <a:tcPr anchor="ctr"/>
                </a:tc>
                <a:tc>
                  <a:txBody>
                    <a:bodyPr/>
                    <a:lstStyle/>
                    <a:p>
                      <a:endParaRPr lang="cs-CZ" sz="1600" i="1" dirty="0">
                        <a:solidFill>
                          <a:srgbClr val="80379B"/>
                        </a:solidFill>
                      </a:endParaRPr>
                    </a:p>
                  </a:txBody>
                  <a:tcPr anchor="ctr"/>
                </a:tc>
              </a:tr>
            </a:tbl>
          </a:graphicData>
        </a:graphic>
      </p:graphicFrame>
      <p:sp>
        <p:nvSpPr>
          <p:cNvPr id="4" name="Zástupný symbol pro zápatí 3"/>
          <p:cNvSpPr>
            <a:spLocks noGrp="1"/>
          </p:cNvSpPr>
          <p:nvPr>
            <p:ph type="ftr" sz="quarter" idx="10"/>
          </p:nvPr>
        </p:nvSpPr>
        <p:spPr/>
        <p:txBody>
          <a:bodyPr/>
          <a:lstStyle/>
          <a:p>
            <a:r>
              <a:rPr lang="cs-CZ" dirty="0" smtClean="0"/>
              <a:t>KŘÍŽKA, Vít: Ekonomická analýza práva</a:t>
            </a:r>
            <a:endParaRPr lang="cs-CZ" dirty="0"/>
          </a:p>
        </p:txBody>
      </p:sp>
      <p:sp>
        <p:nvSpPr>
          <p:cNvPr id="5" name="Zástupný symbol pro číslo snímku 4"/>
          <p:cNvSpPr>
            <a:spLocks noGrp="1"/>
          </p:cNvSpPr>
          <p:nvPr>
            <p:ph type="sldNum" sz="quarter" idx="11"/>
          </p:nvPr>
        </p:nvSpPr>
        <p:spPr/>
        <p:txBody>
          <a:bodyPr/>
          <a:lstStyle/>
          <a:p>
            <a:fld id="{33555ADB-E34D-4F12-A1B8-92345B38CADC}" type="slidenum">
              <a:rPr lang="cs-CZ" smtClean="0"/>
              <a:pPr/>
              <a:t>34</a:t>
            </a:fld>
            <a:endParaRPr lang="cs-CZ"/>
          </a:p>
        </p:txBody>
      </p:sp>
    </p:spTree>
    <p:extLst>
      <p:ext uri="{BB962C8B-B14F-4D97-AF65-F5344CB8AC3E}">
        <p14:creationId xmlns:p14="http://schemas.microsoft.com/office/powerpoint/2010/main" xmlns="" val="403304683"/>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80379B"/>
                </a:solidFill>
                <a:latin typeface="Cambria" pitchFamily="18" charset="0"/>
              </a:rPr>
              <a:t>INSTITUCE: </a:t>
            </a:r>
            <a:r>
              <a:rPr lang="cs-CZ" b="1" dirty="0" smtClean="0">
                <a:latin typeface="Cambria" pitchFamily="18" charset="0"/>
              </a:rPr>
              <a:t>TYPOLOGIE INSTITUCÍ</a:t>
            </a:r>
            <a:endParaRPr lang="cs-CZ" dirty="0"/>
          </a:p>
        </p:txBody>
      </p:sp>
      <p:graphicFrame>
        <p:nvGraphicFramePr>
          <p:cNvPr id="6" name="Zástupný symbol pro obsah 5"/>
          <p:cNvGraphicFramePr>
            <a:graphicFrameLocks noGrp="1"/>
          </p:cNvGraphicFramePr>
          <p:nvPr>
            <p:ph idx="1"/>
            <p:extLst>
              <p:ext uri="{D42A27DB-BD31-4B8C-83A1-F6EECF244321}">
                <p14:modId xmlns:p14="http://schemas.microsoft.com/office/powerpoint/2010/main" xmlns="" val="3453999582"/>
              </p:ext>
            </p:extLst>
          </p:nvPr>
        </p:nvGraphicFramePr>
        <p:xfrm>
          <a:off x="900113" y="1773238"/>
          <a:ext cx="7488311" cy="3960016"/>
        </p:xfrm>
        <a:graphic>
          <a:graphicData uri="http://schemas.openxmlformats.org/drawingml/2006/table">
            <a:tbl>
              <a:tblPr firstRow="1" bandRow="1">
                <a:tableStyleId>{7E9639D4-E3E2-4D34-9284-5A2195B3D0D7}</a:tableStyleId>
              </a:tblPr>
              <a:tblGrid>
                <a:gridCol w="2303735"/>
                <a:gridCol w="2592288"/>
                <a:gridCol w="2592288"/>
              </a:tblGrid>
              <a:tr h="411211">
                <a:tc>
                  <a:txBody>
                    <a:bodyPr/>
                    <a:lstStyle/>
                    <a:p>
                      <a:pPr algn="ctr"/>
                      <a:r>
                        <a:rPr lang="cs-CZ" dirty="0" smtClean="0"/>
                        <a:t>typ</a:t>
                      </a:r>
                      <a:r>
                        <a:rPr lang="cs-CZ" baseline="0" dirty="0" smtClean="0"/>
                        <a:t> instituce</a:t>
                      </a:r>
                      <a:endParaRPr lang="cs-CZ" dirty="0"/>
                    </a:p>
                  </a:txBody>
                  <a:tcPr>
                    <a:solidFill>
                      <a:srgbClr val="80379B"/>
                    </a:solidFill>
                  </a:tcPr>
                </a:tc>
                <a:tc>
                  <a:txBody>
                    <a:bodyPr/>
                    <a:lstStyle/>
                    <a:p>
                      <a:pPr algn="ctr"/>
                      <a:r>
                        <a:rPr lang="cs-CZ" dirty="0" smtClean="0"/>
                        <a:t>Způsob prosazování</a:t>
                      </a:r>
                      <a:endParaRPr lang="cs-CZ" dirty="0"/>
                    </a:p>
                  </a:txBody>
                  <a:tcPr>
                    <a:solidFill>
                      <a:srgbClr val="80379B"/>
                    </a:solidFill>
                  </a:tcPr>
                </a:tc>
                <a:tc>
                  <a:txBody>
                    <a:bodyPr/>
                    <a:lstStyle/>
                    <a:p>
                      <a:r>
                        <a:rPr lang="cs-CZ" dirty="0" smtClean="0"/>
                        <a:t>příklady</a:t>
                      </a:r>
                      <a:endParaRPr lang="cs-CZ" dirty="0"/>
                    </a:p>
                  </a:txBody>
                  <a:tcPr>
                    <a:solidFill>
                      <a:srgbClr val="80379B"/>
                    </a:solidFill>
                  </a:tcPr>
                </a:tc>
              </a:tr>
              <a:tr h="709761">
                <a:tc>
                  <a:txBody>
                    <a:bodyPr/>
                    <a:lstStyle/>
                    <a:p>
                      <a:pPr algn="ctr"/>
                      <a:r>
                        <a:rPr lang="cs-CZ" b="1" dirty="0" smtClean="0"/>
                        <a:t>konvence</a:t>
                      </a:r>
                      <a:endParaRPr lang="cs-CZ" b="1" dirty="0"/>
                    </a:p>
                  </a:txBody>
                  <a:tcPr anchor="ctr"/>
                </a:tc>
                <a:tc>
                  <a:txBody>
                    <a:bodyPr/>
                    <a:lstStyle/>
                    <a:p>
                      <a:pPr algn="ctr"/>
                      <a:r>
                        <a:rPr lang="cs-CZ" dirty="0" smtClean="0"/>
                        <a:t>sebeprosazování</a:t>
                      </a:r>
                      <a:endParaRPr lang="cs-CZ" dirty="0"/>
                    </a:p>
                  </a:txBody>
                  <a:tcPr anchor="ctr"/>
                </a:tc>
                <a:tc>
                  <a:txBody>
                    <a:bodyPr/>
                    <a:lstStyle/>
                    <a:p>
                      <a:r>
                        <a:rPr lang="cs-CZ" sz="1600" i="1" dirty="0" smtClean="0">
                          <a:solidFill>
                            <a:srgbClr val="80379B"/>
                          </a:solidFill>
                        </a:rPr>
                        <a:t>gramatická</a:t>
                      </a:r>
                      <a:r>
                        <a:rPr lang="cs-CZ" sz="1600" i="1" baseline="0" dirty="0" smtClean="0">
                          <a:solidFill>
                            <a:srgbClr val="80379B"/>
                          </a:solidFill>
                        </a:rPr>
                        <a:t> a mluvnická pravidla</a:t>
                      </a:r>
                      <a:endParaRPr lang="cs-CZ" sz="1600" i="1" dirty="0">
                        <a:solidFill>
                          <a:srgbClr val="80379B"/>
                        </a:solidFill>
                      </a:endParaRPr>
                    </a:p>
                  </a:txBody>
                  <a:tcPr anchor="ctr"/>
                </a:tc>
              </a:tr>
              <a:tr h="709761">
                <a:tc>
                  <a:txBody>
                    <a:bodyPr/>
                    <a:lstStyle/>
                    <a:p>
                      <a:pPr algn="ctr"/>
                      <a:r>
                        <a:rPr lang="cs-CZ" b="1" dirty="0" smtClean="0"/>
                        <a:t>etická pravidla</a:t>
                      </a:r>
                      <a:endParaRPr lang="cs-CZ" b="1" dirty="0"/>
                    </a:p>
                  </a:txBody>
                  <a:tcPr anchor="ctr"/>
                </a:tc>
                <a:tc>
                  <a:txBody>
                    <a:bodyPr/>
                    <a:lstStyle/>
                    <a:p>
                      <a:pPr algn="ctr"/>
                      <a:r>
                        <a:rPr lang="cs-CZ" dirty="0" smtClean="0"/>
                        <a:t>imperativní </a:t>
                      </a:r>
                      <a:r>
                        <a:rPr lang="cs-CZ" baseline="0" dirty="0" smtClean="0"/>
                        <a:t>sebekontrola</a:t>
                      </a:r>
                      <a:endParaRPr lang="cs-CZ"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sz="1600" i="1" dirty="0">
                        <a:solidFill>
                          <a:srgbClr val="80379B"/>
                        </a:solidFill>
                      </a:endParaRPr>
                    </a:p>
                  </a:txBody>
                  <a:tcPr anchor="ctr"/>
                </a:tc>
              </a:tr>
              <a:tr h="709761">
                <a:tc>
                  <a:txBody>
                    <a:bodyPr/>
                    <a:lstStyle/>
                    <a:p>
                      <a:pPr algn="ctr"/>
                      <a:r>
                        <a:rPr lang="cs-CZ" b="1" dirty="0" smtClean="0"/>
                        <a:t>zvyky</a:t>
                      </a:r>
                      <a:endParaRPr lang="cs-CZ" b="1" dirty="0"/>
                    </a:p>
                  </a:txBody>
                  <a:tcPr anchor="ctr"/>
                </a:tc>
                <a:tc>
                  <a:txBody>
                    <a:bodyPr/>
                    <a:lstStyle/>
                    <a:p>
                      <a:pPr algn="ctr"/>
                      <a:r>
                        <a:rPr lang="cs-CZ" dirty="0" smtClean="0"/>
                        <a:t>spontánní dohled ostatních aktérů</a:t>
                      </a:r>
                      <a:endParaRPr lang="cs-CZ" dirty="0"/>
                    </a:p>
                  </a:txBody>
                  <a:tcPr anchor="ctr"/>
                </a:tc>
                <a:tc>
                  <a:txBody>
                    <a:bodyPr/>
                    <a:lstStyle/>
                    <a:p>
                      <a:endParaRPr lang="cs-CZ" sz="1600" i="1" dirty="0">
                        <a:solidFill>
                          <a:srgbClr val="80379B"/>
                        </a:solidFill>
                      </a:endParaRPr>
                    </a:p>
                  </a:txBody>
                  <a:tcPr anchor="ctr"/>
                </a:tc>
              </a:tr>
              <a:tr h="709761">
                <a:tc>
                  <a:txBody>
                    <a:bodyPr/>
                    <a:lstStyle/>
                    <a:p>
                      <a:pPr algn="ctr"/>
                      <a:r>
                        <a:rPr lang="cs-CZ" b="1" dirty="0" smtClean="0"/>
                        <a:t>formální pravidla</a:t>
                      </a:r>
                      <a:endParaRPr lang="cs-CZ" b="1" dirty="0"/>
                    </a:p>
                  </a:txBody>
                  <a:tcPr anchor="ctr"/>
                </a:tc>
                <a:tc>
                  <a:txBody>
                    <a:bodyPr/>
                    <a:lstStyle/>
                    <a:p>
                      <a:pPr algn="ctr"/>
                      <a:r>
                        <a:rPr lang="cs-CZ" dirty="0" smtClean="0"/>
                        <a:t>organizovaný dohled</a:t>
                      </a:r>
                      <a:r>
                        <a:rPr lang="cs-CZ" baseline="0" dirty="0" smtClean="0"/>
                        <a:t> ostatních aktérů</a:t>
                      </a:r>
                      <a:endParaRPr lang="cs-CZ" dirty="0"/>
                    </a:p>
                  </a:txBody>
                  <a:tcPr anchor="ctr"/>
                </a:tc>
                <a:tc>
                  <a:txBody>
                    <a:bodyPr/>
                    <a:lstStyle/>
                    <a:p>
                      <a:endParaRPr lang="cs-CZ" sz="1600" i="1" dirty="0">
                        <a:solidFill>
                          <a:srgbClr val="80379B"/>
                        </a:solidFill>
                      </a:endParaRPr>
                    </a:p>
                  </a:txBody>
                  <a:tcPr anchor="ctr"/>
                </a:tc>
              </a:tr>
              <a:tr h="709761">
                <a:tc>
                  <a:txBody>
                    <a:bodyPr/>
                    <a:lstStyle/>
                    <a:p>
                      <a:pPr algn="ctr"/>
                      <a:r>
                        <a:rPr lang="cs-CZ" b="1" dirty="0" smtClean="0"/>
                        <a:t>právo</a:t>
                      </a:r>
                      <a:endParaRPr lang="cs-CZ" b="1" dirty="0"/>
                    </a:p>
                  </a:txBody>
                  <a:tcPr anchor="ctr"/>
                </a:tc>
                <a:tc>
                  <a:txBody>
                    <a:bodyPr/>
                    <a:lstStyle/>
                    <a:p>
                      <a:pPr algn="ctr"/>
                      <a:r>
                        <a:rPr lang="cs-CZ" dirty="0" smtClean="0"/>
                        <a:t>organizovaný státní dohled</a:t>
                      </a:r>
                      <a:endParaRPr lang="cs-CZ" dirty="0"/>
                    </a:p>
                  </a:txBody>
                  <a:tcPr anchor="ctr"/>
                </a:tc>
                <a:tc>
                  <a:txBody>
                    <a:bodyPr/>
                    <a:lstStyle/>
                    <a:p>
                      <a:endParaRPr lang="cs-CZ" sz="1600" i="1" dirty="0">
                        <a:solidFill>
                          <a:srgbClr val="80379B"/>
                        </a:solidFill>
                      </a:endParaRPr>
                    </a:p>
                  </a:txBody>
                  <a:tcPr anchor="ctr"/>
                </a:tc>
              </a:tr>
            </a:tbl>
          </a:graphicData>
        </a:graphic>
      </p:graphicFrame>
      <p:sp>
        <p:nvSpPr>
          <p:cNvPr id="4" name="Zástupný symbol pro zápatí 3"/>
          <p:cNvSpPr>
            <a:spLocks noGrp="1"/>
          </p:cNvSpPr>
          <p:nvPr>
            <p:ph type="ftr" sz="quarter" idx="10"/>
          </p:nvPr>
        </p:nvSpPr>
        <p:spPr/>
        <p:txBody>
          <a:bodyPr/>
          <a:lstStyle/>
          <a:p>
            <a:r>
              <a:rPr lang="cs-CZ" dirty="0" smtClean="0"/>
              <a:t>KŘÍŽKA, Vít: Ekonomická analýza práva</a:t>
            </a:r>
            <a:endParaRPr lang="cs-CZ" dirty="0"/>
          </a:p>
        </p:txBody>
      </p:sp>
      <p:sp>
        <p:nvSpPr>
          <p:cNvPr id="5" name="Zástupný symbol pro číslo snímku 4"/>
          <p:cNvSpPr>
            <a:spLocks noGrp="1"/>
          </p:cNvSpPr>
          <p:nvPr>
            <p:ph type="sldNum" sz="quarter" idx="11"/>
          </p:nvPr>
        </p:nvSpPr>
        <p:spPr/>
        <p:txBody>
          <a:bodyPr/>
          <a:lstStyle/>
          <a:p>
            <a:fld id="{33555ADB-E34D-4F12-A1B8-92345B38CADC}" type="slidenum">
              <a:rPr lang="cs-CZ" smtClean="0"/>
              <a:pPr/>
              <a:t>35</a:t>
            </a:fld>
            <a:endParaRPr lang="cs-CZ"/>
          </a:p>
        </p:txBody>
      </p:sp>
    </p:spTree>
    <p:extLst>
      <p:ext uri="{BB962C8B-B14F-4D97-AF65-F5344CB8AC3E}">
        <p14:creationId xmlns:p14="http://schemas.microsoft.com/office/powerpoint/2010/main" xmlns="" val="81136937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80379B"/>
                </a:solidFill>
                <a:latin typeface="Cambria" pitchFamily="18" charset="0"/>
              </a:rPr>
              <a:t>INSTITUCE: </a:t>
            </a:r>
            <a:r>
              <a:rPr lang="cs-CZ" b="1" dirty="0" smtClean="0">
                <a:latin typeface="Cambria" pitchFamily="18" charset="0"/>
              </a:rPr>
              <a:t>TYPOLOGIE INSTITUCÍ</a:t>
            </a:r>
            <a:endParaRPr lang="cs-CZ" dirty="0"/>
          </a:p>
        </p:txBody>
      </p:sp>
      <p:graphicFrame>
        <p:nvGraphicFramePr>
          <p:cNvPr id="6" name="Zástupný symbol pro obsah 5"/>
          <p:cNvGraphicFramePr>
            <a:graphicFrameLocks noGrp="1"/>
          </p:cNvGraphicFramePr>
          <p:nvPr>
            <p:ph idx="1"/>
            <p:extLst>
              <p:ext uri="{D42A27DB-BD31-4B8C-83A1-F6EECF244321}">
                <p14:modId xmlns:p14="http://schemas.microsoft.com/office/powerpoint/2010/main" xmlns="" val="1508157890"/>
              </p:ext>
            </p:extLst>
          </p:nvPr>
        </p:nvGraphicFramePr>
        <p:xfrm>
          <a:off x="900113" y="1773238"/>
          <a:ext cx="7488311" cy="3960016"/>
        </p:xfrm>
        <a:graphic>
          <a:graphicData uri="http://schemas.openxmlformats.org/drawingml/2006/table">
            <a:tbl>
              <a:tblPr firstRow="1" bandRow="1">
                <a:tableStyleId>{7E9639D4-E3E2-4D34-9284-5A2195B3D0D7}</a:tableStyleId>
              </a:tblPr>
              <a:tblGrid>
                <a:gridCol w="2303735"/>
                <a:gridCol w="2592288"/>
                <a:gridCol w="2592288"/>
              </a:tblGrid>
              <a:tr h="411211">
                <a:tc>
                  <a:txBody>
                    <a:bodyPr/>
                    <a:lstStyle/>
                    <a:p>
                      <a:pPr algn="ctr"/>
                      <a:r>
                        <a:rPr lang="cs-CZ" dirty="0" smtClean="0"/>
                        <a:t>typ</a:t>
                      </a:r>
                      <a:r>
                        <a:rPr lang="cs-CZ" baseline="0" dirty="0" smtClean="0"/>
                        <a:t> instituce</a:t>
                      </a:r>
                      <a:endParaRPr lang="cs-CZ" dirty="0"/>
                    </a:p>
                  </a:txBody>
                  <a:tcPr>
                    <a:solidFill>
                      <a:srgbClr val="80379B"/>
                    </a:solidFill>
                  </a:tcPr>
                </a:tc>
                <a:tc>
                  <a:txBody>
                    <a:bodyPr/>
                    <a:lstStyle/>
                    <a:p>
                      <a:pPr algn="ctr"/>
                      <a:r>
                        <a:rPr lang="cs-CZ" dirty="0" smtClean="0"/>
                        <a:t>Způsob prosazování</a:t>
                      </a:r>
                      <a:endParaRPr lang="cs-CZ" dirty="0"/>
                    </a:p>
                  </a:txBody>
                  <a:tcPr>
                    <a:solidFill>
                      <a:srgbClr val="80379B"/>
                    </a:solidFill>
                  </a:tcPr>
                </a:tc>
                <a:tc>
                  <a:txBody>
                    <a:bodyPr/>
                    <a:lstStyle/>
                    <a:p>
                      <a:r>
                        <a:rPr lang="cs-CZ" dirty="0" smtClean="0"/>
                        <a:t>příklady</a:t>
                      </a:r>
                      <a:endParaRPr lang="cs-CZ" dirty="0"/>
                    </a:p>
                  </a:txBody>
                  <a:tcPr>
                    <a:solidFill>
                      <a:srgbClr val="80379B"/>
                    </a:solidFill>
                  </a:tcPr>
                </a:tc>
              </a:tr>
              <a:tr h="709761">
                <a:tc>
                  <a:txBody>
                    <a:bodyPr/>
                    <a:lstStyle/>
                    <a:p>
                      <a:pPr algn="ctr"/>
                      <a:r>
                        <a:rPr lang="cs-CZ" b="1" dirty="0" smtClean="0"/>
                        <a:t>konvence</a:t>
                      </a:r>
                      <a:endParaRPr lang="cs-CZ" b="1" dirty="0"/>
                    </a:p>
                  </a:txBody>
                  <a:tcPr anchor="ctr"/>
                </a:tc>
                <a:tc>
                  <a:txBody>
                    <a:bodyPr/>
                    <a:lstStyle/>
                    <a:p>
                      <a:pPr algn="ctr"/>
                      <a:r>
                        <a:rPr lang="cs-CZ" dirty="0" smtClean="0"/>
                        <a:t>sebeprosazování</a:t>
                      </a:r>
                      <a:endParaRPr lang="cs-CZ" dirty="0"/>
                    </a:p>
                  </a:txBody>
                  <a:tcPr anchor="ctr"/>
                </a:tc>
                <a:tc>
                  <a:txBody>
                    <a:bodyPr/>
                    <a:lstStyle/>
                    <a:p>
                      <a:r>
                        <a:rPr lang="cs-CZ" sz="1600" i="1" dirty="0" smtClean="0">
                          <a:solidFill>
                            <a:srgbClr val="80379B"/>
                          </a:solidFill>
                        </a:rPr>
                        <a:t>gramatická</a:t>
                      </a:r>
                      <a:r>
                        <a:rPr lang="cs-CZ" sz="1600" i="1" baseline="0" dirty="0" smtClean="0">
                          <a:solidFill>
                            <a:srgbClr val="80379B"/>
                          </a:solidFill>
                        </a:rPr>
                        <a:t> a mluvnická pravidla</a:t>
                      </a:r>
                      <a:endParaRPr lang="cs-CZ" sz="1600" i="1" dirty="0">
                        <a:solidFill>
                          <a:srgbClr val="80379B"/>
                        </a:solidFill>
                      </a:endParaRPr>
                    </a:p>
                  </a:txBody>
                  <a:tcPr anchor="ctr"/>
                </a:tc>
              </a:tr>
              <a:tr h="709761">
                <a:tc>
                  <a:txBody>
                    <a:bodyPr/>
                    <a:lstStyle/>
                    <a:p>
                      <a:pPr algn="ctr"/>
                      <a:r>
                        <a:rPr lang="cs-CZ" b="1" dirty="0" smtClean="0"/>
                        <a:t>etická pravidla</a:t>
                      </a:r>
                      <a:endParaRPr lang="cs-CZ" b="1" dirty="0"/>
                    </a:p>
                  </a:txBody>
                  <a:tcPr anchor="ctr"/>
                </a:tc>
                <a:tc>
                  <a:txBody>
                    <a:bodyPr/>
                    <a:lstStyle/>
                    <a:p>
                      <a:pPr algn="ctr"/>
                      <a:r>
                        <a:rPr lang="cs-CZ" dirty="0" smtClean="0"/>
                        <a:t>imperativní </a:t>
                      </a:r>
                      <a:r>
                        <a:rPr lang="cs-CZ" baseline="0" dirty="0" smtClean="0"/>
                        <a:t>sebekontrola</a:t>
                      </a:r>
                      <a:endParaRPr lang="cs-CZ"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i="1" dirty="0" smtClean="0">
                          <a:solidFill>
                            <a:srgbClr val="80379B"/>
                          </a:solidFill>
                        </a:rPr>
                        <a:t>kategorický imperativ;</a:t>
                      </a:r>
                      <a:r>
                        <a:rPr lang="cs-CZ" sz="1600" i="1" baseline="0" dirty="0" smtClean="0">
                          <a:solidFill>
                            <a:srgbClr val="80379B"/>
                          </a:solidFill>
                        </a:rPr>
                        <a:t> D</a:t>
                      </a:r>
                      <a:r>
                        <a:rPr lang="cs-CZ" sz="1600" i="1" dirty="0" smtClean="0">
                          <a:solidFill>
                            <a:srgbClr val="80379B"/>
                          </a:solidFill>
                        </a:rPr>
                        <a:t>esatero božích přikázání</a:t>
                      </a:r>
                      <a:endParaRPr lang="cs-CZ" sz="1600" i="1" dirty="0">
                        <a:solidFill>
                          <a:srgbClr val="80379B"/>
                        </a:solidFill>
                      </a:endParaRPr>
                    </a:p>
                  </a:txBody>
                  <a:tcPr anchor="ctr"/>
                </a:tc>
              </a:tr>
              <a:tr h="709761">
                <a:tc>
                  <a:txBody>
                    <a:bodyPr/>
                    <a:lstStyle/>
                    <a:p>
                      <a:pPr algn="ctr"/>
                      <a:r>
                        <a:rPr lang="cs-CZ" b="1" dirty="0" smtClean="0"/>
                        <a:t>zvyky</a:t>
                      </a:r>
                      <a:endParaRPr lang="cs-CZ" b="1" dirty="0"/>
                    </a:p>
                  </a:txBody>
                  <a:tcPr anchor="ctr"/>
                </a:tc>
                <a:tc>
                  <a:txBody>
                    <a:bodyPr/>
                    <a:lstStyle/>
                    <a:p>
                      <a:pPr algn="ctr"/>
                      <a:r>
                        <a:rPr lang="cs-CZ" dirty="0" smtClean="0"/>
                        <a:t>spontánní dohled ostatních aktérů</a:t>
                      </a:r>
                      <a:endParaRPr lang="cs-CZ" dirty="0"/>
                    </a:p>
                  </a:txBody>
                  <a:tcPr anchor="ctr"/>
                </a:tc>
                <a:tc>
                  <a:txBody>
                    <a:bodyPr/>
                    <a:lstStyle/>
                    <a:p>
                      <a:endParaRPr lang="cs-CZ" sz="1600" i="1" dirty="0">
                        <a:solidFill>
                          <a:srgbClr val="80379B"/>
                        </a:solidFill>
                      </a:endParaRPr>
                    </a:p>
                  </a:txBody>
                  <a:tcPr anchor="ctr"/>
                </a:tc>
              </a:tr>
              <a:tr h="709761">
                <a:tc>
                  <a:txBody>
                    <a:bodyPr/>
                    <a:lstStyle/>
                    <a:p>
                      <a:pPr algn="ctr"/>
                      <a:r>
                        <a:rPr lang="cs-CZ" b="1" dirty="0" smtClean="0"/>
                        <a:t>formální pravidla</a:t>
                      </a:r>
                      <a:endParaRPr lang="cs-CZ" b="1" dirty="0"/>
                    </a:p>
                  </a:txBody>
                  <a:tcPr anchor="ctr"/>
                </a:tc>
                <a:tc>
                  <a:txBody>
                    <a:bodyPr/>
                    <a:lstStyle/>
                    <a:p>
                      <a:pPr algn="ctr"/>
                      <a:r>
                        <a:rPr lang="cs-CZ" dirty="0" smtClean="0"/>
                        <a:t>organizovaný dohled</a:t>
                      </a:r>
                      <a:r>
                        <a:rPr lang="cs-CZ" baseline="0" dirty="0" smtClean="0"/>
                        <a:t> ostatních aktérů</a:t>
                      </a:r>
                      <a:endParaRPr lang="cs-CZ" dirty="0"/>
                    </a:p>
                  </a:txBody>
                  <a:tcPr anchor="ctr"/>
                </a:tc>
                <a:tc>
                  <a:txBody>
                    <a:bodyPr/>
                    <a:lstStyle/>
                    <a:p>
                      <a:endParaRPr lang="cs-CZ" sz="1600" i="1" dirty="0">
                        <a:solidFill>
                          <a:srgbClr val="80379B"/>
                        </a:solidFill>
                      </a:endParaRPr>
                    </a:p>
                  </a:txBody>
                  <a:tcPr anchor="ctr"/>
                </a:tc>
              </a:tr>
              <a:tr h="709761">
                <a:tc>
                  <a:txBody>
                    <a:bodyPr/>
                    <a:lstStyle/>
                    <a:p>
                      <a:pPr algn="ctr"/>
                      <a:r>
                        <a:rPr lang="cs-CZ" b="1" dirty="0" smtClean="0"/>
                        <a:t>právo</a:t>
                      </a:r>
                      <a:endParaRPr lang="cs-CZ" b="1" dirty="0"/>
                    </a:p>
                  </a:txBody>
                  <a:tcPr anchor="ctr"/>
                </a:tc>
                <a:tc>
                  <a:txBody>
                    <a:bodyPr/>
                    <a:lstStyle/>
                    <a:p>
                      <a:pPr algn="ctr"/>
                      <a:r>
                        <a:rPr lang="cs-CZ" dirty="0" smtClean="0"/>
                        <a:t>organizovaný státní dohled</a:t>
                      </a:r>
                      <a:endParaRPr lang="cs-CZ" dirty="0"/>
                    </a:p>
                  </a:txBody>
                  <a:tcPr anchor="ctr"/>
                </a:tc>
                <a:tc>
                  <a:txBody>
                    <a:bodyPr/>
                    <a:lstStyle/>
                    <a:p>
                      <a:endParaRPr lang="cs-CZ" sz="1600" i="1" dirty="0">
                        <a:solidFill>
                          <a:srgbClr val="80379B"/>
                        </a:solidFill>
                      </a:endParaRPr>
                    </a:p>
                  </a:txBody>
                  <a:tcPr anchor="ctr"/>
                </a:tc>
              </a:tr>
            </a:tbl>
          </a:graphicData>
        </a:graphic>
      </p:graphicFrame>
      <p:sp>
        <p:nvSpPr>
          <p:cNvPr id="4" name="Zástupný symbol pro zápatí 3"/>
          <p:cNvSpPr>
            <a:spLocks noGrp="1"/>
          </p:cNvSpPr>
          <p:nvPr>
            <p:ph type="ftr" sz="quarter" idx="10"/>
          </p:nvPr>
        </p:nvSpPr>
        <p:spPr/>
        <p:txBody>
          <a:bodyPr/>
          <a:lstStyle/>
          <a:p>
            <a:r>
              <a:rPr lang="cs-CZ" dirty="0" smtClean="0"/>
              <a:t>KŘÍŽKA, Vít: Ekonomická analýza práva</a:t>
            </a:r>
            <a:endParaRPr lang="cs-CZ" dirty="0"/>
          </a:p>
        </p:txBody>
      </p:sp>
      <p:sp>
        <p:nvSpPr>
          <p:cNvPr id="5" name="Zástupný symbol pro číslo snímku 4"/>
          <p:cNvSpPr>
            <a:spLocks noGrp="1"/>
          </p:cNvSpPr>
          <p:nvPr>
            <p:ph type="sldNum" sz="quarter" idx="11"/>
          </p:nvPr>
        </p:nvSpPr>
        <p:spPr/>
        <p:txBody>
          <a:bodyPr/>
          <a:lstStyle/>
          <a:p>
            <a:fld id="{33555ADB-E34D-4F12-A1B8-92345B38CADC}" type="slidenum">
              <a:rPr lang="cs-CZ" smtClean="0"/>
              <a:pPr/>
              <a:t>36</a:t>
            </a:fld>
            <a:endParaRPr lang="cs-CZ"/>
          </a:p>
        </p:txBody>
      </p:sp>
    </p:spTree>
    <p:extLst>
      <p:ext uri="{BB962C8B-B14F-4D97-AF65-F5344CB8AC3E}">
        <p14:creationId xmlns:p14="http://schemas.microsoft.com/office/powerpoint/2010/main" xmlns="" val="195011081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80379B"/>
                </a:solidFill>
                <a:latin typeface="Cambria" pitchFamily="18" charset="0"/>
              </a:rPr>
              <a:t>INSTITUCE: </a:t>
            </a:r>
            <a:r>
              <a:rPr lang="cs-CZ" b="1" dirty="0" smtClean="0">
                <a:latin typeface="Cambria" pitchFamily="18" charset="0"/>
              </a:rPr>
              <a:t>TYPOLOGIE INSTITUCÍ</a:t>
            </a:r>
            <a:endParaRPr lang="cs-CZ" dirty="0"/>
          </a:p>
        </p:txBody>
      </p:sp>
      <p:graphicFrame>
        <p:nvGraphicFramePr>
          <p:cNvPr id="6" name="Zástupný symbol pro obsah 5"/>
          <p:cNvGraphicFramePr>
            <a:graphicFrameLocks noGrp="1"/>
          </p:cNvGraphicFramePr>
          <p:nvPr>
            <p:ph idx="1"/>
            <p:extLst>
              <p:ext uri="{D42A27DB-BD31-4B8C-83A1-F6EECF244321}">
                <p14:modId xmlns:p14="http://schemas.microsoft.com/office/powerpoint/2010/main" xmlns="" val="1951438528"/>
              </p:ext>
            </p:extLst>
          </p:nvPr>
        </p:nvGraphicFramePr>
        <p:xfrm>
          <a:off x="900113" y="1773238"/>
          <a:ext cx="7488311" cy="3960016"/>
        </p:xfrm>
        <a:graphic>
          <a:graphicData uri="http://schemas.openxmlformats.org/drawingml/2006/table">
            <a:tbl>
              <a:tblPr firstRow="1" bandRow="1">
                <a:tableStyleId>{7E9639D4-E3E2-4D34-9284-5A2195B3D0D7}</a:tableStyleId>
              </a:tblPr>
              <a:tblGrid>
                <a:gridCol w="2303735"/>
                <a:gridCol w="2592288"/>
                <a:gridCol w="2592288"/>
              </a:tblGrid>
              <a:tr h="411211">
                <a:tc>
                  <a:txBody>
                    <a:bodyPr/>
                    <a:lstStyle/>
                    <a:p>
                      <a:pPr algn="ctr"/>
                      <a:r>
                        <a:rPr lang="cs-CZ" dirty="0" smtClean="0"/>
                        <a:t>typ</a:t>
                      </a:r>
                      <a:r>
                        <a:rPr lang="cs-CZ" baseline="0" dirty="0" smtClean="0"/>
                        <a:t> instituce</a:t>
                      </a:r>
                      <a:endParaRPr lang="cs-CZ" dirty="0"/>
                    </a:p>
                  </a:txBody>
                  <a:tcPr>
                    <a:solidFill>
                      <a:srgbClr val="80379B"/>
                    </a:solidFill>
                  </a:tcPr>
                </a:tc>
                <a:tc>
                  <a:txBody>
                    <a:bodyPr/>
                    <a:lstStyle/>
                    <a:p>
                      <a:pPr algn="ctr"/>
                      <a:r>
                        <a:rPr lang="cs-CZ" dirty="0" smtClean="0"/>
                        <a:t>Způsob prosazování</a:t>
                      </a:r>
                      <a:endParaRPr lang="cs-CZ" dirty="0"/>
                    </a:p>
                  </a:txBody>
                  <a:tcPr>
                    <a:solidFill>
                      <a:srgbClr val="80379B"/>
                    </a:solidFill>
                  </a:tcPr>
                </a:tc>
                <a:tc>
                  <a:txBody>
                    <a:bodyPr/>
                    <a:lstStyle/>
                    <a:p>
                      <a:r>
                        <a:rPr lang="cs-CZ" dirty="0" smtClean="0"/>
                        <a:t>příklady</a:t>
                      </a:r>
                      <a:endParaRPr lang="cs-CZ" dirty="0"/>
                    </a:p>
                  </a:txBody>
                  <a:tcPr>
                    <a:solidFill>
                      <a:srgbClr val="80379B"/>
                    </a:solidFill>
                  </a:tcPr>
                </a:tc>
              </a:tr>
              <a:tr h="709761">
                <a:tc>
                  <a:txBody>
                    <a:bodyPr/>
                    <a:lstStyle/>
                    <a:p>
                      <a:pPr algn="ctr"/>
                      <a:r>
                        <a:rPr lang="cs-CZ" b="1" dirty="0" smtClean="0"/>
                        <a:t>konvence</a:t>
                      </a:r>
                      <a:endParaRPr lang="cs-CZ" b="1" dirty="0"/>
                    </a:p>
                  </a:txBody>
                  <a:tcPr anchor="ctr"/>
                </a:tc>
                <a:tc>
                  <a:txBody>
                    <a:bodyPr/>
                    <a:lstStyle/>
                    <a:p>
                      <a:pPr algn="ctr"/>
                      <a:r>
                        <a:rPr lang="cs-CZ" dirty="0" smtClean="0"/>
                        <a:t>sebeprosazování</a:t>
                      </a:r>
                      <a:endParaRPr lang="cs-CZ" dirty="0"/>
                    </a:p>
                  </a:txBody>
                  <a:tcPr anchor="ctr"/>
                </a:tc>
                <a:tc>
                  <a:txBody>
                    <a:bodyPr/>
                    <a:lstStyle/>
                    <a:p>
                      <a:r>
                        <a:rPr lang="cs-CZ" sz="1600" i="1" dirty="0" smtClean="0">
                          <a:solidFill>
                            <a:srgbClr val="80379B"/>
                          </a:solidFill>
                        </a:rPr>
                        <a:t>gramatická</a:t>
                      </a:r>
                      <a:r>
                        <a:rPr lang="cs-CZ" sz="1600" i="1" baseline="0" dirty="0" smtClean="0">
                          <a:solidFill>
                            <a:srgbClr val="80379B"/>
                          </a:solidFill>
                        </a:rPr>
                        <a:t> a mluvnická pravidla</a:t>
                      </a:r>
                      <a:endParaRPr lang="cs-CZ" sz="1600" i="1" dirty="0">
                        <a:solidFill>
                          <a:srgbClr val="80379B"/>
                        </a:solidFill>
                      </a:endParaRPr>
                    </a:p>
                  </a:txBody>
                  <a:tcPr anchor="ctr"/>
                </a:tc>
              </a:tr>
              <a:tr h="709761">
                <a:tc>
                  <a:txBody>
                    <a:bodyPr/>
                    <a:lstStyle/>
                    <a:p>
                      <a:pPr algn="ctr"/>
                      <a:r>
                        <a:rPr lang="cs-CZ" b="1" dirty="0" smtClean="0"/>
                        <a:t>etická pravidla</a:t>
                      </a:r>
                      <a:endParaRPr lang="cs-CZ" b="1" dirty="0"/>
                    </a:p>
                  </a:txBody>
                  <a:tcPr anchor="ctr"/>
                </a:tc>
                <a:tc>
                  <a:txBody>
                    <a:bodyPr/>
                    <a:lstStyle/>
                    <a:p>
                      <a:pPr algn="ctr"/>
                      <a:r>
                        <a:rPr lang="cs-CZ" dirty="0" smtClean="0"/>
                        <a:t>imperativní </a:t>
                      </a:r>
                      <a:r>
                        <a:rPr lang="cs-CZ" baseline="0" dirty="0" smtClean="0"/>
                        <a:t>sebekontrola</a:t>
                      </a:r>
                      <a:endParaRPr lang="cs-CZ"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i="1" dirty="0" smtClean="0">
                          <a:solidFill>
                            <a:srgbClr val="80379B"/>
                          </a:solidFill>
                        </a:rPr>
                        <a:t>kategorický imperativ;</a:t>
                      </a:r>
                      <a:r>
                        <a:rPr lang="cs-CZ" sz="1600" i="1" baseline="0" dirty="0" smtClean="0">
                          <a:solidFill>
                            <a:srgbClr val="80379B"/>
                          </a:solidFill>
                        </a:rPr>
                        <a:t> D</a:t>
                      </a:r>
                      <a:r>
                        <a:rPr lang="cs-CZ" sz="1600" i="1" dirty="0" smtClean="0">
                          <a:solidFill>
                            <a:srgbClr val="80379B"/>
                          </a:solidFill>
                        </a:rPr>
                        <a:t>esatero božích přikázání</a:t>
                      </a:r>
                      <a:endParaRPr lang="cs-CZ" sz="1600" i="1" dirty="0">
                        <a:solidFill>
                          <a:srgbClr val="80379B"/>
                        </a:solidFill>
                      </a:endParaRPr>
                    </a:p>
                  </a:txBody>
                  <a:tcPr anchor="ctr"/>
                </a:tc>
              </a:tr>
              <a:tr h="709761">
                <a:tc>
                  <a:txBody>
                    <a:bodyPr/>
                    <a:lstStyle/>
                    <a:p>
                      <a:pPr algn="ctr"/>
                      <a:r>
                        <a:rPr lang="cs-CZ" b="1" dirty="0" smtClean="0"/>
                        <a:t>zvyky</a:t>
                      </a:r>
                      <a:endParaRPr lang="cs-CZ" b="1" dirty="0"/>
                    </a:p>
                  </a:txBody>
                  <a:tcPr anchor="ctr"/>
                </a:tc>
                <a:tc>
                  <a:txBody>
                    <a:bodyPr/>
                    <a:lstStyle/>
                    <a:p>
                      <a:pPr algn="ctr"/>
                      <a:r>
                        <a:rPr lang="cs-CZ" dirty="0" smtClean="0"/>
                        <a:t>spontánní dohled ostatních aktérů</a:t>
                      </a:r>
                      <a:endParaRPr lang="cs-CZ" dirty="0"/>
                    </a:p>
                  </a:txBody>
                  <a:tcPr anchor="ctr"/>
                </a:tc>
                <a:tc>
                  <a:txBody>
                    <a:bodyPr/>
                    <a:lstStyle/>
                    <a:p>
                      <a:r>
                        <a:rPr lang="cs-CZ" sz="1600" i="1" dirty="0" smtClean="0">
                          <a:solidFill>
                            <a:srgbClr val="80379B"/>
                          </a:solidFill>
                        </a:rPr>
                        <a:t>pravidla</a:t>
                      </a:r>
                      <a:r>
                        <a:rPr lang="cs-CZ" sz="1600" i="1" baseline="0" dirty="0" smtClean="0">
                          <a:solidFill>
                            <a:srgbClr val="80379B"/>
                          </a:solidFill>
                        </a:rPr>
                        <a:t> slušného chování ve společnosti</a:t>
                      </a:r>
                      <a:endParaRPr lang="cs-CZ" sz="1600" i="1" dirty="0">
                        <a:solidFill>
                          <a:srgbClr val="80379B"/>
                        </a:solidFill>
                      </a:endParaRPr>
                    </a:p>
                  </a:txBody>
                  <a:tcPr anchor="ctr"/>
                </a:tc>
              </a:tr>
              <a:tr h="709761">
                <a:tc>
                  <a:txBody>
                    <a:bodyPr/>
                    <a:lstStyle/>
                    <a:p>
                      <a:pPr algn="ctr"/>
                      <a:r>
                        <a:rPr lang="cs-CZ" b="1" dirty="0" smtClean="0"/>
                        <a:t>formální pravidla</a:t>
                      </a:r>
                      <a:endParaRPr lang="cs-CZ" b="1" dirty="0"/>
                    </a:p>
                  </a:txBody>
                  <a:tcPr anchor="ctr"/>
                </a:tc>
                <a:tc>
                  <a:txBody>
                    <a:bodyPr/>
                    <a:lstStyle/>
                    <a:p>
                      <a:pPr algn="ctr"/>
                      <a:r>
                        <a:rPr lang="cs-CZ" dirty="0" smtClean="0"/>
                        <a:t>organizovaný dohled</a:t>
                      </a:r>
                      <a:r>
                        <a:rPr lang="cs-CZ" baseline="0" dirty="0" smtClean="0"/>
                        <a:t> ostatních aktérů</a:t>
                      </a:r>
                      <a:endParaRPr lang="cs-CZ" dirty="0"/>
                    </a:p>
                  </a:txBody>
                  <a:tcPr anchor="ctr"/>
                </a:tc>
                <a:tc>
                  <a:txBody>
                    <a:bodyPr/>
                    <a:lstStyle/>
                    <a:p>
                      <a:endParaRPr lang="cs-CZ" sz="1600" i="1" dirty="0">
                        <a:solidFill>
                          <a:srgbClr val="80379B"/>
                        </a:solidFill>
                      </a:endParaRPr>
                    </a:p>
                  </a:txBody>
                  <a:tcPr anchor="ctr"/>
                </a:tc>
              </a:tr>
              <a:tr h="709761">
                <a:tc>
                  <a:txBody>
                    <a:bodyPr/>
                    <a:lstStyle/>
                    <a:p>
                      <a:pPr algn="ctr"/>
                      <a:r>
                        <a:rPr lang="cs-CZ" b="1" dirty="0" smtClean="0"/>
                        <a:t>právo</a:t>
                      </a:r>
                      <a:endParaRPr lang="cs-CZ" b="1" dirty="0"/>
                    </a:p>
                  </a:txBody>
                  <a:tcPr anchor="ctr"/>
                </a:tc>
                <a:tc>
                  <a:txBody>
                    <a:bodyPr/>
                    <a:lstStyle/>
                    <a:p>
                      <a:pPr algn="ctr"/>
                      <a:r>
                        <a:rPr lang="cs-CZ" dirty="0" smtClean="0"/>
                        <a:t>organizovaný státní dohled</a:t>
                      </a:r>
                      <a:endParaRPr lang="cs-CZ" dirty="0"/>
                    </a:p>
                  </a:txBody>
                  <a:tcPr anchor="ctr"/>
                </a:tc>
                <a:tc>
                  <a:txBody>
                    <a:bodyPr/>
                    <a:lstStyle/>
                    <a:p>
                      <a:endParaRPr lang="cs-CZ" sz="1600" i="1" dirty="0">
                        <a:solidFill>
                          <a:srgbClr val="80379B"/>
                        </a:solidFill>
                      </a:endParaRPr>
                    </a:p>
                  </a:txBody>
                  <a:tcPr anchor="ctr"/>
                </a:tc>
              </a:tr>
            </a:tbl>
          </a:graphicData>
        </a:graphic>
      </p:graphicFrame>
      <p:sp>
        <p:nvSpPr>
          <p:cNvPr id="4" name="Zástupný symbol pro zápatí 3"/>
          <p:cNvSpPr>
            <a:spLocks noGrp="1"/>
          </p:cNvSpPr>
          <p:nvPr>
            <p:ph type="ftr" sz="quarter" idx="10"/>
          </p:nvPr>
        </p:nvSpPr>
        <p:spPr/>
        <p:txBody>
          <a:bodyPr/>
          <a:lstStyle/>
          <a:p>
            <a:r>
              <a:rPr lang="cs-CZ" dirty="0" smtClean="0"/>
              <a:t>KŘÍŽKA, Vít: Ekonomická analýza práva</a:t>
            </a:r>
            <a:endParaRPr lang="cs-CZ" dirty="0"/>
          </a:p>
        </p:txBody>
      </p:sp>
      <p:sp>
        <p:nvSpPr>
          <p:cNvPr id="5" name="Zástupný symbol pro číslo snímku 4"/>
          <p:cNvSpPr>
            <a:spLocks noGrp="1"/>
          </p:cNvSpPr>
          <p:nvPr>
            <p:ph type="sldNum" sz="quarter" idx="11"/>
          </p:nvPr>
        </p:nvSpPr>
        <p:spPr/>
        <p:txBody>
          <a:bodyPr/>
          <a:lstStyle/>
          <a:p>
            <a:fld id="{33555ADB-E34D-4F12-A1B8-92345B38CADC}" type="slidenum">
              <a:rPr lang="cs-CZ" smtClean="0"/>
              <a:pPr/>
              <a:t>37</a:t>
            </a:fld>
            <a:endParaRPr lang="cs-CZ"/>
          </a:p>
        </p:txBody>
      </p:sp>
    </p:spTree>
    <p:extLst>
      <p:ext uri="{BB962C8B-B14F-4D97-AF65-F5344CB8AC3E}">
        <p14:creationId xmlns:p14="http://schemas.microsoft.com/office/powerpoint/2010/main" xmlns="" val="6390074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80379B"/>
                </a:solidFill>
                <a:latin typeface="Cambria" pitchFamily="18" charset="0"/>
              </a:rPr>
              <a:t>INSTITUCE: </a:t>
            </a:r>
            <a:r>
              <a:rPr lang="cs-CZ" b="1" dirty="0" smtClean="0">
                <a:latin typeface="Cambria" pitchFamily="18" charset="0"/>
              </a:rPr>
              <a:t>TYPOLOGIE INSTITUCÍ</a:t>
            </a:r>
            <a:endParaRPr lang="cs-CZ" dirty="0"/>
          </a:p>
        </p:txBody>
      </p:sp>
      <p:graphicFrame>
        <p:nvGraphicFramePr>
          <p:cNvPr id="6" name="Zástupný symbol pro obsah 5"/>
          <p:cNvGraphicFramePr>
            <a:graphicFrameLocks noGrp="1"/>
          </p:cNvGraphicFramePr>
          <p:nvPr>
            <p:ph idx="1"/>
            <p:extLst>
              <p:ext uri="{D42A27DB-BD31-4B8C-83A1-F6EECF244321}">
                <p14:modId xmlns:p14="http://schemas.microsoft.com/office/powerpoint/2010/main" xmlns="" val="3703454111"/>
              </p:ext>
            </p:extLst>
          </p:nvPr>
        </p:nvGraphicFramePr>
        <p:xfrm>
          <a:off x="900113" y="1773238"/>
          <a:ext cx="7488311" cy="3960016"/>
        </p:xfrm>
        <a:graphic>
          <a:graphicData uri="http://schemas.openxmlformats.org/drawingml/2006/table">
            <a:tbl>
              <a:tblPr firstRow="1" bandRow="1">
                <a:tableStyleId>{7E9639D4-E3E2-4D34-9284-5A2195B3D0D7}</a:tableStyleId>
              </a:tblPr>
              <a:tblGrid>
                <a:gridCol w="2303735"/>
                <a:gridCol w="2592288"/>
                <a:gridCol w="2592288"/>
              </a:tblGrid>
              <a:tr h="411211">
                <a:tc>
                  <a:txBody>
                    <a:bodyPr/>
                    <a:lstStyle/>
                    <a:p>
                      <a:pPr algn="ctr"/>
                      <a:r>
                        <a:rPr lang="cs-CZ" dirty="0" smtClean="0"/>
                        <a:t>typ</a:t>
                      </a:r>
                      <a:r>
                        <a:rPr lang="cs-CZ" baseline="0" dirty="0" smtClean="0"/>
                        <a:t> instituce</a:t>
                      </a:r>
                      <a:endParaRPr lang="cs-CZ" dirty="0"/>
                    </a:p>
                  </a:txBody>
                  <a:tcPr>
                    <a:solidFill>
                      <a:srgbClr val="80379B"/>
                    </a:solidFill>
                  </a:tcPr>
                </a:tc>
                <a:tc>
                  <a:txBody>
                    <a:bodyPr/>
                    <a:lstStyle/>
                    <a:p>
                      <a:pPr algn="ctr"/>
                      <a:r>
                        <a:rPr lang="cs-CZ" dirty="0" smtClean="0"/>
                        <a:t>Způsob prosazování</a:t>
                      </a:r>
                      <a:endParaRPr lang="cs-CZ" dirty="0"/>
                    </a:p>
                  </a:txBody>
                  <a:tcPr>
                    <a:solidFill>
                      <a:srgbClr val="80379B"/>
                    </a:solidFill>
                  </a:tcPr>
                </a:tc>
                <a:tc>
                  <a:txBody>
                    <a:bodyPr/>
                    <a:lstStyle/>
                    <a:p>
                      <a:r>
                        <a:rPr lang="cs-CZ" dirty="0" smtClean="0"/>
                        <a:t>příklady</a:t>
                      </a:r>
                      <a:endParaRPr lang="cs-CZ" dirty="0"/>
                    </a:p>
                  </a:txBody>
                  <a:tcPr>
                    <a:solidFill>
                      <a:srgbClr val="80379B"/>
                    </a:solidFill>
                  </a:tcPr>
                </a:tc>
              </a:tr>
              <a:tr h="709761">
                <a:tc>
                  <a:txBody>
                    <a:bodyPr/>
                    <a:lstStyle/>
                    <a:p>
                      <a:pPr algn="ctr"/>
                      <a:r>
                        <a:rPr lang="cs-CZ" b="1" dirty="0" smtClean="0"/>
                        <a:t>konvence</a:t>
                      </a:r>
                      <a:endParaRPr lang="cs-CZ" b="1" dirty="0"/>
                    </a:p>
                  </a:txBody>
                  <a:tcPr anchor="ctr"/>
                </a:tc>
                <a:tc>
                  <a:txBody>
                    <a:bodyPr/>
                    <a:lstStyle/>
                    <a:p>
                      <a:pPr algn="ctr"/>
                      <a:r>
                        <a:rPr lang="cs-CZ" dirty="0" smtClean="0"/>
                        <a:t>sebeprosazování</a:t>
                      </a:r>
                      <a:endParaRPr lang="cs-CZ" dirty="0"/>
                    </a:p>
                  </a:txBody>
                  <a:tcPr anchor="ctr"/>
                </a:tc>
                <a:tc>
                  <a:txBody>
                    <a:bodyPr/>
                    <a:lstStyle/>
                    <a:p>
                      <a:r>
                        <a:rPr lang="cs-CZ" sz="1600" i="1" dirty="0" smtClean="0">
                          <a:solidFill>
                            <a:srgbClr val="80379B"/>
                          </a:solidFill>
                        </a:rPr>
                        <a:t>gramatická</a:t>
                      </a:r>
                      <a:r>
                        <a:rPr lang="cs-CZ" sz="1600" i="1" baseline="0" dirty="0" smtClean="0">
                          <a:solidFill>
                            <a:srgbClr val="80379B"/>
                          </a:solidFill>
                        </a:rPr>
                        <a:t> a mluvnická pravidla</a:t>
                      </a:r>
                      <a:endParaRPr lang="cs-CZ" sz="1600" i="1" dirty="0">
                        <a:solidFill>
                          <a:srgbClr val="80379B"/>
                        </a:solidFill>
                      </a:endParaRPr>
                    </a:p>
                  </a:txBody>
                  <a:tcPr anchor="ctr"/>
                </a:tc>
              </a:tr>
              <a:tr h="709761">
                <a:tc>
                  <a:txBody>
                    <a:bodyPr/>
                    <a:lstStyle/>
                    <a:p>
                      <a:pPr algn="ctr"/>
                      <a:r>
                        <a:rPr lang="cs-CZ" b="1" dirty="0" smtClean="0"/>
                        <a:t>etická pravidla</a:t>
                      </a:r>
                      <a:endParaRPr lang="cs-CZ" b="1" dirty="0"/>
                    </a:p>
                  </a:txBody>
                  <a:tcPr anchor="ctr"/>
                </a:tc>
                <a:tc>
                  <a:txBody>
                    <a:bodyPr/>
                    <a:lstStyle/>
                    <a:p>
                      <a:pPr algn="ctr"/>
                      <a:r>
                        <a:rPr lang="cs-CZ" dirty="0" smtClean="0"/>
                        <a:t>imperativní </a:t>
                      </a:r>
                      <a:r>
                        <a:rPr lang="cs-CZ" baseline="0" dirty="0" smtClean="0"/>
                        <a:t>sebekontrola</a:t>
                      </a:r>
                      <a:endParaRPr lang="cs-CZ"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i="1" dirty="0" smtClean="0">
                          <a:solidFill>
                            <a:srgbClr val="80379B"/>
                          </a:solidFill>
                        </a:rPr>
                        <a:t>kategorický imperativ;</a:t>
                      </a:r>
                      <a:r>
                        <a:rPr lang="cs-CZ" sz="1600" i="1" baseline="0" dirty="0" smtClean="0">
                          <a:solidFill>
                            <a:srgbClr val="80379B"/>
                          </a:solidFill>
                        </a:rPr>
                        <a:t> D</a:t>
                      </a:r>
                      <a:r>
                        <a:rPr lang="cs-CZ" sz="1600" i="1" dirty="0" smtClean="0">
                          <a:solidFill>
                            <a:srgbClr val="80379B"/>
                          </a:solidFill>
                        </a:rPr>
                        <a:t>esatero božích přikázání</a:t>
                      </a:r>
                      <a:endParaRPr lang="cs-CZ" sz="1600" i="1" dirty="0">
                        <a:solidFill>
                          <a:srgbClr val="80379B"/>
                        </a:solidFill>
                      </a:endParaRPr>
                    </a:p>
                  </a:txBody>
                  <a:tcPr anchor="ctr"/>
                </a:tc>
              </a:tr>
              <a:tr h="709761">
                <a:tc>
                  <a:txBody>
                    <a:bodyPr/>
                    <a:lstStyle/>
                    <a:p>
                      <a:pPr algn="ctr"/>
                      <a:r>
                        <a:rPr lang="cs-CZ" b="1" dirty="0" smtClean="0"/>
                        <a:t>zvyky</a:t>
                      </a:r>
                      <a:endParaRPr lang="cs-CZ" b="1" dirty="0"/>
                    </a:p>
                  </a:txBody>
                  <a:tcPr anchor="ctr"/>
                </a:tc>
                <a:tc>
                  <a:txBody>
                    <a:bodyPr/>
                    <a:lstStyle/>
                    <a:p>
                      <a:pPr algn="ctr"/>
                      <a:r>
                        <a:rPr lang="cs-CZ" dirty="0" smtClean="0"/>
                        <a:t>spontánní dohled ostatních aktérů</a:t>
                      </a:r>
                      <a:endParaRPr lang="cs-CZ" dirty="0"/>
                    </a:p>
                  </a:txBody>
                  <a:tcPr anchor="ctr"/>
                </a:tc>
                <a:tc>
                  <a:txBody>
                    <a:bodyPr/>
                    <a:lstStyle/>
                    <a:p>
                      <a:r>
                        <a:rPr lang="cs-CZ" sz="1600" i="1" dirty="0" smtClean="0">
                          <a:solidFill>
                            <a:srgbClr val="80379B"/>
                          </a:solidFill>
                        </a:rPr>
                        <a:t>pravidla</a:t>
                      </a:r>
                      <a:r>
                        <a:rPr lang="cs-CZ" sz="1600" i="1" baseline="0" dirty="0" smtClean="0">
                          <a:solidFill>
                            <a:srgbClr val="80379B"/>
                          </a:solidFill>
                        </a:rPr>
                        <a:t> slušného chování ve společnosti</a:t>
                      </a:r>
                      <a:endParaRPr lang="cs-CZ" sz="1600" i="1" dirty="0">
                        <a:solidFill>
                          <a:srgbClr val="80379B"/>
                        </a:solidFill>
                      </a:endParaRPr>
                    </a:p>
                  </a:txBody>
                  <a:tcPr anchor="ctr"/>
                </a:tc>
              </a:tr>
              <a:tr h="709761">
                <a:tc>
                  <a:txBody>
                    <a:bodyPr/>
                    <a:lstStyle/>
                    <a:p>
                      <a:pPr algn="ctr"/>
                      <a:r>
                        <a:rPr lang="cs-CZ" b="1" dirty="0" smtClean="0"/>
                        <a:t>formální pravidla</a:t>
                      </a:r>
                      <a:endParaRPr lang="cs-CZ" b="1" dirty="0"/>
                    </a:p>
                  </a:txBody>
                  <a:tcPr anchor="ctr"/>
                </a:tc>
                <a:tc>
                  <a:txBody>
                    <a:bodyPr/>
                    <a:lstStyle/>
                    <a:p>
                      <a:pPr algn="ctr"/>
                      <a:r>
                        <a:rPr lang="cs-CZ" dirty="0" smtClean="0"/>
                        <a:t>organizovaný dohled</a:t>
                      </a:r>
                      <a:r>
                        <a:rPr lang="cs-CZ" baseline="0" dirty="0" smtClean="0"/>
                        <a:t> ostatních aktérů</a:t>
                      </a:r>
                      <a:endParaRPr lang="cs-CZ" dirty="0"/>
                    </a:p>
                  </a:txBody>
                  <a:tcPr anchor="ctr"/>
                </a:tc>
                <a:tc>
                  <a:txBody>
                    <a:bodyPr/>
                    <a:lstStyle/>
                    <a:p>
                      <a:r>
                        <a:rPr lang="cs-CZ" sz="1600" i="1" dirty="0" smtClean="0">
                          <a:solidFill>
                            <a:srgbClr val="80379B"/>
                          </a:solidFill>
                        </a:rPr>
                        <a:t>pravidla her, sportovní</a:t>
                      </a:r>
                      <a:r>
                        <a:rPr lang="cs-CZ" sz="1600" i="1" baseline="0" dirty="0" smtClean="0">
                          <a:solidFill>
                            <a:srgbClr val="80379B"/>
                          </a:solidFill>
                        </a:rPr>
                        <a:t> pravidla apod.</a:t>
                      </a:r>
                      <a:endParaRPr lang="cs-CZ" sz="1600" i="1" dirty="0">
                        <a:solidFill>
                          <a:srgbClr val="80379B"/>
                        </a:solidFill>
                      </a:endParaRPr>
                    </a:p>
                  </a:txBody>
                  <a:tcPr anchor="ctr"/>
                </a:tc>
              </a:tr>
              <a:tr h="709761">
                <a:tc>
                  <a:txBody>
                    <a:bodyPr/>
                    <a:lstStyle/>
                    <a:p>
                      <a:pPr algn="ctr"/>
                      <a:r>
                        <a:rPr lang="cs-CZ" b="1" dirty="0" smtClean="0"/>
                        <a:t>právo</a:t>
                      </a:r>
                      <a:endParaRPr lang="cs-CZ" b="1" dirty="0"/>
                    </a:p>
                  </a:txBody>
                  <a:tcPr anchor="ctr"/>
                </a:tc>
                <a:tc>
                  <a:txBody>
                    <a:bodyPr/>
                    <a:lstStyle/>
                    <a:p>
                      <a:pPr algn="ctr"/>
                      <a:r>
                        <a:rPr lang="cs-CZ" dirty="0" smtClean="0"/>
                        <a:t>organizovaný státní dohled</a:t>
                      </a:r>
                      <a:endParaRPr lang="cs-CZ" dirty="0"/>
                    </a:p>
                  </a:txBody>
                  <a:tcPr anchor="ctr"/>
                </a:tc>
                <a:tc>
                  <a:txBody>
                    <a:bodyPr/>
                    <a:lstStyle/>
                    <a:p>
                      <a:endParaRPr lang="cs-CZ" sz="1600" i="1" dirty="0">
                        <a:solidFill>
                          <a:srgbClr val="80379B"/>
                        </a:solidFill>
                      </a:endParaRPr>
                    </a:p>
                  </a:txBody>
                  <a:tcPr anchor="ctr"/>
                </a:tc>
              </a:tr>
            </a:tbl>
          </a:graphicData>
        </a:graphic>
      </p:graphicFrame>
      <p:sp>
        <p:nvSpPr>
          <p:cNvPr id="4" name="Zástupný symbol pro zápatí 3"/>
          <p:cNvSpPr>
            <a:spLocks noGrp="1"/>
          </p:cNvSpPr>
          <p:nvPr>
            <p:ph type="ftr" sz="quarter" idx="10"/>
          </p:nvPr>
        </p:nvSpPr>
        <p:spPr/>
        <p:txBody>
          <a:bodyPr/>
          <a:lstStyle/>
          <a:p>
            <a:r>
              <a:rPr lang="cs-CZ" dirty="0" smtClean="0"/>
              <a:t>KŘÍŽKA, Vít: Ekonomická analýza práva</a:t>
            </a:r>
            <a:endParaRPr lang="cs-CZ" dirty="0"/>
          </a:p>
        </p:txBody>
      </p:sp>
      <p:sp>
        <p:nvSpPr>
          <p:cNvPr id="5" name="Zástupný symbol pro číslo snímku 4"/>
          <p:cNvSpPr>
            <a:spLocks noGrp="1"/>
          </p:cNvSpPr>
          <p:nvPr>
            <p:ph type="sldNum" sz="quarter" idx="11"/>
          </p:nvPr>
        </p:nvSpPr>
        <p:spPr/>
        <p:txBody>
          <a:bodyPr/>
          <a:lstStyle/>
          <a:p>
            <a:fld id="{33555ADB-E34D-4F12-A1B8-92345B38CADC}" type="slidenum">
              <a:rPr lang="cs-CZ" smtClean="0"/>
              <a:pPr/>
              <a:t>38</a:t>
            </a:fld>
            <a:endParaRPr lang="cs-CZ"/>
          </a:p>
        </p:txBody>
      </p:sp>
    </p:spTree>
    <p:extLst>
      <p:ext uri="{BB962C8B-B14F-4D97-AF65-F5344CB8AC3E}">
        <p14:creationId xmlns:p14="http://schemas.microsoft.com/office/powerpoint/2010/main" xmlns="" val="17039193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80379B"/>
                </a:solidFill>
                <a:latin typeface="Cambria" pitchFamily="18" charset="0"/>
              </a:rPr>
              <a:t>INSTITUCE: </a:t>
            </a:r>
            <a:r>
              <a:rPr lang="cs-CZ" b="1" dirty="0" smtClean="0">
                <a:latin typeface="Cambria" pitchFamily="18" charset="0"/>
              </a:rPr>
              <a:t>TYPOLOGIE INSTITUCÍ</a:t>
            </a:r>
            <a:endParaRPr lang="cs-CZ" dirty="0"/>
          </a:p>
        </p:txBody>
      </p:sp>
      <p:graphicFrame>
        <p:nvGraphicFramePr>
          <p:cNvPr id="6" name="Zástupný symbol pro obsah 5"/>
          <p:cNvGraphicFramePr>
            <a:graphicFrameLocks noGrp="1"/>
          </p:cNvGraphicFramePr>
          <p:nvPr>
            <p:ph idx="1"/>
            <p:extLst>
              <p:ext uri="{D42A27DB-BD31-4B8C-83A1-F6EECF244321}">
                <p14:modId xmlns:p14="http://schemas.microsoft.com/office/powerpoint/2010/main" xmlns="" val="681305624"/>
              </p:ext>
            </p:extLst>
          </p:nvPr>
        </p:nvGraphicFramePr>
        <p:xfrm>
          <a:off x="900113" y="1773238"/>
          <a:ext cx="7488311" cy="3960016"/>
        </p:xfrm>
        <a:graphic>
          <a:graphicData uri="http://schemas.openxmlformats.org/drawingml/2006/table">
            <a:tbl>
              <a:tblPr firstRow="1" bandRow="1">
                <a:tableStyleId>{7E9639D4-E3E2-4D34-9284-5A2195B3D0D7}</a:tableStyleId>
              </a:tblPr>
              <a:tblGrid>
                <a:gridCol w="2303735"/>
                <a:gridCol w="2592288"/>
                <a:gridCol w="2592288"/>
              </a:tblGrid>
              <a:tr h="411211">
                <a:tc>
                  <a:txBody>
                    <a:bodyPr/>
                    <a:lstStyle/>
                    <a:p>
                      <a:pPr algn="ctr"/>
                      <a:r>
                        <a:rPr lang="cs-CZ" dirty="0" smtClean="0"/>
                        <a:t>typ</a:t>
                      </a:r>
                      <a:r>
                        <a:rPr lang="cs-CZ" baseline="0" dirty="0" smtClean="0"/>
                        <a:t> instituce</a:t>
                      </a:r>
                      <a:endParaRPr lang="cs-CZ" dirty="0"/>
                    </a:p>
                  </a:txBody>
                  <a:tcPr>
                    <a:solidFill>
                      <a:srgbClr val="80379B"/>
                    </a:solidFill>
                  </a:tcPr>
                </a:tc>
                <a:tc>
                  <a:txBody>
                    <a:bodyPr/>
                    <a:lstStyle/>
                    <a:p>
                      <a:pPr algn="ctr"/>
                      <a:r>
                        <a:rPr lang="cs-CZ" dirty="0" smtClean="0"/>
                        <a:t>Způsob prosazování</a:t>
                      </a:r>
                      <a:endParaRPr lang="cs-CZ" dirty="0"/>
                    </a:p>
                  </a:txBody>
                  <a:tcPr>
                    <a:solidFill>
                      <a:srgbClr val="80379B"/>
                    </a:solidFill>
                  </a:tcPr>
                </a:tc>
                <a:tc>
                  <a:txBody>
                    <a:bodyPr/>
                    <a:lstStyle/>
                    <a:p>
                      <a:r>
                        <a:rPr lang="cs-CZ" dirty="0" smtClean="0"/>
                        <a:t>příklady</a:t>
                      </a:r>
                      <a:endParaRPr lang="cs-CZ" dirty="0"/>
                    </a:p>
                  </a:txBody>
                  <a:tcPr>
                    <a:solidFill>
                      <a:srgbClr val="80379B"/>
                    </a:solidFill>
                  </a:tcPr>
                </a:tc>
              </a:tr>
              <a:tr h="709761">
                <a:tc>
                  <a:txBody>
                    <a:bodyPr/>
                    <a:lstStyle/>
                    <a:p>
                      <a:pPr algn="ctr"/>
                      <a:r>
                        <a:rPr lang="cs-CZ" b="1" dirty="0" smtClean="0"/>
                        <a:t>konvence</a:t>
                      </a:r>
                      <a:endParaRPr lang="cs-CZ" b="1" dirty="0"/>
                    </a:p>
                  </a:txBody>
                  <a:tcPr anchor="ctr"/>
                </a:tc>
                <a:tc>
                  <a:txBody>
                    <a:bodyPr/>
                    <a:lstStyle/>
                    <a:p>
                      <a:pPr algn="ctr"/>
                      <a:r>
                        <a:rPr lang="cs-CZ" dirty="0" smtClean="0"/>
                        <a:t>sebeprosazování</a:t>
                      </a:r>
                      <a:endParaRPr lang="cs-CZ" dirty="0"/>
                    </a:p>
                  </a:txBody>
                  <a:tcPr anchor="ctr"/>
                </a:tc>
                <a:tc>
                  <a:txBody>
                    <a:bodyPr/>
                    <a:lstStyle/>
                    <a:p>
                      <a:r>
                        <a:rPr lang="cs-CZ" sz="1600" i="1" dirty="0" smtClean="0">
                          <a:solidFill>
                            <a:srgbClr val="80379B"/>
                          </a:solidFill>
                        </a:rPr>
                        <a:t>gramatická</a:t>
                      </a:r>
                      <a:r>
                        <a:rPr lang="cs-CZ" sz="1600" i="1" baseline="0" dirty="0" smtClean="0">
                          <a:solidFill>
                            <a:srgbClr val="80379B"/>
                          </a:solidFill>
                        </a:rPr>
                        <a:t> a mluvnická pravidla</a:t>
                      </a:r>
                      <a:endParaRPr lang="cs-CZ" sz="1600" i="1" dirty="0">
                        <a:solidFill>
                          <a:srgbClr val="80379B"/>
                        </a:solidFill>
                      </a:endParaRPr>
                    </a:p>
                  </a:txBody>
                  <a:tcPr anchor="ctr"/>
                </a:tc>
              </a:tr>
              <a:tr h="709761">
                <a:tc>
                  <a:txBody>
                    <a:bodyPr/>
                    <a:lstStyle/>
                    <a:p>
                      <a:pPr algn="ctr"/>
                      <a:r>
                        <a:rPr lang="cs-CZ" b="1" dirty="0" smtClean="0"/>
                        <a:t>etická pravidla</a:t>
                      </a:r>
                      <a:endParaRPr lang="cs-CZ" b="1" dirty="0"/>
                    </a:p>
                  </a:txBody>
                  <a:tcPr anchor="ctr"/>
                </a:tc>
                <a:tc>
                  <a:txBody>
                    <a:bodyPr/>
                    <a:lstStyle/>
                    <a:p>
                      <a:pPr algn="ctr"/>
                      <a:r>
                        <a:rPr lang="cs-CZ" dirty="0" smtClean="0"/>
                        <a:t>imperativní </a:t>
                      </a:r>
                      <a:r>
                        <a:rPr lang="cs-CZ" baseline="0" dirty="0" smtClean="0"/>
                        <a:t>sebekontrola</a:t>
                      </a:r>
                      <a:endParaRPr lang="cs-CZ"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i="1" dirty="0" smtClean="0">
                          <a:solidFill>
                            <a:srgbClr val="80379B"/>
                          </a:solidFill>
                        </a:rPr>
                        <a:t>kategorický imperativ;</a:t>
                      </a:r>
                      <a:r>
                        <a:rPr lang="cs-CZ" sz="1600" i="1" baseline="0" dirty="0" smtClean="0">
                          <a:solidFill>
                            <a:srgbClr val="80379B"/>
                          </a:solidFill>
                        </a:rPr>
                        <a:t> D</a:t>
                      </a:r>
                      <a:r>
                        <a:rPr lang="cs-CZ" sz="1600" i="1" dirty="0" smtClean="0">
                          <a:solidFill>
                            <a:srgbClr val="80379B"/>
                          </a:solidFill>
                        </a:rPr>
                        <a:t>esatero božích přikázání</a:t>
                      </a:r>
                      <a:endParaRPr lang="cs-CZ" sz="1600" i="1" dirty="0">
                        <a:solidFill>
                          <a:srgbClr val="80379B"/>
                        </a:solidFill>
                      </a:endParaRPr>
                    </a:p>
                  </a:txBody>
                  <a:tcPr anchor="ctr"/>
                </a:tc>
              </a:tr>
              <a:tr h="709761">
                <a:tc>
                  <a:txBody>
                    <a:bodyPr/>
                    <a:lstStyle/>
                    <a:p>
                      <a:pPr algn="ctr"/>
                      <a:r>
                        <a:rPr lang="cs-CZ" b="1" dirty="0" smtClean="0"/>
                        <a:t>zvyky</a:t>
                      </a:r>
                      <a:endParaRPr lang="cs-CZ" b="1" dirty="0"/>
                    </a:p>
                  </a:txBody>
                  <a:tcPr anchor="ctr"/>
                </a:tc>
                <a:tc>
                  <a:txBody>
                    <a:bodyPr/>
                    <a:lstStyle/>
                    <a:p>
                      <a:pPr algn="ctr"/>
                      <a:r>
                        <a:rPr lang="cs-CZ" dirty="0" smtClean="0"/>
                        <a:t>spontánní dohled ostatních aktérů</a:t>
                      </a:r>
                      <a:endParaRPr lang="cs-CZ" dirty="0"/>
                    </a:p>
                  </a:txBody>
                  <a:tcPr anchor="ctr"/>
                </a:tc>
                <a:tc>
                  <a:txBody>
                    <a:bodyPr/>
                    <a:lstStyle/>
                    <a:p>
                      <a:r>
                        <a:rPr lang="cs-CZ" sz="1600" i="1" dirty="0" smtClean="0">
                          <a:solidFill>
                            <a:srgbClr val="80379B"/>
                          </a:solidFill>
                        </a:rPr>
                        <a:t>pravidla</a:t>
                      </a:r>
                      <a:r>
                        <a:rPr lang="cs-CZ" sz="1600" i="1" baseline="0" dirty="0" smtClean="0">
                          <a:solidFill>
                            <a:srgbClr val="80379B"/>
                          </a:solidFill>
                        </a:rPr>
                        <a:t> slušného chování ve společnosti</a:t>
                      </a:r>
                      <a:endParaRPr lang="cs-CZ" sz="1600" i="1" dirty="0">
                        <a:solidFill>
                          <a:srgbClr val="80379B"/>
                        </a:solidFill>
                      </a:endParaRPr>
                    </a:p>
                  </a:txBody>
                  <a:tcPr anchor="ctr"/>
                </a:tc>
              </a:tr>
              <a:tr h="709761">
                <a:tc>
                  <a:txBody>
                    <a:bodyPr/>
                    <a:lstStyle/>
                    <a:p>
                      <a:pPr algn="ctr"/>
                      <a:r>
                        <a:rPr lang="cs-CZ" b="1" dirty="0" smtClean="0"/>
                        <a:t>formální pravidla</a:t>
                      </a:r>
                      <a:endParaRPr lang="cs-CZ" b="1" dirty="0"/>
                    </a:p>
                  </a:txBody>
                  <a:tcPr anchor="ctr"/>
                </a:tc>
                <a:tc>
                  <a:txBody>
                    <a:bodyPr/>
                    <a:lstStyle/>
                    <a:p>
                      <a:pPr algn="ctr"/>
                      <a:r>
                        <a:rPr lang="cs-CZ" dirty="0" smtClean="0"/>
                        <a:t>organizovaný dohled</a:t>
                      </a:r>
                      <a:r>
                        <a:rPr lang="cs-CZ" baseline="0" dirty="0" smtClean="0"/>
                        <a:t> ostatních aktérů</a:t>
                      </a:r>
                      <a:endParaRPr lang="cs-CZ" dirty="0"/>
                    </a:p>
                  </a:txBody>
                  <a:tcPr anchor="ctr"/>
                </a:tc>
                <a:tc>
                  <a:txBody>
                    <a:bodyPr/>
                    <a:lstStyle/>
                    <a:p>
                      <a:r>
                        <a:rPr lang="cs-CZ" sz="1600" i="1" dirty="0" smtClean="0">
                          <a:solidFill>
                            <a:srgbClr val="80379B"/>
                          </a:solidFill>
                        </a:rPr>
                        <a:t>pravidla her, sportovní</a:t>
                      </a:r>
                      <a:r>
                        <a:rPr lang="cs-CZ" sz="1600" i="1" baseline="0" dirty="0" smtClean="0">
                          <a:solidFill>
                            <a:srgbClr val="80379B"/>
                          </a:solidFill>
                        </a:rPr>
                        <a:t> pravidla apod.</a:t>
                      </a:r>
                      <a:endParaRPr lang="cs-CZ" sz="1600" i="1" dirty="0">
                        <a:solidFill>
                          <a:srgbClr val="80379B"/>
                        </a:solidFill>
                      </a:endParaRPr>
                    </a:p>
                  </a:txBody>
                  <a:tcPr anchor="ctr"/>
                </a:tc>
              </a:tr>
              <a:tr h="709761">
                <a:tc>
                  <a:txBody>
                    <a:bodyPr/>
                    <a:lstStyle/>
                    <a:p>
                      <a:pPr algn="ctr"/>
                      <a:r>
                        <a:rPr lang="cs-CZ" b="1" dirty="0" smtClean="0"/>
                        <a:t>právo</a:t>
                      </a:r>
                      <a:endParaRPr lang="cs-CZ" b="1" dirty="0"/>
                    </a:p>
                  </a:txBody>
                  <a:tcPr anchor="ctr"/>
                </a:tc>
                <a:tc>
                  <a:txBody>
                    <a:bodyPr/>
                    <a:lstStyle/>
                    <a:p>
                      <a:pPr algn="ctr"/>
                      <a:r>
                        <a:rPr lang="cs-CZ" dirty="0" smtClean="0"/>
                        <a:t>organizovaný státní dohled</a:t>
                      </a:r>
                      <a:endParaRPr lang="cs-CZ" dirty="0"/>
                    </a:p>
                  </a:txBody>
                  <a:tcPr anchor="ctr"/>
                </a:tc>
                <a:tc>
                  <a:txBody>
                    <a:bodyPr/>
                    <a:lstStyle/>
                    <a:p>
                      <a:r>
                        <a:rPr lang="cs-CZ" sz="1600" i="1" dirty="0" smtClean="0">
                          <a:solidFill>
                            <a:srgbClr val="80379B"/>
                          </a:solidFill>
                        </a:rPr>
                        <a:t>právní řád (soukromé a veřejné právo)</a:t>
                      </a:r>
                      <a:endParaRPr lang="cs-CZ" sz="1600" i="1" dirty="0">
                        <a:solidFill>
                          <a:srgbClr val="80379B"/>
                        </a:solidFill>
                      </a:endParaRPr>
                    </a:p>
                  </a:txBody>
                  <a:tcPr anchor="ctr"/>
                </a:tc>
              </a:tr>
            </a:tbl>
          </a:graphicData>
        </a:graphic>
      </p:graphicFrame>
      <p:sp>
        <p:nvSpPr>
          <p:cNvPr id="4" name="Zástupný symbol pro zápatí 3"/>
          <p:cNvSpPr>
            <a:spLocks noGrp="1"/>
          </p:cNvSpPr>
          <p:nvPr>
            <p:ph type="ftr" sz="quarter" idx="10"/>
          </p:nvPr>
        </p:nvSpPr>
        <p:spPr/>
        <p:txBody>
          <a:bodyPr/>
          <a:lstStyle/>
          <a:p>
            <a:r>
              <a:rPr lang="cs-CZ" dirty="0" smtClean="0"/>
              <a:t>KŘÍŽKA, Vít: Ekonomická analýza práva</a:t>
            </a:r>
            <a:endParaRPr lang="cs-CZ" dirty="0"/>
          </a:p>
        </p:txBody>
      </p:sp>
      <p:sp>
        <p:nvSpPr>
          <p:cNvPr id="5" name="Zástupný symbol pro číslo snímku 4"/>
          <p:cNvSpPr>
            <a:spLocks noGrp="1"/>
          </p:cNvSpPr>
          <p:nvPr>
            <p:ph type="sldNum" sz="quarter" idx="11"/>
          </p:nvPr>
        </p:nvSpPr>
        <p:spPr/>
        <p:txBody>
          <a:bodyPr/>
          <a:lstStyle/>
          <a:p>
            <a:fld id="{33555ADB-E34D-4F12-A1B8-92345B38CADC}" type="slidenum">
              <a:rPr lang="cs-CZ" smtClean="0"/>
              <a:pPr/>
              <a:t>39</a:t>
            </a:fld>
            <a:endParaRPr lang="cs-CZ"/>
          </a:p>
        </p:txBody>
      </p:sp>
    </p:spTree>
    <p:extLst>
      <p:ext uri="{BB962C8B-B14F-4D97-AF65-F5344CB8AC3E}">
        <p14:creationId xmlns:p14="http://schemas.microsoft.com/office/powerpoint/2010/main" xmlns="" val="253170057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rgbClr val="80379B"/>
                </a:solidFill>
                <a:latin typeface="Cambria" pitchFamily="18" charset="0"/>
              </a:rPr>
              <a:t>Základní charakteristika</a:t>
            </a:r>
            <a:endParaRPr lang="cs-CZ" dirty="0">
              <a:solidFill>
                <a:srgbClr val="80379B"/>
              </a:solidFill>
              <a:latin typeface="Cambria" pitchFamily="18" charset="0"/>
            </a:endParaRPr>
          </a:p>
        </p:txBody>
      </p:sp>
      <p:sp>
        <p:nvSpPr>
          <p:cNvPr id="3" name="Zástupný symbol pro text 2"/>
          <p:cNvSpPr>
            <a:spLocks noGrp="1"/>
          </p:cNvSpPr>
          <p:nvPr>
            <p:ph type="body" idx="1"/>
          </p:nvPr>
        </p:nvSpPr>
        <p:spPr/>
        <p:txBody>
          <a:bodyPr/>
          <a:lstStyle/>
          <a:p>
            <a:r>
              <a:rPr lang="cs-CZ" sz="2400" b="1" dirty="0" smtClean="0">
                <a:latin typeface="Calibri" pitchFamily="34" charset="0"/>
                <a:cs typeface="Calibri" pitchFamily="34" charset="0"/>
              </a:rPr>
              <a:t>Ekonomická analýza práva</a:t>
            </a:r>
            <a:endParaRPr lang="cs-CZ" sz="2400" b="1" dirty="0">
              <a:latin typeface="Calibri" pitchFamily="34" charset="0"/>
              <a:cs typeface="Calibri" pitchFamily="34" charset="0"/>
            </a:endParaRPr>
          </a:p>
        </p:txBody>
      </p:sp>
      <p:sp>
        <p:nvSpPr>
          <p:cNvPr id="4" name="Zástupný symbol pro zápatí 3"/>
          <p:cNvSpPr>
            <a:spLocks noGrp="1"/>
          </p:cNvSpPr>
          <p:nvPr>
            <p:ph type="ftr" sz="quarter" idx="10"/>
          </p:nvPr>
        </p:nvSpPr>
        <p:spPr/>
        <p:txBody>
          <a:bodyPr/>
          <a:lstStyle/>
          <a:p>
            <a:r>
              <a:rPr lang="cs-CZ" dirty="0" smtClean="0"/>
              <a:t>KŘÍŽKA, Vít: Ekonomická analýza práva</a:t>
            </a:r>
            <a:endParaRPr lang="cs-CZ" dirty="0"/>
          </a:p>
        </p:txBody>
      </p:sp>
      <p:sp>
        <p:nvSpPr>
          <p:cNvPr id="5" name="Zástupný symbol pro číslo snímku 4"/>
          <p:cNvSpPr>
            <a:spLocks noGrp="1"/>
          </p:cNvSpPr>
          <p:nvPr>
            <p:ph type="sldNum" sz="quarter" idx="11"/>
          </p:nvPr>
        </p:nvSpPr>
        <p:spPr/>
        <p:txBody>
          <a:bodyPr/>
          <a:lstStyle/>
          <a:p>
            <a:fld id="{2D7E1E33-1140-4CAB-AC99-C43B101D4C35}" type="slidenum">
              <a:rPr lang="cs-CZ" smtClean="0"/>
              <a:pPr/>
              <a:t>4</a:t>
            </a:fld>
            <a:endParaRPr lang="cs-CZ"/>
          </a:p>
        </p:txBody>
      </p:sp>
    </p:spTree>
    <p:extLst>
      <p:ext uri="{BB962C8B-B14F-4D97-AF65-F5344CB8AC3E}">
        <p14:creationId xmlns:p14="http://schemas.microsoft.com/office/powerpoint/2010/main" xmlns="" val="104406007"/>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80379B"/>
                </a:solidFill>
                <a:latin typeface="Cambria" pitchFamily="18" charset="0"/>
              </a:rPr>
              <a:t>PŘÍKLAD: </a:t>
            </a:r>
            <a:r>
              <a:rPr lang="cs-CZ" b="1" dirty="0" smtClean="0">
                <a:latin typeface="Cambria" pitchFamily="18" charset="0"/>
              </a:rPr>
              <a:t>TYPOLOGIE INSTITUCÍ</a:t>
            </a:r>
            <a:endParaRPr lang="cs-CZ" dirty="0"/>
          </a:p>
        </p:txBody>
      </p:sp>
      <p:sp>
        <p:nvSpPr>
          <p:cNvPr id="4" name="Zástupný symbol pro zápatí 3"/>
          <p:cNvSpPr>
            <a:spLocks noGrp="1"/>
          </p:cNvSpPr>
          <p:nvPr>
            <p:ph type="ftr" sz="quarter" idx="10"/>
          </p:nvPr>
        </p:nvSpPr>
        <p:spPr/>
        <p:txBody>
          <a:bodyPr/>
          <a:lstStyle/>
          <a:p>
            <a:r>
              <a:rPr lang="cs-CZ" dirty="0" smtClean="0"/>
              <a:t>KŘÍŽKA, Vít: Ekonomická analýza práva</a:t>
            </a:r>
            <a:endParaRPr lang="cs-CZ" dirty="0"/>
          </a:p>
        </p:txBody>
      </p:sp>
      <p:sp>
        <p:nvSpPr>
          <p:cNvPr id="5" name="Zástupný symbol pro číslo snímku 4"/>
          <p:cNvSpPr>
            <a:spLocks noGrp="1"/>
          </p:cNvSpPr>
          <p:nvPr>
            <p:ph type="sldNum" sz="quarter" idx="11"/>
          </p:nvPr>
        </p:nvSpPr>
        <p:spPr/>
        <p:txBody>
          <a:bodyPr/>
          <a:lstStyle/>
          <a:p>
            <a:fld id="{33555ADB-E34D-4F12-A1B8-92345B38CADC}" type="slidenum">
              <a:rPr lang="cs-CZ" smtClean="0"/>
              <a:pPr/>
              <a:t>40</a:t>
            </a:fld>
            <a:endParaRPr lang="cs-CZ"/>
          </a:p>
        </p:txBody>
      </p:sp>
      <p:sp>
        <p:nvSpPr>
          <p:cNvPr id="3" name="Zástupný symbol pro obsah 2"/>
          <p:cNvSpPr>
            <a:spLocks noGrp="1"/>
          </p:cNvSpPr>
          <p:nvPr>
            <p:ph idx="1"/>
          </p:nvPr>
        </p:nvSpPr>
        <p:spPr/>
        <p:txBody>
          <a:bodyPr/>
          <a:lstStyle/>
          <a:p>
            <a:pPr marL="0" indent="0">
              <a:buClr>
                <a:srgbClr val="80379B"/>
              </a:buClr>
              <a:buNone/>
            </a:pPr>
            <a:r>
              <a:rPr lang="cs-CZ" b="1" dirty="0" smtClean="0"/>
              <a:t>Kauza</a:t>
            </a:r>
            <a:r>
              <a:rPr lang="cs-CZ" dirty="0" smtClean="0"/>
              <a:t> </a:t>
            </a:r>
            <a:r>
              <a:rPr lang="cs-CZ" b="1" dirty="0" smtClean="0"/>
              <a:t>izraelských školek</a:t>
            </a:r>
          </a:p>
          <a:p>
            <a:pPr>
              <a:buClr>
                <a:srgbClr val="80379B"/>
              </a:buClr>
            </a:pPr>
            <a:r>
              <a:rPr lang="cs-CZ" dirty="0" smtClean="0"/>
              <a:t>izraelské </a:t>
            </a:r>
            <a:r>
              <a:rPr lang="cs-CZ" dirty="0"/>
              <a:t>školky měly </a:t>
            </a:r>
            <a:r>
              <a:rPr lang="cs-CZ" dirty="0" smtClean="0"/>
              <a:t>potíže </a:t>
            </a:r>
            <a:r>
              <a:rPr lang="cs-CZ" dirty="0"/>
              <a:t>s tím, že rodiče vyzvedávají své děti </a:t>
            </a:r>
            <a:r>
              <a:rPr lang="cs-CZ" dirty="0" smtClean="0"/>
              <a:t>pozdě</a:t>
            </a:r>
          </a:p>
          <a:p>
            <a:pPr>
              <a:buClr>
                <a:srgbClr val="80379B"/>
              </a:buClr>
            </a:pPr>
            <a:r>
              <a:rPr lang="cs-CZ" dirty="0" smtClean="0"/>
              <a:t>vedení </a:t>
            </a:r>
            <a:r>
              <a:rPr lang="cs-CZ" dirty="0"/>
              <a:t>školky se </a:t>
            </a:r>
            <a:r>
              <a:rPr lang="cs-CZ" dirty="0" smtClean="0"/>
              <a:t>rozhodlo</a:t>
            </a:r>
            <a:r>
              <a:rPr lang="cs-CZ" dirty="0"/>
              <a:t>, že za to bude rodiče finančně </a:t>
            </a:r>
            <a:r>
              <a:rPr lang="cs-CZ" dirty="0" smtClean="0"/>
              <a:t>penalizovat</a:t>
            </a:r>
          </a:p>
          <a:p>
            <a:pPr marL="0" indent="0" algn="ctr">
              <a:buClr>
                <a:srgbClr val="80379B"/>
              </a:buClr>
              <a:buNone/>
            </a:pPr>
            <a:endParaRPr lang="cs-CZ" b="1" dirty="0"/>
          </a:p>
          <a:p>
            <a:pPr marL="0" indent="0" algn="ctr">
              <a:buClr>
                <a:srgbClr val="80379B"/>
              </a:buClr>
              <a:buNone/>
            </a:pPr>
            <a:r>
              <a:rPr lang="cs-CZ" sz="2800" b="1" dirty="0" smtClean="0">
                <a:solidFill>
                  <a:srgbClr val="80379B"/>
                </a:solidFill>
              </a:rPr>
              <a:t>Jaký byl efekt?</a:t>
            </a:r>
          </a:p>
        </p:txBody>
      </p:sp>
    </p:spTree>
    <p:extLst>
      <p:ext uri="{BB962C8B-B14F-4D97-AF65-F5344CB8AC3E}">
        <p14:creationId xmlns:p14="http://schemas.microsoft.com/office/powerpoint/2010/main" xmlns="" val="3523603559"/>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80379B"/>
                </a:solidFill>
                <a:latin typeface="Cambria" pitchFamily="18" charset="0"/>
              </a:rPr>
              <a:t>POJEM: </a:t>
            </a:r>
            <a:r>
              <a:rPr lang="cs-CZ" b="1" dirty="0" smtClean="0">
                <a:latin typeface="Cambria" pitchFamily="18" charset="0"/>
              </a:rPr>
              <a:t>COASEHO TEORÉM</a:t>
            </a:r>
            <a:endParaRPr lang="cs-CZ" dirty="0"/>
          </a:p>
        </p:txBody>
      </p:sp>
      <p:sp>
        <p:nvSpPr>
          <p:cNvPr id="4" name="Zástupný symbol pro zápatí 3"/>
          <p:cNvSpPr>
            <a:spLocks noGrp="1"/>
          </p:cNvSpPr>
          <p:nvPr>
            <p:ph type="ftr" sz="quarter" idx="10"/>
          </p:nvPr>
        </p:nvSpPr>
        <p:spPr/>
        <p:txBody>
          <a:bodyPr/>
          <a:lstStyle/>
          <a:p>
            <a:r>
              <a:rPr lang="cs-CZ" dirty="0" smtClean="0"/>
              <a:t>KŘÍŽKA, Vít: Ekonomická analýza práva</a:t>
            </a:r>
            <a:endParaRPr lang="cs-CZ" dirty="0"/>
          </a:p>
        </p:txBody>
      </p:sp>
      <p:sp>
        <p:nvSpPr>
          <p:cNvPr id="5" name="Zástupný symbol pro číslo snímku 4"/>
          <p:cNvSpPr>
            <a:spLocks noGrp="1"/>
          </p:cNvSpPr>
          <p:nvPr>
            <p:ph type="sldNum" sz="quarter" idx="11"/>
          </p:nvPr>
        </p:nvSpPr>
        <p:spPr/>
        <p:txBody>
          <a:bodyPr/>
          <a:lstStyle/>
          <a:p>
            <a:fld id="{33555ADB-E34D-4F12-A1B8-92345B38CADC}" type="slidenum">
              <a:rPr lang="cs-CZ" smtClean="0"/>
              <a:pPr/>
              <a:t>41</a:t>
            </a:fld>
            <a:endParaRPr lang="cs-CZ"/>
          </a:p>
        </p:txBody>
      </p:sp>
      <p:pic>
        <p:nvPicPr>
          <p:cNvPr id="6" name="Zástupný symbol pro obsah 5" descr="Th05-RONALD-COA_TH_1573941e.jpg"/>
          <p:cNvPicPr>
            <a:picLocks noGrp="1" noChangeAspect="1"/>
          </p:cNvPicPr>
          <p:nvPr>
            <p:ph idx="1"/>
          </p:nvPr>
        </p:nvPicPr>
        <p:blipFill>
          <a:blip r:embed="rId2" cstate="print"/>
          <a:stretch>
            <a:fillRect/>
          </a:stretch>
        </p:blipFill>
        <p:spPr>
          <a:xfrm>
            <a:off x="899592" y="2492896"/>
            <a:ext cx="2423160" cy="2796540"/>
          </a:xfrm>
          <a:prstGeom prst="rect">
            <a:avLst/>
          </a:prstGeom>
        </p:spPr>
      </p:pic>
      <p:sp>
        <p:nvSpPr>
          <p:cNvPr id="7" name="Zaoblený obdélníkový popisek 6"/>
          <p:cNvSpPr/>
          <p:nvPr/>
        </p:nvSpPr>
        <p:spPr>
          <a:xfrm>
            <a:off x="4067944" y="2052084"/>
            <a:ext cx="4592712" cy="3825188"/>
          </a:xfrm>
          <a:prstGeom prst="wedgeRoundRectCallout">
            <a:avLst>
              <a:gd name="adj1" fmla="val -64781"/>
              <a:gd name="adj2" fmla="val 6732"/>
              <a:gd name="adj3" fmla="val 16667"/>
            </a:avLst>
          </a:prstGeom>
          <a:noFill/>
          <a:ln w="57150">
            <a:solidFill>
              <a:srgbClr val="8037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3600" i="1" dirty="0" smtClean="0">
                <a:solidFill>
                  <a:prstClr val="black"/>
                </a:solidFill>
                <a:latin typeface="Segoe UI"/>
              </a:rPr>
              <a:t>„Nezáleží </a:t>
            </a:r>
            <a:r>
              <a:rPr lang="cs-CZ" sz="3600" i="1" dirty="0">
                <a:solidFill>
                  <a:prstClr val="black"/>
                </a:solidFill>
                <a:latin typeface="Segoe UI"/>
              </a:rPr>
              <a:t>na tom, komu zákon právo přiznává. Dostane se vždy k tomu, kdo si ho nejvíce cení</a:t>
            </a:r>
            <a:r>
              <a:rPr lang="cs-CZ" sz="3600" i="1" dirty="0" smtClean="0">
                <a:solidFill>
                  <a:prstClr val="black"/>
                </a:solidFill>
                <a:latin typeface="Segoe UI"/>
              </a:rPr>
              <a:t>.“</a:t>
            </a:r>
            <a:endParaRPr lang="cs-CZ" dirty="0"/>
          </a:p>
        </p:txBody>
      </p:sp>
    </p:spTree>
    <p:extLst>
      <p:ext uri="{BB962C8B-B14F-4D97-AF65-F5344CB8AC3E}">
        <p14:creationId xmlns:p14="http://schemas.microsoft.com/office/powerpoint/2010/main" xmlns="" val="240655260"/>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80379B"/>
                </a:solidFill>
                <a:latin typeface="Cambria" pitchFamily="18" charset="0"/>
              </a:rPr>
              <a:t>POJEM: </a:t>
            </a:r>
            <a:r>
              <a:rPr lang="cs-CZ" b="1" dirty="0" smtClean="0">
                <a:latin typeface="Cambria" pitchFamily="18" charset="0"/>
              </a:rPr>
              <a:t>COASEHO TEORÉM</a:t>
            </a:r>
            <a:endParaRPr lang="cs-CZ" dirty="0"/>
          </a:p>
        </p:txBody>
      </p:sp>
      <p:sp>
        <p:nvSpPr>
          <p:cNvPr id="3" name="Zástupný symbol pro obsah 2"/>
          <p:cNvSpPr>
            <a:spLocks noGrp="1"/>
          </p:cNvSpPr>
          <p:nvPr>
            <p:ph idx="1"/>
          </p:nvPr>
        </p:nvSpPr>
        <p:spPr/>
        <p:txBody>
          <a:bodyPr/>
          <a:lstStyle/>
          <a:p>
            <a:pPr marL="0" indent="0">
              <a:buNone/>
            </a:pPr>
            <a:r>
              <a:rPr lang="cs-CZ" b="1" dirty="0" smtClean="0"/>
              <a:t>Předpoklady Coaseho teorému:</a:t>
            </a:r>
          </a:p>
          <a:p>
            <a:pPr>
              <a:buClr>
                <a:srgbClr val="80379B"/>
              </a:buClr>
            </a:pPr>
            <a:r>
              <a:rPr lang="cs-CZ" dirty="0" smtClean="0"/>
              <a:t>jasná definice vlastnických práv</a:t>
            </a:r>
          </a:p>
          <a:p>
            <a:pPr>
              <a:buClr>
                <a:srgbClr val="80379B"/>
              </a:buClr>
            </a:pPr>
            <a:r>
              <a:rPr lang="cs-CZ" dirty="0"/>
              <a:t>m</a:t>
            </a:r>
            <a:r>
              <a:rPr lang="cs-CZ" dirty="0" smtClean="0"/>
              <a:t>ožnost obchodování s vlastnickými právy</a:t>
            </a:r>
          </a:p>
          <a:p>
            <a:pPr>
              <a:buClr>
                <a:srgbClr val="80379B"/>
              </a:buClr>
            </a:pPr>
            <a:r>
              <a:rPr lang="cs-CZ" dirty="0"/>
              <a:t>n</a:t>
            </a:r>
            <a:r>
              <a:rPr lang="cs-CZ" dirty="0" smtClean="0"/>
              <a:t>ulové nebo alespoň velmi nízké transakční náklady</a:t>
            </a:r>
          </a:p>
          <a:p>
            <a:pPr>
              <a:buClr>
                <a:srgbClr val="80379B"/>
              </a:buClr>
            </a:pPr>
            <a:endParaRPr lang="cs-CZ" dirty="0"/>
          </a:p>
          <a:p>
            <a:pPr marL="0" indent="0" algn="ctr">
              <a:buClr>
                <a:srgbClr val="80379B"/>
              </a:buClr>
              <a:buNone/>
            </a:pPr>
            <a:r>
              <a:rPr lang="cs-CZ" b="1" dirty="0" smtClean="0"/>
              <a:t>Tyto předpoklady jsou v </a:t>
            </a:r>
            <a:r>
              <a:rPr lang="cs-CZ" b="1" dirty="0" smtClean="0">
                <a:solidFill>
                  <a:srgbClr val="80379B"/>
                </a:solidFill>
              </a:rPr>
              <a:t>reálném světě </a:t>
            </a:r>
            <a:r>
              <a:rPr lang="cs-CZ" b="1" dirty="0" smtClean="0"/>
              <a:t>naplněny poměrně </a:t>
            </a:r>
            <a:r>
              <a:rPr lang="cs-CZ" b="1" dirty="0" smtClean="0">
                <a:solidFill>
                  <a:srgbClr val="80379B"/>
                </a:solidFill>
              </a:rPr>
              <a:t>vzácně</a:t>
            </a:r>
            <a:r>
              <a:rPr lang="cs-CZ" b="1" dirty="0" smtClean="0"/>
              <a:t>. Pozitivní právo by se ovšem mělo o jejich naplnění snažit či s k nim alespoň přibližovat.</a:t>
            </a:r>
          </a:p>
        </p:txBody>
      </p:sp>
      <p:sp>
        <p:nvSpPr>
          <p:cNvPr id="4" name="Zástupný symbol pro zápatí 3"/>
          <p:cNvSpPr>
            <a:spLocks noGrp="1"/>
          </p:cNvSpPr>
          <p:nvPr>
            <p:ph type="ftr" sz="quarter" idx="10"/>
          </p:nvPr>
        </p:nvSpPr>
        <p:spPr/>
        <p:txBody>
          <a:bodyPr/>
          <a:lstStyle/>
          <a:p>
            <a:r>
              <a:rPr lang="cs-CZ" dirty="0" smtClean="0"/>
              <a:t>KŘÍŽKA, Vít: Ekonomická analýza práva</a:t>
            </a:r>
            <a:endParaRPr lang="cs-CZ" dirty="0"/>
          </a:p>
        </p:txBody>
      </p:sp>
      <p:sp>
        <p:nvSpPr>
          <p:cNvPr id="5" name="Zástupný symbol pro číslo snímku 4"/>
          <p:cNvSpPr>
            <a:spLocks noGrp="1"/>
          </p:cNvSpPr>
          <p:nvPr>
            <p:ph type="sldNum" sz="quarter" idx="11"/>
          </p:nvPr>
        </p:nvSpPr>
        <p:spPr/>
        <p:txBody>
          <a:bodyPr/>
          <a:lstStyle/>
          <a:p>
            <a:fld id="{33555ADB-E34D-4F12-A1B8-92345B38CADC}" type="slidenum">
              <a:rPr lang="cs-CZ" smtClean="0"/>
              <a:pPr/>
              <a:t>42</a:t>
            </a:fld>
            <a:endParaRPr lang="cs-CZ"/>
          </a:p>
        </p:txBody>
      </p:sp>
    </p:spTree>
    <p:extLst>
      <p:ext uri="{BB962C8B-B14F-4D97-AF65-F5344CB8AC3E}">
        <p14:creationId xmlns:p14="http://schemas.microsoft.com/office/powerpoint/2010/main" xmlns="" val="712442699"/>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80379B"/>
                </a:solidFill>
                <a:latin typeface="Cambria" pitchFamily="18" charset="0"/>
              </a:rPr>
              <a:t>POJEM: </a:t>
            </a:r>
            <a:r>
              <a:rPr lang="cs-CZ" b="1" dirty="0" smtClean="0">
                <a:latin typeface="Cambria" pitchFamily="18" charset="0"/>
              </a:rPr>
              <a:t>COASEHO TEORÉM</a:t>
            </a:r>
            <a:endParaRPr lang="cs-CZ" dirty="0"/>
          </a:p>
        </p:txBody>
      </p:sp>
      <p:sp>
        <p:nvSpPr>
          <p:cNvPr id="3" name="Zástupný symbol pro obsah 2"/>
          <p:cNvSpPr>
            <a:spLocks noGrp="1"/>
          </p:cNvSpPr>
          <p:nvPr>
            <p:ph idx="1"/>
          </p:nvPr>
        </p:nvSpPr>
        <p:spPr/>
        <p:txBody>
          <a:bodyPr/>
          <a:lstStyle/>
          <a:p>
            <a:pPr marL="0" indent="0" algn="ctr">
              <a:buNone/>
            </a:pPr>
            <a:r>
              <a:rPr lang="cs-CZ" b="1" dirty="0" smtClean="0">
                <a:solidFill>
                  <a:srgbClr val="80379B"/>
                </a:solidFill>
              </a:rPr>
              <a:t>POKUD</a:t>
            </a:r>
          </a:p>
          <a:p>
            <a:pPr marL="0" indent="0" algn="ctr">
              <a:buNone/>
            </a:pPr>
            <a:endParaRPr lang="cs-CZ" sz="1050" b="1" dirty="0" smtClean="0"/>
          </a:p>
          <a:p>
            <a:pPr>
              <a:buClr>
                <a:srgbClr val="80379B"/>
              </a:buClr>
            </a:pPr>
            <a:r>
              <a:rPr lang="cs-CZ" dirty="0"/>
              <a:t>j</a:t>
            </a:r>
            <a:r>
              <a:rPr lang="cs-CZ" dirty="0" smtClean="0"/>
              <a:t>sou vlastnická práva jasně definována,</a:t>
            </a:r>
            <a:endParaRPr lang="cs-CZ" dirty="0"/>
          </a:p>
          <a:p>
            <a:pPr>
              <a:buClr>
                <a:srgbClr val="80379B"/>
              </a:buClr>
            </a:pPr>
            <a:r>
              <a:rPr lang="cs-CZ" dirty="0"/>
              <a:t>j</a:t>
            </a:r>
            <a:r>
              <a:rPr lang="cs-CZ" dirty="0" smtClean="0"/>
              <a:t>e zajištěna jejich převoditelnost (možnost směny),</a:t>
            </a:r>
            <a:endParaRPr lang="cs-CZ" dirty="0"/>
          </a:p>
          <a:p>
            <a:pPr>
              <a:buClr>
                <a:srgbClr val="80379B"/>
              </a:buClr>
            </a:pPr>
            <a:r>
              <a:rPr lang="cs-CZ" dirty="0" smtClean="0"/>
              <a:t>a transakční náklady této směny jsou nulové či alespoň velmi malé,</a:t>
            </a:r>
          </a:p>
          <a:p>
            <a:pPr>
              <a:buClr>
                <a:srgbClr val="80379B"/>
              </a:buClr>
            </a:pPr>
            <a:endParaRPr lang="cs-CZ" sz="1050" dirty="0" smtClean="0"/>
          </a:p>
          <a:p>
            <a:pPr marL="0" indent="0" algn="ctr">
              <a:buClr>
                <a:srgbClr val="80379B"/>
              </a:buClr>
              <a:buNone/>
            </a:pPr>
            <a:r>
              <a:rPr lang="cs-CZ" b="1" dirty="0" smtClean="0">
                <a:solidFill>
                  <a:srgbClr val="80379B"/>
                </a:solidFill>
              </a:rPr>
              <a:t>POTOM PLATÍ, ŽE</a:t>
            </a:r>
          </a:p>
          <a:p>
            <a:pPr marL="0" indent="0" algn="ctr">
              <a:buClr>
                <a:srgbClr val="80379B"/>
              </a:buClr>
              <a:buNone/>
            </a:pPr>
            <a:endParaRPr lang="cs-CZ" sz="1050" b="1" dirty="0" smtClean="0"/>
          </a:p>
          <a:p>
            <a:pPr>
              <a:buClr>
                <a:srgbClr val="80379B"/>
              </a:buClr>
            </a:pPr>
            <a:r>
              <a:rPr lang="cs-CZ" dirty="0"/>
              <a:t>v</a:t>
            </a:r>
            <a:r>
              <a:rPr lang="cs-CZ" dirty="0" smtClean="0"/>
              <a:t>stupní rozdělení subjektivních práv </a:t>
            </a:r>
            <a:r>
              <a:rPr lang="cs-CZ" b="1" dirty="0" smtClean="0"/>
              <a:t>nemá vliv na věcný výsledek </a:t>
            </a:r>
            <a:r>
              <a:rPr lang="cs-CZ" dirty="0" smtClean="0"/>
              <a:t>a</a:t>
            </a:r>
          </a:p>
          <a:p>
            <a:pPr>
              <a:buClr>
                <a:srgbClr val="80379B"/>
              </a:buClr>
            </a:pPr>
            <a:r>
              <a:rPr lang="cs-CZ" dirty="0" smtClean="0"/>
              <a:t>tento věcný výsledek je </a:t>
            </a:r>
            <a:r>
              <a:rPr lang="cs-CZ" b="1" dirty="0" smtClean="0"/>
              <a:t>ekonomicky efektivní</a:t>
            </a:r>
            <a:r>
              <a:rPr lang="cs-CZ" dirty="0" smtClean="0"/>
              <a:t>.</a:t>
            </a:r>
            <a:endParaRPr lang="cs-CZ" dirty="0"/>
          </a:p>
          <a:p>
            <a:pPr marL="0" indent="0">
              <a:buNone/>
            </a:pPr>
            <a:endParaRPr lang="cs-CZ" b="1" dirty="0" smtClean="0"/>
          </a:p>
        </p:txBody>
      </p:sp>
      <p:sp>
        <p:nvSpPr>
          <p:cNvPr id="4" name="Zástupný symbol pro zápatí 3"/>
          <p:cNvSpPr>
            <a:spLocks noGrp="1"/>
          </p:cNvSpPr>
          <p:nvPr>
            <p:ph type="ftr" sz="quarter" idx="10"/>
          </p:nvPr>
        </p:nvSpPr>
        <p:spPr/>
        <p:txBody>
          <a:bodyPr/>
          <a:lstStyle/>
          <a:p>
            <a:r>
              <a:rPr lang="cs-CZ" dirty="0" smtClean="0"/>
              <a:t>KŘÍŽKA, Vít: Ekonomická analýza práva</a:t>
            </a:r>
            <a:endParaRPr lang="cs-CZ" dirty="0"/>
          </a:p>
        </p:txBody>
      </p:sp>
      <p:sp>
        <p:nvSpPr>
          <p:cNvPr id="5" name="Zástupný symbol pro číslo snímku 4"/>
          <p:cNvSpPr>
            <a:spLocks noGrp="1"/>
          </p:cNvSpPr>
          <p:nvPr>
            <p:ph type="sldNum" sz="quarter" idx="11"/>
          </p:nvPr>
        </p:nvSpPr>
        <p:spPr/>
        <p:txBody>
          <a:bodyPr/>
          <a:lstStyle/>
          <a:p>
            <a:fld id="{33555ADB-E34D-4F12-A1B8-92345B38CADC}" type="slidenum">
              <a:rPr lang="cs-CZ" smtClean="0"/>
              <a:pPr/>
              <a:t>43</a:t>
            </a:fld>
            <a:endParaRPr lang="cs-CZ"/>
          </a:p>
        </p:txBody>
      </p:sp>
    </p:spTree>
    <p:extLst>
      <p:ext uri="{BB962C8B-B14F-4D97-AF65-F5344CB8AC3E}">
        <p14:creationId xmlns:p14="http://schemas.microsoft.com/office/powerpoint/2010/main" xmlns="" val="112237316"/>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80379B"/>
                </a:solidFill>
                <a:latin typeface="Cambria" pitchFamily="18" charset="0"/>
              </a:rPr>
              <a:t>PŘÍKLAD: </a:t>
            </a:r>
            <a:r>
              <a:rPr lang="cs-CZ" b="1" dirty="0" smtClean="0">
                <a:latin typeface="Cambria" pitchFamily="18" charset="0"/>
              </a:rPr>
              <a:t>COASEHO TEORÉM</a:t>
            </a:r>
            <a:endParaRPr lang="cs-CZ" dirty="0"/>
          </a:p>
        </p:txBody>
      </p:sp>
      <p:sp>
        <p:nvSpPr>
          <p:cNvPr id="4" name="Zástupný symbol pro zápatí 3"/>
          <p:cNvSpPr>
            <a:spLocks noGrp="1"/>
          </p:cNvSpPr>
          <p:nvPr>
            <p:ph type="ftr" sz="quarter" idx="10"/>
          </p:nvPr>
        </p:nvSpPr>
        <p:spPr/>
        <p:txBody>
          <a:bodyPr/>
          <a:lstStyle/>
          <a:p>
            <a:r>
              <a:rPr lang="cs-CZ" dirty="0" smtClean="0"/>
              <a:t>KŘÍŽKA, Vít: Ekonomická analýza práva</a:t>
            </a:r>
            <a:endParaRPr lang="cs-CZ" dirty="0"/>
          </a:p>
        </p:txBody>
      </p:sp>
      <p:sp>
        <p:nvSpPr>
          <p:cNvPr id="5" name="Zástupný symbol pro číslo snímku 4"/>
          <p:cNvSpPr>
            <a:spLocks noGrp="1"/>
          </p:cNvSpPr>
          <p:nvPr>
            <p:ph type="sldNum" sz="quarter" idx="11"/>
          </p:nvPr>
        </p:nvSpPr>
        <p:spPr/>
        <p:txBody>
          <a:bodyPr/>
          <a:lstStyle/>
          <a:p>
            <a:fld id="{33555ADB-E34D-4F12-A1B8-92345B38CADC}" type="slidenum">
              <a:rPr lang="cs-CZ" smtClean="0"/>
              <a:pPr/>
              <a:t>44</a:t>
            </a:fld>
            <a:endParaRPr lang="cs-CZ"/>
          </a:p>
        </p:txBody>
      </p:sp>
      <p:graphicFrame>
        <p:nvGraphicFramePr>
          <p:cNvPr id="3" name="Zástupný symbol pro obsah 2"/>
          <p:cNvGraphicFramePr>
            <a:graphicFrameLocks noGrp="1"/>
          </p:cNvGraphicFramePr>
          <p:nvPr>
            <p:ph idx="1"/>
            <p:extLst>
              <p:ext uri="{D42A27DB-BD31-4B8C-83A1-F6EECF244321}">
                <p14:modId xmlns:p14="http://schemas.microsoft.com/office/powerpoint/2010/main" xmlns="" val="2225931739"/>
              </p:ext>
            </p:extLst>
          </p:nvPr>
        </p:nvGraphicFramePr>
        <p:xfrm>
          <a:off x="900113" y="1773238"/>
          <a:ext cx="7772401" cy="4046281"/>
        </p:xfrm>
        <a:graphic>
          <a:graphicData uri="http://schemas.openxmlformats.org/drawingml/2006/table">
            <a:tbl>
              <a:tblPr firstRow="1" bandRow="1">
                <a:tableStyleId>{2D5ABB26-0587-4C30-8999-92F81FD0307C}</a:tableStyleId>
              </a:tblPr>
              <a:tblGrid>
                <a:gridCol w="935583"/>
                <a:gridCol w="2304256"/>
                <a:gridCol w="2592288"/>
                <a:gridCol w="1940274"/>
              </a:tblGrid>
              <a:tr h="1797745">
                <a:tc>
                  <a:txBody>
                    <a:bodyPr/>
                    <a:lstStyle/>
                    <a:p>
                      <a:endParaRPr lang="cs-CZ" dirty="0" smtClean="0"/>
                    </a:p>
                  </a:txBody>
                  <a:tcPr/>
                </a:tc>
                <a:tc>
                  <a:txBody>
                    <a:bodyPr/>
                    <a:lstStyle/>
                    <a:p>
                      <a:endParaRPr lang="cs-CZ" dirty="0" smtClean="0"/>
                    </a:p>
                    <a:p>
                      <a:endParaRPr lang="cs-CZ" dirty="0" smtClean="0"/>
                    </a:p>
                    <a:p>
                      <a:endParaRPr lang="cs-CZ" dirty="0" smtClean="0"/>
                    </a:p>
                    <a:p>
                      <a:endParaRPr lang="cs-CZ" dirty="0" smtClean="0"/>
                    </a:p>
                    <a:p>
                      <a:endParaRPr lang="cs-CZ" dirty="0" smtClean="0"/>
                    </a:p>
                    <a:p>
                      <a:endParaRPr lang="cs-CZ" dirty="0" smtClean="0"/>
                    </a:p>
                  </a:txBody>
                  <a:tcPr/>
                </a:tc>
                <a:tc>
                  <a:txBody>
                    <a:bodyPr/>
                    <a:lstStyle/>
                    <a:p>
                      <a:endParaRPr lang="cs-CZ" dirty="0"/>
                    </a:p>
                  </a:txBody>
                  <a:tcPr/>
                </a:tc>
                <a:tc rowSpan="2">
                  <a:txBody>
                    <a:bodyPr/>
                    <a:lstStyle/>
                    <a:p>
                      <a:pPr algn="ctr"/>
                      <a:r>
                        <a:rPr lang="cs-CZ" sz="1800" b="1" dirty="0" smtClean="0">
                          <a:solidFill>
                            <a:srgbClr val="80379B"/>
                          </a:solidFill>
                        </a:rPr>
                        <a:t>POTENCIÁLNÍ CELKOVÝ</a:t>
                      </a:r>
                      <a:r>
                        <a:rPr lang="cs-CZ" sz="1800" b="1" baseline="0" dirty="0" smtClean="0">
                          <a:solidFill>
                            <a:srgbClr val="80379B"/>
                          </a:solidFill>
                        </a:rPr>
                        <a:t> SPOLEČENSKÝ UŽITEK</a:t>
                      </a:r>
                      <a:endParaRPr lang="cs-CZ" sz="1800" b="1" dirty="0"/>
                    </a:p>
                  </a:txBody>
                  <a:tcPr anchor="b"/>
                </a:tc>
              </a:tr>
              <a:tr h="571990">
                <a:tc>
                  <a:txBody>
                    <a:bodyPr/>
                    <a:lstStyle/>
                    <a:p>
                      <a:endParaRPr lang="cs-CZ" b="1" dirty="0">
                        <a:solidFill>
                          <a:srgbClr val="80379B"/>
                        </a:solidFill>
                      </a:endParaRPr>
                    </a:p>
                  </a:txBody>
                  <a:tcPr/>
                </a:tc>
                <a:tc>
                  <a:txBody>
                    <a:bodyPr/>
                    <a:lstStyle/>
                    <a:p>
                      <a:pPr algn="ctr"/>
                      <a:r>
                        <a:rPr lang="cs-CZ" b="1" dirty="0" smtClean="0"/>
                        <a:t>pan </a:t>
                      </a:r>
                      <a:r>
                        <a:rPr lang="cs-CZ" b="1" dirty="0" smtClean="0">
                          <a:solidFill>
                            <a:srgbClr val="80379B"/>
                          </a:solidFill>
                        </a:rPr>
                        <a:t>Prudil</a:t>
                      </a:r>
                      <a:endParaRPr lang="cs-CZ" b="1" dirty="0">
                        <a:solidFill>
                          <a:srgbClr val="80379B"/>
                        </a:solidFill>
                      </a:endParaRPr>
                    </a:p>
                  </a:txBody>
                  <a:tcPr anchor="ctr"/>
                </a:tc>
                <a:tc>
                  <a:txBody>
                    <a:bodyPr/>
                    <a:lstStyle/>
                    <a:p>
                      <a:pPr algn="ctr"/>
                      <a:r>
                        <a:rPr lang="cs-CZ" b="1" dirty="0" smtClean="0"/>
                        <a:t>pan </a:t>
                      </a:r>
                      <a:r>
                        <a:rPr lang="cs-CZ" b="1" dirty="0" smtClean="0">
                          <a:solidFill>
                            <a:srgbClr val="80379B"/>
                          </a:solidFill>
                        </a:rPr>
                        <a:t>Rebel</a:t>
                      </a:r>
                      <a:endParaRPr lang="cs-CZ" b="1" dirty="0">
                        <a:solidFill>
                          <a:srgbClr val="80379B"/>
                        </a:solidFill>
                      </a:endParaRPr>
                    </a:p>
                  </a:txBody>
                  <a:tcPr anchor="ctr"/>
                </a:tc>
                <a:tc vMerge="1">
                  <a:txBody>
                    <a:bodyPr/>
                    <a:lstStyle/>
                    <a:p>
                      <a:pPr algn="ctr"/>
                      <a:endParaRPr lang="cs-CZ" b="1" dirty="0"/>
                    </a:p>
                  </a:txBody>
                  <a:tcPr/>
                </a:tc>
              </a:tr>
              <a:tr h="510163">
                <a:tc>
                  <a:txBody>
                    <a:bodyPr/>
                    <a:lstStyle/>
                    <a:p>
                      <a:pPr algn="ctr"/>
                      <a:r>
                        <a:rPr lang="cs-CZ" b="0" i="1" dirty="0" smtClean="0"/>
                        <a:t>párty</a:t>
                      </a:r>
                      <a:endParaRPr lang="cs-CZ" b="0" i="1" dirty="0"/>
                    </a:p>
                  </a:txBody>
                  <a:tcPr anchor="ctr"/>
                </a:tc>
                <a:tc>
                  <a:txBody>
                    <a:bodyPr/>
                    <a:lstStyle/>
                    <a:p>
                      <a:pPr algn="ctr"/>
                      <a:r>
                        <a:rPr lang="cs-CZ" dirty="0" smtClean="0"/>
                        <a:t>0 Kč</a:t>
                      </a:r>
                      <a:endParaRPr lang="cs-CZ" dirty="0"/>
                    </a:p>
                  </a:txBody>
                  <a:tcPr anchor="ctr"/>
                </a:tc>
                <a:tc>
                  <a:txBody>
                    <a:bodyPr/>
                    <a:lstStyle/>
                    <a:p>
                      <a:pPr algn="ctr"/>
                      <a:r>
                        <a:rPr lang="cs-CZ" sz="1800" dirty="0" smtClean="0"/>
                        <a:t>1.000 Kč</a:t>
                      </a:r>
                      <a:endParaRPr lang="cs-CZ" sz="1800" dirty="0"/>
                    </a:p>
                  </a:txBody>
                  <a:tcPr anchor="ctr"/>
                </a:tc>
                <a:tc>
                  <a:txBody>
                    <a:bodyPr/>
                    <a:lstStyle/>
                    <a:p>
                      <a:pPr algn="ctr"/>
                      <a:endParaRPr lang="cs-CZ" dirty="0"/>
                    </a:p>
                  </a:txBody>
                  <a:tcPr anchor="ctr"/>
                </a:tc>
              </a:tr>
              <a:tr h="504056">
                <a:tc>
                  <a:txBody>
                    <a:bodyPr/>
                    <a:lstStyle/>
                    <a:p>
                      <a:pPr algn="ctr"/>
                      <a:r>
                        <a:rPr lang="cs-CZ" b="0" i="1" dirty="0" smtClean="0"/>
                        <a:t>klid</a:t>
                      </a:r>
                      <a:endParaRPr lang="cs-CZ" b="0" i="1" dirty="0"/>
                    </a:p>
                  </a:txBody>
                  <a:tcPr anchor="ctr">
                    <a:noFill/>
                  </a:tcPr>
                </a:tc>
                <a:tc>
                  <a:txBody>
                    <a:bodyPr/>
                    <a:lstStyle/>
                    <a:p>
                      <a:pPr algn="ctr"/>
                      <a:r>
                        <a:rPr lang="cs-CZ" dirty="0" smtClean="0"/>
                        <a:t>500 Kč</a:t>
                      </a:r>
                      <a:endParaRPr lang="cs-CZ" dirty="0"/>
                    </a:p>
                  </a:txBody>
                  <a:tcPr anchor="ctr">
                    <a:noFill/>
                  </a:tcPr>
                </a:tc>
                <a:tc>
                  <a:txBody>
                    <a:bodyPr/>
                    <a:lstStyle/>
                    <a:p>
                      <a:pPr algn="ctr"/>
                      <a:r>
                        <a:rPr lang="cs-CZ" dirty="0" smtClean="0"/>
                        <a:t>0 Kč</a:t>
                      </a:r>
                      <a:endParaRPr lang="cs-CZ" dirty="0"/>
                    </a:p>
                  </a:txBody>
                  <a:tcPr anchor="ctr">
                    <a:noFill/>
                  </a:tcPr>
                </a:tc>
                <a:tc>
                  <a:txBody>
                    <a:bodyPr/>
                    <a:lstStyle/>
                    <a:p>
                      <a:pPr algn="ctr"/>
                      <a:endParaRPr lang="cs-CZ" dirty="0"/>
                    </a:p>
                  </a:txBody>
                  <a:tcPr anchor="ctr">
                    <a:noFill/>
                  </a:tcPr>
                </a:tc>
              </a:tr>
              <a:tr h="662327">
                <a:tc>
                  <a:txBody>
                    <a:bodyPr/>
                    <a:lstStyle/>
                    <a:p>
                      <a:pPr algn="ctr"/>
                      <a:r>
                        <a:rPr lang="cs-CZ" b="1" i="0" dirty="0" smtClean="0"/>
                        <a:t>užitek</a:t>
                      </a:r>
                      <a:r>
                        <a:rPr lang="cs-CZ" b="1" i="0" baseline="0" dirty="0" smtClean="0"/>
                        <a:t> aktérů</a:t>
                      </a:r>
                      <a:endParaRPr lang="cs-CZ" b="1" i="0" dirty="0"/>
                    </a:p>
                  </a:txBody>
                  <a:tcPr anchor="ctr">
                    <a:noFill/>
                  </a:tcPr>
                </a:tc>
                <a:tc>
                  <a:txBody>
                    <a:bodyPr/>
                    <a:lstStyle/>
                    <a:p>
                      <a:pPr algn="ctr"/>
                      <a:r>
                        <a:rPr lang="cs-CZ" b="1" dirty="0" smtClean="0"/>
                        <a:t>až 500 Kč</a:t>
                      </a:r>
                      <a:endParaRPr lang="cs-CZ" b="1" dirty="0"/>
                    </a:p>
                  </a:txBody>
                  <a:tcPr anchor="ctr">
                    <a:noFill/>
                  </a:tcPr>
                </a:tc>
                <a:tc>
                  <a:txBody>
                    <a:bodyPr/>
                    <a:lstStyle/>
                    <a:p>
                      <a:pPr algn="ctr"/>
                      <a:r>
                        <a:rPr lang="cs-CZ" b="1" dirty="0" smtClean="0"/>
                        <a:t>až 1.000 Kč</a:t>
                      </a:r>
                      <a:endParaRPr lang="cs-CZ" b="1" dirty="0"/>
                    </a:p>
                  </a:txBody>
                  <a:tcPr anchor="ctr">
                    <a:noFill/>
                  </a:tcPr>
                </a:tc>
                <a:tc>
                  <a:txBody>
                    <a:bodyPr/>
                    <a:lstStyle/>
                    <a:p>
                      <a:pPr algn="ctr"/>
                      <a:r>
                        <a:rPr lang="cs-CZ" b="1" dirty="0" smtClean="0"/>
                        <a:t>až 1.500 Kč</a:t>
                      </a:r>
                      <a:endParaRPr lang="cs-CZ" b="1" dirty="0"/>
                    </a:p>
                  </a:txBody>
                  <a:tcPr anchor="ctr">
                    <a:noFill/>
                  </a:tcPr>
                </a:tc>
              </a:tr>
            </a:tbl>
          </a:graphicData>
        </a:graphic>
      </p:graphicFrame>
      <p:pic>
        <p:nvPicPr>
          <p:cNvPr id="12" name="Zástupný symbol pro obsah 3"/>
          <p:cNvPicPr>
            <a:picLocks noGrp="1"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35696" y="1769719"/>
            <a:ext cx="2376264" cy="1594972"/>
          </a:xfrm>
          <a:prstGeom prst="rect">
            <a:avLst/>
          </a:prstGeom>
        </p:spPr>
      </p:pic>
      <p:pic>
        <p:nvPicPr>
          <p:cNvPr id="13" name="Obrázek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355976" y="1769719"/>
            <a:ext cx="2352503" cy="1579023"/>
          </a:xfrm>
          <a:prstGeom prst="rect">
            <a:avLst/>
          </a:prstGeom>
        </p:spPr>
      </p:pic>
    </p:spTree>
    <p:extLst>
      <p:ext uri="{BB962C8B-B14F-4D97-AF65-F5344CB8AC3E}">
        <p14:creationId xmlns:p14="http://schemas.microsoft.com/office/powerpoint/2010/main" xmlns="" val="1946109294"/>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80379B"/>
                </a:solidFill>
                <a:latin typeface="Cambria" pitchFamily="18" charset="0"/>
              </a:rPr>
              <a:t>PŘÍKLAD: </a:t>
            </a:r>
            <a:r>
              <a:rPr lang="cs-CZ" b="1" dirty="0" smtClean="0">
                <a:latin typeface="Cambria" pitchFamily="18" charset="0"/>
              </a:rPr>
              <a:t>COASEHO TEORÉM</a:t>
            </a:r>
            <a:endParaRPr lang="cs-CZ" dirty="0"/>
          </a:p>
        </p:txBody>
      </p:sp>
      <p:sp>
        <p:nvSpPr>
          <p:cNvPr id="3" name="Zástupný symbol pro obsah 2"/>
          <p:cNvSpPr>
            <a:spLocks noGrp="1"/>
          </p:cNvSpPr>
          <p:nvPr>
            <p:ph idx="1"/>
          </p:nvPr>
        </p:nvSpPr>
        <p:spPr/>
        <p:txBody>
          <a:bodyPr/>
          <a:lstStyle/>
          <a:p>
            <a:pPr marL="0" indent="0" algn="ctr">
              <a:buNone/>
            </a:pPr>
            <a:endParaRPr lang="cs-CZ" b="1" dirty="0" smtClean="0"/>
          </a:p>
          <a:p>
            <a:pPr marL="0" indent="0" algn="ctr">
              <a:buNone/>
            </a:pPr>
            <a:r>
              <a:rPr lang="cs-CZ" b="1" dirty="0" smtClean="0">
                <a:solidFill>
                  <a:srgbClr val="80379B"/>
                </a:solidFill>
              </a:rPr>
              <a:t>§ 1013 odst. 1 občanského zákoníku</a:t>
            </a:r>
          </a:p>
          <a:p>
            <a:pPr marL="0" indent="0" algn="ctr">
              <a:buNone/>
            </a:pPr>
            <a:endParaRPr lang="cs-CZ" sz="1600" b="1" dirty="0" smtClean="0">
              <a:solidFill>
                <a:srgbClr val="80379B"/>
              </a:solidFill>
            </a:endParaRPr>
          </a:p>
          <a:p>
            <a:pPr marL="0" indent="0" algn="ctr">
              <a:buClr>
                <a:srgbClr val="80379B"/>
              </a:buClr>
              <a:buNone/>
            </a:pPr>
            <a:r>
              <a:rPr lang="cs-CZ" sz="2050" i="1" dirty="0"/>
              <a:t>Vlastník </a:t>
            </a:r>
            <a:r>
              <a:rPr lang="cs-CZ" sz="2050" b="1" i="1" dirty="0"/>
              <a:t>se zdrží </a:t>
            </a:r>
            <a:r>
              <a:rPr lang="cs-CZ" sz="2050" i="1" dirty="0"/>
              <a:t>všeho, co působí, že odpad, voda, kouř, prach, plyn, pach, světlo, stín, </a:t>
            </a:r>
            <a:r>
              <a:rPr lang="cs-CZ" sz="2050" b="1" i="1" dirty="0"/>
              <a:t>hluk</a:t>
            </a:r>
            <a:r>
              <a:rPr lang="cs-CZ" sz="2050" i="1" dirty="0"/>
              <a:t>, otřesy a jiné podobné účinky (imise) </a:t>
            </a:r>
            <a:r>
              <a:rPr lang="cs-CZ" sz="2050" b="1" i="1" dirty="0"/>
              <a:t>vnikají na pozemek </a:t>
            </a:r>
            <a:r>
              <a:rPr lang="cs-CZ" sz="2050" i="1" dirty="0"/>
              <a:t>jiného vlastníka (</a:t>
            </a:r>
            <a:r>
              <a:rPr lang="cs-CZ" sz="2050" b="1" i="1" dirty="0"/>
              <a:t>souseda</a:t>
            </a:r>
            <a:r>
              <a:rPr lang="cs-CZ" sz="2050" i="1" dirty="0"/>
              <a:t>) v míře nepřiměřené místním poměrům a podstatně omezují obvyklé užívání pozemku; to platí i o vnikání zvířat. Zakazuje se přímo přivádět imise na pozemek jiného vlastníka bez ohledu na míru takových vlivů a na stupeň obtěžování souseda, ledaže se to opírá o zvláštní právní důvod.</a:t>
            </a:r>
            <a:endParaRPr lang="cs-CZ" sz="2050" b="1" i="1" dirty="0" smtClean="0"/>
          </a:p>
        </p:txBody>
      </p:sp>
      <p:sp>
        <p:nvSpPr>
          <p:cNvPr id="4" name="Zástupný symbol pro zápatí 3"/>
          <p:cNvSpPr>
            <a:spLocks noGrp="1"/>
          </p:cNvSpPr>
          <p:nvPr>
            <p:ph type="ftr" sz="quarter" idx="10"/>
          </p:nvPr>
        </p:nvSpPr>
        <p:spPr/>
        <p:txBody>
          <a:bodyPr/>
          <a:lstStyle/>
          <a:p>
            <a:r>
              <a:rPr lang="cs-CZ" dirty="0" smtClean="0"/>
              <a:t>KŘÍŽKA, Vít: Ekonomická analýza práva</a:t>
            </a:r>
            <a:endParaRPr lang="cs-CZ" dirty="0"/>
          </a:p>
        </p:txBody>
      </p:sp>
      <p:sp>
        <p:nvSpPr>
          <p:cNvPr id="5" name="Zástupný symbol pro číslo snímku 4"/>
          <p:cNvSpPr>
            <a:spLocks noGrp="1"/>
          </p:cNvSpPr>
          <p:nvPr>
            <p:ph type="sldNum" sz="quarter" idx="11"/>
          </p:nvPr>
        </p:nvSpPr>
        <p:spPr/>
        <p:txBody>
          <a:bodyPr/>
          <a:lstStyle/>
          <a:p>
            <a:fld id="{33555ADB-E34D-4F12-A1B8-92345B38CADC}" type="slidenum">
              <a:rPr lang="cs-CZ" smtClean="0"/>
              <a:pPr/>
              <a:t>45</a:t>
            </a:fld>
            <a:endParaRPr lang="cs-CZ"/>
          </a:p>
        </p:txBody>
      </p:sp>
    </p:spTree>
    <p:extLst>
      <p:ext uri="{BB962C8B-B14F-4D97-AF65-F5344CB8AC3E}">
        <p14:creationId xmlns:p14="http://schemas.microsoft.com/office/powerpoint/2010/main" xmlns="" val="908806895"/>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80379B"/>
                </a:solidFill>
                <a:latin typeface="Cambria" pitchFamily="18" charset="0"/>
              </a:rPr>
              <a:t>PŘÍKLAD: </a:t>
            </a:r>
            <a:r>
              <a:rPr lang="cs-CZ" b="1" dirty="0" smtClean="0">
                <a:latin typeface="Cambria" pitchFamily="18" charset="0"/>
              </a:rPr>
              <a:t>ZÁKON ŘÍKÁ BUDE KLID</a:t>
            </a:r>
            <a:endParaRPr lang="cs-CZ" dirty="0"/>
          </a:p>
        </p:txBody>
      </p:sp>
      <p:sp>
        <p:nvSpPr>
          <p:cNvPr id="4" name="Zástupný symbol pro zápatí 3"/>
          <p:cNvSpPr>
            <a:spLocks noGrp="1"/>
          </p:cNvSpPr>
          <p:nvPr>
            <p:ph type="ftr" sz="quarter" idx="10"/>
          </p:nvPr>
        </p:nvSpPr>
        <p:spPr/>
        <p:txBody>
          <a:bodyPr/>
          <a:lstStyle/>
          <a:p>
            <a:r>
              <a:rPr lang="cs-CZ" dirty="0" smtClean="0"/>
              <a:t>KŘÍŽKA, Vít: Ekonomická analýza práva</a:t>
            </a:r>
            <a:endParaRPr lang="cs-CZ" dirty="0"/>
          </a:p>
        </p:txBody>
      </p:sp>
      <p:sp>
        <p:nvSpPr>
          <p:cNvPr id="5" name="Zástupný symbol pro číslo snímku 4"/>
          <p:cNvSpPr>
            <a:spLocks noGrp="1"/>
          </p:cNvSpPr>
          <p:nvPr>
            <p:ph type="sldNum" sz="quarter" idx="11"/>
          </p:nvPr>
        </p:nvSpPr>
        <p:spPr/>
        <p:txBody>
          <a:bodyPr/>
          <a:lstStyle/>
          <a:p>
            <a:fld id="{33555ADB-E34D-4F12-A1B8-92345B38CADC}" type="slidenum">
              <a:rPr lang="cs-CZ" smtClean="0"/>
              <a:pPr/>
              <a:t>46</a:t>
            </a:fld>
            <a:endParaRPr lang="cs-CZ"/>
          </a:p>
        </p:txBody>
      </p:sp>
      <p:graphicFrame>
        <p:nvGraphicFramePr>
          <p:cNvPr id="3" name="Zástupný symbol pro obsah 2"/>
          <p:cNvGraphicFramePr>
            <a:graphicFrameLocks noGrp="1"/>
          </p:cNvGraphicFramePr>
          <p:nvPr>
            <p:ph idx="1"/>
            <p:extLst>
              <p:ext uri="{D42A27DB-BD31-4B8C-83A1-F6EECF244321}">
                <p14:modId xmlns:p14="http://schemas.microsoft.com/office/powerpoint/2010/main" xmlns="" val="3510000840"/>
              </p:ext>
            </p:extLst>
          </p:nvPr>
        </p:nvGraphicFramePr>
        <p:xfrm>
          <a:off x="900113" y="1773238"/>
          <a:ext cx="7772401" cy="4046281"/>
        </p:xfrm>
        <a:graphic>
          <a:graphicData uri="http://schemas.openxmlformats.org/drawingml/2006/table">
            <a:tbl>
              <a:tblPr firstRow="1" bandRow="1">
                <a:tableStyleId>{2D5ABB26-0587-4C30-8999-92F81FD0307C}</a:tableStyleId>
              </a:tblPr>
              <a:tblGrid>
                <a:gridCol w="935583"/>
                <a:gridCol w="2304256"/>
                <a:gridCol w="2592288"/>
                <a:gridCol w="1940274"/>
              </a:tblGrid>
              <a:tr h="1797745">
                <a:tc>
                  <a:txBody>
                    <a:bodyPr/>
                    <a:lstStyle/>
                    <a:p>
                      <a:endParaRPr lang="cs-CZ" dirty="0" smtClean="0"/>
                    </a:p>
                  </a:txBody>
                  <a:tcPr/>
                </a:tc>
                <a:tc>
                  <a:txBody>
                    <a:bodyPr/>
                    <a:lstStyle/>
                    <a:p>
                      <a:endParaRPr lang="cs-CZ" dirty="0" smtClean="0"/>
                    </a:p>
                    <a:p>
                      <a:endParaRPr lang="cs-CZ" dirty="0" smtClean="0"/>
                    </a:p>
                    <a:p>
                      <a:endParaRPr lang="cs-CZ" dirty="0" smtClean="0"/>
                    </a:p>
                    <a:p>
                      <a:endParaRPr lang="cs-CZ" dirty="0" smtClean="0"/>
                    </a:p>
                    <a:p>
                      <a:endParaRPr lang="cs-CZ" dirty="0" smtClean="0"/>
                    </a:p>
                    <a:p>
                      <a:endParaRPr lang="cs-CZ" dirty="0" smtClean="0"/>
                    </a:p>
                  </a:txBody>
                  <a:tcPr/>
                </a:tc>
                <a:tc>
                  <a:txBody>
                    <a:bodyPr/>
                    <a:lstStyle/>
                    <a:p>
                      <a:endParaRPr lang="cs-CZ" dirty="0"/>
                    </a:p>
                  </a:txBody>
                  <a:tcPr/>
                </a:tc>
                <a:tc rowSpan="2">
                  <a:txBody>
                    <a:bodyPr/>
                    <a:lstStyle/>
                    <a:p>
                      <a:pPr algn="ctr"/>
                      <a:r>
                        <a:rPr lang="cs-CZ" sz="1800" b="1" dirty="0" smtClean="0">
                          <a:solidFill>
                            <a:srgbClr val="80379B"/>
                          </a:solidFill>
                        </a:rPr>
                        <a:t>CELKOVÝ</a:t>
                      </a:r>
                      <a:r>
                        <a:rPr lang="cs-CZ" sz="1800" b="1" baseline="0" dirty="0" smtClean="0">
                          <a:solidFill>
                            <a:srgbClr val="80379B"/>
                          </a:solidFill>
                        </a:rPr>
                        <a:t> SPOLEČENSKÝ UŽITEK</a:t>
                      </a:r>
                      <a:endParaRPr lang="cs-CZ" sz="1800" b="1" dirty="0"/>
                    </a:p>
                  </a:txBody>
                  <a:tcPr anchor="b"/>
                </a:tc>
              </a:tr>
              <a:tr h="571990">
                <a:tc>
                  <a:txBody>
                    <a:bodyPr/>
                    <a:lstStyle/>
                    <a:p>
                      <a:endParaRPr lang="cs-CZ" b="1" dirty="0">
                        <a:solidFill>
                          <a:srgbClr val="80379B"/>
                        </a:solidFill>
                      </a:endParaRPr>
                    </a:p>
                  </a:txBody>
                  <a:tcPr/>
                </a:tc>
                <a:tc>
                  <a:txBody>
                    <a:bodyPr/>
                    <a:lstStyle/>
                    <a:p>
                      <a:pPr algn="ctr"/>
                      <a:r>
                        <a:rPr lang="cs-CZ" b="1" dirty="0" smtClean="0"/>
                        <a:t>pan </a:t>
                      </a:r>
                      <a:r>
                        <a:rPr lang="cs-CZ" b="1" dirty="0" smtClean="0">
                          <a:solidFill>
                            <a:srgbClr val="80379B"/>
                          </a:solidFill>
                        </a:rPr>
                        <a:t>Prudil</a:t>
                      </a:r>
                      <a:endParaRPr lang="cs-CZ" b="1" dirty="0">
                        <a:solidFill>
                          <a:srgbClr val="80379B"/>
                        </a:solidFill>
                      </a:endParaRPr>
                    </a:p>
                  </a:txBody>
                  <a:tcPr anchor="ctr"/>
                </a:tc>
                <a:tc>
                  <a:txBody>
                    <a:bodyPr/>
                    <a:lstStyle/>
                    <a:p>
                      <a:pPr algn="ctr"/>
                      <a:r>
                        <a:rPr lang="cs-CZ" b="1" dirty="0" smtClean="0"/>
                        <a:t>pan </a:t>
                      </a:r>
                      <a:r>
                        <a:rPr lang="cs-CZ" b="1" dirty="0" smtClean="0">
                          <a:solidFill>
                            <a:srgbClr val="80379B"/>
                          </a:solidFill>
                        </a:rPr>
                        <a:t>Rebel</a:t>
                      </a:r>
                      <a:endParaRPr lang="cs-CZ" b="1" dirty="0">
                        <a:solidFill>
                          <a:srgbClr val="80379B"/>
                        </a:solidFill>
                      </a:endParaRPr>
                    </a:p>
                  </a:txBody>
                  <a:tcPr anchor="ctr"/>
                </a:tc>
                <a:tc vMerge="1">
                  <a:txBody>
                    <a:bodyPr/>
                    <a:lstStyle/>
                    <a:p>
                      <a:pPr algn="ctr"/>
                      <a:endParaRPr lang="cs-CZ" b="1" dirty="0"/>
                    </a:p>
                  </a:txBody>
                  <a:tcPr/>
                </a:tc>
              </a:tr>
              <a:tr h="510163">
                <a:tc>
                  <a:txBody>
                    <a:bodyPr/>
                    <a:lstStyle/>
                    <a:p>
                      <a:pPr algn="ctr"/>
                      <a:r>
                        <a:rPr lang="cs-CZ" b="0" i="1" dirty="0" smtClean="0"/>
                        <a:t>párty</a:t>
                      </a:r>
                      <a:endParaRPr lang="cs-CZ" b="0" i="1" dirty="0"/>
                    </a:p>
                  </a:txBody>
                  <a:tcPr anchor="ctr"/>
                </a:tc>
                <a:tc>
                  <a:txBody>
                    <a:bodyPr/>
                    <a:lstStyle/>
                    <a:p>
                      <a:pPr algn="ctr"/>
                      <a:r>
                        <a:rPr lang="cs-CZ" dirty="0" smtClean="0"/>
                        <a:t>0 Kč</a:t>
                      </a:r>
                      <a:endParaRPr lang="cs-CZ" dirty="0"/>
                    </a:p>
                  </a:txBody>
                  <a:tcPr anchor="ctr"/>
                </a:tc>
                <a:tc>
                  <a:txBody>
                    <a:bodyPr/>
                    <a:lstStyle/>
                    <a:p>
                      <a:pPr algn="ctr"/>
                      <a:r>
                        <a:rPr lang="cs-CZ" dirty="0" smtClean="0"/>
                        <a:t> 0 Kč </a:t>
                      </a:r>
                      <a:r>
                        <a:rPr lang="cs-CZ" sz="1600" dirty="0" smtClean="0"/>
                        <a:t>(mohl mít 1.000 Kč)</a:t>
                      </a:r>
                      <a:endParaRPr lang="cs-CZ" sz="1600" dirty="0"/>
                    </a:p>
                  </a:txBody>
                  <a:tcPr anchor="ctr"/>
                </a:tc>
                <a:tc>
                  <a:txBody>
                    <a:bodyPr/>
                    <a:lstStyle/>
                    <a:p>
                      <a:pPr algn="ctr"/>
                      <a:endParaRPr lang="cs-CZ" dirty="0"/>
                    </a:p>
                  </a:txBody>
                  <a:tcPr anchor="ctr"/>
                </a:tc>
              </a:tr>
              <a:tr h="504056">
                <a:tc>
                  <a:txBody>
                    <a:bodyPr/>
                    <a:lstStyle/>
                    <a:p>
                      <a:pPr algn="ctr"/>
                      <a:r>
                        <a:rPr lang="cs-CZ" b="0" i="1" dirty="0" smtClean="0"/>
                        <a:t>klid</a:t>
                      </a:r>
                      <a:endParaRPr lang="cs-CZ" b="0" i="1" dirty="0"/>
                    </a:p>
                  </a:txBody>
                  <a:tcPr anchor="ctr">
                    <a:solidFill>
                      <a:schemeClr val="bg2">
                        <a:lumMod val="10000"/>
                        <a:lumOff val="90000"/>
                      </a:schemeClr>
                    </a:solidFill>
                  </a:tcPr>
                </a:tc>
                <a:tc>
                  <a:txBody>
                    <a:bodyPr/>
                    <a:lstStyle/>
                    <a:p>
                      <a:pPr algn="ctr"/>
                      <a:r>
                        <a:rPr lang="cs-CZ" dirty="0" smtClean="0"/>
                        <a:t>500 Kč</a:t>
                      </a:r>
                      <a:endParaRPr lang="cs-CZ" dirty="0"/>
                    </a:p>
                  </a:txBody>
                  <a:tcPr anchor="ctr">
                    <a:solidFill>
                      <a:schemeClr val="bg2">
                        <a:lumMod val="10000"/>
                        <a:lumOff val="90000"/>
                      </a:schemeClr>
                    </a:solidFill>
                  </a:tcPr>
                </a:tc>
                <a:tc>
                  <a:txBody>
                    <a:bodyPr/>
                    <a:lstStyle/>
                    <a:p>
                      <a:pPr algn="ctr"/>
                      <a:r>
                        <a:rPr lang="cs-CZ" dirty="0" smtClean="0"/>
                        <a:t>0 Kč</a:t>
                      </a:r>
                      <a:endParaRPr lang="cs-CZ" dirty="0"/>
                    </a:p>
                  </a:txBody>
                  <a:tcPr anchor="ctr">
                    <a:solidFill>
                      <a:schemeClr val="bg2">
                        <a:lumMod val="10000"/>
                        <a:lumOff val="90000"/>
                      </a:schemeClr>
                    </a:solidFill>
                  </a:tcPr>
                </a:tc>
                <a:tc>
                  <a:txBody>
                    <a:bodyPr/>
                    <a:lstStyle/>
                    <a:p>
                      <a:pPr algn="ctr"/>
                      <a:endParaRPr lang="cs-CZ" dirty="0"/>
                    </a:p>
                  </a:txBody>
                  <a:tcPr anchor="ctr">
                    <a:solidFill>
                      <a:schemeClr val="bg2">
                        <a:lumMod val="10000"/>
                        <a:lumOff val="90000"/>
                      </a:schemeClr>
                    </a:solidFill>
                  </a:tcPr>
                </a:tc>
              </a:tr>
              <a:tr h="662327">
                <a:tc>
                  <a:txBody>
                    <a:bodyPr/>
                    <a:lstStyle/>
                    <a:p>
                      <a:pPr algn="ctr"/>
                      <a:r>
                        <a:rPr lang="cs-CZ" b="1" i="0" dirty="0" smtClean="0"/>
                        <a:t>užitek</a:t>
                      </a:r>
                      <a:r>
                        <a:rPr lang="cs-CZ" b="1" i="0" baseline="0" dirty="0" smtClean="0"/>
                        <a:t> aktérů</a:t>
                      </a:r>
                      <a:endParaRPr lang="cs-CZ" b="1" i="0" dirty="0"/>
                    </a:p>
                  </a:txBody>
                  <a:tcPr anchor="ctr">
                    <a:noFill/>
                  </a:tcPr>
                </a:tc>
                <a:tc>
                  <a:txBody>
                    <a:bodyPr/>
                    <a:lstStyle/>
                    <a:p>
                      <a:pPr algn="ctr"/>
                      <a:r>
                        <a:rPr lang="cs-CZ" b="1" dirty="0" smtClean="0"/>
                        <a:t>500 Kč</a:t>
                      </a:r>
                      <a:endParaRPr lang="cs-CZ" b="1" dirty="0"/>
                    </a:p>
                  </a:txBody>
                  <a:tcPr anchor="ctr">
                    <a:noFill/>
                  </a:tcPr>
                </a:tc>
                <a:tc>
                  <a:txBody>
                    <a:bodyPr/>
                    <a:lstStyle/>
                    <a:p>
                      <a:pPr algn="ctr"/>
                      <a:r>
                        <a:rPr lang="cs-CZ" b="1" dirty="0" smtClean="0"/>
                        <a:t>0 Kč</a:t>
                      </a:r>
                      <a:endParaRPr lang="cs-CZ" b="1" dirty="0"/>
                    </a:p>
                  </a:txBody>
                  <a:tcPr anchor="ctr">
                    <a:noFill/>
                  </a:tcPr>
                </a:tc>
                <a:tc>
                  <a:txBody>
                    <a:bodyPr/>
                    <a:lstStyle/>
                    <a:p>
                      <a:pPr algn="ctr"/>
                      <a:r>
                        <a:rPr lang="cs-CZ" b="1" dirty="0" smtClean="0"/>
                        <a:t>500 Kč</a:t>
                      </a:r>
                      <a:endParaRPr lang="cs-CZ" b="1" dirty="0"/>
                    </a:p>
                  </a:txBody>
                  <a:tcPr anchor="ctr">
                    <a:noFill/>
                  </a:tcPr>
                </a:tc>
              </a:tr>
            </a:tbl>
          </a:graphicData>
        </a:graphic>
      </p:graphicFrame>
      <p:pic>
        <p:nvPicPr>
          <p:cNvPr id="12" name="Zástupný symbol pro obsah 3"/>
          <p:cNvPicPr>
            <a:picLocks noGrp="1"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35696" y="1769719"/>
            <a:ext cx="2376264" cy="1594972"/>
          </a:xfrm>
          <a:prstGeom prst="rect">
            <a:avLst/>
          </a:prstGeom>
        </p:spPr>
      </p:pic>
      <p:pic>
        <p:nvPicPr>
          <p:cNvPr id="13" name="Obrázek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355976" y="1769719"/>
            <a:ext cx="2352503" cy="1579023"/>
          </a:xfrm>
          <a:prstGeom prst="rect">
            <a:avLst/>
          </a:prstGeom>
        </p:spPr>
      </p:pic>
    </p:spTree>
    <p:extLst>
      <p:ext uri="{BB962C8B-B14F-4D97-AF65-F5344CB8AC3E}">
        <p14:creationId xmlns:p14="http://schemas.microsoft.com/office/powerpoint/2010/main" xmlns="" val="542071215"/>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80379B"/>
                </a:solidFill>
                <a:latin typeface="Cambria" pitchFamily="18" charset="0"/>
              </a:rPr>
              <a:t>PŘÍKLAD: </a:t>
            </a:r>
            <a:r>
              <a:rPr lang="cs-CZ" b="1" dirty="0" smtClean="0">
                <a:latin typeface="Cambria" pitchFamily="18" charset="0"/>
              </a:rPr>
              <a:t>ZÁKON ŘÍKÁ BUDE KLID</a:t>
            </a:r>
            <a:endParaRPr lang="cs-CZ" dirty="0"/>
          </a:p>
        </p:txBody>
      </p:sp>
      <p:sp>
        <p:nvSpPr>
          <p:cNvPr id="4" name="Zástupný symbol pro zápatí 3"/>
          <p:cNvSpPr>
            <a:spLocks noGrp="1"/>
          </p:cNvSpPr>
          <p:nvPr>
            <p:ph type="ftr" sz="quarter" idx="10"/>
          </p:nvPr>
        </p:nvSpPr>
        <p:spPr/>
        <p:txBody>
          <a:bodyPr/>
          <a:lstStyle/>
          <a:p>
            <a:r>
              <a:rPr lang="cs-CZ" dirty="0" smtClean="0"/>
              <a:t>KŘÍŽKA, Vít: Ekonomická analýza práva</a:t>
            </a:r>
            <a:endParaRPr lang="cs-CZ" dirty="0"/>
          </a:p>
        </p:txBody>
      </p:sp>
      <p:sp>
        <p:nvSpPr>
          <p:cNvPr id="5" name="Zástupný symbol pro číslo snímku 4"/>
          <p:cNvSpPr>
            <a:spLocks noGrp="1"/>
          </p:cNvSpPr>
          <p:nvPr>
            <p:ph type="sldNum" sz="quarter" idx="11"/>
          </p:nvPr>
        </p:nvSpPr>
        <p:spPr/>
        <p:txBody>
          <a:bodyPr/>
          <a:lstStyle/>
          <a:p>
            <a:fld id="{33555ADB-E34D-4F12-A1B8-92345B38CADC}" type="slidenum">
              <a:rPr lang="cs-CZ" smtClean="0"/>
              <a:pPr/>
              <a:t>47</a:t>
            </a:fld>
            <a:endParaRPr lang="cs-CZ"/>
          </a:p>
        </p:txBody>
      </p:sp>
      <p:graphicFrame>
        <p:nvGraphicFramePr>
          <p:cNvPr id="3" name="Zástupný symbol pro obsah 2"/>
          <p:cNvGraphicFramePr>
            <a:graphicFrameLocks noGrp="1"/>
          </p:cNvGraphicFramePr>
          <p:nvPr>
            <p:ph idx="1"/>
            <p:extLst>
              <p:ext uri="{D42A27DB-BD31-4B8C-83A1-F6EECF244321}">
                <p14:modId xmlns:p14="http://schemas.microsoft.com/office/powerpoint/2010/main" xmlns="" val="554034218"/>
              </p:ext>
            </p:extLst>
          </p:nvPr>
        </p:nvGraphicFramePr>
        <p:xfrm>
          <a:off x="900113" y="1773238"/>
          <a:ext cx="7772401" cy="4046281"/>
        </p:xfrm>
        <a:graphic>
          <a:graphicData uri="http://schemas.openxmlformats.org/drawingml/2006/table">
            <a:tbl>
              <a:tblPr firstRow="1" bandRow="1">
                <a:tableStyleId>{2D5ABB26-0587-4C30-8999-92F81FD0307C}</a:tableStyleId>
              </a:tblPr>
              <a:tblGrid>
                <a:gridCol w="935583"/>
                <a:gridCol w="2304256"/>
                <a:gridCol w="2592288"/>
                <a:gridCol w="1940274"/>
              </a:tblGrid>
              <a:tr h="1797745">
                <a:tc>
                  <a:txBody>
                    <a:bodyPr/>
                    <a:lstStyle/>
                    <a:p>
                      <a:endParaRPr lang="cs-CZ" dirty="0" smtClean="0"/>
                    </a:p>
                  </a:txBody>
                  <a:tcPr/>
                </a:tc>
                <a:tc>
                  <a:txBody>
                    <a:bodyPr/>
                    <a:lstStyle/>
                    <a:p>
                      <a:endParaRPr lang="cs-CZ" dirty="0" smtClean="0"/>
                    </a:p>
                    <a:p>
                      <a:endParaRPr lang="cs-CZ" dirty="0" smtClean="0"/>
                    </a:p>
                    <a:p>
                      <a:endParaRPr lang="cs-CZ" dirty="0" smtClean="0"/>
                    </a:p>
                    <a:p>
                      <a:endParaRPr lang="cs-CZ" dirty="0" smtClean="0"/>
                    </a:p>
                    <a:p>
                      <a:endParaRPr lang="cs-CZ" dirty="0" smtClean="0"/>
                    </a:p>
                    <a:p>
                      <a:endParaRPr lang="cs-CZ" dirty="0" smtClean="0"/>
                    </a:p>
                  </a:txBody>
                  <a:tcPr/>
                </a:tc>
                <a:tc>
                  <a:txBody>
                    <a:bodyPr/>
                    <a:lstStyle/>
                    <a:p>
                      <a:endParaRPr lang="cs-CZ" dirty="0"/>
                    </a:p>
                  </a:txBody>
                  <a:tcPr/>
                </a:tc>
                <a:tc rowSpan="2">
                  <a:txBody>
                    <a:bodyPr/>
                    <a:lstStyle/>
                    <a:p>
                      <a:pPr algn="ctr"/>
                      <a:r>
                        <a:rPr lang="cs-CZ" sz="1800" b="1" dirty="0" smtClean="0">
                          <a:solidFill>
                            <a:srgbClr val="80379B"/>
                          </a:solidFill>
                        </a:rPr>
                        <a:t>CELKOVÝ</a:t>
                      </a:r>
                      <a:r>
                        <a:rPr lang="cs-CZ" sz="1800" b="1" baseline="0" dirty="0" smtClean="0">
                          <a:solidFill>
                            <a:srgbClr val="80379B"/>
                          </a:solidFill>
                        </a:rPr>
                        <a:t> SPOLEČENSKÝ UŽITEK</a:t>
                      </a:r>
                      <a:endParaRPr lang="cs-CZ" sz="1800" b="1" dirty="0"/>
                    </a:p>
                  </a:txBody>
                  <a:tcPr anchor="b"/>
                </a:tc>
              </a:tr>
              <a:tr h="571990">
                <a:tc>
                  <a:txBody>
                    <a:bodyPr/>
                    <a:lstStyle/>
                    <a:p>
                      <a:endParaRPr lang="cs-CZ" b="1" dirty="0">
                        <a:solidFill>
                          <a:srgbClr val="80379B"/>
                        </a:solidFill>
                      </a:endParaRPr>
                    </a:p>
                  </a:txBody>
                  <a:tcPr/>
                </a:tc>
                <a:tc>
                  <a:txBody>
                    <a:bodyPr/>
                    <a:lstStyle/>
                    <a:p>
                      <a:pPr algn="ctr"/>
                      <a:r>
                        <a:rPr lang="cs-CZ" b="1" dirty="0" smtClean="0"/>
                        <a:t>pan </a:t>
                      </a:r>
                      <a:r>
                        <a:rPr lang="cs-CZ" b="1" dirty="0" smtClean="0">
                          <a:solidFill>
                            <a:srgbClr val="80379B"/>
                          </a:solidFill>
                        </a:rPr>
                        <a:t>Prudil</a:t>
                      </a:r>
                      <a:endParaRPr lang="cs-CZ" b="1" dirty="0">
                        <a:solidFill>
                          <a:srgbClr val="80379B"/>
                        </a:solidFill>
                      </a:endParaRPr>
                    </a:p>
                  </a:txBody>
                  <a:tcPr anchor="ctr"/>
                </a:tc>
                <a:tc>
                  <a:txBody>
                    <a:bodyPr/>
                    <a:lstStyle/>
                    <a:p>
                      <a:pPr algn="ctr"/>
                      <a:r>
                        <a:rPr lang="cs-CZ" b="1" dirty="0" smtClean="0"/>
                        <a:t>pan </a:t>
                      </a:r>
                      <a:r>
                        <a:rPr lang="cs-CZ" b="1" dirty="0" smtClean="0">
                          <a:solidFill>
                            <a:srgbClr val="80379B"/>
                          </a:solidFill>
                        </a:rPr>
                        <a:t>Rebel</a:t>
                      </a:r>
                      <a:endParaRPr lang="cs-CZ" b="1" dirty="0">
                        <a:solidFill>
                          <a:srgbClr val="80379B"/>
                        </a:solidFill>
                      </a:endParaRPr>
                    </a:p>
                  </a:txBody>
                  <a:tcPr anchor="ctr"/>
                </a:tc>
                <a:tc vMerge="1">
                  <a:txBody>
                    <a:bodyPr/>
                    <a:lstStyle/>
                    <a:p>
                      <a:pPr algn="ctr"/>
                      <a:endParaRPr lang="cs-CZ" b="1" dirty="0"/>
                    </a:p>
                  </a:txBody>
                  <a:tcPr/>
                </a:tc>
              </a:tr>
              <a:tr h="510163">
                <a:tc>
                  <a:txBody>
                    <a:bodyPr/>
                    <a:lstStyle/>
                    <a:p>
                      <a:pPr algn="ctr"/>
                      <a:r>
                        <a:rPr lang="cs-CZ" b="0" i="1" dirty="0" smtClean="0"/>
                        <a:t>párty</a:t>
                      </a:r>
                      <a:endParaRPr lang="cs-CZ" b="0" i="1" dirty="0"/>
                    </a:p>
                  </a:txBody>
                  <a:tcPr anchor="ctr"/>
                </a:tc>
                <a:tc>
                  <a:txBody>
                    <a:bodyPr/>
                    <a:lstStyle/>
                    <a:p>
                      <a:pPr algn="ctr"/>
                      <a:r>
                        <a:rPr lang="cs-CZ" dirty="0" smtClean="0"/>
                        <a:t>0 Kč</a:t>
                      </a:r>
                      <a:endParaRPr lang="cs-CZ" dirty="0"/>
                    </a:p>
                  </a:txBody>
                  <a:tcPr anchor="ctr"/>
                </a:tc>
                <a:tc>
                  <a:txBody>
                    <a:bodyPr/>
                    <a:lstStyle/>
                    <a:p>
                      <a:pPr algn="ctr"/>
                      <a:r>
                        <a:rPr lang="cs-CZ" dirty="0" smtClean="0"/>
                        <a:t> 0 Kč </a:t>
                      </a:r>
                      <a:r>
                        <a:rPr lang="cs-CZ" sz="1600" dirty="0" smtClean="0"/>
                        <a:t>(mohl mít 1.000 Kč)</a:t>
                      </a:r>
                      <a:endParaRPr lang="cs-CZ" sz="1600" dirty="0"/>
                    </a:p>
                  </a:txBody>
                  <a:tcPr anchor="ctr"/>
                </a:tc>
                <a:tc>
                  <a:txBody>
                    <a:bodyPr/>
                    <a:lstStyle/>
                    <a:p>
                      <a:pPr algn="ctr"/>
                      <a:endParaRPr lang="cs-CZ" dirty="0"/>
                    </a:p>
                  </a:txBody>
                  <a:tcPr anchor="ctr"/>
                </a:tc>
              </a:tr>
              <a:tr h="504056">
                <a:tc>
                  <a:txBody>
                    <a:bodyPr/>
                    <a:lstStyle/>
                    <a:p>
                      <a:pPr algn="ctr"/>
                      <a:r>
                        <a:rPr lang="cs-CZ" b="0" i="1" dirty="0" smtClean="0"/>
                        <a:t>klid</a:t>
                      </a:r>
                      <a:endParaRPr lang="cs-CZ" b="0" i="1" dirty="0"/>
                    </a:p>
                  </a:txBody>
                  <a:tcPr anchor="ctr">
                    <a:solidFill>
                      <a:schemeClr val="bg2">
                        <a:lumMod val="10000"/>
                        <a:lumOff val="90000"/>
                      </a:schemeClr>
                    </a:solidFill>
                  </a:tcPr>
                </a:tc>
                <a:tc>
                  <a:txBody>
                    <a:bodyPr/>
                    <a:lstStyle/>
                    <a:p>
                      <a:pPr algn="ctr"/>
                      <a:r>
                        <a:rPr lang="cs-CZ" dirty="0" smtClean="0"/>
                        <a:t>500 Kč</a:t>
                      </a:r>
                      <a:endParaRPr lang="cs-CZ" dirty="0"/>
                    </a:p>
                  </a:txBody>
                  <a:tcPr anchor="ctr">
                    <a:solidFill>
                      <a:schemeClr val="bg2">
                        <a:lumMod val="10000"/>
                        <a:lumOff val="90000"/>
                      </a:schemeClr>
                    </a:solidFill>
                  </a:tcPr>
                </a:tc>
                <a:tc>
                  <a:txBody>
                    <a:bodyPr/>
                    <a:lstStyle/>
                    <a:p>
                      <a:pPr algn="ctr"/>
                      <a:r>
                        <a:rPr lang="cs-CZ" dirty="0" smtClean="0"/>
                        <a:t>0 Kč</a:t>
                      </a:r>
                      <a:endParaRPr lang="cs-CZ" dirty="0"/>
                    </a:p>
                  </a:txBody>
                  <a:tcPr anchor="ctr">
                    <a:solidFill>
                      <a:schemeClr val="bg2">
                        <a:lumMod val="10000"/>
                        <a:lumOff val="90000"/>
                      </a:schemeClr>
                    </a:solidFill>
                  </a:tcPr>
                </a:tc>
                <a:tc>
                  <a:txBody>
                    <a:bodyPr/>
                    <a:lstStyle/>
                    <a:p>
                      <a:pPr algn="ctr"/>
                      <a:endParaRPr lang="cs-CZ" dirty="0"/>
                    </a:p>
                  </a:txBody>
                  <a:tcPr anchor="ctr">
                    <a:solidFill>
                      <a:schemeClr val="bg2">
                        <a:lumMod val="10000"/>
                        <a:lumOff val="90000"/>
                      </a:schemeClr>
                    </a:solidFill>
                  </a:tcPr>
                </a:tc>
              </a:tr>
              <a:tr h="662327">
                <a:tc>
                  <a:txBody>
                    <a:bodyPr/>
                    <a:lstStyle/>
                    <a:p>
                      <a:pPr algn="ctr"/>
                      <a:r>
                        <a:rPr lang="cs-CZ" b="1" i="0" dirty="0" smtClean="0"/>
                        <a:t>užitek</a:t>
                      </a:r>
                      <a:r>
                        <a:rPr lang="cs-CZ" b="1" i="0" baseline="0" dirty="0" smtClean="0"/>
                        <a:t> aktérů</a:t>
                      </a:r>
                      <a:endParaRPr lang="cs-CZ" b="1" i="0" dirty="0"/>
                    </a:p>
                  </a:txBody>
                  <a:tcPr anchor="ctr">
                    <a:noFill/>
                  </a:tcPr>
                </a:tc>
                <a:tc>
                  <a:txBody>
                    <a:bodyPr/>
                    <a:lstStyle/>
                    <a:p>
                      <a:pPr algn="ctr"/>
                      <a:r>
                        <a:rPr lang="cs-CZ" b="1" dirty="0" smtClean="0"/>
                        <a:t>500 Kč</a:t>
                      </a:r>
                      <a:endParaRPr lang="cs-CZ" b="1" dirty="0"/>
                    </a:p>
                  </a:txBody>
                  <a:tcPr anchor="ctr">
                    <a:noFill/>
                  </a:tcPr>
                </a:tc>
                <a:tc>
                  <a:txBody>
                    <a:bodyPr/>
                    <a:lstStyle/>
                    <a:p>
                      <a:pPr algn="ctr"/>
                      <a:r>
                        <a:rPr lang="cs-CZ" b="1" dirty="0" smtClean="0"/>
                        <a:t>0 Kč</a:t>
                      </a:r>
                      <a:endParaRPr lang="cs-CZ" b="1" dirty="0"/>
                    </a:p>
                  </a:txBody>
                  <a:tcPr anchor="ctr">
                    <a:noFill/>
                  </a:tcPr>
                </a:tc>
                <a:tc>
                  <a:txBody>
                    <a:bodyPr/>
                    <a:lstStyle/>
                    <a:p>
                      <a:pPr algn="ctr"/>
                      <a:r>
                        <a:rPr lang="cs-CZ" b="1" dirty="0" smtClean="0"/>
                        <a:t>500 Kč</a:t>
                      </a:r>
                      <a:endParaRPr lang="cs-CZ" b="1" dirty="0"/>
                    </a:p>
                  </a:txBody>
                  <a:tcPr anchor="ctr">
                    <a:noFill/>
                  </a:tcPr>
                </a:tc>
              </a:tr>
            </a:tbl>
          </a:graphicData>
        </a:graphic>
      </p:graphicFrame>
      <p:pic>
        <p:nvPicPr>
          <p:cNvPr id="12" name="Zástupný symbol pro obsah 3"/>
          <p:cNvPicPr>
            <a:picLocks noGrp="1"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35696" y="1769719"/>
            <a:ext cx="2376264" cy="1594972"/>
          </a:xfrm>
          <a:prstGeom prst="rect">
            <a:avLst/>
          </a:prstGeom>
        </p:spPr>
      </p:pic>
      <p:pic>
        <p:nvPicPr>
          <p:cNvPr id="13" name="Obrázek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355976" y="1769719"/>
            <a:ext cx="2352503" cy="1579023"/>
          </a:xfrm>
          <a:prstGeom prst="rect">
            <a:avLst/>
          </a:prstGeom>
        </p:spPr>
      </p:pic>
      <p:sp>
        <p:nvSpPr>
          <p:cNvPr id="8" name="Obdélník 7"/>
          <p:cNvSpPr/>
          <p:nvPr/>
        </p:nvSpPr>
        <p:spPr bwMode="auto">
          <a:xfrm rot="20324478">
            <a:off x="609336" y="2917417"/>
            <a:ext cx="7776864" cy="1447260"/>
          </a:xfrm>
          <a:prstGeom prst="rect">
            <a:avLst/>
          </a:prstGeom>
          <a:solidFill>
            <a:srgbClr val="F6F6F7"/>
          </a:solidFill>
          <a:ln w="76200" cap="flat" cmpd="sng" algn="ctr">
            <a:solidFill>
              <a:srgbClr val="80379B"/>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sz="8800" b="1" dirty="0" smtClean="0"/>
              <a:t>NEEFEKTIVNÍ</a:t>
            </a:r>
            <a:endParaRPr kumimoji="0" lang="cs-CZ" sz="8800" b="1"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xmlns="" val="4096829609"/>
      </p:ext>
    </p:extLst>
  </p:cSld>
  <p:clrMapOvr>
    <a:masterClrMapping/>
  </p:clrMapOvr>
  <p:transition spd="slow">
    <p:wheel spokes="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80379B"/>
                </a:solidFill>
                <a:latin typeface="Cambria" pitchFamily="18" charset="0"/>
              </a:rPr>
              <a:t>PŘÍKLAD: </a:t>
            </a:r>
            <a:r>
              <a:rPr lang="cs-CZ" b="1" dirty="0">
                <a:latin typeface="Cambria" pitchFamily="18" charset="0"/>
              </a:rPr>
              <a:t>BUDE KLID? … ALE NEBUDE!</a:t>
            </a:r>
            <a:endParaRPr lang="cs-CZ" dirty="0"/>
          </a:p>
        </p:txBody>
      </p:sp>
      <p:sp>
        <p:nvSpPr>
          <p:cNvPr id="4" name="Zástupný symbol pro zápatí 3"/>
          <p:cNvSpPr>
            <a:spLocks noGrp="1"/>
          </p:cNvSpPr>
          <p:nvPr>
            <p:ph type="ftr" sz="quarter" idx="10"/>
          </p:nvPr>
        </p:nvSpPr>
        <p:spPr/>
        <p:txBody>
          <a:bodyPr/>
          <a:lstStyle/>
          <a:p>
            <a:r>
              <a:rPr lang="cs-CZ" dirty="0" smtClean="0"/>
              <a:t>KŘÍŽKA, Vít: Ekonomická analýza práva</a:t>
            </a:r>
            <a:endParaRPr lang="cs-CZ" dirty="0"/>
          </a:p>
        </p:txBody>
      </p:sp>
      <p:sp>
        <p:nvSpPr>
          <p:cNvPr id="5" name="Zástupný symbol pro číslo snímku 4"/>
          <p:cNvSpPr>
            <a:spLocks noGrp="1"/>
          </p:cNvSpPr>
          <p:nvPr>
            <p:ph type="sldNum" sz="quarter" idx="11"/>
          </p:nvPr>
        </p:nvSpPr>
        <p:spPr/>
        <p:txBody>
          <a:bodyPr/>
          <a:lstStyle/>
          <a:p>
            <a:fld id="{33555ADB-E34D-4F12-A1B8-92345B38CADC}" type="slidenum">
              <a:rPr lang="cs-CZ" smtClean="0"/>
              <a:pPr/>
              <a:t>48</a:t>
            </a:fld>
            <a:endParaRPr lang="cs-CZ"/>
          </a:p>
        </p:txBody>
      </p:sp>
      <p:graphicFrame>
        <p:nvGraphicFramePr>
          <p:cNvPr id="3" name="Zástupný symbol pro obsah 2"/>
          <p:cNvGraphicFramePr>
            <a:graphicFrameLocks noGrp="1"/>
          </p:cNvGraphicFramePr>
          <p:nvPr>
            <p:ph idx="1"/>
            <p:extLst>
              <p:ext uri="{D42A27DB-BD31-4B8C-83A1-F6EECF244321}">
                <p14:modId xmlns:p14="http://schemas.microsoft.com/office/powerpoint/2010/main" xmlns="" val="3316426502"/>
              </p:ext>
            </p:extLst>
          </p:nvPr>
        </p:nvGraphicFramePr>
        <p:xfrm>
          <a:off x="900113" y="1773238"/>
          <a:ext cx="7772401" cy="4046281"/>
        </p:xfrm>
        <a:graphic>
          <a:graphicData uri="http://schemas.openxmlformats.org/drawingml/2006/table">
            <a:tbl>
              <a:tblPr firstRow="1" bandRow="1">
                <a:tableStyleId>{2D5ABB26-0587-4C30-8999-92F81FD0307C}</a:tableStyleId>
              </a:tblPr>
              <a:tblGrid>
                <a:gridCol w="935583"/>
                <a:gridCol w="2304256"/>
                <a:gridCol w="2592288"/>
                <a:gridCol w="1940274"/>
              </a:tblGrid>
              <a:tr h="1797745">
                <a:tc>
                  <a:txBody>
                    <a:bodyPr/>
                    <a:lstStyle/>
                    <a:p>
                      <a:endParaRPr lang="cs-CZ" dirty="0" smtClean="0"/>
                    </a:p>
                  </a:txBody>
                  <a:tcPr/>
                </a:tc>
                <a:tc>
                  <a:txBody>
                    <a:bodyPr/>
                    <a:lstStyle/>
                    <a:p>
                      <a:endParaRPr lang="cs-CZ" dirty="0" smtClean="0"/>
                    </a:p>
                    <a:p>
                      <a:endParaRPr lang="cs-CZ" dirty="0" smtClean="0"/>
                    </a:p>
                    <a:p>
                      <a:endParaRPr lang="cs-CZ" dirty="0" smtClean="0"/>
                    </a:p>
                    <a:p>
                      <a:endParaRPr lang="cs-CZ" dirty="0" smtClean="0"/>
                    </a:p>
                    <a:p>
                      <a:endParaRPr lang="cs-CZ" dirty="0" smtClean="0"/>
                    </a:p>
                    <a:p>
                      <a:endParaRPr lang="cs-CZ" dirty="0" smtClean="0"/>
                    </a:p>
                  </a:txBody>
                  <a:tcPr/>
                </a:tc>
                <a:tc>
                  <a:txBody>
                    <a:bodyPr/>
                    <a:lstStyle/>
                    <a:p>
                      <a:endParaRPr lang="cs-CZ" dirty="0"/>
                    </a:p>
                  </a:txBody>
                  <a:tcPr/>
                </a:tc>
                <a:tc rowSpan="2">
                  <a:txBody>
                    <a:bodyPr/>
                    <a:lstStyle/>
                    <a:p>
                      <a:pPr algn="ctr"/>
                      <a:r>
                        <a:rPr lang="cs-CZ" sz="1800" b="1" dirty="0" smtClean="0">
                          <a:solidFill>
                            <a:srgbClr val="80379B"/>
                          </a:solidFill>
                        </a:rPr>
                        <a:t>CELKOVÝ</a:t>
                      </a:r>
                      <a:r>
                        <a:rPr lang="cs-CZ" sz="1800" b="1" baseline="0" dirty="0" smtClean="0">
                          <a:solidFill>
                            <a:srgbClr val="80379B"/>
                          </a:solidFill>
                        </a:rPr>
                        <a:t> SPOLEČENSKÝ UŽITEK</a:t>
                      </a:r>
                      <a:endParaRPr lang="cs-CZ" sz="1800" b="1" dirty="0"/>
                    </a:p>
                  </a:txBody>
                  <a:tcPr anchor="b"/>
                </a:tc>
              </a:tr>
              <a:tr h="571990">
                <a:tc>
                  <a:txBody>
                    <a:bodyPr/>
                    <a:lstStyle/>
                    <a:p>
                      <a:endParaRPr lang="cs-CZ" b="1" dirty="0">
                        <a:solidFill>
                          <a:srgbClr val="80379B"/>
                        </a:solidFill>
                      </a:endParaRPr>
                    </a:p>
                  </a:txBody>
                  <a:tcPr/>
                </a:tc>
                <a:tc>
                  <a:txBody>
                    <a:bodyPr/>
                    <a:lstStyle/>
                    <a:p>
                      <a:pPr algn="ctr"/>
                      <a:r>
                        <a:rPr lang="cs-CZ" b="1" dirty="0" smtClean="0"/>
                        <a:t>pan </a:t>
                      </a:r>
                      <a:r>
                        <a:rPr lang="cs-CZ" b="1" dirty="0" smtClean="0">
                          <a:solidFill>
                            <a:srgbClr val="80379B"/>
                          </a:solidFill>
                        </a:rPr>
                        <a:t>Prudil</a:t>
                      </a:r>
                      <a:endParaRPr lang="cs-CZ" b="1" dirty="0">
                        <a:solidFill>
                          <a:srgbClr val="80379B"/>
                        </a:solidFill>
                      </a:endParaRPr>
                    </a:p>
                  </a:txBody>
                  <a:tcPr anchor="ctr"/>
                </a:tc>
                <a:tc>
                  <a:txBody>
                    <a:bodyPr/>
                    <a:lstStyle/>
                    <a:p>
                      <a:pPr algn="ctr"/>
                      <a:r>
                        <a:rPr lang="cs-CZ" b="1" dirty="0" smtClean="0"/>
                        <a:t>pan </a:t>
                      </a:r>
                      <a:r>
                        <a:rPr lang="cs-CZ" b="1" dirty="0" smtClean="0">
                          <a:solidFill>
                            <a:srgbClr val="80379B"/>
                          </a:solidFill>
                        </a:rPr>
                        <a:t>Rebel</a:t>
                      </a:r>
                      <a:endParaRPr lang="cs-CZ" b="1" dirty="0">
                        <a:solidFill>
                          <a:srgbClr val="80379B"/>
                        </a:solidFill>
                      </a:endParaRPr>
                    </a:p>
                  </a:txBody>
                  <a:tcPr anchor="ctr"/>
                </a:tc>
                <a:tc vMerge="1">
                  <a:txBody>
                    <a:bodyPr/>
                    <a:lstStyle/>
                    <a:p>
                      <a:pPr algn="ctr"/>
                      <a:endParaRPr lang="cs-CZ" b="1" dirty="0"/>
                    </a:p>
                  </a:txBody>
                  <a:tcPr/>
                </a:tc>
              </a:tr>
              <a:tr h="510163">
                <a:tc>
                  <a:txBody>
                    <a:bodyPr/>
                    <a:lstStyle/>
                    <a:p>
                      <a:pPr algn="ctr"/>
                      <a:r>
                        <a:rPr lang="cs-CZ" b="0" i="1" dirty="0" smtClean="0"/>
                        <a:t>párty</a:t>
                      </a:r>
                      <a:endParaRPr lang="cs-CZ" b="0" i="1" dirty="0"/>
                    </a:p>
                  </a:txBody>
                  <a:tcPr anchor="ctr">
                    <a:solidFill>
                      <a:schemeClr val="bg2">
                        <a:lumMod val="10000"/>
                        <a:lumOff val="90000"/>
                      </a:schemeClr>
                    </a:solidFill>
                  </a:tcPr>
                </a:tc>
                <a:tc>
                  <a:txBody>
                    <a:bodyPr/>
                    <a:lstStyle/>
                    <a:p>
                      <a:pPr algn="ctr"/>
                      <a:r>
                        <a:rPr lang="cs-CZ" dirty="0" smtClean="0"/>
                        <a:t>0 Kč</a:t>
                      </a:r>
                      <a:r>
                        <a:rPr lang="cs-CZ" baseline="0" dirty="0" smtClean="0"/>
                        <a:t> + 600 Kč</a:t>
                      </a:r>
                    </a:p>
                  </a:txBody>
                  <a:tcPr anchor="ctr">
                    <a:solidFill>
                      <a:schemeClr val="bg2">
                        <a:lumMod val="10000"/>
                        <a:lumOff val="90000"/>
                      </a:schemeClr>
                    </a:solidFill>
                  </a:tcPr>
                </a:tc>
                <a:tc>
                  <a:txBody>
                    <a:bodyPr/>
                    <a:lstStyle/>
                    <a:p>
                      <a:pPr algn="ctr"/>
                      <a:r>
                        <a:rPr lang="cs-CZ" dirty="0" smtClean="0"/>
                        <a:t> 1.000 Kč –</a:t>
                      </a:r>
                      <a:r>
                        <a:rPr lang="cs-CZ" baseline="0" dirty="0" smtClean="0"/>
                        <a:t> 600 Kč</a:t>
                      </a:r>
                      <a:endParaRPr lang="cs-CZ" sz="1600" dirty="0"/>
                    </a:p>
                  </a:txBody>
                  <a:tcPr anchor="ctr">
                    <a:solidFill>
                      <a:schemeClr val="bg2">
                        <a:lumMod val="10000"/>
                        <a:lumOff val="90000"/>
                      </a:schemeClr>
                    </a:solidFill>
                  </a:tcPr>
                </a:tc>
                <a:tc>
                  <a:txBody>
                    <a:bodyPr/>
                    <a:lstStyle/>
                    <a:p>
                      <a:pPr algn="ctr"/>
                      <a:endParaRPr lang="cs-CZ" dirty="0"/>
                    </a:p>
                  </a:txBody>
                  <a:tcPr anchor="ctr">
                    <a:solidFill>
                      <a:schemeClr val="bg2">
                        <a:lumMod val="10000"/>
                        <a:lumOff val="90000"/>
                      </a:schemeClr>
                    </a:solidFill>
                  </a:tcPr>
                </a:tc>
              </a:tr>
              <a:tr h="504056">
                <a:tc>
                  <a:txBody>
                    <a:bodyPr/>
                    <a:lstStyle/>
                    <a:p>
                      <a:pPr algn="ctr"/>
                      <a:r>
                        <a:rPr lang="cs-CZ" b="0" i="1" dirty="0" smtClean="0"/>
                        <a:t>klid</a:t>
                      </a:r>
                      <a:endParaRPr lang="cs-CZ" b="0" i="1" dirty="0"/>
                    </a:p>
                  </a:txBody>
                  <a:tcPr anchor="ctr">
                    <a:solidFill>
                      <a:srgbClr val="F6F6F7"/>
                    </a:solidFill>
                  </a:tcPr>
                </a:tc>
                <a:tc>
                  <a:txBody>
                    <a:bodyPr/>
                    <a:lstStyle/>
                    <a:p>
                      <a:pPr algn="ctr"/>
                      <a:r>
                        <a:rPr lang="cs-CZ" dirty="0" smtClean="0"/>
                        <a:t>0 Kč </a:t>
                      </a:r>
                      <a:r>
                        <a:rPr lang="cs-CZ" sz="1400" dirty="0" smtClean="0"/>
                        <a:t>(mohl</a:t>
                      </a:r>
                      <a:r>
                        <a:rPr lang="cs-CZ" sz="1400" baseline="0" dirty="0" smtClean="0"/>
                        <a:t> mít 500 Kč)</a:t>
                      </a:r>
                      <a:endParaRPr lang="cs-CZ" sz="1200" dirty="0"/>
                    </a:p>
                  </a:txBody>
                  <a:tcPr anchor="ctr">
                    <a:solidFill>
                      <a:srgbClr val="F6F6F7"/>
                    </a:solidFill>
                  </a:tcPr>
                </a:tc>
                <a:tc>
                  <a:txBody>
                    <a:bodyPr/>
                    <a:lstStyle/>
                    <a:p>
                      <a:pPr algn="ctr"/>
                      <a:r>
                        <a:rPr lang="cs-CZ" dirty="0" smtClean="0"/>
                        <a:t>0 Kč</a:t>
                      </a:r>
                      <a:endParaRPr lang="cs-CZ" dirty="0"/>
                    </a:p>
                  </a:txBody>
                  <a:tcPr anchor="ctr">
                    <a:solidFill>
                      <a:srgbClr val="F6F6F7"/>
                    </a:solidFill>
                  </a:tcPr>
                </a:tc>
                <a:tc>
                  <a:txBody>
                    <a:bodyPr/>
                    <a:lstStyle/>
                    <a:p>
                      <a:pPr algn="ctr"/>
                      <a:endParaRPr lang="cs-CZ" dirty="0"/>
                    </a:p>
                  </a:txBody>
                  <a:tcPr anchor="ctr">
                    <a:solidFill>
                      <a:srgbClr val="F6F6F7"/>
                    </a:solidFill>
                  </a:tcPr>
                </a:tc>
              </a:tr>
              <a:tr h="662327">
                <a:tc>
                  <a:txBody>
                    <a:bodyPr/>
                    <a:lstStyle/>
                    <a:p>
                      <a:pPr algn="ctr"/>
                      <a:r>
                        <a:rPr lang="cs-CZ" b="1" i="0" dirty="0" smtClean="0"/>
                        <a:t>užitek</a:t>
                      </a:r>
                      <a:r>
                        <a:rPr lang="cs-CZ" b="1" i="0" baseline="0" dirty="0" smtClean="0"/>
                        <a:t> aktérů</a:t>
                      </a:r>
                      <a:endParaRPr lang="cs-CZ" b="1" i="0" dirty="0"/>
                    </a:p>
                  </a:txBody>
                  <a:tcPr anchor="ctr">
                    <a:noFill/>
                  </a:tcPr>
                </a:tc>
                <a:tc>
                  <a:txBody>
                    <a:bodyPr/>
                    <a:lstStyle/>
                    <a:p>
                      <a:pPr algn="ctr"/>
                      <a:r>
                        <a:rPr lang="cs-CZ" b="1" dirty="0" smtClean="0"/>
                        <a:t>600 Kč</a:t>
                      </a:r>
                      <a:endParaRPr lang="cs-CZ" b="1" dirty="0"/>
                    </a:p>
                  </a:txBody>
                  <a:tcPr anchor="ctr">
                    <a:noFill/>
                  </a:tcPr>
                </a:tc>
                <a:tc>
                  <a:txBody>
                    <a:bodyPr/>
                    <a:lstStyle/>
                    <a:p>
                      <a:pPr algn="ctr"/>
                      <a:r>
                        <a:rPr lang="cs-CZ" b="1" dirty="0" smtClean="0"/>
                        <a:t>400 Kč</a:t>
                      </a:r>
                      <a:endParaRPr lang="cs-CZ" b="1" dirty="0"/>
                    </a:p>
                  </a:txBody>
                  <a:tcPr anchor="ctr">
                    <a:noFill/>
                  </a:tcPr>
                </a:tc>
                <a:tc>
                  <a:txBody>
                    <a:bodyPr/>
                    <a:lstStyle/>
                    <a:p>
                      <a:pPr algn="ctr"/>
                      <a:r>
                        <a:rPr lang="cs-CZ" b="1" dirty="0" smtClean="0"/>
                        <a:t>1.000 Kč</a:t>
                      </a:r>
                      <a:endParaRPr lang="cs-CZ" b="1" dirty="0"/>
                    </a:p>
                  </a:txBody>
                  <a:tcPr anchor="ctr">
                    <a:noFill/>
                  </a:tcPr>
                </a:tc>
              </a:tr>
            </a:tbl>
          </a:graphicData>
        </a:graphic>
      </p:graphicFrame>
      <p:pic>
        <p:nvPicPr>
          <p:cNvPr id="12" name="Zástupný symbol pro obsah 3"/>
          <p:cNvPicPr>
            <a:picLocks noGrp="1"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35696" y="1769719"/>
            <a:ext cx="2376264" cy="1594972"/>
          </a:xfrm>
          <a:prstGeom prst="rect">
            <a:avLst/>
          </a:prstGeom>
        </p:spPr>
      </p:pic>
      <p:pic>
        <p:nvPicPr>
          <p:cNvPr id="13" name="Obrázek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355976" y="1769719"/>
            <a:ext cx="2352503" cy="1579023"/>
          </a:xfrm>
          <a:prstGeom prst="rect">
            <a:avLst/>
          </a:prstGeom>
        </p:spPr>
      </p:pic>
    </p:spTree>
    <p:extLst>
      <p:ext uri="{BB962C8B-B14F-4D97-AF65-F5344CB8AC3E}">
        <p14:creationId xmlns:p14="http://schemas.microsoft.com/office/powerpoint/2010/main" xmlns="" val="568154104"/>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rgbClr val="80379B"/>
                </a:solidFill>
                <a:latin typeface="Cambria" pitchFamily="18" charset="0"/>
              </a:rPr>
              <a:t>Praktické využití ekonomické analýzy práva</a:t>
            </a:r>
            <a:endParaRPr lang="cs-CZ" dirty="0">
              <a:solidFill>
                <a:srgbClr val="80379B"/>
              </a:solidFill>
              <a:latin typeface="Cambria" pitchFamily="18" charset="0"/>
            </a:endParaRPr>
          </a:p>
        </p:txBody>
      </p:sp>
      <p:sp>
        <p:nvSpPr>
          <p:cNvPr id="3" name="Zástupný symbol pro text 2"/>
          <p:cNvSpPr>
            <a:spLocks noGrp="1"/>
          </p:cNvSpPr>
          <p:nvPr>
            <p:ph type="body" idx="1"/>
          </p:nvPr>
        </p:nvSpPr>
        <p:spPr/>
        <p:txBody>
          <a:bodyPr/>
          <a:lstStyle/>
          <a:p>
            <a:r>
              <a:rPr lang="cs-CZ" sz="2400" b="1" dirty="0" smtClean="0">
                <a:latin typeface="Calibri" pitchFamily="34" charset="0"/>
                <a:cs typeface="Calibri" pitchFamily="34" charset="0"/>
              </a:rPr>
              <a:t>Ekonomická analýza práva</a:t>
            </a:r>
            <a:endParaRPr lang="cs-CZ" sz="2400" b="1" dirty="0">
              <a:latin typeface="Calibri" pitchFamily="34" charset="0"/>
              <a:cs typeface="Calibri" pitchFamily="34" charset="0"/>
            </a:endParaRPr>
          </a:p>
        </p:txBody>
      </p:sp>
      <p:sp>
        <p:nvSpPr>
          <p:cNvPr id="4" name="Zástupný symbol pro zápatí 3"/>
          <p:cNvSpPr>
            <a:spLocks noGrp="1"/>
          </p:cNvSpPr>
          <p:nvPr>
            <p:ph type="ftr" sz="quarter" idx="10"/>
          </p:nvPr>
        </p:nvSpPr>
        <p:spPr/>
        <p:txBody>
          <a:bodyPr/>
          <a:lstStyle/>
          <a:p>
            <a:r>
              <a:rPr lang="cs-CZ" dirty="0" smtClean="0"/>
              <a:t>KŘÍŽKA, Vít: Ekonomická analýza práva</a:t>
            </a:r>
            <a:endParaRPr lang="cs-CZ" dirty="0"/>
          </a:p>
        </p:txBody>
      </p:sp>
      <p:sp>
        <p:nvSpPr>
          <p:cNvPr id="5" name="Zástupný symbol pro číslo snímku 4"/>
          <p:cNvSpPr>
            <a:spLocks noGrp="1"/>
          </p:cNvSpPr>
          <p:nvPr>
            <p:ph type="sldNum" sz="quarter" idx="11"/>
          </p:nvPr>
        </p:nvSpPr>
        <p:spPr/>
        <p:txBody>
          <a:bodyPr/>
          <a:lstStyle/>
          <a:p>
            <a:fld id="{2D7E1E33-1140-4CAB-AC99-C43B101D4C35}" type="slidenum">
              <a:rPr lang="cs-CZ" smtClean="0"/>
              <a:pPr/>
              <a:t>49</a:t>
            </a:fld>
            <a:endParaRPr lang="cs-CZ"/>
          </a:p>
        </p:txBody>
      </p:sp>
    </p:spTree>
    <p:extLst>
      <p:ext uri="{BB962C8B-B14F-4D97-AF65-F5344CB8AC3E}">
        <p14:creationId xmlns:p14="http://schemas.microsoft.com/office/powerpoint/2010/main" xmlns="" val="3207920977"/>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80379B"/>
                </a:solidFill>
                <a:latin typeface="Cambria" pitchFamily="18" charset="0"/>
              </a:rPr>
              <a:t>DEFINICE: </a:t>
            </a:r>
            <a:r>
              <a:rPr lang="cs-CZ" b="1" dirty="0" smtClean="0">
                <a:latin typeface="Cambria" pitchFamily="18" charset="0"/>
              </a:rPr>
              <a:t>EKONOMIE</a:t>
            </a:r>
            <a:endParaRPr lang="cs-CZ" dirty="0"/>
          </a:p>
        </p:txBody>
      </p:sp>
      <p:sp>
        <p:nvSpPr>
          <p:cNvPr id="3" name="Zástupný symbol pro obsah 2"/>
          <p:cNvSpPr>
            <a:spLocks noGrp="1"/>
          </p:cNvSpPr>
          <p:nvPr>
            <p:ph idx="1"/>
          </p:nvPr>
        </p:nvSpPr>
        <p:spPr>
          <a:xfrm>
            <a:off x="900113" y="1773239"/>
            <a:ext cx="7772400" cy="3960018"/>
          </a:xfrm>
        </p:spPr>
        <p:txBody>
          <a:bodyPr anchor="ctr"/>
          <a:lstStyle/>
          <a:p>
            <a:pPr marL="0" indent="0" algn="ctr">
              <a:buNone/>
            </a:pPr>
            <a:r>
              <a:rPr lang="cs-CZ" sz="3200" b="1" dirty="0" smtClean="0"/>
              <a:t>Co studuje </a:t>
            </a:r>
            <a:r>
              <a:rPr lang="cs-CZ" sz="3200" b="1" dirty="0" smtClean="0">
                <a:solidFill>
                  <a:srgbClr val="80379B"/>
                </a:solidFill>
              </a:rPr>
              <a:t>ekonomie</a:t>
            </a:r>
            <a:r>
              <a:rPr lang="cs-CZ" sz="3200" b="1" dirty="0" smtClean="0"/>
              <a:t>?</a:t>
            </a:r>
          </a:p>
          <a:p>
            <a:pPr marL="0" indent="0" algn="ctr">
              <a:buNone/>
            </a:pPr>
            <a:r>
              <a:rPr lang="cs-CZ" sz="3200" b="1" dirty="0" smtClean="0"/>
              <a:t>Co je předmětem </a:t>
            </a:r>
            <a:r>
              <a:rPr lang="cs-CZ" sz="3200" b="1" dirty="0" smtClean="0">
                <a:solidFill>
                  <a:srgbClr val="80379B"/>
                </a:solidFill>
              </a:rPr>
              <a:t>ekonomie</a:t>
            </a:r>
            <a:r>
              <a:rPr lang="cs-CZ" sz="3200" b="1" dirty="0" smtClean="0"/>
              <a:t>?</a:t>
            </a:r>
          </a:p>
          <a:p>
            <a:pPr marL="0" indent="0" algn="ctr">
              <a:buNone/>
            </a:pPr>
            <a:r>
              <a:rPr lang="cs-CZ" sz="3200" b="1" dirty="0" smtClean="0"/>
              <a:t>Čím se zabývají </a:t>
            </a:r>
            <a:r>
              <a:rPr lang="cs-CZ" sz="3200" b="1" dirty="0" smtClean="0">
                <a:solidFill>
                  <a:srgbClr val="80379B"/>
                </a:solidFill>
              </a:rPr>
              <a:t>ekonomové</a:t>
            </a:r>
            <a:r>
              <a:rPr lang="cs-CZ" sz="3200" b="1" dirty="0" smtClean="0"/>
              <a:t>?</a:t>
            </a:r>
            <a:endParaRPr lang="cs-CZ" sz="3200" b="1" dirty="0"/>
          </a:p>
        </p:txBody>
      </p:sp>
      <p:sp>
        <p:nvSpPr>
          <p:cNvPr id="4" name="Zástupný symbol pro zápatí 3"/>
          <p:cNvSpPr>
            <a:spLocks noGrp="1"/>
          </p:cNvSpPr>
          <p:nvPr>
            <p:ph type="ftr" sz="quarter" idx="10"/>
          </p:nvPr>
        </p:nvSpPr>
        <p:spPr/>
        <p:txBody>
          <a:bodyPr/>
          <a:lstStyle/>
          <a:p>
            <a:r>
              <a:rPr lang="cs-CZ" dirty="0" smtClean="0"/>
              <a:t>KŘÍŽKA, Vít: Ekonomická analýza práva</a:t>
            </a:r>
            <a:endParaRPr lang="cs-CZ" dirty="0"/>
          </a:p>
        </p:txBody>
      </p:sp>
      <p:sp>
        <p:nvSpPr>
          <p:cNvPr id="5" name="Zástupný symbol pro číslo snímku 4"/>
          <p:cNvSpPr>
            <a:spLocks noGrp="1"/>
          </p:cNvSpPr>
          <p:nvPr>
            <p:ph type="sldNum" sz="quarter" idx="11"/>
          </p:nvPr>
        </p:nvSpPr>
        <p:spPr/>
        <p:txBody>
          <a:bodyPr/>
          <a:lstStyle/>
          <a:p>
            <a:fld id="{33555ADB-E34D-4F12-A1B8-92345B38CADC}" type="slidenum">
              <a:rPr lang="cs-CZ" smtClean="0"/>
              <a:pPr/>
              <a:t>5</a:t>
            </a:fld>
            <a:endParaRPr lang="cs-CZ"/>
          </a:p>
        </p:txBody>
      </p:sp>
    </p:spTree>
    <p:extLst>
      <p:ext uri="{BB962C8B-B14F-4D97-AF65-F5344CB8AC3E}">
        <p14:creationId xmlns:p14="http://schemas.microsoft.com/office/powerpoint/2010/main" xmlns="" val="1063913518"/>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4400" y="1125538"/>
            <a:ext cx="7772400" cy="935310"/>
          </a:xfrm>
        </p:spPr>
        <p:txBody>
          <a:bodyPr/>
          <a:lstStyle/>
          <a:p>
            <a:r>
              <a:rPr lang="cs-CZ" b="1" dirty="0" smtClean="0">
                <a:solidFill>
                  <a:srgbClr val="80379B"/>
                </a:solidFill>
                <a:latin typeface="Cambria" pitchFamily="18" charset="0"/>
              </a:rPr>
              <a:t>PRAXE: </a:t>
            </a:r>
            <a:r>
              <a:rPr lang="cs-CZ" b="1" dirty="0" smtClean="0">
                <a:latin typeface="Cambria" pitchFamily="18" charset="0"/>
              </a:rPr>
              <a:t>PRAKTICKÉ VYUŽITÍ EKONOMICKÉ ANALÝZY PRÁVA</a:t>
            </a:r>
            <a:endParaRPr lang="cs-CZ" dirty="0"/>
          </a:p>
        </p:txBody>
      </p:sp>
      <p:sp>
        <p:nvSpPr>
          <p:cNvPr id="3" name="Zástupný symbol pro obsah 2"/>
          <p:cNvSpPr>
            <a:spLocks noGrp="1"/>
          </p:cNvSpPr>
          <p:nvPr>
            <p:ph idx="1"/>
          </p:nvPr>
        </p:nvSpPr>
        <p:spPr>
          <a:xfrm>
            <a:off x="900113" y="2204864"/>
            <a:ext cx="7772400" cy="3926061"/>
          </a:xfrm>
        </p:spPr>
        <p:txBody>
          <a:bodyPr/>
          <a:lstStyle/>
          <a:p>
            <a:pPr marL="0" indent="0">
              <a:buClr>
                <a:srgbClr val="80379B"/>
              </a:buClr>
              <a:buNone/>
            </a:pPr>
            <a:r>
              <a:rPr lang="cs-CZ" sz="2100" b="1" dirty="0" smtClean="0">
                <a:solidFill>
                  <a:srgbClr val="80379B"/>
                </a:solidFill>
              </a:rPr>
              <a:t>Metodologické využití</a:t>
            </a:r>
          </a:p>
          <a:p>
            <a:pPr>
              <a:buClr>
                <a:srgbClr val="80379B"/>
              </a:buClr>
            </a:pPr>
            <a:r>
              <a:rPr lang="cs-CZ" sz="2100" dirty="0" smtClean="0"/>
              <a:t>doktrína Law </a:t>
            </a:r>
            <a:r>
              <a:rPr lang="en-US" sz="2100" dirty="0" smtClean="0"/>
              <a:t>&amp; </a:t>
            </a:r>
            <a:r>
              <a:rPr lang="cs-CZ" sz="2100" dirty="0" smtClean="0"/>
              <a:t>Economics jako specifická metoda právní vědy</a:t>
            </a:r>
          </a:p>
          <a:p>
            <a:pPr>
              <a:buClr>
                <a:srgbClr val="80379B"/>
              </a:buClr>
            </a:pPr>
            <a:r>
              <a:rPr lang="cs-CZ" sz="2100" dirty="0" smtClean="0"/>
              <a:t>využití v akademických a vědeckých pracích</a:t>
            </a:r>
            <a:endParaRPr lang="cs-CZ" sz="2100" dirty="0"/>
          </a:p>
          <a:p>
            <a:pPr marL="0" indent="0">
              <a:buClr>
                <a:srgbClr val="80379B"/>
              </a:buClr>
              <a:buNone/>
            </a:pPr>
            <a:endParaRPr lang="cs-CZ" sz="2100" b="1" dirty="0" smtClean="0"/>
          </a:p>
          <a:p>
            <a:pPr marL="0" indent="0">
              <a:buClr>
                <a:srgbClr val="80379B"/>
              </a:buClr>
              <a:buNone/>
            </a:pPr>
            <a:r>
              <a:rPr lang="cs-CZ" sz="2100" b="1" dirty="0" smtClean="0">
                <a:solidFill>
                  <a:srgbClr val="80379B"/>
                </a:solidFill>
              </a:rPr>
              <a:t>Legislativní využití</a:t>
            </a:r>
          </a:p>
          <a:p>
            <a:pPr>
              <a:buClr>
                <a:srgbClr val="80379B"/>
              </a:buClr>
            </a:pPr>
            <a:r>
              <a:rPr lang="cs-CZ" sz="2100" dirty="0"/>
              <a:t>h</a:t>
            </a:r>
            <a:r>
              <a:rPr lang="cs-CZ" sz="2100" dirty="0" smtClean="0"/>
              <a:t>odnocení návrhů regulace (RIA)</a:t>
            </a:r>
          </a:p>
          <a:p>
            <a:pPr marL="0" indent="0">
              <a:buClr>
                <a:srgbClr val="80379B"/>
              </a:buClr>
              <a:buNone/>
            </a:pPr>
            <a:endParaRPr lang="cs-CZ" sz="2100" b="1" dirty="0"/>
          </a:p>
          <a:p>
            <a:pPr marL="0" indent="0">
              <a:buClr>
                <a:srgbClr val="80379B"/>
              </a:buClr>
              <a:buNone/>
            </a:pPr>
            <a:r>
              <a:rPr lang="cs-CZ" sz="2100" b="1" dirty="0" smtClean="0">
                <a:solidFill>
                  <a:srgbClr val="80379B"/>
                </a:solidFill>
              </a:rPr>
              <a:t>Využití pro právní praxi</a:t>
            </a:r>
            <a:endParaRPr lang="cs-CZ" sz="2100" b="1" dirty="0">
              <a:solidFill>
                <a:srgbClr val="80379B"/>
              </a:solidFill>
            </a:endParaRPr>
          </a:p>
          <a:p>
            <a:pPr>
              <a:buClr>
                <a:srgbClr val="80379B"/>
              </a:buClr>
            </a:pPr>
            <a:r>
              <a:rPr lang="cs-CZ" sz="2100" dirty="0"/>
              <a:t>a</a:t>
            </a:r>
            <a:r>
              <a:rPr lang="cs-CZ" sz="2100" dirty="0" smtClean="0"/>
              <a:t>dvokáti, mediátoři, soudci</a:t>
            </a:r>
            <a:endParaRPr lang="cs-CZ" sz="2100" dirty="0"/>
          </a:p>
          <a:p>
            <a:pPr>
              <a:buClr>
                <a:srgbClr val="80379B"/>
              </a:buClr>
            </a:pPr>
            <a:endParaRPr lang="cs-CZ" sz="2100" dirty="0" smtClean="0"/>
          </a:p>
        </p:txBody>
      </p:sp>
      <p:sp>
        <p:nvSpPr>
          <p:cNvPr id="4" name="Zástupný symbol pro zápatí 3"/>
          <p:cNvSpPr>
            <a:spLocks noGrp="1"/>
          </p:cNvSpPr>
          <p:nvPr>
            <p:ph type="ftr" sz="quarter" idx="10"/>
          </p:nvPr>
        </p:nvSpPr>
        <p:spPr/>
        <p:txBody>
          <a:bodyPr/>
          <a:lstStyle/>
          <a:p>
            <a:r>
              <a:rPr lang="cs-CZ" dirty="0" smtClean="0"/>
              <a:t>KŘÍŽKA, Vít: Ekonomická analýza práva</a:t>
            </a:r>
            <a:endParaRPr lang="cs-CZ" dirty="0"/>
          </a:p>
        </p:txBody>
      </p:sp>
      <p:sp>
        <p:nvSpPr>
          <p:cNvPr id="5" name="Zástupný symbol pro číslo snímku 4"/>
          <p:cNvSpPr>
            <a:spLocks noGrp="1"/>
          </p:cNvSpPr>
          <p:nvPr>
            <p:ph type="sldNum" sz="quarter" idx="11"/>
          </p:nvPr>
        </p:nvSpPr>
        <p:spPr/>
        <p:txBody>
          <a:bodyPr/>
          <a:lstStyle/>
          <a:p>
            <a:fld id="{33555ADB-E34D-4F12-A1B8-92345B38CADC}" type="slidenum">
              <a:rPr lang="cs-CZ" smtClean="0"/>
              <a:pPr/>
              <a:t>50</a:t>
            </a:fld>
            <a:endParaRPr lang="cs-CZ"/>
          </a:p>
        </p:txBody>
      </p:sp>
    </p:spTree>
    <p:extLst>
      <p:ext uri="{BB962C8B-B14F-4D97-AF65-F5344CB8AC3E}">
        <p14:creationId xmlns:p14="http://schemas.microsoft.com/office/powerpoint/2010/main" xmlns="" val="3329623338"/>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rgbClr val="80379B"/>
                </a:solidFill>
                <a:latin typeface="Cambria" pitchFamily="18" charset="0"/>
              </a:rPr>
              <a:t>PRAKTICKÁ APLIKACE</a:t>
            </a:r>
            <a:endParaRPr lang="cs-CZ" dirty="0">
              <a:solidFill>
                <a:srgbClr val="80379B"/>
              </a:solidFill>
              <a:latin typeface="Cambria" pitchFamily="18" charset="0"/>
            </a:endParaRPr>
          </a:p>
        </p:txBody>
      </p:sp>
      <p:sp>
        <p:nvSpPr>
          <p:cNvPr id="3" name="Zástupný symbol pro text 2"/>
          <p:cNvSpPr>
            <a:spLocks noGrp="1"/>
          </p:cNvSpPr>
          <p:nvPr>
            <p:ph type="body" idx="1"/>
          </p:nvPr>
        </p:nvSpPr>
        <p:spPr/>
        <p:txBody>
          <a:bodyPr/>
          <a:lstStyle/>
          <a:p>
            <a:r>
              <a:rPr lang="cs-CZ" sz="2400" b="1" dirty="0" smtClean="0">
                <a:latin typeface="Calibri" pitchFamily="34" charset="0"/>
                <a:cs typeface="Calibri" pitchFamily="34" charset="0"/>
              </a:rPr>
              <a:t>Ekonomická analýza práva</a:t>
            </a:r>
            <a:endParaRPr lang="cs-CZ" sz="2400" b="1" dirty="0">
              <a:latin typeface="Calibri" pitchFamily="34" charset="0"/>
              <a:cs typeface="Calibri" pitchFamily="34" charset="0"/>
            </a:endParaRPr>
          </a:p>
        </p:txBody>
      </p:sp>
      <p:sp>
        <p:nvSpPr>
          <p:cNvPr id="5" name="Zástupný symbol pro číslo snímku 4"/>
          <p:cNvSpPr>
            <a:spLocks noGrp="1"/>
          </p:cNvSpPr>
          <p:nvPr>
            <p:ph type="sldNum" sz="quarter" idx="11"/>
          </p:nvPr>
        </p:nvSpPr>
        <p:spPr/>
        <p:txBody>
          <a:bodyPr/>
          <a:lstStyle/>
          <a:p>
            <a:fld id="{2D7E1E33-1140-4CAB-AC99-C43B101D4C35}" type="slidenum">
              <a:rPr lang="cs-CZ" smtClean="0"/>
              <a:pPr/>
              <a:t>51</a:t>
            </a:fld>
            <a:endParaRPr lang="cs-CZ"/>
          </a:p>
        </p:txBody>
      </p:sp>
      <p:sp>
        <p:nvSpPr>
          <p:cNvPr id="6" name="Zástupný symbol pro zápatí 3"/>
          <p:cNvSpPr>
            <a:spLocks noGrp="1"/>
          </p:cNvSpPr>
          <p:nvPr>
            <p:ph type="ftr" sz="quarter" idx="10"/>
          </p:nvPr>
        </p:nvSpPr>
        <p:spPr>
          <a:xfrm>
            <a:off x="898525" y="6442075"/>
            <a:ext cx="6837363" cy="263525"/>
          </a:xfrm>
        </p:spPr>
        <p:txBody>
          <a:bodyPr/>
          <a:lstStyle/>
          <a:p>
            <a:r>
              <a:rPr lang="cs-CZ" dirty="0" smtClean="0"/>
              <a:t>KŘÍŽKA, Vít: Ekonomická analýza práva</a:t>
            </a:r>
            <a:endParaRPr lang="cs-CZ" dirty="0"/>
          </a:p>
        </p:txBody>
      </p:sp>
    </p:spTree>
    <p:extLst>
      <p:ext uri="{BB962C8B-B14F-4D97-AF65-F5344CB8AC3E}">
        <p14:creationId xmlns:p14="http://schemas.microsoft.com/office/powerpoint/2010/main" xmlns="" val="2786895155"/>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80379B"/>
                </a:solidFill>
                <a:latin typeface="Cambria" pitchFamily="18" charset="0"/>
              </a:rPr>
              <a:t>APLIKACE: </a:t>
            </a:r>
            <a:r>
              <a:rPr lang="cs-CZ" b="1" dirty="0" smtClean="0">
                <a:latin typeface="Cambria" pitchFamily="18" charset="0"/>
              </a:rPr>
              <a:t>LAW </a:t>
            </a:r>
            <a:r>
              <a:rPr lang="en-US" b="1" dirty="0" smtClean="0">
                <a:latin typeface="Cambria" pitchFamily="18" charset="0"/>
              </a:rPr>
              <a:t>&amp;</a:t>
            </a:r>
            <a:r>
              <a:rPr lang="cs-CZ" b="1" dirty="0" smtClean="0">
                <a:latin typeface="Cambria" pitchFamily="18" charset="0"/>
              </a:rPr>
              <a:t> ECONOMICS</a:t>
            </a:r>
            <a:endParaRPr lang="cs-CZ" dirty="0"/>
          </a:p>
        </p:txBody>
      </p:sp>
      <p:sp>
        <p:nvSpPr>
          <p:cNvPr id="3" name="Zástupný symbol pro obsah 2"/>
          <p:cNvSpPr>
            <a:spLocks noGrp="1"/>
          </p:cNvSpPr>
          <p:nvPr>
            <p:ph idx="1"/>
          </p:nvPr>
        </p:nvSpPr>
        <p:spPr>
          <a:xfrm>
            <a:off x="900113" y="1773239"/>
            <a:ext cx="7772400" cy="3960018"/>
          </a:xfrm>
        </p:spPr>
        <p:txBody>
          <a:bodyPr anchor="ctr"/>
          <a:lstStyle/>
          <a:p>
            <a:pPr marL="0" indent="0" algn="ctr">
              <a:buNone/>
            </a:pPr>
            <a:r>
              <a:rPr lang="cs-CZ" sz="2800" b="1" dirty="0" smtClean="0"/>
              <a:t>Jak vypadá taková </a:t>
            </a:r>
            <a:r>
              <a:rPr lang="cs-CZ" sz="2800" b="1" dirty="0" smtClean="0">
                <a:solidFill>
                  <a:srgbClr val="80379B"/>
                </a:solidFill>
              </a:rPr>
              <a:t>ekonomická analýza práva</a:t>
            </a:r>
            <a:r>
              <a:rPr lang="cs-CZ" sz="2800" b="1" dirty="0" smtClean="0"/>
              <a:t>?</a:t>
            </a:r>
            <a:endParaRPr lang="cs-CZ" sz="2800" b="1" dirty="0"/>
          </a:p>
        </p:txBody>
      </p:sp>
      <p:sp>
        <p:nvSpPr>
          <p:cNvPr id="4" name="Zástupný symbol pro zápatí 3"/>
          <p:cNvSpPr>
            <a:spLocks noGrp="1"/>
          </p:cNvSpPr>
          <p:nvPr>
            <p:ph type="ftr" sz="quarter" idx="10"/>
          </p:nvPr>
        </p:nvSpPr>
        <p:spPr/>
        <p:txBody>
          <a:bodyPr/>
          <a:lstStyle/>
          <a:p>
            <a:r>
              <a:rPr lang="cs-CZ" dirty="0" smtClean="0"/>
              <a:t>KŘÍŽKA, Vít: Ekonomická analýza práva</a:t>
            </a:r>
            <a:endParaRPr lang="cs-CZ" dirty="0"/>
          </a:p>
        </p:txBody>
      </p:sp>
      <p:sp>
        <p:nvSpPr>
          <p:cNvPr id="5" name="Zástupný symbol pro číslo snímku 4"/>
          <p:cNvSpPr>
            <a:spLocks noGrp="1"/>
          </p:cNvSpPr>
          <p:nvPr>
            <p:ph type="sldNum" sz="quarter" idx="11"/>
          </p:nvPr>
        </p:nvSpPr>
        <p:spPr/>
        <p:txBody>
          <a:bodyPr/>
          <a:lstStyle/>
          <a:p>
            <a:fld id="{33555ADB-E34D-4F12-A1B8-92345B38CADC}" type="slidenum">
              <a:rPr lang="cs-CZ" smtClean="0"/>
              <a:pPr/>
              <a:t>52</a:t>
            </a:fld>
            <a:endParaRPr lang="cs-CZ"/>
          </a:p>
        </p:txBody>
      </p:sp>
    </p:spTree>
    <p:extLst>
      <p:ext uri="{BB962C8B-B14F-4D97-AF65-F5344CB8AC3E}">
        <p14:creationId xmlns:p14="http://schemas.microsoft.com/office/powerpoint/2010/main" xmlns="" val="2812411472"/>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80379B"/>
                </a:solidFill>
                <a:latin typeface="Cambria" pitchFamily="18" charset="0"/>
              </a:rPr>
              <a:t>PŘÍKLAD: </a:t>
            </a:r>
            <a:r>
              <a:rPr lang="cs-CZ" b="1" dirty="0" smtClean="0">
                <a:latin typeface="Cambria" pitchFamily="18" charset="0"/>
              </a:rPr>
              <a:t>ŽALOVAT, ČI NEŽALOVAT?</a:t>
            </a:r>
            <a:endParaRPr lang="cs-CZ" b="1" dirty="0">
              <a:latin typeface="Cambria" pitchFamily="18" charset="0"/>
            </a:endParaRPr>
          </a:p>
        </p:txBody>
      </p:sp>
      <p:sp>
        <p:nvSpPr>
          <p:cNvPr id="3" name="Zástupný symbol pro obsah 2"/>
          <p:cNvSpPr>
            <a:spLocks noGrp="1"/>
          </p:cNvSpPr>
          <p:nvPr>
            <p:ph idx="1"/>
          </p:nvPr>
        </p:nvSpPr>
        <p:spPr/>
        <p:txBody>
          <a:bodyPr/>
          <a:lstStyle/>
          <a:p>
            <a:pPr marL="0" indent="0" algn="ctr">
              <a:buNone/>
            </a:pPr>
            <a:endParaRPr lang="cs-CZ" sz="1200" dirty="0" smtClean="0"/>
          </a:p>
          <a:p>
            <a:pPr marL="0" indent="0" algn="ctr">
              <a:buNone/>
            </a:pPr>
            <a:r>
              <a:rPr lang="cs-CZ" dirty="0" smtClean="0"/>
              <a:t>Ú</a:t>
            </a:r>
            <a:r>
              <a:rPr lang="cs-CZ" dirty="0" smtClean="0">
                <a:solidFill>
                  <a:schemeClr val="tx1"/>
                </a:solidFill>
                <a:latin typeface="+mn-lt"/>
                <a:ea typeface="+mn-ea"/>
                <a:cs typeface="+mn-cs"/>
              </a:rPr>
              <a:t>dajně jste </a:t>
            </a:r>
            <a:r>
              <a:rPr lang="cs-CZ" b="1" dirty="0" smtClean="0">
                <a:solidFill>
                  <a:srgbClr val="80379B"/>
                </a:solidFill>
                <a:latin typeface="+mn-lt"/>
                <a:ea typeface="+mn-ea"/>
                <a:cs typeface="+mn-cs"/>
              </a:rPr>
              <a:t>způsobili</a:t>
            </a:r>
            <a:r>
              <a:rPr lang="cs-CZ" dirty="0" smtClean="0">
                <a:solidFill>
                  <a:schemeClr val="tx1"/>
                </a:solidFill>
                <a:latin typeface="+mn-lt"/>
                <a:ea typeface="+mn-ea"/>
                <a:cs typeface="+mn-cs"/>
              </a:rPr>
              <a:t> panu Prudilovi, vašemu sousedovi, </a:t>
            </a:r>
            <a:r>
              <a:rPr lang="cs-CZ" b="1" dirty="0" smtClean="0">
                <a:solidFill>
                  <a:srgbClr val="80379B"/>
                </a:solidFill>
                <a:latin typeface="+mn-lt"/>
                <a:ea typeface="+mn-ea"/>
                <a:cs typeface="+mn-cs"/>
              </a:rPr>
              <a:t>nemajetkovou újmu</a:t>
            </a:r>
            <a:r>
              <a:rPr lang="cs-CZ" dirty="0" smtClean="0">
                <a:solidFill>
                  <a:schemeClr val="tx1"/>
                </a:solidFill>
                <a:latin typeface="+mn-lt"/>
                <a:ea typeface="+mn-ea"/>
                <a:cs typeface="+mn-cs"/>
              </a:rPr>
              <a:t> </a:t>
            </a:r>
            <a:r>
              <a:rPr lang="cs-CZ" dirty="0">
                <a:solidFill>
                  <a:schemeClr val="tx1"/>
                </a:solidFill>
                <a:latin typeface="+mn-lt"/>
                <a:ea typeface="+mn-ea"/>
                <a:cs typeface="+mn-cs"/>
              </a:rPr>
              <a:t>ve výši </a:t>
            </a:r>
            <a:r>
              <a:rPr lang="cs-CZ" dirty="0" smtClean="0"/>
              <a:t>13</a:t>
            </a:r>
            <a:r>
              <a:rPr lang="cs-CZ" dirty="0" smtClean="0">
                <a:solidFill>
                  <a:schemeClr val="tx1"/>
                </a:solidFill>
                <a:latin typeface="+mn-lt"/>
                <a:ea typeface="+mn-ea"/>
                <a:cs typeface="+mn-cs"/>
              </a:rPr>
              <a:t>.000 Kč.</a:t>
            </a:r>
          </a:p>
          <a:p>
            <a:pPr marL="0" indent="0" algn="ctr">
              <a:buNone/>
            </a:pPr>
            <a:r>
              <a:rPr lang="cs-CZ" dirty="0" smtClean="0"/>
              <a:t>Prudil</a:t>
            </a:r>
            <a:r>
              <a:rPr lang="cs-CZ" dirty="0" smtClean="0">
                <a:solidFill>
                  <a:schemeClr val="tx1"/>
                </a:solidFill>
                <a:latin typeface="+mn-lt"/>
                <a:ea typeface="+mn-ea"/>
                <a:cs typeface="+mn-cs"/>
              </a:rPr>
              <a:t> vám nabízí</a:t>
            </a:r>
            <a:r>
              <a:rPr lang="cs-CZ" dirty="0">
                <a:solidFill>
                  <a:schemeClr val="tx1"/>
                </a:solidFill>
                <a:latin typeface="+mn-lt"/>
                <a:ea typeface="+mn-ea"/>
                <a:cs typeface="+mn-cs"/>
              </a:rPr>
              <a:t>, že pokud se </a:t>
            </a:r>
            <a:r>
              <a:rPr lang="cs-CZ" b="1" dirty="0" smtClean="0">
                <a:solidFill>
                  <a:srgbClr val="80379B"/>
                </a:solidFill>
                <a:latin typeface="+mn-lt"/>
                <a:ea typeface="+mn-ea"/>
                <a:cs typeface="+mn-cs"/>
              </a:rPr>
              <a:t>dohodnete</a:t>
            </a:r>
            <a:r>
              <a:rPr lang="cs-CZ" dirty="0" smtClean="0">
                <a:solidFill>
                  <a:schemeClr val="tx1"/>
                </a:solidFill>
                <a:latin typeface="+mn-lt"/>
                <a:ea typeface="+mn-ea"/>
                <a:cs typeface="+mn-cs"/>
              </a:rPr>
              <a:t>, </a:t>
            </a:r>
            <a:r>
              <a:rPr lang="cs-CZ" dirty="0">
                <a:solidFill>
                  <a:schemeClr val="tx1"/>
                </a:solidFill>
                <a:latin typeface="+mn-lt"/>
                <a:ea typeface="+mn-ea"/>
                <a:cs typeface="+mn-cs"/>
              </a:rPr>
              <a:t>postačí </a:t>
            </a:r>
            <a:r>
              <a:rPr lang="cs-CZ" dirty="0" smtClean="0">
                <a:solidFill>
                  <a:schemeClr val="tx1"/>
                </a:solidFill>
                <a:latin typeface="+mn-lt"/>
                <a:ea typeface="+mn-ea"/>
                <a:cs typeface="+mn-cs"/>
              </a:rPr>
              <a:t>vám odškodnění ve výši </a:t>
            </a:r>
            <a:r>
              <a:rPr lang="cs-CZ" dirty="0"/>
              <a:t>3</a:t>
            </a:r>
            <a:r>
              <a:rPr lang="cs-CZ" dirty="0" smtClean="0">
                <a:solidFill>
                  <a:schemeClr val="tx1"/>
                </a:solidFill>
                <a:latin typeface="+mn-lt"/>
                <a:ea typeface="+mn-ea"/>
                <a:cs typeface="+mn-cs"/>
              </a:rPr>
              <a:t>.000 Kč.</a:t>
            </a:r>
          </a:p>
          <a:p>
            <a:pPr marL="0" indent="0" algn="ctr">
              <a:buNone/>
            </a:pPr>
            <a:r>
              <a:rPr lang="cs-CZ" dirty="0" smtClean="0">
                <a:solidFill>
                  <a:schemeClr val="tx1"/>
                </a:solidFill>
                <a:latin typeface="+mn-lt"/>
                <a:ea typeface="+mn-ea"/>
                <a:cs typeface="+mn-cs"/>
              </a:rPr>
              <a:t>Pokud odmítnete, </a:t>
            </a:r>
            <a:r>
              <a:rPr lang="cs-CZ" dirty="0">
                <a:solidFill>
                  <a:schemeClr val="tx1"/>
                </a:solidFill>
                <a:latin typeface="+mn-lt"/>
                <a:ea typeface="+mn-ea"/>
                <a:cs typeface="+mn-cs"/>
              </a:rPr>
              <a:t>hrozí </a:t>
            </a:r>
            <a:r>
              <a:rPr lang="cs-CZ" dirty="0" smtClean="0"/>
              <a:t>vám</a:t>
            </a:r>
            <a:r>
              <a:rPr lang="cs-CZ" dirty="0" smtClean="0">
                <a:solidFill>
                  <a:schemeClr val="tx1"/>
                </a:solidFill>
                <a:latin typeface="+mn-lt"/>
                <a:ea typeface="+mn-ea"/>
                <a:cs typeface="+mn-cs"/>
              </a:rPr>
              <a:t> </a:t>
            </a:r>
            <a:r>
              <a:rPr lang="cs-CZ" b="1" dirty="0">
                <a:solidFill>
                  <a:srgbClr val="80379B"/>
                </a:solidFill>
                <a:latin typeface="+mn-lt"/>
                <a:ea typeface="+mn-ea"/>
                <a:cs typeface="+mn-cs"/>
              </a:rPr>
              <a:t>soudní řízení</a:t>
            </a:r>
            <a:r>
              <a:rPr lang="cs-CZ" dirty="0">
                <a:solidFill>
                  <a:schemeClr val="tx1"/>
                </a:solidFill>
                <a:latin typeface="+mn-lt"/>
                <a:ea typeface="+mn-ea"/>
                <a:cs typeface="+mn-cs"/>
              </a:rPr>
              <a:t>, které </a:t>
            </a:r>
            <a:r>
              <a:rPr lang="cs-CZ" dirty="0" smtClean="0"/>
              <a:t>vás</a:t>
            </a:r>
            <a:r>
              <a:rPr lang="cs-CZ" dirty="0" smtClean="0">
                <a:solidFill>
                  <a:schemeClr val="tx1"/>
                </a:solidFill>
                <a:latin typeface="+mn-lt"/>
                <a:ea typeface="+mn-ea"/>
                <a:cs typeface="+mn-cs"/>
              </a:rPr>
              <a:t> v případě prohry může stát dalších 2.000 Kč.</a:t>
            </a:r>
          </a:p>
          <a:p>
            <a:pPr marL="0" indent="0" algn="ctr">
              <a:buNone/>
            </a:pPr>
            <a:endParaRPr lang="cs-CZ" dirty="0" smtClean="0">
              <a:solidFill>
                <a:schemeClr val="tx1"/>
              </a:solidFill>
              <a:latin typeface="+mn-lt"/>
              <a:ea typeface="+mn-ea"/>
              <a:cs typeface="+mn-cs"/>
            </a:endParaRPr>
          </a:p>
          <a:p>
            <a:pPr marL="0" indent="0" algn="ctr">
              <a:buNone/>
            </a:pPr>
            <a:r>
              <a:rPr lang="cs-CZ" b="1" dirty="0" smtClean="0">
                <a:solidFill>
                  <a:schemeClr val="tx1"/>
                </a:solidFill>
              </a:rPr>
              <a:t>Jakou </a:t>
            </a:r>
            <a:r>
              <a:rPr lang="cs-CZ" b="1" dirty="0" smtClean="0">
                <a:solidFill>
                  <a:srgbClr val="80379B"/>
                </a:solidFill>
              </a:rPr>
              <a:t>pravděpodobnost </a:t>
            </a:r>
            <a:r>
              <a:rPr lang="cs-CZ" b="1" dirty="0" smtClean="0"/>
              <a:t>výhry soudního sporu musíte očekávat, abyste dohodu odmítli</a:t>
            </a:r>
            <a:r>
              <a:rPr lang="cs-CZ" b="1" dirty="0" smtClean="0">
                <a:solidFill>
                  <a:schemeClr val="tx1"/>
                </a:solidFill>
              </a:rPr>
              <a:t>?</a:t>
            </a:r>
            <a:r>
              <a:rPr lang="cs-CZ" dirty="0" smtClean="0"/>
              <a:t> </a:t>
            </a:r>
            <a:endParaRPr lang="cs-CZ" dirty="0"/>
          </a:p>
        </p:txBody>
      </p:sp>
      <p:sp>
        <p:nvSpPr>
          <p:cNvPr id="4" name="Zástupný symbol pro zápatí 3"/>
          <p:cNvSpPr>
            <a:spLocks noGrp="1"/>
          </p:cNvSpPr>
          <p:nvPr>
            <p:ph type="ftr" sz="quarter" idx="10"/>
          </p:nvPr>
        </p:nvSpPr>
        <p:spPr/>
        <p:txBody>
          <a:bodyPr/>
          <a:lstStyle/>
          <a:p>
            <a:r>
              <a:rPr lang="cs-CZ" dirty="0" smtClean="0"/>
              <a:t>KŘÍŽKA, Vít: Ekonomická analýza práva</a:t>
            </a:r>
            <a:endParaRPr lang="cs-CZ" dirty="0"/>
          </a:p>
        </p:txBody>
      </p:sp>
      <p:sp>
        <p:nvSpPr>
          <p:cNvPr id="5" name="Zástupný symbol pro číslo snímku 4"/>
          <p:cNvSpPr>
            <a:spLocks noGrp="1"/>
          </p:cNvSpPr>
          <p:nvPr>
            <p:ph type="sldNum" sz="quarter" idx="11"/>
          </p:nvPr>
        </p:nvSpPr>
        <p:spPr/>
        <p:txBody>
          <a:bodyPr/>
          <a:lstStyle/>
          <a:p>
            <a:fld id="{33555ADB-E34D-4F12-A1B8-92345B38CADC}" type="slidenum">
              <a:rPr lang="cs-CZ" smtClean="0"/>
              <a:pPr/>
              <a:t>53</a:t>
            </a:fld>
            <a:endParaRPr lang="cs-CZ"/>
          </a:p>
        </p:txBody>
      </p:sp>
    </p:spTree>
    <p:extLst>
      <p:ext uri="{BB962C8B-B14F-4D97-AF65-F5344CB8AC3E}">
        <p14:creationId xmlns:p14="http://schemas.microsoft.com/office/powerpoint/2010/main" xmlns="" val="1075393656"/>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80379B"/>
                </a:solidFill>
                <a:latin typeface="Cambria" pitchFamily="18" charset="0"/>
              </a:rPr>
              <a:t>PŘÍKLAD: </a:t>
            </a:r>
            <a:r>
              <a:rPr lang="cs-CZ" b="1" dirty="0" smtClean="0">
                <a:latin typeface="Cambria" pitchFamily="18" charset="0"/>
              </a:rPr>
              <a:t>ŽALOVAT, ČI NEŽALOVAT?</a:t>
            </a:r>
            <a:endParaRPr lang="cs-CZ" dirty="0"/>
          </a:p>
        </p:txBody>
      </p:sp>
      <p:graphicFrame>
        <p:nvGraphicFramePr>
          <p:cNvPr id="6" name="Zástupný symbol pro obsah 5"/>
          <p:cNvGraphicFramePr>
            <a:graphicFrameLocks noGrp="1"/>
          </p:cNvGraphicFramePr>
          <p:nvPr>
            <p:ph idx="1"/>
            <p:extLst>
              <p:ext uri="{D42A27DB-BD31-4B8C-83A1-F6EECF244321}">
                <p14:modId xmlns:p14="http://schemas.microsoft.com/office/powerpoint/2010/main" xmlns="" val="2708883140"/>
              </p:ext>
            </p:extLst>
          </p:nvPr>
        </p:nvGraphicFramePr>
        <p:xfrm>
          <a:off x="900113" y="1773238"/>
          <a:ext cx="7772400" cy="4357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ástupný symbol pro zápatí 3"/>
          <p:cNvSpPr>
            <a:spLocks noGrp="1"/>
          </p:cNvSpPr>
          <p:nvPr>
            <p:ph type="ftr" sz="quarter" idx="10"/>
          </p:nvPr>
        </p:nvSpPr>
        <p:spPr/>
        <p:txBody>
          <a:bodyPr/>
          <a:lstStyle/>
          <a:p>
            <a:r>
              <a:rPr lang="cs-CZ" dirty="0" smtClean="0"/>
              <a:t>KŘÍŽKA, Vít: Ekonomická analýza práva</a:t>
            </a:r>
            <a:endParaRPr lang="cs-CZ" dirty="0"/>
          </a:p>
        </p:txBody>
      </p:sp>
      <p:sp>
        <p:nvSpPr>
          <p:cNvPr id="5" name="Zástupný symbol pro číslo snímku 4"/>
          <p:cNvSpPr>
            <a:spLocks noGrp="1"/>
          </p:cNvSpPr>
          <p:nvPr>
            <p:ph type="sldNum" sz="quarter" idx="11"/>
          </p:nvPr>
        </p:nvSpPr>
        <p:spPr/>
        <p:txBody>
          <a:bodyPr/>
          <a:lstStyle/>
          <a:p>
            <a:fld id="{33555ADB-E34D-4F12-A1B8-92345B38CADC}" type="slidenum">
              <a:rPr lang="cs-CZ" smtClean="0"/>
              <a:pPr/>
              <a:t>54</a:t>
            </a:fld>
            <a:endParaRPr lang="cs-CZ"/>
          </a:p>
        </p:txBody>
      </p:sp>
      <p:sp>
        <p:nvSpPr>
          <p:cNvPr id="7" name="TextovéPole 6"/>
          <p:cNvSpPr txBox="1"/>
          <p:nvPr/>
        </p:nvSpPr>
        <p:spPr>
          <a:xfrm>
            <a:off x="6300192" y="2298358"/>
            <a:ext cx="648072" cy="338554"/>
          </a:xfrm>
          <a:prstGeom prst="rect">
            <a:avLst/>
          </a:prstGeom>
          <a:noFill/>
        </p:spPr>
        <p:txBody>
          <a:bodyPr wrap="square" rtlCol="0">
            <a:spAutoFit/>
          </a:bodyPr>
          <a:lstStyle/>
          <a:p>
            <a:pPr algn="ctr"/>
            <a:r>
              <a:rPr lang="cs-CZ" dirty="0"/>
              <a:t>p</a:t>
            </a:r>
          </a:p>
        </p:txBody>
      </p:sp>
      <p:sp>
        <p:nvSpPr>
          <p:cNvPr id="8" name="TextovéPole 7"/>
          <p:cNvSpPr txBox="1"/>
          <p:nvPr/>
        </p:nvSpPr>
        <p:spPr>
          <a:xfrm>
            <a:off x="6084168" y="3090446"/>
            <a:ext cx="1152128" cy="338554"/>
          </a:xfrm>
          <a:prstGeom prst="rect">
            <a:avLst/>
          </a:prstGeom>
          <a:noFill/>
        </p:spPr>
        <p:txBody>
          <a:bodyPr wrap="square" rtlCol="0">
            <a:spAutoFit/>
          </a:bodyPr>
          <a:lstStyle/>
          <a:p>
            <a:pPr algn="ctr"/>
            <a:r>
              <a:rPr lang="cs-CZ" dirty="0" smtClean="0"/>
              <a:t>(1 – p)</a:t>
            </a:r>
            <a:endParaRPr lang="cs-CZ" dirty="0"/>
          </a:p>
        </p:txBody>
      </p:sp>
      <p:sp>
        <p:nvSpPr>
          <p:cNvPr id="9" name="TextovéPole 8"/>
          <p:cNvSpPr txBox="1"/>
          <p:nvPr/>
        </p:nvSpPr>
        <p:spPr>
          <a:xfrm>
            <a:off x="4860032" y="4818638"/>
            <a:ext cx="792088" cy="338554"/>
          </a:xfrm>
          <a:prstGeom prst="rect">
            <a:avLst/>
          </a:prstGeom>
          <a:noFill/>
        </p:spPr>
        <p:txBody>
          <a:bodyPr wrap="square" rtlCol="0">
            <a:spAutoFit/>
          </a:bodyPr>
          <a:lstStyle/>
          <a:p>
            <a:pPr algn="ctr"/>
            <a:r>
              <a:rPr lang="cs-CZ" dirty="0" smtClean="0"/>
              <a:t>100 %</a:t>
            </a:r>
            <a:endParaRPr lang="cs-CZ" dirty="0"/>
          </a:p>
        </p:txBody>
      </p:sp>
      <p:pic>
        <p:nvPicPr>
          <p:cNvPr id="10" name="Obrázek 9"/>
          <p:cNvPicPr>
            <a:picLocks noChangeAspect="1"/>
          </p:cNvPicPr>
          <p:nvPr/>
        </p:nvPicPr>
        <p:blipFill>
          <a:blip r:embed="rId8" cstate="print">
            <a:extLst>
              <a:ext uri="{BEBA8EAE-BF5A-486C-A8C5-ECC9F3942E4B}">
                <a14:imgProps xmlns:a14="http://schemas.microsoft.com/office/drawing/2010/main" xmlns="">
                  <a14:imgLayer r:embed="rId9">
                    <a14:imgEffect>
                      <a14:backgroundRemoval t="9919" b="100000" l="9921" r="100000">
                        <a14:foregroundMark x1="43459" y1="80668" x2="43459" y2="80668"/>
                      </a14:backgroundRemoval>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251520" y="3259723"/>
            <a:ext cx="1357334" cy="1177389"/>
          </a:xfrm>
          <a:prstGeom prst="rect">
            <a:avLst/>
          </a:prstGeom>
        </p:spPr>
      </p:pic>
    </p:spTree>
    <p:extLst>
      <p:ext uri="{BB962C8B-B14F-4D97-AF65-F5344CB8AC3E}">
        <p14:creationId xmlns:p14="http://schemas.microsoft.com/office/powerpoint/2010/main" xmlns="" val="3884388584"/>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80379B"/>
                </a:solidFill>
                <a:latin typeface="Cambria" pitchFamily="18" charset="0"/>
              </a:rPr>
              <a:t>PŘÍKLAD: </a:t>
            </a:r>
            <a:r>
              <a:rPr lang="cs-CZ" b="1" dirty="0" smtClean="0">
                <a:latin typeface="Cambria" pitchFamily="18" charset="0"/>
              </a:rPr>
              <a:t>ŽALOVAT, ČI NEŽALOVAT?</a:t>
            </a:r>
            <a:endParaRPr lang="cs-CZ" dirty="0"/>
          </a:p>
        </p:txBody>
      </p:sp>
      <p:graphicFrame>
        <p:nvGraphicFramePr>
          <p:cNvPr id="6" name="Zástupný symbol pro obsah 5"/>
          <p:cNvGraphicFramePr>
            <a:graphicFrameLocks noGrp="1"/>
          </p:cNvGraphicFramePr>
          <p:nvPr>
            <p:ph idx="1"/>
            <p:extLst>
              <p:ext uri="{D42A27DB-BD31-4B8C-83A1-F6EECF244321}">
                <p14:modId xmlns:p14="http://schemas.microsoft.com/office/powerpoint/2010/main" xmlns="" val="2118016827"/>
              </p:ext>
            </p:extLst>
          </p:nvPr>
        </p:nvGraphicFramePr>
        <p:xfrm>
          <a:off x="900113" y="1773238"/>
          <a:ext cx="7772402" cy="3692594"/>
        </p:xfrm>
        <a:graphic>
          <a:graphicData uri="http://schemas.openxmlformats.org/drawingml/2006/table">
            <a:tbl>
              <a:tblPr firstRow="1" bandRow="1">
                <a:tableStyleId>{7E9639D4-E3E2-4D34-9284-5A2195B3D0D7}</a:tableStyleId>
              </a:tblPr>
              <a:tblGrid>
                <a:gridCol w="1223615"/>
                <a:gridCol w="1944216"/>
                <a:gridCol w="1368153"/>
                <a:gridCol w="1368153"/>
                <a:gridCol w="1868265"/>
              </a:tblGrid>
              <a:tr h="1223714">
                <a:tc>
                  <a:txBody>
                    <a:bodyPr/>
                    <a:lstStyle/>
                    <a:p>
                      <a:pPr algn="ctr"/>
                      <a:r>
                        <a:rPr lang="cs-CZ" sz="1500" dirty="0" smtClean="0"/>
                        <a:t>pravděpo-dobnost vaší</a:t>
                      </a:r>
                      <a:r>
                        <a:rPr lang="cs-CZ" sz="1500" baseline="0" dirty="0" smtClean="0"/>
                        <a:t> výhry</a:t>
                      </a:r>
                      <a:endParaRPr lang="cs-CZ" sz="1500" dirty="0"/>
                    </a:p>
                  </a:txBody>
                  <a:tcPr anchor="ctr">
                    <a:solidFill>
                      <a:srgbClr val="80379B"/>
                    </a:solidFill>
                  </a:tcPr>
                </a:tc>
                <a:tc>
                  <a:txBody>
                    <a:bodyPr/>
                    <a:lstStyle/>
                    <a:p>
                      <a:pPr algn="ctr"/>
                      <a:r>
                        <a:rPr lang="cs-CZ" sz="1500" dirty="0" smtClean="0"/>
                        <a:t>Co si</a:t>
                      </a:r>
                      <a:r>
                        <a:rPr lang="cs-CZ" sz="1500" baseline="0" dirty="0" smtClean="0"/>
                        <a:t> myslíte?</a:t>
                      </a:r>
                      <a:endParaRPr lang="cs-CZ" sz="1500" dirty="0"/>
                    </a:p>
                  </a:txBody>
                  <a:tcPr anchor="ctr">
                    <a:solidFill>
                      <a:srgbClr val="80379B"/>
                    </a:solidFill>
                  </a:tcPr>
                </a:tc>
                <a:tc>
                  <a:txBody>
                    <a:bodyPr/>
                    <a:lstStyle/>
                    <a:p>
                      <a:pPr algn="ctr"/>
                      <a:r>
                        <a:rPr lang="cs-CZ" sz="1500" dirty="0" smtClean="0"/>
                        <a:t>užitek z dohody</a:t>
                      </a:r>
                      <a:endParaRPr lang="cs-CZ" sz="1500" dirty="0"/>
                    </a:p>
                  </a:txBody>
                  <a:tcPr anchor="ctr">
                    <a:solidFill>
                      <a:srgbClr val="80379B"/>
                    </a:solidFill>
                  </a:tcPr>
                </a:tc>
                <a:tc>
                  <a:txBody>
                    <a:bodyPr/>
                    <a:lstStyle/>
                    <a:p>
                      <a:pPr algn="ctr"/>
                      <a:r>
                        <a:rPr lang="cs-CZ" sz="1500" dirty="0" smtClean="0"/>
                        <a:t>užitek ze soudního sporu</a:t>
                      </a:r>
                      <a:endParaRPr lang="cs-CZ" sz="1500" dirty="0"/>
                    </a:p>
                  </a:txBody>
                  <a:tcPr anchor="ctr">
                    <a:solidFill>
                      <a:srgbClr val="80379B"/>
                    </a:solidFill>
                  </a:tcPr>
                </a:tc>
                <a:tc>
                  <a:txBody>
                    <a:bodyPr/>
                    <a:lstStyle/>
                    <a:p>
                      <a:pPr algn="ctr"/>
                      <a:r>
                        <a:rPr lang="cs-CZ" sz="1500" dirty="0" smtClean="0"/>
                        <a:t>výsledek</a:t>
                      </a:r>
                      <a:endParaRPr lang="cs-CZ" sz="1500" dirty="0"/>
                    </a:p>
                  </a:txBody>
                  <a:tcPr anchor="ctr">
                    <a:solidFill>
                      <a:srgbClr val="80379B"/>
                    </a:solidFill>
                  </a:tcPr>
                </a:tc>
              </a:tr>
              <a:tr h="822960">
                <a:tc>
                  <a:txBody>
                    <a:bodyPr/>
                    <a:lstStyle/>
                    <a:p>
                      <a:pPr algn="ctr"/>
                      <a:r>
                        <a:rPr lang="cs-CZ" dirty="0" smtClean="0"/>
                        <a:t>p = 1</a:t>
                      </a:r>
                      <a:endParaRPr lang="cs-CZ" dirty="0"/>
                    </a:p>
                  </a:txBody>
                  <a:tcPr anchor="ctr"/>
                </a:tc>
                <a:tc>
                  <a:txBody>
                    <a:bodyPr/>
                    <a:lstStyle/>
                    <a:p>
                      <a:pPr algn="ctr"/>
                      <a:r>
                        <a:rPr lang="cs-CZ" sz="1600" dirty="0" smtClean="0"/>
                        <a:t>myslíte si, že </a:t>
                      </a:r>
                      <a:r>
                        <a:rPr lang="cs-CZ" sz="1600" b="1" dirty="0" smtClean="0"/>
                        <a:t>100% </a:t>
                      </a:r>
                      <a:r>
                        <a:rPr lang="cs-CZ" sz="1600" b="1" dirty="0" smtClean="0">
                          <a:solidFill>
                            <a:srgbClr val="80379B"/>
                          </a:solidFill>
                        </a:rPr>
                        <a:t>vyhrajete</a:t>
                      </a:r>
                      <a:endParaRPr lang="cs-CZ" sz="1600" b="1" dirty="0">
                        <a:solidFill>
                          <a:srgbClr val="80379B"/>
                        </a:solidFill>
                      </a:endParaRPr>
                    </a:p>
                  </a:txBody>
                  <a:tcPr anchor="ctr"/>
                </a:tc>
                <a:tc>
                  <a:txBody>
                    <a:bodyPr/>
                    <a:lstStyle/>
                    <a:p>
                      <a:pPr algn="ctr"/>
                      <a:r>
                        <a:rPr lang="cs-CZ" dirty="0" smtClean="0"/>
                        <a:t>-3.000</a:t>
                      </a:r>
                      <a:endParaRPr lang="cs-CZ" dirty="0"/>
                    </a:p>
                  </a:txBody>
                  <a:tcPr anchor="ctr"/>
                </a:tc>
                <a:tc>
                  <a:txBody>
                    <a:bodyPr/>
                    <a:lstStyle/>
                    <a:p>
                      <a:pPr algn="ctr"/>
                      <a:r>
                        <a:rPr lang="cs-CZ" dirty="0" smtClean="0"/>
                        <a:t>0</a:t>
                      </a:r>
                      <a:endParaRPr lang="cs-CZ" dirty="0"/>
                    </a:p>
                  </a:txBody>
                  <a:tcPr anchor="ctr"/>
                </a:tc>
                <a:tc>
                  <a:txBody>
                    <a:bodyPr/>
                    <a:lstStyle/>
                    <a:p>
                      <a:pPr algn="ctr"/>
                      <a:r>
                        <a:rPr lang="cs-CZ" sz="1600" b="1" dirty="0" smtClean="0"/>
                        <a:t>dohodu </a:t>
                      </a:r>
                      <a:r>
                        <a:rPr lang="cs-CZ" sz="1600" b="1" dirty="0" smtClean="0">
                          <a:solidFill>
                            <a:srgbClr val="80379B"/>
                          </a:solidFill>
                        </a:rPr>
                        <a:t>odmítnete</a:t>
                      </a:r>
                      <a:endParaRPr lang="cs-CZ" sz="1600" b="1" dirty="0">
                        <a:solidFill>
                          <a:srgbClr val="80379B"/>
                        </a:solidFill>
                      </a:endParaRPr>
                    </a:p>
                  </a:txBody>
                  <a:tcPr anchor="ctr"/>
                </a:tc>
              </a:tr>
              <a:tr h="8229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dirty="0" smtClean="0"/>
                        <a:t>p = 0,5</a:t>
                      </a:r>
                    </a:p>
                  </a:txBody>
                  <a:tcPr anchor="ctr"/>
                </a:tc>
                <a:tc>
                  <a:txBody>
                    <a:bodyPr/>
                    <a:lstStyle/>
                    <a:p>
                      <a:pPr algn="ctr"/>
                      <a:r>
                        <a:rPr lang="cs-CZ" sz="1600" baseline="0" dirty="0" smtClean="0"/>
                        <a:t>vidíte své šance  </a:t>
                      </a:r>
                      <a:r>
                        <a:rPr lang="cs-CZ" sz="1600" b="1" baseline="0" dirty="0" smtClean="0">
                          <a:solidFill>
                            <a:srgbClr val="80379B"/>
                          </a:solidFill>
                        </a:rPr>
                        <a:t>50 na 50</a:t>
                      </a:r>
                      <a:endParaRPr lang="cs-CZ" sz="1600" b="1" dirty="0">
                        <a:solidFill>
                          <a:srgbClr val="80379B"/>
                        </a:solidFill>
                      </a:endParaRPr>
                    </a:p>
                  </a:txBody>
                  <a:tcPr anchor="ctr"/>
                </a:tc>
                <a:tc>
                  <a:txBody>
                    <a:bodyPr/>
                    <a:lstStyle/>
                    <a:p>
                      <a:pPr algn="ctr"/>
                      <a:r>
                        <a:rPr lang="cs-CZ" dirty="0" smtClean="0"/>
                        <a:t>-3.000</a:t>
                      </a:r>
                      <a:endParaRPr lang="cs-CZ" dirty="0"/>
                    </a:p>
                  </a:txBody>
                  <a:tcPr anchor="ctr"/>
                </a:tc>
                <a:tc>
                  <a:txBody>
                    <a:bodyPr/>
                    <a:lstStyle/>
                    <a:p>
                      <a:pPr algn="ctr"/>
                      <a:r>
                        <a:rPr lang="cs-CZ" dirty="0" smtClean="0"/>
                        <a:t>-7.500</a:t>
                      </a:r>
                      <a:endParaRPr lang="cs-CZ"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600" b="1" dirty="0" smtClean="0"/>
                        <a:t>dohodu </a:t>
                      </a:r>
                      <a:r>
                        <a:rPr lang="cs-CZ" sz="1600" b="1" dirty="0" smtClean="0">
                          <a:solidFill>
                            <a:srgbClr val="80379B"/>
                          </a:solidFill>
                        </a:rPr>
                        <a:t>přijmete</a:t>
                      </a:r>
                    </a:p>
                  </a:txBody>
                  <a:tcPr anchor="ctr"/>
                </a:tc>
              </a:tr>
              <a:tr h="8229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dirty="0" smtClean="0"/>
                        <a:t>p = 0</a:t>
                      </a:r>
                    </a:p>
                  </a:txBody>
                  <a:tcPr anchor="ctr"/>
                </a:tc>
                <a:tc>
                  <a:txBody>
                    <a:bodyPr/>
                    <a:lstStyle/>
                    <a:p>
                      <a:pPr algn="ctr"/>
                      <a:r>
                        <a:rPr lang="cs-CZ" sz="1600" dirty="0" smtClean="0"/>
                        <a:t>myslíte si, že </a:t>
                      </a:r>
                      <a:r>
                        <a:rPr lang="cs-CZ" sz="1600" b="1" baseline="0" dirty="0" smtClean="0"/>
                        <a:t>100% </a:t>
                      </a:r>
                      <a:r>
                        <a:rPr lang="cs-CZ" sz="1600" b="1" baseline="0" dirty="0" smtClean="0">
                          <a:solidFill>
                            <a:srgbClr val="80379B"/>
                          </a:solidFill>
                        </a:rPr>
                        <a:t>prohrajete</a:t>
                      </a:r>
                      <a:endParaRPr lang="cs-CZ" sz="1600" b="1" dirty="0">
                        <a:solidFill>
                          <a:srgbClr val="80379B"/>
                        </a:solidFill>
                      </a:endParaRPr>
                    </a:p>
                  </a:txBody>
                  <a:tcPr anchor="ctr"/>
                </a:tc>
                <a:tc>
                  <a:txBody>
                    <a:bodyPr/>
                    <a:lstStyle/>
                    <a:p>
                      <a:pPr algn="ctr"/>
                      <a:r>
                        <a:rPr lang="cs-CZ" dirty="0" smtClean="0"/>
                        <a:t>-3.000</a:t>
                      </a:r>
                      <a:endParaRPr lang="cs-CZ" dirty="0"/>
                    </a:p>
                  </a:txBody>
                  <a:tcPr anchor="ctr"/>
                </a:tc>
                <a:tc>
                  <a:txBody>
                    <a:bodyPr/>
                    <a:lstStyle/>
                    <a:p>
                      <a:pPr algn="ctr"/>
                      <a:r>
                        <a:rPr lang="cs-CZ" dirty="0" smtClean="0"/>
                        <a:t>-15.000</a:t>
                      </a:r>
                      <a:endParaRPr lang="cs-CZ"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600" b="1" dirty="0" smtClean="0"/>
                        <a:t>dohodu </a:t>
                      </a:r>
                      <a:r>
                        <a:rPr lang="cs-CZ" sz="1600" b="1" dirty="0" smtClean="0">
                          <a:solidFill>
                            <a:srgbClr val="80379B"/>
                          </a:solidFill>
                        </a:rPr>
                        <a:t>přijmete</a:t>
                      </a:r>
                    </a:p>
                  </a:txBody>
                  <a:tcPr anchor="ctr"/>
                </a:tc>
              </a:tr>
            </a:tbl>
          </a:graphicData>
        </a:graphic>
      </p:graphicFrame>
      <p:sp>
        <p:nvSpPr>
          <p:cNvPr id="4" name="Zástupný symbol pro zápatí 3"/>
          <p:cNvSpPr>
            <a:spLocks noGrp="1"/>
          </p:cNvSpPr>
          <p:nvPr>
            <p:ph type="ftr" sz="quarter" idx="10"/>
          </p:nvPr>
        </p:nvSpPr>
        <p:spPr/>
        <p:txBody>
          <a:bodyPr/>
          <a:lstStyle/>
          <a:p>
            <a:r>
              <a:rPr lang="cs-CZ" dirty="0" smtClean="0"/>
              <a:t>KŘÍŽKA, Vít: Ekonomická analýza práva</a:t>
            </a:r>
            <a:endParaRPr lang="cs-CZ" dirty="0"/>
          </a:p>
        </p:txBody>
      </p:sp>
      <p:sp>
        <p:nvSpPr>
          <p:cNvPr id="5" name="Zástupný symbol pro číslo snímku 4"/>
          <p:cNvSpPr>
            <a:spLocks noGrp="1"/>
          </p:cNvSpPr>
          <p:nvPr>
            <p:ph type="sldNum" sz="quarter" idx="11"/>
          </p:nvPr>
        </p:nvSpPr>
        <p:spPr/>
        <p:txBody>
          <a:bodyPr/>
          <a:lstStyle/>
          <a:p>
            <a:fld id="{33555ADB-E34D-4F12-A1B8-92345B38CADC}" type="slidenum">
              <a:rPr lang="cs-CZ" smtClean="0"/>
              <a:pPr/>
              <a:t>55</a:t>
            </a:fld>
            <a:endParaRPr lang="cs-CZ"/>
          </a:p>
        </p:txBody>
      </p:sp>
    </p:spTree>
    <p:extLst>
      <p:ext uri="{BB962C8B-B14F-4D97-AF65-F5344CB8AC3E}">
        <p14:creationId xmlns:p14="http://schemas.microsoft.com/office/powerpoint/2010/main" xmlns="" val="3517501937"/>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80379B"/>
                </a:solidFill>
                <a:latin typeface="Cambria" pitchFamily="18" charset="0"/>
              </a:rPr>
              <a:t>PŘÍKLAD: </a:t>
            </a:r>
            <a:r>
              <a:rPr lang="cs-CZ" b="1" dirty="0" smtClean="0">
                <a:latin typeface="Cambria" pitchFamily="18" charset="0"/>
              </a:rPr>
              <a:t>ŽALOVAT, ČI NEŽALOVAT?</a:t>
            </a:r>
            <a:endParaRPr lang="cs-CZ" dirty="0"/>
          </a:p>
        </p:txBody>
      </p:sp>
      <p:sp>
        <p:nvSpPr>
          <p:cNvPr id="3" name="Zástupný symbol pro obsah 2"/>
          <p:cNvSpPr>
            <a:spLocks noGrp="1"/>
          </p:cNvSpPr>
          <p:nvPr>
            <p:ph idx="1"/>
          </p:nvPr>
        </p:nvSpPr>
        <p:spPr/>
        <p:txBody>
          <a:bodyPr/>
          <a:lstStyle/>
          <a:p>
            <a:pPr marL="0" indent="0" algn="ctr">
              <a:buNone/>
            </a:pPr>
            <a:endParaRPr lang="cs-CZ" sz="900" i="1" dirty="0" smtClean="0">
              <a:solidFill>
                <a:srgbClr val="80379B"/>
              </a:solidFill>
            </a:endParaRPr>
          </a:p>
          <a:p>
            <a:pPr marL="0" indent="0" algn="ctr">
              <a:buNone/>
            </a:pPr>
            <a:r>
              <a:rPr lang="cs-CZ" dirty="0" smtClean="0">
                <a:solidFill>
                  <a:srgbClr val="80379B"/>
                </a:solidFill>
              </a:rPr>
              <a:t>užitek z dohody </a:t>
            </a:r>
            <a:r>
              <a:rPr lang="cs-CZ" dirty="0" smtClean="0"/>
              <a:t>= </a:t>
            </a:r>
            <a:r>
              <a:rPr lang="cs-CZ" dirty="0" smtClean="0">
                <a:solidFill>
                  <a:srgbClr val="80379B"/>
                </a:solidFill>
              </a:rPr>
              <a:t>užitek ze soudního sporu</a:t>
            </a:r>
          </a:p>
          <a:p>
            <a:pPr marL="0" indent="0" algn="ctr">
              <a:buNone/>
              <a:tabLst>
                <a:tab pos="2065338" algn="l"/>
              </a:tabLst>
            </a:pPr>
            <a:r>
              <a:rPr lang="cs-CZ" dirty="0" smtClean="0"/>
              <a:t>       </a:t>
            </a:r>
            <a:r>
              <a:rPr lang="cs-CZ" sz="2000" dirty="0" smtClean="0"/>
              <a:t> </a:t>
            </a:r>
            <a:r>
              <a:rPr lang="cs-CZ" dirty="0" smtClean="0"/>
              <a:t>             </a:t>
            </a:r>
            <a:r>
              <a:rPr lang="cs-CZ" dirty="0" smtClean="0">
                <a:solidFill>
                  <a:schemeClr val="tx1"/>
                </a:solidFill>
              </a:rPr>
              <a:t>–</a:t>
            </a:r>
            <a:r>
              <a:rPr lang="cs-CZ" dirty="0"/>
              <a:t>3</a:t>
            </a:r>
            <a:r>
              <a:rPr lang="cs-CZ" dirty="0" smtClean="0"/>
              <a:t>.000 = </a:t>
            </a:r>
            <a:r>
              <a:rPr lang="en-US" dirty="0" smtClean="0"/>
              <a:t>[</a:t>
            </a:r>
            <a:r>
              <a:rPr lang="cs-CZ" dirty="0" smtClean="0"/>
              <a:t>p</a:t>
            </a:r>
            <a:r>
              <a:rPr lang="cs-CZ" dirty="0" smtClean="0">
                <a:solidFill>
                  <a:schemeClr val="tx1"/>
                </a:solidFill>
                <a:sym typeface="Wingdings 2"/>
              </a:rPr>
              <a:t> </a:t>
            </a:r>
            <a:r>
              <a:rPr lang="cs-CZ" sz="1600" dirty="0">
                <a:sym typeface="Wingdings 2"/>
              </a:rPr>
              <a:t></a:t>
            </a:r>
            <a:r>
              <a:rPr lang="cs-CZ" dirty="0" smtClean="0">
                <a:solidFill>
                  <a:schemeClr val="tx1"/>
                </a:solidFill>
                <a:sym typeface="Wingdings 2"/>
              </a:rPr>
              <a:t> 0</a:t>
            </a:r>
            <a:r>
              <a:rPr lang="en-US" dirty="0" smtClean="0">
                <a:solidFill>
                  <a:schemeClr val="tx1"/>
                </a:solidFill>
                <a:sym typeface="Wingdings 2"/>
              </a:rPr>
              <a:t>]</a:t>
            </a:r>
            <a:r>
              <a:rPr lang="cs-CZ" dirty="0" smtClean="0">
                <a:solidFill>
                  <a:schemeClr val="tx1"/>
                </a:solidFill>
                <a:sym typeface="Wingdings 2"/>
              </a:rPr>
              <a:t> + </a:t>
            </a:r>
            <a:r>
              <a:rPr lang="en-US" dirty="0">
                <a:sym typeface="Wingdings 2"/>
              </a:rPr>
              <a:t>[</a:t>
            </a:r>
            <a:r>
              <a:rPr lang="cs-CZ" dirty="0" smtClean="0">
                <a:solidFill>
                  <a:schemeClr val="tx1"/>
                </a:solidFill>
                <a:sym typeface="Wingdings 2"/>
              </a:rPr>
              <a:t>(1 </a:t>
            </a:r>
            <a:r>
              <a:rPr lang="cs-CZ" dirty="0" smtClean="0">
                <a:solidFill>
                  <a:schemeClr val="tx1"/>
                </a:solidFill>
              </a:rPr>
              <a:t>– </a:t>
            </a:r>
            <a:r>
              <a:rPr lang="cs-CZ" dirty="0" smtClean="0">
                <a:solidFill>
                  <a:schemeClr val="tx1"/>
                </a:solidFill>
                <a:sym typeface="Wingdings 2"/>
              </a:rPr>
              <a:t>p)</a:t>
            </a:r>
            <a:r>
              <a:rPr lang="cs-CZ" dirty="0">
                <a:solidFill>
                  <a:schemeClr val="tx1"/>
                </a:solidFill>
                <a:sym typeface="Wingdings 2"/>
              </a:rPr>
              <a:t> </a:t>
            </a:r>
            <a:r>
              <a:rPr lang="cs-CZ" sz="1600" dirty="0" smtClean="0">
                <a:sym typeface="Wingdings 2"/>
              </a:rPr>
              <a:t></a:t>
            </a:r>
            <a:r>
              <a:rPr lang="cs-CZ" dirty="0" smtClean="0">
                <a:sym typeface="Wingdings 2"/>
              </a:rPr>
              <a:t> </a:t>
            </a:r>
            <a:r>
              <a:rPr lang="cs-CZ" dirty="0" smtClean="0">
                <a:solidFill>
                  <a:schemeClr val="tx1"/>
                </a:solidFill>
                <a:sym typeface="Wingdings 2"/>
              </a:rPr>
              <a:t>(-</a:t>
            </a:r>
            <a:r>
              <a:rPr lang="cs-CZ" dirty="0" smtClean="0">
                <a:sym typeface="Wingdings 2"/>
              </a:rPr>
              <a:t>15</a:t>
            </a:r>
            <a:r>
              <a:rPr lang="cs-CZ" dirty="0" smtClean="0">
                <a:solidFill>
                  <a:schemeClr val="tx1"/>
                </a:solidFill>
                <a:sym typeface="Wingdings 2"/>
              </a:rPr>
              <a:t>.000)</a:t>
            </a:r>
            <a:r>
              <a:rPr lang="en-US" dirty="0" smtClean="0">
                <a:solidFill>
                  <a:schemeClr val="tx1"/>
                </a:solidFill>
                <a:sym typeface="Wingdings 2"/>
              </a:rPr>
              <a:t>]</a:t>
            </a:r>
            <a:endParaRPr lang="cs-CZ" dirty="0" smtClean="0">
              <a:solidFill>
                <a:schemeClr val="tx1"/>
              </a:solidFill>
              <a:sym typeface="Wingdings 2"/>
            </a:endParaRPr>
          </a:p>
          <a:p>
            <a:pPr marL="0" indent="0" algn="ctr">
              <a:buNone/>
              <a:tabLst>
                <a:tab pos="1973263" algn="l"/>
              </a:tabLst>
            </a:pPr>
            <a:r>
              <a:rPr lang="cs-CZ" dirty="0" smtClean="0">
                <a:sym typeface="Wingdings 2"/>
              </a:rPr>
              <a:t>      </a:t>
            </a:r>
            <a:r>
              <a:rPr lang="cs-CZ" sz="1050" dirty="0" smtClean="0">
                <a:sym typeface="Wingdings 2"/>
              </a:rPr>
              <a:t> </a:t>
            </a:r>
            <a:r>
              <a:rPr lang="cs-CZ" dirty="0" smtClean="0">
                <a:sym typeface="Wingdings 2"/>
              </a:rPr>
              <a:t>  </a:t>
            </a:r>
            <a:r>
              <a:rPr lang="cs-CZ" dirty="0" smtClean="0">
                <a:solidFill>
                  <a:schemeClr val="tx1"/>
                </a:solidFill>
              </a:rPr>
              <a:t>–</a:t>
            </a:r>
            <a:r>
              <a:rPr lang="cs-CZ" dirty="0">
                <a:sym typeface="Wingdings 2"/>
              </a:rPr>
              <a:t>3</a:t>
            </a:r>
            <a:r>
              <a:rPr lang="cs-CZ" dirty="0" smtClean="0">
                <a:sym typeface="Wingdings 2"/>
              </a:rPr>
              <a:t>.000 = 0 </a:t>
            </a:r>
            <a:r>
              <a:rPr lang="cs-CZ" dirty="0" smtClean="0">
                <a:solidFill>
                  <a:schemeClr val="tx1"/>
                </a:solidFill>
              </a:rPr>
              <a:t>– </a:t>
            </a:r>
            <a:r>
              <a:rPr lang="cs-CZ" dirty="0" smtClean="0">
                <a:sym typeface="Wingdings 2"/>
              </a:rPr>
              <a:t>15.000 + 15.000p</a:t>
            </a:r>
          </a:p>
          <a:p>
            <a:pPr marL="0" indent="0">
              <a:buNone/>
              <a:tabLst>
                <a:tab pos="1343025" algn="l"/>
              </a:tabLst>
            </a:pPr>
            <a:r>
              <a:rPr lang="cs-CZ" dirty="0" smtClean="0">
                <a:sym typeface="Wingdings 2"/>
              </a:rPr>
              <a:t>	     	  </a:t>
            </a:r>
            <a:r>
              <a:rPr lang="cs-CZ" sz="1100" dirty="0" smtClean="0">
                <a:sym typeface="Wingdings 2"/>
              </a:rPr>
              <a:t> </a:t>
            </a:r>
            <a:r>
              <a:rPr lang="cs-CZ" dirty="0" smtClean="0">
                <a:sym typeface="Wingdings 2"/>
              </a:rPr>
              <a:t>15.000p = 12.000    </a:t>
            </a:r>
          </a:p>
          <a:p>
            <a:pPr marL="0" indent="0">
              <a:buNone/>
              <a:tabLst>
                <a:tab pos="2686050" algn="l"/>
              </a:tabLst>
            </a:pPr>
            <a:r>
              <a:rPr lang="cs-CZ" dirty="0" smtClean="0">
                <a:sym typeface="Wingdings 2"/>
              </a:rPr>
              <a:t>	 </a:t>
            </a:r>
            <a:r>
              <a:rPr lang="cs-CZ" sz="2200" dirty="0" smtClean="0">
                <a:sym typeface="Wingdings 2"/>
              </a:rPr>
              <a:t> </a:t>
            </a:r>
            <a:r>
              <a:rPr lang="cs-CZ" dirty="0" smtClean="0">
                <a:sym typeface="Wingdings 2"/>
              </a:rPr>
              <a:t> </a:t>
            </a:r>
            <a:r>
              <a:rPr lang="cs-CZ" b="1" dirty="0" smtClean="0">
                <a:sym typeface="Wingdings 2"/>
              </a:rPr>
              <a:t>p = 0,8</a:t>
            </a:r>
          </a:p>
          <a:p>
            <a:pPr marL="0" indent="0">
              <a:buNone/>
            </a:pPr>
            <a:endParaRPr lang="cs-CZ" dirty="0">
              <a:sym typeface="Wingdings 2"/>
            </a:endParaRPr>
          </a:p>
          <a:p>
            <a:pPr marL="0" indent="0" algn="ctr">
              <a:buNone/>
            </a:pPr>
            <a:r>
              <a:rPr lang="cs-CZ" b="1" dirty="0" smtClean="0">
                <a:sym typeface="Wingdings 2"/>
              </a:rPr>
              <a:t>Pokud očekáváte, že spor vyhrajete s alespoň </a:t>
            </a:r>
            <a:r>
              <a:rPr lang="cs-CZ" b="1" dirty="0" smtClean="0">
                <a:solidFill>
                  <a:srgbClr val="80379B"/>
                </a:solidFill>
                <a:sym typeface="Wingdings 2"/>
              </a:rPr>
              <a:t>80% pravděpodobností</a:t>
            </a:r>
            <a:r>
              <a:rPr lang="cs-CZ" b="1" dirty="0" smtClean="0">
                <a:sym typeface="Wingdings 2"/>
              </a:rPr>
              <a:t>, pak se vám vyplatí </a:t>
            </a:r>
            <a:r>
              <a:rPr lang="cs-CZ" b="1" dirty="0" smtClean="0">
                <a:solidFill>
                  <a:srgbClr val="80379B"/>
                </a:solidFill>
                <a:sym typeface="Wingdings 2"/>
              </a:rPr>
              <a:t>dohodu odmítnout</a:t>
            </a:r>
            <a:r>
              <a:rPr lang="cs-CZ" b="1" dirty="0">
                <a:sym typeface="Wingdings 2"/>
              </a:rPr>
              <a:t> </a:t>
            </a:r>
            <a:r>
              <a:rPr lang="cs-CZ" b="1" dirty="0" smtClean="0">
                <a:sym typeface="Wingdings 2"/>
              </a:rPr>
              <a:t>a </a:t>
            </a:r>
            <a:r>
              <a:rPr lang="cs-CZ" b="1" dirty="0" smtClean="0">
                <a:solidFill>
                  <a:srgbClr val="80379B"/>
                </a:solidFill>
                <a:sym typeface="Wingdings 2"/>
              </a:rPr>
              <a:t>jít do soudního sporu</a:t>
            </a:r>
            <a:r>
              <a:rPr lang="cs-CZ" b="1" dirty="0" smtClean="0">
                <a:sym typeface="Wingdings 2"/>
              </a:rPr>
              <a:t>.</a:t>
            </a:r>
            <a:endParaRPr lang="cs-CZ" b="1" dirty="0"/>
          </a:p>
        </p:txBody>
      </p:sp>
      <p:sp>
        <p:nvSpPr>
          <p:cNvPr id="4" name="Zástupný symbol pro zápatí 3"/>
          <p:cNvSpPr>
            <a:spLocks noGrp="1"/>
          </p:cNvSpPr>
          <p:nvPr>
            <p:ph type="ftr" sz="quarter" idx="10"/>
          </p:nvPr>
        </p:nvSpPr>
        <p:spPr/>
        <p:txBody>
          <a:bodyPr/>
          <a:lstStyle/>
          <a:p>
            <a:r>
              <a:rPr lang="cs-CZ" dirty="0" smtClean="0"/>
              <a:t>KŘÍŽKA, Vít: Ekonomická analýza práva</a:t>
            </a:r>
            <a:endParaRPr lang="cs-CZ" dirty="0"/>
          </a:p>
        </p:txBody>
      </p:sp>
      <p:sp>
        <p:nvSpPr>
          <p:cNvPr id="5" name="Zástupný symbol pro číslo snímku 4"/>
          <p:cNvSpPr>
            <a:spLocks noGrp="1"/>
          </p:cNvSpPr>
          <p:nvPr>
            <p:ph type="sldNum" sz="quarter" idx="11"/>
          </p:nvPr>
        </p:nvSpPr>
        <p:spPr/>
        <p:txBody>
          <a:bodyPr/>
          <a:lstStyle/>
          <a:p>
            <a:fld id="{33555ADB-E34D-4F12-A1B8-92345B38CADC}" type="slidenum">
              <a:rPr lang="cs-CZ" smtClean="0"/>
              <a:pPr/>
              <a:t>56</a:t>
            </a:fld>
            <a:endParaRPr lang="cs-CZ"/>
          </a:p>
        </p:txBody>
      </p:sp>
    </p:spTree>
    <p:extLst>
      <p:ext uri="{BB962C8B-B14F-4D97-AF65-F5344CB8AC3E}">
        <p14:creationId xmlns:p14="http://schemas.microsoft.com/office/powerpoint/2010/main" xmlns="" val="1609471878"/>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80379B"/>
                </a:solidFill>
                <a:latin typeface="Cambria" pitchFamily="18" charset="0"/>
              </a:rPr>
              <a:t>PŘÍKLAD 2: </a:t>
            </a:r>
            <a:r>
              <a:rPr lang="cs-CZ" b="1" dirty="0">
                <a:latin typeface="Cambria" pitchFamily="18" charset="0"/>
              </a:rPr>
              <a:t>ŽALOVAT, ČI NEŽALOVAT?</a:t>
            </a:r>
            <a:endParaRPr lang="cs-CZ" dirty="0"/>
          </a:p>
        </p:txBody>
      </p:sp>
      <p:sp>
        <p:nvSpPr>
          <p:cNvPr id="3" name="Zástupný symbol pro obsah 2"/>
          <p:cNvSpPr>
            <a:spLocks noGrp="1"/>
          </p:cNvSpPr>
          <p:nvPr>
            <p:ph idx="1"/>
          </p:nvPr>
        </p:nvSpPr>
        <p:spPr>
          <a:xfrm>
            <a:off x="900113" y="1773239"/>
            <a:ext cx="7772400" cy="3960018"/>
          </a:xfrm>
        </p:spPr>
        <p:txBody>
          <a:bodyPr anchor="ctr"/>
          <a:lstStyle/>
          <a:p>
            <a:pPr marL="0" indent="0" algn="ctr">
              <a:buNone/>
            </a:pPr>
            <a:r>
              <a:rPr lang="cs-CZ" sz="2800" b="1" dirty="0" smtClean="0"/>
              <a:t>Změní se situace, pokud si </a:t>
            </a:r>
            <a:r>
              <a:rPr lang="cs-CZ" sz="2800" b="1" dirty="0" smtClean="0">
                <a:solidFill>
                  <a:srgbClr val="80379B"/>
                </a:solidFill>
              </a:rPr>
              <a:t>každý platí svého právníka</a:t>
            </a:r>
            <a:r>
              <a:rPr lang="cs-CZ" sz="2800" b="1" dirty="0" smtClean="0"/>
              <a:t> a nikdo nebude mít právo na náhradu nákladů řízení?</a:t>
            </a:r>
          </a:p>
        </p:txBody>
      </p:sp>
      <p:sp>
        <p:nvSpPr>
          <p:cNvPr id="4" name="Zástupný symbol pro zápatí 3"/>
          <p:cNvSpPr>
            <a:spLocks noGrp="1"/>
          </p:cNvSpPr>
          <p:nvPr>
            <p:ph type="ftr" sz="quarter" idx="10"/>
          </p:nvPr>
        </p:nvSpPr>
        <p:spPr/>
        <p:txBody>
          <a:bodyPr/>
          <a:lstStyle/>
          <a:p>
            <a:r>
              <a:rPr lang="cs-CZ" dirty="0" smtClean="0"/>
              <a:t>KŘÍŽKA, Vít: Ekonomická analýza práva</a:t>
            </a:r>
            <a:endParaRPr lang="cs-CZ" dirty="0"/>
          </a:p>
        </p:txBody>
      </p:sp>
      <p:sp>
        <p:nvSpPr>
          <p:cNvPr id="5" name="Zástupný symbol pro číslo snímku 4"/>
          <p:cNvSpPr>
            <a:spLocks noGrp="1"/>
          </p:cNvSpPr>
          <p:nvPr>
            <p:ph type="sldNum" sz="quarter" idx="11"/>
          </p:nvPr>
        </p:nvSpPr>
        <p:spPr/>
        <p:txBody>
          <a:bodyPr/>
          <a:lstStyle/>
          <a:p>
            <a:fld id="{33555ADB-E34D-4F12-A1B8-92345B38CADC}" type="slidenum">
              <a:rPr lang="cs-CZ" smtClean="0"/>
              <a:pPr/>
              <a:t>57</a:t>
            </a:fld>
            <a:endParaRPr lang="cs-CZ"/>
          </a:p>
        </p:txBody>
      </p:sp>
    </p:spTree>
    <p:extLst>
      <p:ext uri="{BB962C8B-B14F-4D97-AF65-F5344CB8AC3E}">
        <p14:creationId xmlns:p14="http://schemas.microsoft.com/office/powerpoint/2010/main" xmlns="" val="3982231080"/>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80379B"/>
                </a:solidFill>
                <a:latin typeface="Cambria" pitchFamily="18" charset="0"/>
              </a:rPr>
              <a:t>PŘÍKLAD 2: </a:t>
            </a:r>
            <a:r>
              <a:rPr lang="cs-CZ" b="1" dirty="0" smtClean="0">
                <a:latin typeface="Cambria" pitchFamily="18" charset="0"/>
              </a:rPr>
              <a:t>ŽALOVAT, ČI NEŽALOVAT?</a:t>
            </a:r>
            <a:endParaRPr lang="cs-CZ" b="1" dirty="0">
              <a:latin typeface="Cambria" pitchFamily="18" charset="0"/>
            </a:endParaRPr>
          </a:p>
        </p:txBody>
      </p:sp>
      <p:sp>
        <p:nvSpPr>
          <p:cNvPr id="3" name="Zástupný symbol pro obsah 2"/>
          <p:cNvSpPr>
            <a:spLocks noGrp="1"/>
          </p:cNvSpPr>
          <p:nvPr>
            <p:ph idx="1"/>
          </p:nvPr>
        </p:nvSpPr>
        <p:spPr/>
        <p:txBody>
          <a:bodyPr/>
          <a:lstStyle/>
          <a:p>
            <a:pPr marL="0" indent="0" algn="ctr">
              <a:buNone/>
            </a:pPr>
            <a:endParaRPr lang="cs-CZ" sz="1200" dirty="0" smtClean="0"/>
          </a:p>
          <a:p>
            <a:pPr marL="0" indent="0" algn="ctr">
              <a:buNone/>
            </a:pPr>
            <a:r>
              <a:rPr lang="cs-CZ" dirty="0" smtClean="0"/>
              <a:t>Ú</a:t>
            </a:r>
            <a:r>
              <a:rPr lang="cs-CZ" dirty="0" smtClean="0">
                <a:solidFill>
                  <a:schemeClr val="tx1"/>
                </a:solidFill>
                <a:latin typeface="+mn-lt"/>
                <a:ea typeface="+mn-ea"/>
                <a:cs typeface="+mn-cs"/>
              </a:rPr>
              <a:t>dajně jste </a:t>
            </a:r>
            <a:r>
              <a:rPr lang="cs-CZ" b="1" dirty="0" smtClean="0">
                <a:solidFill>
                  <a:srgbClr val="80379B"/>
                </a:solidFill>
                <a:latin typeface="+mn-lt"/>
                <a:ea typeface="+mn-ea"/>
                <a:cs typeface="+mn-cs"/>
              </a:rPr>
              <a:t>způsobili</a:t>
            </a:r>
            <a:r>
              <a:rPr lang="cs-CZ" dirty="0" smtClean="0">
                <a:solidFill>
                  <a:schemeClr val="tx1"/>
                </a:solidFill>
                <a:latin typeface="+mn-lt"/>
                <a:ea typeface="+mn-ea"/>
                <a:cs typeface="+mn-cs"/>
              </a:rPr>
              <a:t> panu Prudilovi, vašemu sousedovi, </a:t>
            </a:r>
            <a:r>
              <a:rPr lang="cs-CZ" b="1" dirty="0" smtClean="0">
                <a:solidFill>
                  <a:srgbClr val="80379B"/>
                </a:solidFill>
                <a:latin typeface="+mn-lt"/>
                <a:ea typeface="+mn-ea"/>
                <a:cs typeface="+mn-cs"/>
              </a:rPr>
              <a:t>nemajetkovou újmu</a:t>
            </a:r>
            <a:r>
              <a:rPr lang="cs-CZ" dirty="0" smtClean="0">
                <a:solidFill>
                  <a:schemeClr val="tx1"/>
                </a:solidFill>
                <a:latin typeface="+mn-lt"/>
                <a:ea typeface="+mn-ea"/>
                <a:cs typeface="+mn-cs"/>
              </a:rPr>
              <a:t> </a:t>
            </a:r>
            <a:r>
              <a:rPr lang="cs-CZ" dirty="0">
                <a:solidFill>
                  <a:schemeClr val="tx1"/>
                </a:solidFill>
                <a:latin typeface="+mn-lt"/>
                <a:ea typeface="+mn-ea"/>
                <a:cs typeface="+mn-cs"/>
              </a:rPr>
              <a:t>ve výši </a:t>
            </a:r>
            <a:r>
              <a:rPr lang="cs-CZ" dirty="0" smtClean="0"/>
              <a:t>13</a:t>
            </a:r>
            <a:r>
              <a:rPr lang="cs-CZ" dirty="0" smtClean="0">
                <a:solidFill>
                  <a:schemeClr val="tx1"/>
                </a:solidFill>
                <a:latin typeface="+mn-lt"/>
                <a:ea typeface="+mn-ea"/>
                <a:cs typeface="+mn-cs"/>
              </a:rPr>
              <a:t>.000 Kč.</a:t>
            </a:r>
          </a:p>
          <a:p>
            <a:pPr marL="0" indent="0" algn="ctr">
              <a:buNone/>
            </a:pPr>
            <a:r>
              <a:rPr lang="cs-CZ" dirty="0" smtClean="0"/>
              <a:t>Prudil</a:t>
            </a:r>
            <a:r>
              <a:rPr lang="cs-CZ" dirty="0" smtClean="0">
                <a:solidFill>
                  <a:schemeClr val="tx1"/>
                </a:solidFill>
                <a:latin typeface="+mn-lt"/>
                <a:ea typeface="+mn-ea"/>
                <a:cs typeface="+mn-cs"/>
              </a:rPr>
              <a:t> vám nabízí</a:t>
            </a:r>
            <a:r>
              <a:rPr lang="cs-CZ" dirty="0">
                <a:solidFill>
                  <a:schemeClr val="tx1"/>
                </a:solidFill>
                <a:latin typeface="+mn-lt"/>
                <a:ea typeface="+mn-ea"/>
                <a:cs typeface="+mn-cs"/>
              </a:rPr>
              <a:t>, že pokud se </a:t>
            </a:r>
            <a:r>
              <a:rPr lang="cs-CZ" b="1" dirty="0" smtClean="0">
                <a:solidFill>
                  <a:srgbClr val="80379B"/>
                </a:solidFill>
                <a:latin typeface="+mn-lt"/>
                <a:ea typeface="+mn-ea"/>
                <a:cs typeface="+mn-cs"/>
              </a:rPr>
              <a:t>dohodnete</a:t>
            </a:r>
            <a:r>
              <a:rPr lang="cs-CZ" dirty="0" smtClean="0">
                <a:solidFill>
                  <a:schemeClr val="tx1"/>
                </a:solidFill>
                <a:latin typeface="+mn-lt"/>
                <a:ea typeface="+mn-ea"/>
                <a:cs typeface="+mn-cs"/>
              </a:rPr>
              <a:t>, </a:t>
            </a:r>
            <a:r>
              <a:rPr lang="cs-CZ" dirty="0">
                <a:solidFill>
                  <a:schemeClr val="tx1"/>
                </a:solidFill>
                <a:latin typeface="+mn-lt"/>
                <a:ea typeface="+mn-ea"/>
                <a:cs typeface="+mn-cs"/>
              </a:rPr>
              <a:t>postačí </a:t>
            </a:r>
            <a:r>
              <a:rPr lang="cs-CZ" dirty="0" smtClean="0">
                <a:solidFill>
                  <a:schemeClr val="tx1"/>
                </a:solidFill>
                <a:latin typeface="+mn-lt"/>
                <a:ea typeface="+mn-ea"/>
                <a:cs typeface="+mn-cs"/>
              </a:rPr>
              <a:t>vám odškodnění ve výši </a:t>
            </a:r>
            <a:r>
              <a:rPr lang="cs-CZ" dirty="0"/>
              <a:t>3</a:t>
            </a:r>
            <a:r>
              <a:rPr lang="cs-CZ" dirty="0" smtClean="0">
                <a:solidFill>
                  <a:schemeClr val="tx1"/>
                </a:solidFill>
                <a:latin typeface="+mn-lt"/>
                <a:ea typeface="+mn-ea"/>
                <a:cs typeface="+mn-cs"/>
              </a:rPr>
              <a:t>.000 Kč.</a:t>
            </a:r>
          </a:p>
          <a:p>
            <a:pPr marL="0" indent="0" algn="ctr">
              <a:buNone/>
            </a:pPr>
            <a:r>
              <a:rPr lang="cs-CZ" dirty="0" smtClean="0">
                <a:solidFill>
                  <a:schemeClr val="tx1"/>
                </a:solidFill>
                <a:latin typeface="+mn-lt"/>
                <a:ea typeface="+mn-ea"/>
                <a:cs typeface="+mn-cs"/>
              </a:rPr>
              <a:t>Pokud odmítnete, </a:t>
            </a:r>
            <a:r>
              <a:rPr lang="cs-CZ" dirty="0">
                <a:solidFill>
                  <a:schemeClr val="tx1"/>
                </a:solidFill>
                <a:latin typeface="+mn-lt"/>
                <a:ea typeface="+mn-ea"/>
                <a:cs typeface="+mn-cs"/>
              </a:rPr>
              <a:t>hrozí </a:t>
            </a:r>
            <a:r>
              <a:rPr lang="cs-CZ" dirty="0" smtClean="0"/>
              <a:t>vám</a:t>
            </a:r>
            <a:r>
              <a:rPr lang="cs-CZ" dirty="0" smtClean="0">
                <a:solidFill>
                  <a:schemeClr val="tx1"/>
                </a:solidFill>
                <a:latin typeface="+mn-lt"/>
                <a:ea typeface="+mn-ea"/>
                <a:cs typeface="+mn-cs"/>
              </a:rPr>
              <a:t> </a:t>
            </a:r>
            <a:r>
              <a:rPr lang="cs-CZ" b="1" dirty="0">
                <a:solidFill>
                  <a:srgbClr val="80379B"/>
                </a:solidFill>
                <a:latin typeface="+mn-lt"/>
                <a:ea typeface="+mn-ea"/>
                <a:cs typeface="+mn-cs"/>
              </a:rPr>
              <a:t>soudní řízení</a:t>
            </a:r>
            <a:r>
              <a:rPr lang="cs-CZ" dirty="0">
                <a:solidFill>
                  <a:schemeClr val="tx1"/>
                </a:solidFill>
                <a:latin typeface="+mn-lt"/>
                <a:ea typeface="+mn-ea"/>
                <a:cs typeface="+mn-cs"/>
              </a:rPr>
              <a:t>, které </a:t>
            </a:r>
            <a:r>
              <a:rPr lang="cs-CZ" dirty="0" smtClean="0"/>
              <a:t>vás</a:t>
            </a:r>
            <a:r>
              <a:rPr lang="cs-CZ" dirty="0" smtClean="0">
                <a:solidFill>
                  <a:schemeClr val="tx1"/>
                </a:solidFill>
                <a:latin typeface="+mn-lt"/>
                <a:ea typeface="+mn-ea"/>
                <a:cs typeface="+mn-cs"/>
              </a:rPr>
              <a:t> ale bude stát na právnících </a:t>
            </a:r>
            <a:r>
              <a:rPr lang="cs-CZ" dirty="0"/>
              <a:t>2</a:t>
            </a:r>
            <a:r>
              <a:rPr lang="cs-CZ" dirty="0" smtClean="0">
                <a:solidFill>
                  <a:schemeClr val="tx1"/>
                </a:solidFill>
                <a:latin typeface="+mn-lt"/>
                <a:ea typeface="+mn-ea"/>
                <a:cs typeface="+mn-cs"/>
              </a:rPr>
              <a:t>.000 Kč, ať už spor dopadne jakkoli.</a:t>
            </a:r>
          </a:p>
          <a:p>
            <a:pPr marL="0" indent="0" algn="ctr">
              <a:buNone/>
            </a:pPr>
            <a:endParaRPr lang="cs-CZ" dirty="0" smtClean="0">
              <a:solidFill>
                <a:schemeClr val="tx1"/>
              </a:solidFill>
              <a:latin typeface="+mn-lt"/>
              <a:ea typeface="+mn-ea"/>
              <a:cs typeface="+mn-cs"/>
            </a:endParaRPr>
          </a:p>
          <a:p>
            <a:pPr marL="0" indent="0" algn="ctr">
              <a:buNone/>
            </a:pPr>
            <a:r>
              <a:rPr lang="cs-CZ" b="1" dirty="0" smtClean="0">
                <a:solidFill>
                  <a:schemeClr val="tx1"/>
                </a:solidFill>
              </a:rPr>
              <a:t>Jakou </a:t>
            </a:r>
            <a:r>
              <a:rPr lang="cs-CZ" b="1" dirty="0" smtClean="0">
                <a:solidFill>
                  <a:srgbClr val="80379B"/>
                </a:solidFill>
              </a:rPr>
              <a:t>pravděpodobnost </a:t>
            </a:r>
            <a:r>
              <a:rPr lang="cs-CZ" b="1" dirty="0" smtClean="0"/>
              <a:t>výhry soudního sporu musíte očekávat, abyste dohodu odmítli</a:t>
            </a:r>
            <a:r>
              <a:rPr lang="cs-CZ" b="1" dirty="0" smtClean="0">
                <a:solidFill>
                  <a:schemeClr val="tx1"/>
                </a:solidFill>
              </a:rPr>
              <a:t>?</a:t>
            </a:r>
            <a:r>
              <a:rPr lang="cs-CZ" dirty="0" smtClean="0"/>
              <a:t> </a:t>
            </a:r>
            <a:endParaRPr lang="cs-CZ" dirty="0"/>
          </a:p>
        </p:txBody>
      </p:sp>
      <p:sp>
        <p:nvSpPr>
          <p:cNvPr id="4" name="Zástupný symbol pro zápatí 3"/>
          <p:cNvSpPr>
            <a:spLocks noGrp="1"/>
          </p:cNvSpPr>
          <p:nvPr>
            <p:ph type="ftr" sz="quarter" idx="10"/>
          </p:nvPr>
        </p:nvSpPr>
        <p:spPr/>
        <p:txBody>
          <a:bodyPr/>
          <a:lstStyle/>
          <a:p>
            <a:r>
              <a:rPr lang="cs-CZ" dirty="0" smtClean="0"/>
              <a:t>KŘÍŽKA, Vít: Ekonomická analýza práva</a:t>
            </a:r>
            <a:endParaRPr lang="cs-CZ" dirty="0"/>
          </a:p>
        </p:txBody>
      </p:sp>
      <p:sp>
        <p:nvSpPr>
          <p:cNvPr id="5" name="Zástupný symbol pro číslo snímku 4"/>
          <p:cNvSpPr>
            <a:spLocks noGrp="1"/>
          </p:cNvSpPr>
          <p:nvPr>
            <p:ph type="sldNum" sz="quarter" idx="11"/>
          </p:nvPr>
        </p:nvSpPr>
        <p:spPr/>
        <p:txBody>
          <a:bodyPr/>
          <a:lstStyle/>
          <a:p>
            <a:fld id="{33555ADB-E34D-4F12-A1B8-92345B38CADC}" type="slidenum">
              <a:rPr lang="cs-CZ" smtClean="0"/>
              <a:pPr/>
              <a:t>58</a:t>
            </a:fld>
            <a:endParaRPr lang="cs-CZ"/>
          </a:p>
        </p:txBody>
      </p:sp>
    </p:spTree>
    <p:extLst>
      <p:ext uri="{BB962C8B-B14F-4D97-AF65-F5344CB8AC3E}">
        <p14:creationId xmlns:p14="http://schemas.microsoft.com/office/powerpoint/2010/main" xmlns="" val="776163500"/>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80379B"/>
                </a:solidFill>
                <a:latin typeface="Cambria" pitchFamily="18" charset="0"/>
              </a:rPr>
              <a:t>PŘÍKLAD 2: </a:t>
            </a:r>
            <a:r>
              <a:rPr lang="cs-CZ" b="1" dirty="0" smtClean="0">
                <a:latin typeface="Cambria" pitchFamily="18" charset="0"/>
              </a:rPr>
              <a:t>ŽALOVAT, ČI NEŽALOVAT?</a:t>
            </a:r>
            <a:endParaRPr lang="cs-CZ" dirty="0"/>
          </a:p>
        </p:txBody>
      </p:sp>
      <p:graphicFrame>
        <p:nvGraphicFramePr>
          <p:cNvPr id="6" name="Zástupný symbol pro obsah 5"/>
          <p:cNvGraphicFramePr>
            <a:graphicFrameLocks noGrp="1"/>
          </p:cNvGraphicFramePr>
          <p:nvPr>
            <p:ph idx="1"/>
            <p:extLst>
              <p:ext uri="{D42A27DB-BD31-4B8C-83A1-F6EECF244321}">
                <p14:modId xmlns:p14="http://schemas.microsoft.com/office/powerpoint/2010/main" xmlns="" val="2802265733"/>
              </p:ext>
            </p:extLst>
          </p:nvPr>
        </p:nvGraphicFramePr>
        <p:xfrm>
          <a:off x="900113" y="1773238"/>
          <a:ext cx="7772400" cy="4357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ástupný symbol pro zápatí 3"/>
          <p:cNvSpPr>
            <a:spLocks noGrp="1"/>
          </p:cNvSpPr>
          <p:nvPr>
            <p:ph type="ftr" sz="quarter" idx="10"/>
          </p:nvPr>
        </p:nvSpPr>
        <p:spPr/>
        <p:txBody>
          <a:bodyPr/>
          <a:lstStyle/>
          <a:p>
            <a:r>
              <a:rPr lang="cs-CZ" dirty="0" smtClean="0"/>
              <a:t>KŘÍŽKA, Vít: Ekonomická analýza práva</a:t>
            </a:r>
            <a:endParaRPr lang="cs-CZ" dirty="0"/>
          </a:p>
        </p:txBody>
      </p:sp>
      <p:sp>
        <p:nvSpPr>
          <p:cNvPr id="5" name="Zástupný symbol pro číslo snímku 4"/>
          <p:cNvSpPr>
            <a:spLocks noGrp="1"/>
          </p:cNvSpPr>
          <p:nvPr>
            <p:ph type="sldNum" sz="quarter" idx="11"/>
          </p:nvPr>
        </p:nvSpPr>
        <p:spPr/>
        <p:txBody>
          <a:bodyPr/>
          <a:lstStyle/>
          <a:p>
            <a:fld id="{33555ADB-E34D-4F12-A1B8-92345B38CADC}" type="slidenum">
              <a:rPr lang="cs-CZ" smtClean="0"/>
              <a:pPr/>
              <a:t>59</a:t>
            </a:fld>
            <a:endParaRPr lang="cs-CZ"/>
          </a:p>
        </p:txBody>
      </p:sp>
      <p:sp>
        <p:nvSpPr>
          <p:cNvPr id="7" name="TextovéPole 6"/>
          <p:cNvSpPr txBox="1"/>
          <p:nvPr/>
        </p:nvSpPr>
        <p:spPr>
          <a:xfrm>
            <a:off x="6300192" y="2298358"/>
            <a:ext cx="648072" cy="338554"/>
          </a:xfrm>
          <a:prstGeom prst="rect">
            <a:avLst/>
          </a:prstGeom>
          <a:noFill/>
        </p:spPr>
        <p:txBody>
          <a:bodyPr wrap="square" rtlCol="0">
            <a:spAutoFit/>
          </a:bodyPr>
          <a:lstStyle/>
          <a:p>
            <a:pPr algn="ctr"/>
            <a:r>
              <a:rPr lang="cs-CZ" dirty="0"/>
              <a:t>p</a:t>
            </a:r>
          </a:p>
        </p:txBody>
      </p:sp>
      <p:sp>
        <p:nvSpPr>
          <p:cNvPr id="8" name="TextovéPole 7"/>
          <p:cNvSpPr txBox="1"/>
          <p:nvPr/>
        </p:nvSpPr>
        <p:spPr>
          <a:xfrm>
            <a:off x="6084168" y="3090446"/>
            <a:ext cx="1152128" cy="338554"/>
          </a:xfrm>
          <a:prstGeom prst="rect">
            <a:avLst/>
          </a:prstGeom>
          <a:noFill/>
        </p:spPr>
        <p:txBody>
          <a:bodyPr wrap="square" rtlCol="0">
            <a:spAutoFit/>
          </a:bodyPr>
          <a:lstStyle/>
          <a:p>
            <a:pPr algn="ctr"/>
            <a:r>
              <a:rPr lang="cs-CZ" dirty="0" smtClean="0"/>
              <a:t>(1 – p)</a:t>
            </a:r>
            <a:endParaRPr lang="cs-CZ" dirty="0"/>
          </a:p>
        </p:txBody>
      </p:sp>
      <p:sp>
        <p:nvSpPr>
          <p:cNvPr id="9" name="TextovéPole 8"/>
          <p:cNvSpPr txBox="1"/>
          <p:nvPr/>
        </p:nvSpPr>
        <p:spPr>
          <a:xfrm>
            <a:off x="4860032" y="4818638"/>
            <a:ext cx="792088" cy="338554"/>
          </a:xfrm>
          <a:prstGeom prst="rect">
            <a:avLst/>
          </a:prstGeom>
          <a:noFill/>
        </p:spPr>
        <p:txBody>
          <a:bodyPr wrap="square" rtlCol="0">
            <a:spAutoFit/>
          </a:bodyPr>
          <a:lstStyle/>
          <a:p>
            <a:pPr algn="ctr"/>
            <a:r>
              <a:rPr lang="cs-CZ" dirty="0" smtClean="0"/>
              <a:t>100 %</a:t>
            </a:r>
            <a:endParaRPr lang="cs-CZ" dirty="0"/>
          </a:p>
        </p:txBody>
      </p:sp>
      <p:pic>
        <p:nvPicPr>
          <p:cNvPr id="10" name="Obrázek 9"/>
          <p:cNvPicPr>
            <a:picLocks noChangeAspect="1"/>
          </p:cNvPicPr>
          <p:nvPr/>
        </p:nvPicPr>
        <p:blipFill>
          <a:blip r:embed="rId8" cstate="print">
            <a:extLst>
              <a:ext uri="{BEBA8EAE-BF5A-486C-A8C5-ECC9F3942E4B}">
                <a14:imgProps xmlns:a14="http://schemas.microsoft.com/office/drawing/2010/main" xmlns="">
                  <a14:imgLayer r:embed="rId9">
                    <a14:imgEffect>
                      <a14:backgroundRemoval t="9919" b="100000" l="9921" r="100000">
                        <a14:foregroundMark x1="43459" y1="80668" x2="43459" y2="80668"/>
                      </a14:backgroundRemoval>
                    </a14:imgEffect>
                    <a14:imgEffect>
                      <a14:saturation sat="0"/>
                    </a14:imgEffect>
                  </a14:imgLayer>
                </a14:imgProps>
              </a:ext>
              <a:ext uri="{28A0092B-C50C-407E-A947-70E740481C1C}">
                <a14:useLocalDpi xmlns:a14="http://schemas.microsoft.com/office/drawing/2010/main" xmlns="" val="0"/>
              </a:ext>
            </a:extLst>
          </a:blip>
          <a:stretch>
            <a:fillRect/>
          </a:stretch>
        </p:blipFill>
        <p:spPr>
          <a:xfrm>
            <a:off x="251520" y="3259723"/>
            <a:ext cx="1357334" cy="1177389"/>
          </a:xfrm>
          <a:prstGeom prst="rect">
            <a:avLst/>
          </a:prstGeom>
        </p:spPr>
      </p:pic>
    </p:spTree>
    <p:extLst>
      <p:ext uri="{BB962C8B-B14F-4D97-AF65-F5344CB8AC3E}">
        <p14:creationId xmlns:p14="http://schemas.microsoft.com/office/powerpoint/2010/main" xmlns="" val="686291918"/>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80379B"/>
                </a:solidFill>
                <a:latin typeface="Cambria" pitchFamily="18" charset="0"/>
              </a:rPr>
              <a:t>DEFINICE: </a:t>
            </a:r>
            <a:r>
              <a:rPr lang="cs-CZ" b="1" dirty="0" smtClean="0">
                <a:latin typeface="Cambria" pitchFamily="18" charset="0"/>
              </a:rPr>
              <a:t>VĚDA O SMĚNĚ? O PENĚZÍCH?</a:t>
            </a:r>
            <a:endParaRPr lang="cs-CZ" dirty="0"/>
          </a:p>
        </p:txBody>
      </p:sp>
      <p:sp>
        <p:nvSpPr>
          <p:cNvPr id="4" name="Zástupný symbol pro zápatí 3"/>
          <p:cNvSpPr>
            <a:spLocks noGrp="1"/>
          </p:cNvSpPr>
          <p:nvPr>
            <p:ph type="ftr" sz="quarter" idx="10"/>
          </p:nvPr>
        </p:nvSpPr>
        <p:spPr/>
        <p:txBody>
          <a:bodyPr/>
          <a:lstStyle/>
          <a:p>
            <a:r>
              <a:rPr lang="cs-CZ" dirty="0" smtClean="0"/>
              <a:t>KŘÍŽKA, Vít: Ekonomická analýza práva</a:t>
            </a:r>
            <a:endParaRPr lang="cs-CZ" dirty="0"/>
          </a:p>
        </p:txBody>
      </p:sp>
      <p:sp>
        <p:nvSpPr>
          <p:cNvPr id="5" name="Zástupný symbol pro číslo snímku 4"/>
          <p:cNvSpPr>
            <a:spLocks noGrp="1"/>
          </p:cNvSpPr>
          <p:nvPr>
            <p:ph type="sldNum" sz="quarter" idx="11"/>
          </p:nvPr>
        </p:nvSpPr>
        <p:spPr/>
        <p:txBody>
          <a:bodyPr/>
          <a:lstStyle/>
          <a:p>
            <a:fld id="{33555ADB-E34D-4F12-A1B8-92345B38CADC}" type="slidenum">
              <a:rPr lang="cs-CZ" smtClean="0"/>
              <a:pPr/>
              <a:t>6</a:t>
            </a:fld>
            <a:endParaRPr lang="cs-CZ"/>
          </a:p>
        </p:txBody>
      </p:sp>
      <p:pic>
        <p:nvPicPr>
          <p:cNvPr id="9" name="Zástupný symbol pro obsah 8"/>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300163" y="1773238"/>
            <a:ext cx="6972299" cy="4357687"/>
          </a:xfrm>
        </p:spPr>
      </p:pic>
    </p:spTree>
    <p:extLst>
      <p:ext uri="{BB962C8B-B14F-4D97-AF65-F5344CB8AC3E}">
        <p14:creationId xmlns:p14="http://schemas.microsoft.com/office/powerpoint/2010/main" xmlns="" val="4240507171"/>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80379B"/>
                </a:solidFill>
                <a:latin typeface="Cambria" pitchFamily="18" charset="0"/>
              </a:rPr>
              <a:t>PŘÍKLAD 2: </a:t>
            </a:r>
            <a:r>
              <a:rPr lang="cs-CZ" b="1" dirty="0" smtClean="0">
                <a:latin typeface="Cambria" pitchFamily="18" charset="0"/>
              </a:rPr>
              <a:t>ŽALOVAT, ČI NEŽALOVAT?</a:t>
            </a:r>
            <a:endParaRPr lang="cs-CZ" dirty="0"/>
          </a:p>
        </p:txBody>
      </p:sp>
      <p:graphicFrame>
        <p:nvGraphicFramePr>
          <p:cNvPr id="6" name="Zástupný symbol pro obsah 5"/>
          <p:cNvGraphicFramePr>
            <a:graphicFrameLocks noGrp="1"/>
          </p:cNvGraphicFramePr>
          <p:nvPr>
            <p:ph idx="1"/>
            <p:extLst>
              <p:ext uri="{D42A27DB-BD31-4B8C-83A1-F6EECF244321}">
                <p14:modId xmlns:p14="http://schemas.microsoft.com/office/powerpoint/2010/main" xmlns="" val="4144586566"/>
              </p:ext>
            </p:extLst>
          </p:nvPr>
        </p:nvGraphicFramePr>
        <p:xfrm>
          <a:off x="900113" y="1773238"/>
          <a:ext cx="7772402" cy="3692594"/>
        </p:xfrm>
        <a:graphic>
          <a:graphicData uri="http://schemas.openxmlformats.org/drawingml/2006/table">
            <a:tbl>
              <a:tblPr firstRow="1" bandRow="1">
                <a:tableStyleId>{7E9639D4-E3E2-4D34-9284-5A2195B3D0D7}</a:tableStyleId>
              </a:tblPr>
              <a:tblGrid>
                <a:gridCol w="1223615"/>
                <a:gridCol w="1944216"/>
                <a:gridCol w="1368153"/>
                <a:gridCol w="1368153"/>
                <a:gridCol w="1868265"/>
              </a:tblGrid>
              <a:tr h="1223714">
                <a:tc>
                  <a:txBody>
                    <a:bodyPr/>
                    <a:lstStyle/>
                    <a:p>
                      <a:pPr algn="ctr"/>
                      <a:r>
                        <a:rPr lang="cs-CZ" sz="1500" dirty="0" smtClean="0"/>
                        <a:t>pravděpo-dobnost vaší</a:t>
                      </a:r>
                      <a:r>
                        <a:rPr lang="cs-CZ" sz="1500" baseline="0" dirty="0" smtClean="0"/>
                        <a:t> výhry</a:t>
                      </a:r>
                      <a:endParaRPr lang="cs-CZ" sz="1500" dirty="0"/>
                    </a:p>
                  </a:txBody>
                  <a:tcPr anchor="ctr">
                    <a:solidFill>
                      <a:srgbClr val="80379B"/>
                    </a:solidFill>
                  </a:tcPr>
                </a:tc>
                <a:tc>
                  <a:txBody>
                    <a:bodyPr/>
                    <a:lstStyle/>
                    <a:p>
                      <a:pPr algn="ctr"/>
                      <a:r>
                        <a:rPr lang="cs-CZ" sz="1500" dirty="0" smtClean="0"/>
                        <a:t>Co si</a:t>
                      </a:r>
                      <a:r>
                        <a:rPr lang="cs-CZ" sz="1500" baseline="0" dirty="0" smtClean="0"/>
                        <a:t> myslíte?</a:t>
                      </a:r>
                      <a:endParaRPr lang="cs-CZ" sz="1500" dirty="0"/>
                    </a:p>
                  </a:txBody>
                  <a:tcPr anchor="ctr">
                    <a:solidFill>
                      <a:srgbClr val="80379B"/>
                    </a:solidFill>
                  </a:tcPr>
                </a:tc>
                <a:tc>
                  <a:txBody>
                    <a:bodyPr/>
                    <a:lstStyle/>
                    <a:p>
                      <a:pPr algn="ctr"/>
                      <a:r>
                        <a:rPr lang="cs-CZ" sz="1500" dirty="0" smtClean="0"/>
                        <a:t>užitek z dohody</a:t>
                      </a:r>
                      <a:endParaRPr lang="cs-CZ" sz="1500" dirty="0"/>
                    </a:p>
                  </a:txBody>
                  <a:tcPr anchor="ctr">
                    <a:solidFill>
                      <a:srgbClr val="80379B"/>
                    </a:solidFill>
                  </a:tcPr>
                </a:tc>
                <a:tc>
                  <a:txBody>
                    <a:bodyPr/>
                    <a:lstStyle/>
                    <a:p>
                      <a:pPr algn="ctr"/>
                      <a:r>
                        <a:rPr lang="cs-CZ" sz="1500" dirty="0" smtClean="0"/>
                        <a:t>užitek ze soudního sporu</a:t>
                      </a:r>
                      <a:endParaRPr lang="cs-CZ" sz="1500" dirty="0"/>
                    </a:p>
                  </a:txBody>
                  <a:tcPr anchor="ctr">
                    <a:solidFill>
                      <a:srgbClr val="80379B"/>
                    </a:solidFill>
                  </a:tcPr>
                </a:tc>
                <a:tc>
                  <a:txBody>
                    <a:bodyPr/>
                    <a:lstStyle/>
                    <a:p>
                      <a:pPr algn="ctr"/>
                      <a:r>
                        <a:rPr lang="cs-CZ" sz="1500" dirty="0" smtClean="0"/>
                        <a:t>výsledek</a:t>
                      </a:r>
                      <a:endParaRPr lang="cs-CZ" sz="1500" dirty="0"/>
                    </a:p>
                  </a:txBody>
                  <a:tcPr anchor="ctr">
                    <a:solidFill>
                      <a:srgbClr val="80379B"/>
                    </a:solidFill>
                  </a:tcPr>
                </a:tc>
              </a:tr>
              <a:tr h="822960">
                <a:tc>
                  <a:txBody>
                    <a:bodyPr/>
                    <a:lstStyle/>
                    <a:p>
                      <a:pPr algn="ctr"/>
                      <a:r>
                        <a:rPr lang="cs-CZ" dirty="0" smtClean="0"/>
                        <a:t>p = 1</a:t>
                      </a:r>
                      <a:endParaRPr lang="cs-CZ" dirty="0"/>
                    </a:p>
                  </a:txBody>
                  <a:tcPr anchor="ctr"/>
                </a:tc>
                <a:tc>
                  <a:txBody>
                    <a:bodyPr/>
                    <a:lstStyle/>
                    <a:p>
                      <a:pPr algn="ctr"/>
                      <a:r>
                        <a:rPr lang="cs-CZ" sz="1600" dirty="0" smtClean="0"/>
                        <a:t>myslíte si, že </a:t>
                      </a:r>
                      <a:r>
                        <a:rPr lang="cs-CZ" sz="1600" b="1" dirty="0" smtClean="0"/>
                        <a:t>100% </a:t>
                      </a:r>
                      <a:r>
                        <a:rPr lang="cs-CZ" sz="1600" b="1" dirty="0" smtClean="0">
                          <a:solidFill>
                            <a:srgbClr val="80379B"/>
                          </a:solidFill>
                        </a:rPr>
                        <a:t>vyhrajete</a:t>
                      </a:r>
                      <a:endParaRPr lang="cs-CZ" sz="1600" b="1" dirty="0">
                        <a:solidFill>
                          <a:srgbClr val="80379B"/>
                        </a:solidFill>
                      </a:endParaRPr>
                    </a:p>
                  </a:txBody>
                  <a:tcPr anchor="ctr"/>
                </a:tc>
                <a:tc>
                  <a:txBody>
                    <a:bodyPr/>
                    <a:lstStyle/>
                    <a:p>
                      <a:pPr algn="ctr"/>
                      <a:r>
                        <a:rPr lang="cs-CZ" dirty="0" smtClean="0"/>
                        <a:t>-3.000</a:t>
                      </a:r>
                      <a:endParaRPr lang="cs-CZ" dirty="0"/>
                    </a:p>
                  </a:txBody>
                  <a:tcPr anchor="ctr"/>
                </a:tc>
                <a:tc>
                  <a:txBody>
                    <a:bodyPr/>
                    <a:lstStyle/>
                    <a:p>
                      <a:pPr algn="ctr"/>
                      <a:r>
                        <a:rPr lang="cs-CZ" dirty="0" smtClean="0"/>
                        <a:t>-2.000</a:t>
                      </a:r>
                      <a:endParaRPr lang="cs-CZ" dirty="0"/>
                    </a:p>
                  </a:txBody>
                  <a:tcPr anchor="ctr"/>
                </a:tc>
                <a:tc>
                  <a:txBody>
                    <a:bodyPr/>
                    <a:lstStyle/>
                    <a:p>
                      <a:pPr algn="ctr"/>
                      <a:r>
                        <a:rPr lang="cs-CZ" sz="1600" b="1" dirty="0" smtClean="0"/>
                        <a:t>dohodu </a:t>
                      </a:r>
                      <a:r>
                        <a:rPr lang="cs-CZ" sz="1600" b="1" dirty="0" smtClean="0">
                          <a:solidFill>
                            <a:srgbClr val="80379B"/>
                          </a:solidFill>
                        </a:rPr>
                        <a:t>odmítnete</a:t>
                      </a:r>
                      <a:endParaRPr lang="cs-CZ" sz="1600" b="1" dirty="0">
                        <a:solidFill>
                          <a:srgbClr val="80379B"/>
                        </a:solidFill>
                      </a:endParaRPr>
                    </a:p>
                  </a:txBody>
                  <a:tcPr anchor="ctr"/>
                </a:tc>
              </a:tr>
              <a:tr h="8229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dirty="0" smtClean="0"/>
                        <a:t>p = 0,5</a:t>
                      </a:r>
                    </a:p>
                  </a:txBody>
                  <a:tcPr anchor="ctr"/>
                </a:tc>
                <a:tc>
                  <a:txBody>
                    <a:bodyPr/>
                    <a:lstStyle/>
                    <a:p>
                      <a:pPr algn="ctr"/>
                      <a:r>
                        <a:rPr lang="cs-CZ" sz="1600" baseline="0" dirty="0" smtClean="0"/>
                        <a:t>vidíte své šance  </a:t>
                      </a:r>
                      <a:r>
                        <a:rPr lang="cs-CZ" sz="1600" b="1" baseline="0" dirty="0" smtClean="0">
                          <a:solidFill>
                            <a:srgbClr val="80379B"/>
                          </a:solidFill>
                        </a:rPr>
                        <a:t>50 na 50</a:t>
                      </a:r>
                      <a:endParaRPr lang="cs-CZ" sz="1600" b="1" dirty="0">
                        <a:solidFill>
                          <a:srgbClr val="80379B"/>
                        </a:solidFill>
                      </a:endParaRPr>
                    </a:p>
                  </a:txBody>
                  <a:tcPr anchor="ctr"/>
                </a:tc>
                <a:tc>
                  <a:txBody>
                    <a:bodyPr/>
                    <a:lstStyle/>
                    <a:p>
                      <a:pPr algn="ctr"/>
                      <a:r>
                        <a:rPr lang="cs-CZ" dirty="0" smtClean="0"/>
                        <a:t>-3.000</a:t>
                      </a:r>
                      <a:endParaRPr lang="cs-CZ" dirty="0"/>
                    </a:p>
                  </a:txBody>
                  <a:tcPr anchor="ctr"/>
                </a:tc>
                <a:tc>
                  <a:txBody>
                    <a:bodyPr/>
                    <a:lstStyle/>
                    <a:p>
                      <a:pPr algn="ctr"/>
                      <a:r>
                        <a:rPr lang="cs-CZ" dirty="0" smtClean="0"/>
                        <a:t>-8.500</a:t>
                      </a:r>
                      <a:endParaRPr lang="cs-CZ"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600" b="1" dirty="0" smtClean="0"/>
                        <a:t>dohodu </a:t>
                      </a:r>
                      <a:r>
                        <a:rPr lang="cs-CZ" sz="1600" b="1" dirty="0" smtClean="0">
                          <a:solidFill>
                            <a:srgbClr val="80379B"/>
                          </a:solidFill>
                        </a:rPr>
                        <a:t>přijmete</a:t>
                      </a:r>
                    </a:p>
                  </a:txBody>
                  <a:tcPr anchor="ctr"/>
                </a:tc>
              </a:tr>
              <a:tr h="8229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dirty="0" smtClean="0"/>
                        <a:t>p = 0</a:t>
                      </a:r>
                    </a:p>
                  </a:txBody>
                  <a:tcPr anchor="ctr"/>
                </a:tc>
                <a:tc>
                  <a:txBody>
                    <a:bodyPr/>
                    <a:lstStyle/>
                    <a:p>
                      <a:pPr algn="ctr"/>
                      <a:r>
                        <a:rPr lang="cs-CZ" sz="1600" dirty="0" smtClean="0"/>
                        <a:t>myslíte si, že </a:t>
                      </a:r>
                      <a:r>
                        <a:rPr lang="cs-CZ" sz="1600" b="1" baseline="0" dirty="0" smtClean="0"/>
                        <a:t>100% </a:t>
                      </a:r>
                      <a:r>
                        <a:rPr lang="cs-CZ" sz="1600" b="1" baseline="0" dirty="0" smtClean="0">
                          <a:solidFill>
                            <a:srgbClr val="80379B"/>
                          </a:solidFill>
                        </a:rPr>
                        <a:t>prohrajete</a:t>
                      </a:r>
                      <a:endParaRPr lang="cs-CZ" sz="1600" b="1" dirty="0">
                        <a:solidFill>
                          <a:srgbClr val="80379B"/>
                        </a:solidFill>
                      </a:endParaRPr>
                    </a:p>
                  </a:txBody>
                  <a:tcPr anchor="ctr"/>
                </a:tc>
                <a:tc>
                  <a:txBody>
                    <a:bodyPr/>
                    <a:lstStyle/>
                    <a:p>
                      <a:pPr algn="ctr"/>
                      <a:r>
                        <a:rPr lang="cs-CZ" dirty="0" smtClean="0"/>
                        <a:t>-3.000</a:t>
                      </a:r>
                      <a:endParaRPr lang="cs-CZ" dirty="0"/>
                    </a:p>
                  </a:txBody>
                  <a:tcPr anchor="ctr"/>
                </a:tc>
                <a:tc>
                  <a:txBody>
                    <a:bodyPr/>
                    <a:lstStyle/>
                    <a:p>
                      <a:pPr algn="ctr"/>
                      <a:r>
                        <a:rPr lang="cs-CZ" dirty="0" smtClean="0"/>
                        <a:t>-15.000</a:t>
                      </a:r>
                      <a:endParaRPr lang="cs-CZ"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600" b="1" dirty="0" smtClean="0"/>
                        <a:t>dohodu </a:t>
                      </a:r>
                      <a:r>
                        <a:rPr lang="cs-CZ" sz="1600" b="1" dirty="0" smtClean="0">
                          <a:solidFill>
                            <a:srgbClr val="80379B"/>
                          </a:solidFill>
                        </a:rPr>
                        <a:t>přijmete</a:t>
                      </a:r>
                    </a:p>
                  </a:txBody>
                  <a:tcPr anchor="ctr"/>
                </a:tc>
              </a:tr>
            </a:tbl>
          </a:graphicData>
        </a:graphic>
      </p:graphicFrame>
      <p:sp>
        <p:nvSpPr>
          <p:cNvPr id="4" name="Zástupný symbol pro zápatí 3"/>
          <p:cNvSpPr>
            <a:spLocks noGrp="1"/>
          </p:cNvSpPr>
          <p:nvPr>
            <p:ph type="ftr" sz="quarter" idx="10"/>
          </p:nvPr>
        </p:nvSpPr>
        <p:spPr/>
        <p:txBody>
          <a:bodyPr/>
          <a:lstStyle/>
          <a:p>
            <a:r>
              <a:rPr lang="cs-CZ" dirty="0" smtClean="0"/>
              <a:t>KŘÍŽKA, Vít: Ekonomická analýza práva</a:t>
            </a:r>
            <a:endParaRPr lang="cs-CZ" dirty="0"/>
          </a:p>
        </p:txBody>
      </p:sp>
      <p:sp>
        <p:nvSpPr>
          <p:cNvPr id="5" name="Zástupný symbol pro číslo snímku 4"/>
          <p:cNvSpPr>
            <a:spLocks noGrp="1"/>
          </p:cNvSpPr>
          <p:nvPr>
            <p:ph type="sldNum" sz="quarter" idx="11"/>
          </p:nvPr>
        </p:nvSpPr>
        <p:spPr/>
        <p:txBody>
          <a:bodyPr/>
          <a:lstStyle/>
          <a:p>
            <a:fld id="{33555ADB-E34D-4F12-A1B8-92345B38CADC}" type="slidenum">
              <a:rPr lang="cs-CZ" smtClean="0"/>
              <a:pPr/>
              <a:t>60</a:t>
            </a:fld>
            <a:endParaRPr lang="cs-CZ"/>
          </a:p>
        </p:txBody>
      </p:sp>
    </p:spTree>
    <p:extLst>
      <p:ext uri="{BB962C8B-B14F-4D97-AF65-F5344CB8AC3E}">
        <p14:creationId xmlns:p14="http://schemas.microsoft.com/office/powerpoint/2010/main" xmlns="" val="857881457"/>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80379B"/>
                </a:solidFill>
                <a:latin typeface="Cambria" pitchFamily="18" charset="0"/>
              </a:rPr>
              <a:t>PŘÍKLAD 2: </a:t>
            </a:r>
            <a:r>
              <a:rPr lang="cs-CZ" b="1" dirty="0" smtClean="0">
                <a:latin typeface="Cambria" pitchFamily="18" charset="0"/>
              </a:rPr>
              <a:t>ŽALOVAT, ČI NEŽALOVAT?</a:t>
            </a:r>
            <a:endParaRPr lang="cs-CZ" dirty="0"/>
          </a:p>
        </p:txBody>
      </p:sp>
      <p:sp>
        <p:nvSpPr>
          <p:cNvPr id="3" name="Zástupný symbol pro obsah 2"/>
          <p:cNvSpPr>
            <a:spLocks noGrp="1"/>
          </p:cNvSpPr>
          <p:nvPr>
            <p:ph idx="1"/>
          </p:nvPr>
        </p:nvSpPr>
        <p:spPr/>
        <p:txBody>
          <a:bodyPr/>
          <a:lstStyle/>
          <a:p>
            <a:pPr marL="0" indent="0">
              <a:buNone/>
            </a:pPr>
            <a:r>
              <a:rPr lang="cs-CZ" sz="900" i="1" dirty="0">
                <a:solidFill>
                  <a:srgbClr val="80379B"/>
                </a:solidFill>
              </a:rPr>
              <a:t> </a:t>
            </a:r>
            <a:r>
              <a:rPr lang="cs-CZ" sz="900" i="1" dirty="0" smtClean="0">
                <a:solidFill>
                  <a:srgbClr val="80379B"/>
                </a:solidFill>
              </a:rPr>
              <a:t>         </a:t>
            </a:r>
            <a:r>
              <a:rPr lang="cs-CZ" dirty="0" smtClean="0">
                <a:solidFill>
                  <a:srgbClr val="80379B"/>
                </a:solidFill>
              </a:rPr>
              <a:t>užitek z dohody </a:t>
            </a:r>
            <a:r>
              <a:rPr lang="cs-CZ" dirty="0" smtClean="0"/>
              <a:t>= </a:t>
            </a:r>
            <a:r>
              <a:rPr lang="cs-CZ" dirty="0" smtClean="0">
                <a:solidFill>
                  <a:srgbClr val="80379B"/>
                </a:solidFill>
              </a:rPr>
              <a:t>užitek ze soudního sporu</a:t>
            </a:r>
          </a:p>
          <a:p>
            <a:pPr marL="0" indent="0" algn="ctr">
              <a:buNone/>
              <a:tabLst>
                <a:tab pos="2065338" algn="l"/>
              </a:tabLst>
            </a:pPr>
            <a:r>
              <a:rPr lang="cs-CZ" dirty="0" smtClean="0"/>
              <a:t>                 </a:t>
            </a:r>
            <a:r>
              <a:rPr lang="cs-CZ" dirty="0" smtClean="0">
                <a:solidFill>
                  <a:schemeClr val="tx1"/>
                </a:solidFill>
              </a:rPr>
              <a:t>–</a:t>
            </a:r>
            <a:r>
              <a:rPr lang="cs-CZ" dirty="0"/>
              <a:t>3</a:t>
            </a:r>
            <a:r>
              <a:rPr lang="cs-CZ" dirty="0" smtClean="0"/>
              <a:t>.000 = </a:t>
            </a:r>
            <a:r>
              <a:rPr lang="en-US" dirty="0" smtClean="0"/>
              <a:t>[</a:t>
            </a:r>
            <a:r>
              <a:rPr lang="cs-CZ" dirty="0" smtClean="0"/>
              <a:t>p</a:t>
            </a:r>
            <a:r>
              <a:rPr lang="cs-CZ" dirty="0" smtClean="0">
                <a:solidFill>
                  <a:schemeClr val="tx1"/>
                </a:solidFill>
                <a:sym typeface="Wingdings 2"/>
              </a:rPr>
              <a:t> </a:t>
            </a:r>
            <a:r>
              <a:rPr lang="cs-CZ" sz="1600" dirty="0">
                <a:sym typeface="Wingdings 2"/>
              </a:rPr>
              <a:t></a:t>
            </a:r>
            <a:r>
              <a:rPr lang="cs-CZ" dirty="0" smtClean="0">
                <a:solidFill>
                  <a:schemeClr val="tx1"/>
                </a:solidFill>
                <a:sym typeface="Wingdings 2"/>
              </a:rPr>
              <a:t> (</a:t>
            </a:r>
            <a:r>
              <a:rPr lang="cs-CZ" dirty="0" smtClean="0">
                <a:sym typeface="Wingdings 2"/>
              </a:rPr>
              <a:t>-2.000)</a:t>
            </a:r>
            <a:r>
              <a:rPr lang="en-US" dirty="0" smtClean="0">
                <a:solidFill>
                  <a:schemeClr val="tx1"/>
                </a:solidFill>
                <a:sym typeface="Wingdings 2"/>
              </a:rPr>
              <a:t>]</a:t>
            </a:r>
            <a:r>
              <a:rPr lang="cs-CZ" dirty="0" smtClean="0">
                <a:solidFill>
                  <a:schemeClr val="tx1"/>
                </a:solidFill>
                <a:sym typeface="Wingdings 2"/>
              </a:rPr>
              <a:t> + </a:t>
            </a:r>
            <a:r>
              <a:rPr lang="en-US" dirty="0">
                <a:sym typeface="Wingdings 2"/>
              </a:rPr>
              <a:t>[</a:t>
            </a:r>
            <a:r>
              <a:rPr lang="cs-CZ" dirty="0" smtClean="0">
                <a:solidFill>
                  <a:schemeClr val="tx1"/>
                </a:solidFill>
                <a:sym typeface="Wingdings 2"/>
              </a:rPr>
              <a:t>(1 </a:t>
            </a:r>
            <a:r>
              <a:rPr lang="cs-CZ" dirty="0" smtClean="0">
                <a:solidFill>
                  <a:schemeClr val="tx1"/>
                </a:solidFill>
              </a:rPr>
              <a:t>– </a:t>
            </a:r>
            <a:r>
              <a:rPr lang="cs-CZ" dirty="0" smtClean="0">
                <a:solidFill>
                  <a:schemeClr val="tx1"/>
                </a:solidFill>
                <a:sym typeface="Wingdings 2"/>
              </a:rPr>
              <a:t>p)</a:t>
            </a:r>
            <a:r>
              <a:rPr lang="cs-CZ" dirty="0">
                <a:solidFill>
                  <a:schemeClr val="tx1"/>
                </a:solidFill>
                <a:sym typeface="Wingdings 2"/>
              </a:rPr>
              <a:t> </a:t>
            </a:r>
            <a:r>
              <a:rPr lang="cs-CZ" sz="1600" dirty="0" smtClean="0">
                <a:sym typeface="Wingdings 2"/>
              </a:rPr>
              <a:t></a:t>
            </a:r>
            <a:r>
              <a:rPr lang="cs-CZ" dirty="0" smtClean="0">
                <a:sym typeface="Wingdings 2"/>
              </a:rPr>
              <a:t> </a:t>
            </a:r>
            <a:r>
              <a:rPr lang="cs-CZ" dirty="0" smtClean="0">
                <a:solidFill>
                  <a:schemeClr val="tx1"/>
                </a:solidFill>
                <a:sym typeface="Wingdings 2"/>
              </a:rPr>
              <a:t>(-</a:t>
            </a:r>
            <a:r>
              <a:rPr lang="cs-CZ" dirty="0" smtClean="0">
                <a:sym typeface="Wingdings 2"/>
              </a:rPr>
              <a:t>15</a:t>
            </a:r>
            <a:r>
              <a:rPr lang="cs-CZ" dirty="0" smtClean="0">
                <a:solidFill>
                  <a:schemeClr val="tx1"/>
                </a:solidFill>
                <a:sym typeface="Wingdings 2"/>
              </a:rPr>
              <a:t>.000)</a:t>
            </a:r>
            <a:r>
              <a:rPr lang="en-US" dirty="0" smtClean="0">
                <a:solidFill>
                  <a:schemeClr val="tx1"/>
                </a:solidFill>
                <a:sym typeface="Wingdings 2"/>
              </a:rPr>
              <a:t>]</a:t>
            </a:r>
            <a:endParaRPr lang="cs-CZ" dirty="0" smtClean="0">
              <a:solidFill>
                <a:schemeClr val="tx1"/>
              </a:solidFill>
              <a:sym typeface="Wingdings 2"/>
            </a:endParaRPr>
          </a:p>
          <a:p>
            <a:pPr marL="0" indent="0" algn="ctr">
              <a:buNone/>
              <a:tabLst>
                <a:tab pos="2065338" algn="l"/>
              </a:tabLst>
            </a:pPr>
            <a:r>
              <a:rPr lang="cs-CZ" dirty="0" smtClean="0">
                <a:sym typeface="Wingdings 2"/>
              </a:rPr>
              <a:t>    </a:t>
            </a:r>
            <a:r>
              <a:rPr lang="cs-CZ" dirty="0" smtClean="0">
                <a:solidFill>
                  <a:schemeClr val="tx1"/>
                </a:solidFill>
              </a:rPr>
              <a:t>–</a:t>
            </a:r>
            <a:r>
              <a:rPr lang="cs-CZ" dirty="0">
                <a:sym typeface="Wingdings 2"/>
              </a:rPr>
              <a:t>3</a:t>
            </a:r>
            <a:r>
              <a:rPr lang="cs-CZ" dirty="0" smtClean="0">
                <a:sym typeface="Wingdings 2"/>
              </a:rPr>
              <a:t>.000 = -2.000p </a:t>
            </a:r>
            <a:r>
              <a:rPr lang="cs-CZ" dirty="0" smtClean="0">
                <a:solidFill>
                  <a:schemeClr val="tx1"/>
                </a:solidFill>
              </a:rPr>
              <a:t>– </a:t>
            </a:r>
            <a:r>
              <a:rPr lang="cs-CZ" dirty="0" smtClean="0">
                <a:sym typeface="Wingdings 2"/>
              </a:rPr>
              <a:t>15.000 + 15.000p</a:t>
            </a:r>
          </a:p>
          <a:p>
            <a:pPr marL="0" indent="0">
              <a:buNone/>
              <a:tabLst>
                <a:tab pos="1343025" algn="l"/>
              </a:tabLst>
            </a:pPr>
            <a:r>
              <a:rPr lang="cs-CZ" dirty="0" smtClean="0">
                <a:sym typeface="Wingdings 2"/>
              </a:rPr>
              <a:t>	 13.000p = 12.000    </a:t>
            </a:r>
          </a:p>
          <a:p>
            <a:pPr marL="0" indent="0">
              <a:buNone/>
              <a:tabLst>
                <a:tab pos="1976438" algn="l"/>
              </a:tabLst>
            </a:pPr>
            <a:r>
              <a:rPr lang="cs-CZ" dirty="0" smtClean="0">
                <a:sym typeface="Wingdings 2"/>
              </a:rPr>
              <a:t>	    </a:t>
            </a:r>
            <a:r>
              <a:rPr lang="cs-CZ" b="1" dirty="0" smtClean="0">
                <a:sym typeface="Wingdings 2"/>
              </a:rPr>
              <a:t>p ≈ 0,92</a:t>
            </a:r>
          </a:p>
          <a:p>
            <a:pPr marL="0" indent="0">
              <a:buNone/>
            </a:pPr>
            <a:endParaRPr lang="cs-CZ" dirty="0">
              <a:sym typeface="Wingdings 2"/>
            </a:endParaRPr>
          </a:p>
          <a:p>
            <a:pPr marL="0" indent="0" algn="ctr">
              <a:buNone/>
            </a:pPr>
            <a:r>
              <a:rPr lang="cs-CZ" b="1" dirty="0" smtClean="0">
                <a:sym typeface="Wingdings 2"/>
              </a:rPr>
              <a:t>Pokud očekáváte, že spor vyhrajete s alespoň </a:t>
            </a:r>
            <a:r>
              <a:rPr lang="cs-CZ" b="1" dirty="0" smtClean="0">
                <a:solidFill>
                  <a:srgbClr val="80379B"/>
                </a:solidFill>
                <a:sym typeface="Wingdings 2"/>
              </a:rPr>
              <a:t>92% pravděpodobností</a:t>
            </a:r>
            <a:r>
              <a:rPr lang="cs-CZ" b="1" dirty="0" smtClean="0">
                <a:sym typeface="Wingdings 2"/>
              </a:rPr>
              <a:t>, pak se vám vyplatí </a:t>
            </a:r>
            <a:r>
              <a:rPr lang="cs-CZ" b="1" dirty="0" smtClean="0">
                <a:solidFill>
                  <a:srgbClr val="80379B"/>
                </a:solidFill>
                <a:sym typeface="Wingdings 2"/>
              </a:rPr>
              <a:t>dohodu odmítnout</a:t>
            </a:r>
            <a:r>
              <a:rPr lang="cs-CZ" b="1" dirty="0">
                <a:sym typeface="Wingdings 2"/>
              </a:rPr>
              <a:t> a </a:t>
            </a:r>
            <a:r>
              <a:rPr lang="cs-CZ" b="1" dirty="0">
                <a:solidFill>
                  <a:srgbClr val="80379B"/>
                </a:solidFill>
                <a:sym typeface="Wingdings 2"/>
              </a:rPr>
              <a:t>jít do soudního sporu</a:t>
            </a:r>
            <a:r>
              <a:rPr lang="cs-CZ" b="1" dirty="0" smtClean="0">
                <a:sym typeface="Wingdings 2"/>
              </a:rPr>
              <a:t>.</a:t>
            </a:r>
            <a:endParaRPr lang="cs-CZ" b="1" dirty="0"/>
          </a:p>
        </p:txBody>
      </p:sp>
      <p:sp>
        <p:nvSpPr>
          <p:cNvPr id="4" name="Zástupný symbol pro zápatí 3"/>
          <p:cNvSpPr>
            <a:spLocks noGrp="1"/>
          </p:cNvSpPr>
          <p:nvPr>
            <p:ph type="ftr" sz="quarter" idx="10"/>
          </p:nvPr>
        </p:nvSpPr>
        <p:spPr/>
        <p:txBody>
          <a:bodyPr/>
          <a:lstStyle/>
          <a:p>
            <a:r>
              <a:rPr lang="cs-CZ" dirty="0" smtClean="0"/>
              <a:t>KŘÍŽKA, Vít: Ekonomická analýza práva</a:t>
            </a:r>
            <a:endParaRPr lang="cs-CZ" dirty="0"/>
          </a:p>
        </p:txBody>
      </p:sp>
      <p:sp>
        <p:nvSpPr>
          <p:cNvPr id="5" name="Zástupný symbol pro číslo snímku 4"/>
          <p:cNvSpPr>
            <a:spLocks noGrp="1"/>
          </p:cNvSpPr>
          <p:nvPr>
            <p:ph type="sldNum" sz="quarter" idx="11"/>
          </p:nvPr>
        </p:nvSpPr>
        <p:spPr/>
        <p:txBody>
          <a:bodyPr/>
          <a:lstStyle/>
          <a:p>
            <a:fld id="{33555ADB-E34D-4F12-A1B8-92345B38CADC}" type="slidenum">
              <a:rPr lang="cs-CZ" smtClean="0"/>
              <a:pPr/>
              <a:t>61</a:t>
            </a:fld>
            <a:endParaRPr lang="cs-CZ"/>
          </a:p>
        </p:txBody>
      </p:sp>
    </p:spTree>
    <p:extLst>
      <p:ext uri="{BB962C8B-B14F-4D97-AF65-F5344CB8AC3E}">
        <p14:creationId xmlns:p14="http://schemas.microsoft.com/office/powerpoint/2010/main" xmlns="" val="3013377547"/>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80379B"/>
                </a:solidFill>
                <a:latin typeface="Cambria" pitchFamily="18" charset="0"/>
              </a:rPr>
              <a:t>ZÁVĚR: </a:t>
            </a:r>
            <a:r>
              <a:rPr lang="cs-CZ" b="1" dirty="0">
                <a:latin typeface="Cambria" pitchFamily="18" charset="0"/>
              </a:rPr>
              <a:t>ŽALOVAT, ČI NEŽALOVAT?</a:t>
            </a:r>
            <a:endParaRPr lang="cs-CZ" dirty="0"/>
          </a:p>
        </p:txBody>
      </p:sp>
      <p:sp>
        <p:nvSpPr>
          <p:cNvPr id="4" name="Zástupný symbol pro zápatí 3"/>
          <p:cNvSpPr>
            <a:spLocks noGrp="1"/>
          </p:cNvSpPr>
          <p:nvPr>
            <p:ph type="ftr" sz="quarter" idx="10"/>
          </p:nvPr>
        </p:nvSpPr>
        <p:spPr/>
        <p:txBody>
          <a:bodyPr/>
          <a:lstStyle/>
          <a:p>
            <a:r>
              <a:rPr lang="cs-CZ" dirty="0" smtClean="0"/>
              <a:t>KŘÍŽKA, Vít: Ekonomická analýza práva</a:t>
            </a:r>
            <a:endParaRPr lang="cs-CZ" dirty="0"/>
          </a:p>
        </p:txBody>
      </p:sp>
      <p:sp>
        <p:nvSpPr>
          <p:cNvPr id="5" name="Zástupný symbol pro číslo snímku 4"/>
          <p:cNvSpPr>
            <a:spLocks noGrp="1"/>
          </p:cNvSpPr>
          <p:nvPr>
            <p:ph type="sldNum" sz="quarter" idx="11"/>
          </p:nvPr>
        </p:nvSpPr>
        <p:spPr/>
        <p:txBody>
          <a:bodyPr/>
          <a:lstStyle/>
          <a:p>
            <a:fld id="{33555ADB-E34D-4F12-A1B8-92345B38CADC}" type="slidenum">
              <a:rPr lang="cs-CZ" smtClean="0"/>
              <a:pPr/>
              <a:t>62</a:t>
            </a:fld>
            <a:endParaRPr lang="cs-CZ"/>
          </a:p>
        </p:txBody>
      </p:sp>
      <p:sp>
        <p:nvSpPr>
          <p:cNvPr id="6" name="Zástupný symbol pro obsah 5"/>
          <p:cNvSpPr>
            <a:spLocks noGrp="1"/>
          </p:cNvSpPr>
          <p:nvPr>
            <p:ph idx="1"/>
          </p:nvPr>
        </p:nvSpPr>
        <p:spPr/>
        <p:txBody>
          <a:bodyPr/>
          <a:lstStyle/>
          <a:p>
            <a:pPr>
              <a:buClr>
                <a:srgbClr val="80379B"/>
              </a:buClr>
            </a:pPr>
            <a:r>
              <a:rPr lang="cs-CZ" b="1" dirty="0"/>
              <a:t>evropský systém </a:t>
            </a:r>
            <a:r>
              <a:rPr lang="cs-CZ" dirty="0"/>
              <a:t>– </a:t>
            </a:r>
            <a:r>
              <a:rPr lang="cs-CZ" dirty="0" smtClean="0"/>
              <a:t>veškeré náklady </a:t>
            </a:r>
            <a:r>
              <a:rPr lang="cs-CZ" dirty="0"/>
              <a:t>řízení hradí ten, kdo prohraje</a:t>
            </a:r>
          </a:p>
          <a:p>
            <a:pPr>
              <a:buClr>
                <a:srgbClr val="80379B"/>
              </a:buClr>
            </a:pPr>
            <a:r>
              <a:rPr lang="cs-CZ" b="1" dirty="0" smtClean="0"/>
              <a:t>americký systém </a:t>
            </a:r>
            <a:r>
              <a:rPr lang="cs-CZ" dirty="0" smtClean="0"/>
              <a:t>– každý si hradí své vlastní náklady řízení</a:t>
            </a:r>
          </a:p>
          <a:p>
            <a:pPr>
              <a:buClr>
                <a:srgbClr val="80379B"/>
              </a:buClr>
            </a:pPr>
            <a:endParaRPr lang="cs-CZ" dirty="0" smtClean="0"/>
          </a:p>
        </p:txBody>
      </p:sp>
      <p:graphicFrame>
        <p:nvGraphicFramePr>
          <p:cNvPr id="7" name="Zástupný symbol pro obsah 5"/>
          <p:cNvGraphicFramePr>
            <a:graphicFrameLocks/>
          </p:cNvGraphicFramePr>
          <p:nvPr>
            <p:extLst>
              <p:ext uri="{D42A27DB-BD31-4B8C-83A1-F6EECF244321}">
                <p14:modId xmlns:p14="http://schemas.microsoft.com/office/powerpoint/2010/main" xmlns="" val="1819120043"/>
              </p:ext>
            </p:extLst>
          </p:nvPr>
        </p:nvGraphicFramePr>
        <p:xfrm>
          <a:off x="971600" y="3501008"/>
          <a:ext cx="7416824" cy="2304257"/>
        </p:xfrm>
        <a:graphic>
          <a:graphicData uri="http://schemas.openxmlformats.org/drawingml/2006/table">
            <a:tbl>
              <a:tblPr firstRow="1" bandRow="1">
                <a:tableStyleId>{7E9639D4-E3E2-4D34-9284-5A2195B3D0D7}</a:tableStyleId>
              </a:tblPr>
              <a:tblGrid>
                <a:gridCol w="2808312"/>
                <a:gridCol w="2304256"/>
                <a:gridCol w="2304256"/>
              </a:tblGrid>
              <a:tr h="520316">
                <a:tc>
                  <a:txBody>
                    <a:bodyPr/>
                    <a:lstStyle/>
                    <a:p>
                      <a:pPr algn="ctr"/>
                      <a:r>
                        <a:rPr lang="cs-CZ" sz="1800" dirty="0" smtClean="0"/>
                        <a:t>pravděpodobnost</a:t>
                      </a:r>
                      <a:r>
                        <a:rPr lang="cs-CZ" sz="1800" baseline="0" dirty="0" smtClean="0"/>
                        <a:t> výhry</a:t>
                      </a:r>
                      <a:endParaRPr lang="cs-CZ" sz="1800" dirty="0"/>
                    </a:p>
                  </a:txBody>
                  <a:tcPr anchor="ctr">
                    <a:solidFill>
                      <a:srgbClr val="80379B"/>
                    </a:solidFill>
                  </a:tcPr>
                </a:tc>
                <a:tc>
                  <a:txBody>
                    <a:bodyPr/>
                    <a:lstStyle/>
                    <a:p>
                      <a:pPr algn="ctr"/>
                      <a:r>
                        <a:rPr lang="cs-CZ" sz="1800" dirty="0" smtClean="0"/>
                        <a:t>evropský systém</a:t>
                      </a:r>
                      <a:endParaRPr lang="cs-CZ" sz="1800" dirty="0"/>
                    </a:p>
                  </a:txBody>
                  <a:tcPr anchor="ctr">
                    <a:solidFill>
                      <a:srgbClr val="80379B"/>
                    </a:solidFill>
                  </a:tcPr>
                </a:tc>
                <a:tc>
                  <a:txBody>
                    <a:bodyPr/>
                    <a:lstStyle/>
                    <a:p>
                      <a:pPr algn="ctr"/>
                      <a:r>
                        <a:rPr lang="cs-CZ" sz="1800" dirty="0" smtClean="0"/>
                        <a:t>americký systém</a:t>
                      </a:r>
                      <a:endParaRPr lang="cs-CZ" sz="1800" dirty="0"/>
                    </a:p>
                  </a:txBody>
                  <a:tcPr anchor="ctr">
                    <a:solidFill>
                      <a:srgbClr val="80379B"/>
                    </a:solidFill>
                  </a:tcPr>
                </a:tc>
              </a:tr>
              <a:tr h="594647">
                <a:tc>
                  <a:txBody>
                    <a:bodyPr/>
                    <a:lstStyle/>
                    <a:p>
                      <a:pPr algn="ctr"/>
                      <a:r>
                        <a:rPr lang="cs-CZ" b="0" dirty="0" smtClean="0"/>
                        <a:t>0 % - 80 %</a:t>
                      </a:r>
                      <a:endParaRPr lang="cs-CZ" b="0" dirty="0"/>
                    </a:p>
                  </a:txBody>
                  <a:tcPr anchor="ctr"/>
                </a:tc>
                <a:tc>
                  <a:txBody>
                    <a:bodyPr/>
                    <a:lstStyle/>
                    <a:p>
                      <a:pPr algn="ctr"/>
                      <a:r>
                        <a:rPr lang="cs-CZ" sz="1800" b="1" dirty="0" smtClean="0"/>
                        <a:t>DOHODA</a:t>
                      </a:r>
                      <a:endParaRPr lang="cs-CZ" sz="1800" b="1" dirty="0">
                        <a:solidFill>
                          <a:srgbClr val="80379B"/>
                        </a:solidFill>
                      </a:endParaRPr>
                    </a:p>
                  </a:txBody>
                  <a:tcPr anchor="ctr"/>
                </a:tc>
                <a:tc>
                  <a:txBody>
                    <a:bodyPr/>
                    <a:lstStyle/>
                    <a:p>
                      <a:pPr algn="ctr"/>
                      <a:r>
                        <a:rPr lang="cs-CZ" sz="1800" b="1" dirty="0" smtClean="0"/>
                        <a:t>DOHODA</a:t>
                      </a:r>
                      <a:endParaRPr lang="cs-CZ" sz="1800" b="1" dirty="0"/>
                    </a:p>
                  </a:txBody>
                  <a:tcPr anchor="ctr"/>
                </a:tc>
              </a:tr>
              <a:tr h="5946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b="0" dirty="0" smtClean="0"/>
                        <a:t>80 % - 92 %</a:t>
                      </a:r>
                    </a:p>
                  </a:txBody>
                  <a:tcPr anchor="ctr"/>
                </a:tc>
                <a:tc>
                  <a:txBody>
                    <a:bodyPr/>
                    <a:lstStyle/>
                    <a:p>
                      <a:pPr algn="ctr"/>
                      <a:r>
                        <a:rPr lang="cs-CZ" sz="1800" b="1" dirty="0" smtClean="0">
                          <a:solidFill>
                            <a:srgbClr val="80379B"/>
                          </a:solidFill>
                        </a:rPr>
                        <a:t>SOUD</a:t>
                      </a:r>
                      <a:endParaRPr lang="cs-CZ" sz="1800" b="1" dirty="0">
                        <a:solidFill>
                          <a:srgbClr val="80379B"/>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800" b="1" dirty="0" smtClean="0"/>
                        <a:t>DOHODA</a:t>
                      </a:r>
                      <a:endParaRPr lang="cs-CZ" sz="1800" b="1" dirty="0" smtClean="0">
                        <a:solidFill>
                          <a:srgbClr val="80379B"/>
                        </a:solidFill>
                      </a:endParaRPr>
                    </a:p>
                  </a:txBody>
                  <a:tcPr anchor="ctr"/>
                </a:tc>
              </a:tr>
              <a:tr h="5946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b="0" dirty="0" smtClean="0"/>
                        <a:t>92</a:t>
                      </a:r>
                      <a:r>
                        <a:rPr lang="cs-CZ" b="0" baseline="0" dirty="0" smtClean="0"/>
                        <a:t> % </a:t>
                      </a:r>
                      <a:r>
                        <a:rPr lang="cs-CZ" b="0" dirty="0" smtClean="0"/>
                        <a:t>-</a:t>
                      </a:r>
                      <a:r>
                        <a:rPr lang="cs-CZ" b="0" baseline="0" dirty="0" smtClean="0"/>
                        <a:t> 100 %</a:t>
                      </a:r>
                      <a:endParaRPr lang="cs-CZ" b="0" dirty="0" smtClean="0"/>
                    </a:p>
                  </a:txBody>
                  <a:tcPr anchor="ctr"/>
                </a:tc>
                <a:tc>
                  <a:txBody>
                    <a:bodyPr/>
                    <a:lstStyle/>
                    <a:p>
                      <a:pPr algn="ctr"/>
                      <a:r>
                        <a:rPr lang="cs-CZ" sz="1800" b="1" dirty="0" smtClean="0">
                          <a:solidFill>
                            <a:srgbClr val="80379B"/>
                          </a:solidFill>
                        </a:rPr>
                        <a:t>SOUD</a:t>
                      </a:r>
                      <a:endParaRPr lang="cs-CZ" sz="1800" b="1" dirty="0">
                        <a:solidFill>
                          <a:srgbClr val="80379B"/>
                        </a:solidFill>
                      </a:endParaRPr>
                    </a:p>
                  </a:txBody>
                  <a:tcPr anchor="ctr"/>
                </a:tc>
                <a:tc>
                  <a:txBody>
                    <a:bodyPr/>
                    <a:lstStyle/>
                    <a:p>
                      <a:pPr algn="ctr"/>
                      <a:r>
                        <a:rPr lang="cs-CZ" sz="1800" b="1" dirty="0" smtClean="0">
                          <a:solidFill>
                            <a:srgbClr val="80379B"/>
                          </a:solidFill>
                        </a:rPr>
                        <a:t>SOUD</a:t>
                      </a:r>
                      <a:endParaRPr lang="cs-CZ" sz="1800" b="1" dirty="0">
                        <a:solidFill>
                          <a:srgbClr val="80379B"/>
                        </a:solidFill>
                      </a:endParaRPr>
                    </a:p>
                  </a:txBody>
                  <a:tcPr anchor="ctr"/>
                </a:tc>
              </a:tr>
            </a:tbl>
          </a:graphicData>
        </a:graphic>
      </p:graphicFrame>
    </p:spTree>
    <p:extLst>
      <p:ext uri="{BB962C8B-B14F-4D97-AF65-F5344CB8AC3E}">
        <p14:creationId xmlns:p14="http://schemas.microsoft.com/office/powerpoint/2010/main" xmlns="" val="3964976475"/>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900113" y="1124744"/>
            <a:ext cx="7772400" cy="4608513"/>
          </a:xfrm>
        </p:spPr>
        <p:txBody>
          <a:bodyPr anchor="t"/>
          <a:lstStyle/>
          <a:p>
            <a:pPr marL="0" indent="0">
              <a:buNone/>
            </a:pPr>
            <a:r>
              <a:rPr lang="cs-CZ" i="1" dirty="0" smtClean="0">
                <a:solidFill>
                  <a:srgbClr val="80379B"/>
                </a:solidFill>
              </a:rPr>
              <a:t>Jestli si stále myslíte, že je spravedlnost drahá, pak zkuste nespravedlnost.</a:t>
            </a:r>
            <a:endParaRPr lang="cs-CZ" dirty="0" smtClean="0">
              <a:solidFill>
                <a:srgbClr val="80379B"/>
              </a:solidFill>
            </a:endParaRPr>
          </a:p>
          <a:p>
            <a:pPr marL="0" indent="0">
              <a:buNone/>
            </a:pPr>
            <a:endParaRPr lang="cs-CZ" sz="400" i="1" dirty="0" smtClean="0"/>
          </a:p>
          <a:p>
            <a:pPr marL="0" indent="0">
              <a:buNone/>
            </a:pPr>
            <a:endParaRPr lang="cs-CZ" sz="2000" i="1" dirty="0" smtClean="0"/>
          </a:p>
          <a:p>
            <a:pPr marL="0" indent="0">
              <a:buNone/>
            </a:pPr>
            <a:endParaRPr lang="cs-CZ" sz="2000" i="1" dirty="0" smtClean="0"/>
          </a:p>
          <a:p>
            <a:pPr marL="0" indent="0" algn="ctr">
              <a:buNone/>
            </a:pPr>
            <a:r>
              <a:rPr lang="cs-CZ" sz="2800" b="1" dirty="0" smtClean="0"/>
              <a:t>Děkuji za pozornost.</a:t>
            </a:r>
          </a:p>
          <a:p>
            <a:pPr marL="0" indent="0" algn="ctr">
              <a:buNone/>
            </a:pPr>
            <a:r>
              <a:rPr lang="cs-CZ" sz="2800" b="1" dirty="0" smtClean="0"/>
              <a:t>A zkuste o právu přemýšlet i jinak.</a:t>
            </a:r>
          </a:p>
          <a:p>
            <a:pPr marL="0" indent="0" algn="ctr">
              <a:buNone/>
            </a:pPr>
            <a:r>
              <a:rPr lang="cs-CZ" sz="2800" b="1" dirty="0" smtClean="0"/>
              <a:t>Třeba ekonomicky.</a:t>
            </a:r>
          </a:p>
        </p:txBody>
      </p:sp>
      <p:sp>
        <p:nvSpPr>
          <p:cNvPr id="4" name="Zástupný symbol pro zápatí 3"/>
          <p:cNvSpPr>
            <a:spLocks noGrp="1"/>
          </p:cNvSpPr>
          <p:nvPr>
            <p:ph type="ftr" sz="quarter" idx="10"/>
          </p:nvPr>
        </p:nvSpPr>
        <p:spPr/>
        <p:txBody>
          <a:bodyPr/>
          <a:lstStyle/>
          <a:p>
            <a:r>
              <a:rPr lang="cs-CZ" dirty="0" smtClean="0"/>
              <a:t>KŘÍŽKA, Vít: Ekonomická analýza práva</a:t>
            </a:r>
            <a:endParaRPr lang="cs-CZ" dirty="0"/>
          </a:p>
        </p:txBody>
      </p:sp>
      <p:sp>
        <p:nvSpPr>
          <p:cNvPr id="5" name="Zástupný symbol pro číslo snímku 4"/>
          <p:cNvSpPr>
            <a:spLocks noGrp="1"/>
          </p:cNvSpPr>
          <p:nvPr>
            <p:ph type="sldNum" sz="quarter" idx="11"/>
          </p:nvPr>
        </p:nvSpPr>
        <p:spPr/>
        <p:txBody>
          <a:bodyPr/>
          <a:lstStyle/>
          <a:p>
            <a:fld id="{33555ADB-E34D-4F12-A1B8-92345B38CADC}" type="slidenum">
              <a:rPr lang="cs-CZ" smtClean="0"/>
              <a:pPr/>
              <a:t>63</a:t>
            </a:fld>
            <a:endParaRPr lang="cs-CZ"/>
          </a:p>
        </p:txBody>
      </p:sp>
    </p:spTree>
    <p:extLst>
      <p:ext uri="{BB962C8B-B14F-4D97-AF65-F5344CB8AC3E}">
        <p14:creationId xmlns:p14="http://schemas.microsoft.com/office/powerpoint/2010/main" xmlns="" val="3090531344"/>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80379B"/>
                </a:solidFill>
                <a:latin typeface="Cambria" pitchFamily="18" charset="0"/>
              </a:rPr>
              <a:t>DEFINICE: </a:t>
            </a:r>
            <a:r>
              <a:rPr lang="cs-CZ" b="1" dirty="0" smtClean="0">
                <a:latin typeface="Cambria" pitchFamily="18" charset="0"/>
              </a:rPr>
              <a:t>VĚDA O ČLOVĚKU?</a:t>
            </a:r>
            <a:endParaRPr lang="cs-CZ" dirty="0"/>
          </a:p>
        </p:txBody>
      </p:sp>
      <p:sp>
        <p:nvSpPr>
          <p:cNvPr id="4" name="Zástupný symbol pro zápatí 3"/>
          <p:cNvSpPr>
            <a:spLocks noGrp="1"/>
          </p:cNvSpPr>
          <p:nvPr>
            <p:ph type="ftr" sz="quarter" idx="10"/>
          </p:nvPr>
        </p:nvSpPr>
        <p:spPr/>
        <p:txBody>
          <a:bodyPr/>
          <a:lstStyle/>
          <a:p>
            <a:r>
              <a:rPr lang="cs-CZ" dirty="0" smtClean="0"/>
              <a:t>KŘÍŽKA, Vít: Ekonomická analýza práva</a:t>
            </a:r>
            <a:endParaRPr lang="cs-CZ" dirty="0"/>
          </a:p>
        </p:txBody>
      </p:sp>
      <p:sp>
        <p:nvSpPr>
          <p:cNvPr id="5" name="Zástupný symbol pro číslo snímku 4"/>
          <p:cNvSpPr>
            <a:spLocks noGrp="1"/>
          </p:cNvSpPr>
          <p:nvPr>
            <p:ph type="sldNum" sz="quarter" idx="11"/>
          </p:nvPr>
        </p:nvSpPr>
        <p:spPr/>
        <p:txBody>
          <a:bodyPr/>
          <a:lstStyle/>
          <a:p>
            <a:fld id="{33555ADB-E34D-4F12-A1B8-92345B38CADC}" type="slidenum">
              <a:rPr lang="cs-CZ" smtClean="0"/>
              <a:pPr/>
              <a:t>7</a:t>
            </a:fld>
            <a:endParaRPr lang="cs-CZ"/>
          </a:p>
        </p:txBody>
      </p:sp>
      <p:pic>
        <p:nvPicPr>
          <p:cNvPr id="6" name="Zástupný symbol pro obsah 5"/>
          <p:cNvPicPr>
            <a:picLocks noGrp="1" noChangeAspect="1"/>
          </p:cNvPicPr>
          <p:nvPr>
            <p:ph idx="1"/>
          </p:nvPr>
        </p:nvPicPr>
        <p:blipFill>
          <a:blip r:embed="rId3" cstate="print">
            <a:extLst>
              <a:ext uri="{BEBA8EAE-BF5A-486C-A8C5-ECC9F3942E4B}">
                <a14:imgProps xmlns:a14="http://schemas.microsoft.com/office/drawing/2010/main" xmlns="">
                  <a14:imgLayer r:embed="rId4">
                    <a14:imgEffect>
                      <a14:saturation sat="0"/>
                    </a14:imgEffect>
                    <a14:imgEffect>
                      <a14:brightnessContrast contrast="40000"/>
                    </a14:imgEffect>
                  </a14:imgLayer>
                </a14:imgProps>
              </a:ext>
              <a:ext uri="{28A0092B-C50C-407E-A947-70E740481C1C}">
                <a14:useLocalDpi xmlns:a14="http://schemas.microsoft.com/office/drawing/2010/main" xmlns="" val="0"/>
              </a:ext>
            </a:extLst>
          </a:blip>
          <a:stretch>
            <a:fillRect/>
          </a:stretch>
        </p:blipFill>
        <p:spPr>
          <a:xfrm>
            <a:off x="88810" y="2382838"/>
            <a:ext cx="9055190" cy="3350418"/>
          </a:xfrm>
          <a:prstGeom prst="rect">
            <a:avLst/>
          </a:prstGeom>
          <a:ln>
            <a:noFill/>
          </a:ln>
          <a:effectLst>
            <a:softEdge rad="112500"/>
          </a:effectLst>
        </p:spPr>
      </p:pic>
    </p:spTree>
    <p:extLst>
      <p:ext uri="{BB962C8B-B14F-4D97-AF65-F5344CB8AC3E}">
        <p14:creationId xmlns:p14="http://schemas.microsoft.com/office/powerpoint/2010/main" xmlns="" val="467918175"/>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80379B"/>
                </a:solidFill>
                <a:latin typeface="Cambria" pitchFamily="18" charset="0"/>
              </a:rPr>
              <a:t>DEFINICE: </a:t>
            </a:r>
            <a:r>
              <a:rPr lang="cs-CZ" b="1" dirty="0" smtClean="0">
                <a:latin typeface="Cambria" pitchFamily="18" charset="0"/>
              </a:rPr>
              <a:t>EKONOMIE</a:t>
            </a:r>
            <a:endParaRPr lang="cs-CZ" dirty="0"/>
          </a:p>
        </p:txBody>
      </p:sp>
      <p:sp>
        <p:nvSpPr>
          <p:cNvPr id="3" name="Zástupný symbol pro obsah 2"/>
          <p:cNvSpPr>
            <a:spLocks noGrp="1"/>
          </p:cNvSpPr>
          <p:nvPr>
            <p:ph idx="1"/>
          </p:nvPr>
        </p:nvSpPr>
        <p:spPr/>
        <p:txBody>
          <a:bodyPr numCol="2" spcCol="72000"/>
          <a:lstStyle/>
          <a:p>
            <a:pPr marL="0" indent="0" algn="ctr">
              <a:buClr>
                <a:srgbClr val="80379B"/>
              </a:buClr>
              <a:buNone/>
            </a:pPr>
            <a:endParaRPr lang="cs-CZ" sz="1800" b="1" dirty="0" smtClean="0"/>
          </a:p>
          <a:p>
            <a:pPr marL="0" indent="0" algn="ctr">
              <a:buClr>
                <a:srgbClr val="80379B"/>
              </a:buClr>
              <a:buNone/>
            </a:pPr>
            <a:r>
              <a:rPr lang="cs-CZ" b="1" i="1" dirty="0">
                <a:solidFill>
                  <a:srgbClr val="80379B"/>
                </a:solidFill>
              </a:rPr>
              <a:t>e</a:t>
            </a:r>
            <a:r>
              <a:rPr lang="cs-CZ" b="1" i="1" dirty="0" smtClean="0">
                <a:solidFill>
                  <a:srgbClr val="80379B"/>
                </a:solidFill>
              </a:rPr>
              <a:t>konomie stricto sensu</a:t>
            </a:r>
          </a:p>
          <a:p>
            <a:pPr marL="0" indent="0" algn="ctr">
              <a:buClr>
                <a:srgbClr val="80379B"/>
              </a:buClr>
              <a:buNone/>
            </a:pPr>
            <a:endParaRPr lang="cs-CZ" sz="1400" b="1" i="1" dirty="0" smtClean="0">
              <a:solidFill>
                <a:srgbClr val="80379B"/>
              </a:solidFill>
            </a:endParaRPr>
          </a:p>
          <a:p>
            <a:pPr>
              <a:buClr>
                <a:srgbClr val="80379B"/>
              </a:buClr>
            </a:pPr>
            <a:r>
              <a:rPr lang="cs-CZ" sz="2000" dirty="0" smtClean="0"/>
              <a:t>věda o efektivní alokaci vzácných zdrojů, věda o bohatství, směně, obchodování a penězích</a:t>
            </a:r>
          </a:p>
          <a:p>
            <a:pPr>
              <a:buClr>
                <a:srgbClr val="80379B"/>
              </a:buClr>
            </a:pPr>
            <a:r>
              <a:rPr lang="cs-CZ" sz="2000" b="1" dirty="0"/>
              <a:t>k</a:t>
            </a:r>
            <a:r>
              <a:rPr lang="cs-CZ" sz="2000" b="1" dirty="0" smtClean="0"/>
              <a:t>lasická politická ekonomie </a:t>
            </a:r>
            <a:r>
              <a:rPr lang="cs-CZ" sz="2000" dirty="0" smtClean="0"/>
              <a:t>– Smith: Pojednání o podstatě a původu bohatství národů</a:t>
            </a:r>
          </a:p>
          <a:p>
            <a:pPr>
              <a:buClr>
                <a:srgbClr val="80379B"/>
              </a:buClr>
            </a:pPr>
            <a:endParaRPr lang="cs-CZ" dirty="0" smtClean="0"/>
          </a:p>
          <a:p>
            <a:pPr>
              <a:buClr>
                <a:srgbClr val="80379B"/>
              </a:buClr>
            </a:pPr>
            <a:endParaRPr lang="cs-CZ" dirty="0" smtClean="0"/>
          </a:p>
          <a:p>
            <a:pPr marL="0" indent="0" algn="ctr">
              <a:buClr>
                <a:srgbClr val="80379B"/>
              </a:buClr>
              <a:buNone/>
            </a:pPr>
            <a:endParaRPr lang="cs-CZ" sz="1800" b="1" i="1" dirty="0" smtClean="0">
              <a:solidFill>
                <a:srgbClr val="80379B"/>
              </a:solidFill>
            </a:endParaRPr>
          </a:p>
          <a:p>
            <a:pPr marL="0" indent="0" algn="ctr">
              <a:buClr>
                <a:srgbClr val="80379B"/>
              </a:buClr>
              <a:buNone/>
            </a:pPr>
            <a:r>
              <a:rPr lang="cs-CZ" b="1" i="1" dirty="0" smtClean="0">
                <a:solidFill>
                  <a:srgbClr val="80379B"/>
                </a:solidFill>
              </a:rPr>
              <a:t>ekonomie sensu lato</a:t>
            </a:r>
          </a:p>
          <a:p>
            <a:pPr marL="0" indent="0" algn="ctr">
              <a:buClr>
                <a:srgbClr val="80379B"/>
              </a:buClr>
              <a:buNone/>
            </a:pPr>
            <a:endParaRPr lang="cs-CZ" sz="1400" b="1" i="1" dirty="0" smtClean="0">
              <a:solidFill>
                <a:srgbClr val="80379B"/>
              </a:solidFill>
            </a:endParaRPr>
          </a:p>
          <a:p>
            <a:pPr>
              <a:buClr>
                <a:srgbClr val="80379B"/>
              </a:buClr>
            </a:pPr>
            <a:r>
              <a:rPr lang="cs-CZ" sz="2000" dirty="0" smtClean="0"/>
              <a:t>věda o lidském jednání</a:t>
            </a:r>
          </a:p>
          <a:p>
            <a:pPr>
              <a:buClr>
                <a:srgbClr val="80379B"/>
              </a:buClr>
            </a:pPr>
            <a:r>
              <a:rPr lang="cs-CZ" sz="2000" b="1" dirty="0" smtClean="0"/>
              <a:t>rakouská škola </a:t>
            </a:r>
            <a:r>
              <a:rPr lang="cs-CZ" sz="2000" dirty="0" smtClean="0"/>
              <a:t>– Mises: Lidské jednání (praxeologie)</a:t>
            </a:r>
          </a:p>
          <a:p>
            <a:pPr>
              <a:buClr>
                <a:srgbClr val="80379B"/>
              </a:buClr>
            </a:pPr>
            <a:r>
              <a:rPr lang="cs-CZ" sz="2000" b="1" dirty="0"/>
              <a:t>c</a:t>
            </a:r>
            <a:r>
              <a:rPr lang="cs-CZ" sz="2000" b="1" dirty="0" smtClean="0"/>
              <a:t>hicagská škola </a:t>
            </a:r>
            <a:r>
              <a:rPr lang="cs-CZ" sz="2000" dirty="0" smtClean="0"/>
              <a:t>– ekonomie jako imperiální věda</a:t>
            </a:r>
            <a:endParaRPr lang="cs-CZ" sz="2000" dirty="0"/>
          </a:p>
        </p:txBody>
      </p:sp>
      <p:sp>
        <p:nvSpPr>
          <p:cNvPr id="4" name="Zástupný symbol pro zápatí 3"/>
          <p:cNvSpPr>
            <a:spLocks noGrp="1"/>
          </p:cNvSpPr>
          <p:nvPr>
            <p:ph type="ftr" sz="quarter" idx="10"/>
          </p:nvPr>
        </p:nvSpPr>
        <p:spPr/>
        <p:txBody>
          <a:bodyPr/>
          <a:lstStyle/>
          <a:p>
            <a:r>
              <a:rPr lang="cs-CZ" dirty="0" smtClean="0"/>
              <a:t>KŘÍŽKA, Vít: Ekonomická analýza práva</a:t>
            </a:r>
            <a:endParaRPr lang="cs-CZ" dirty="0"/>
          </a:p>
        </p:txBody>
      </p:sp>
      <p:sp>
        <p:nvSpPr>
          <p:cNvPr id="5" name="Zástupný symbol pro číslo snímku 4"/>
          <p:cNvSpPr>
            <a:spLocks noGrp="1"/>
          </p:cNvSpPr>
          <p:nvPr>
            <p:ph type="sldNum" sz="quarter" idx="11"/>
          </p:nvPr>
        </p:nvSpPr>
        <p:spPr/>
        <p:txBody>
          <a:bodyPr/>
          <a:lstStyle/>
          <a:p>
            <a:fld id="{33555ADB-E34D-4F12-A1B8-92345B38CADC}" type="slidenum">
              <a:rPr lang="cs-CZ" smtClean="0"/>
              <a:pPr/>
              <a:t>8</a:t>
            </a:fld>
            <a:endParaRPr lang="cs-CZ"/>
          </a:p>
        </p:txBody>
      </p:sp>
    </p:spTree>
    <p:extLst>
      <p:ext uri="{BB962C8B-B14F-4D97-AF65-F5344CB8AC3E}">
        <p14:creationId xmlns:p14="http://schemas.microsoft.com/office/powerpoint/2010/main" xmlns="" val="1126914229"/>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80379B"/>
                </a:solidFill>
                <a:latin typeface="Cambria" pitchFamily="18" charset="0"/>
              </a:rPr>
              <a:t>DEFINICE: </a:t>
            </a:r>
            <a:r>
              <a:rPr lang="cs-CZ" b="1" dirty="0" smtClean="0">
                <a:latin typeface="Cambria" pitchFamily="18" charset="0"/>
              </a:rPr>
              <a:t>EKONOMIE</a:t>
            </a:r>
            <a:endParaRPr lang="cs-CZ" dirty="0"/>
          </a:p>
        </p:txBody>
      </p:sp>
      <p:sp>
        <p:nvSpPr>
          <p:cNvPr id="4" name="Zástupný symbol pro zápatí 3"/>
          <p:cNvSpPr>
            <a:spLocks noGrp="1"/>
          </p:cNvSpPr>
          <p:nvPr>
            <p:ph type="ftr" sz="quarter" idx="10"/>
          </p:nvPr>
        </p:nvSpPr>
        <p:spPr/>
        <p:txBody>
          <a:bodyPr/>
          <a:lstStyle/>
          <a:p>
            <a:r>
              <a:rPr lang="cs-CZ" dirty="0" smtClean="0"/>
              <a:t>KŘÍŽKA, Vít: Ekonomická analýza práva</a:t>
            </a:r>
            <a:endParaRPr lang="cs-CZ" dirty="0"/>
          </a:p>
        </p:txBody>
      </p:sp>
      <p:sp>
        <p:nvSpPr>
          <p:cNvPr id="5" name="Zástupný symbol pro číslo snímku 4"/>
          <p:cNvSpPr>
            <a:spLocks noGrp="1"/>
          </p:cNvSpPr>
          <p:nvPr>
            <p:ph type="sldNum" sz="quarter" idx="11"/>
          </p:nvPr>
        </p:nvSpPr>
        <p:spPr/>
        <p:txBody>
          <a:bodyPr/>
          <a:lstStyle/>
          <a:p>
            <a:fld id="{33555ADB-E34D-4F12-A1B8-92345B38CADC}" type="slidenum">
              <a:rPr lang="cs-CZ" smtClean="0"/>
              <a:pPr/>
              <a:t>9</a:t>
            </a:fld>
            <a:endParaRPr lang="cs-CZ"/>
          </a:p>
        </p:txBody>
      </p:sp>
      <p:pic>
        <p:nvPicPr>
          <p:cNvPr id="6" name="Zástupný symbol pro obsah 5"/>
          <p:cNvPicPr>
            <a:picLocks noGrp="1" noChangeAspect="1"/>
          </p:cNvPicPr>
          <p:nvPr>
            <p:ph idx="1"/>
          </p:nvPr>
        </p:nvPicPr>
        <p:blipFill>
          <a:blip r:embed="rId3" cstate="print">
            <a:extLst>
              <a:ext uri="{BEBA8EAE-BF5A-486C-A8C5-ECC9F3942E4B}">
                <a14:imgProps xmlns:a14="http://schemas.microsoft.com/office/drawing/2010/main" xmlns="">
                  <a14:imgLayer r:embed="rId4">
                    <a14:imgEffect>
                      <a14:saturation sat="0"/>
                    </a14:imgEffect>
                    <a14:imgEffect>
                      <a14:brightnessContrast contrast="40000"/>
                    </a14:imgEffect>
                  </a14:imgLayer>
                </a14:imgProps>
              </a:ext>
              <a:ext uri="{28A0092B-C50C-407E-A947-70E740481C1C}">
                <a14:useLocalDpi xmlns:a14="http://schemas.microsoft.com/office/drawing/2010/main" xmlns="" val="0"/>
              </a:ext>
            </a:extLst>
          </a:blip>
          <a:stretch>
            <a:fillRect/>
          </a:stretch>
        </p:blipFill>
        <p:spPr>
          <a:xfrm>
            <a:off x="88810" y="2420888"/>
            <a:ext cx="9055190" cy="3350418"/>
          </a:xfrm>
          <a:prstGeom prst="rect">
            <a:avLst/>
          </a:prstGeom>
          <a:ln>
            <a:noFill/>
          </a:ln>
          <a:effectLst>
            <a:softEdge rad="112500"/>
          </a:effectLst>
        </p:spPr>
      </p:pic>
    </p:spTree>
    <p:extLst>
      <p:ext uri="{BB962C8B-B14F-4D97-AF65-F5344CB8AC3E}">
        <p14:creationId xmlns:p14="http://schemas.microsoft.com/office/powerpoint/2010/main" xmlns="" val="686144659"/>
      </p:ext>
    </p:extLst>
  </p:cSld>
  <p:clrMapOvr>
    <a:masterClrMapping/>
  </p:clrMapOvr>
  <mc:AlternateContent xmlns:mc="http://schemas.openxmlformats.org/markup-compatibility/2006">
    <mc:Choice xmlns:p14="http://schemas.microsoft.com/office/powerpoint/2010/main" xmlns="" Requires="p14">
      <p:transition spd="med">
        <p14:conveyor dir="l"/>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3558[1]">
  <a:themeElements>
    <a:clrScheme name="3558[1]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fontScheme name="3558[1]">
      <a:majorFont>
        <a:latin typeface="Trebuchet MS"/>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sz="1600" b="0" i="0" u="none" strike="noStrike" cap="none" normalizeH="0" baseline="0" smtClean="0">
            <a:ln>
              <a:noFill/>
            </a:ln>
            <a:solidFill>
              <a:schemeClr val="tx1"/>
            </a:solidFill>
            <a:effectLst/>
            <a:latin typeface="Arial" charset="0"/>
          </a:defRPr>
        </a:defPPr>
      </a:lstStyle>
    </a:lnDef>
  </a:objectDefaults>
  <a:extraClrSchemeLst>
    <a:extraClrScheme>
      <a:clrScheme name="3558[1]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3558[1]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3558[1]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3558[1]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3558[1]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3558[1]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3558[1]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558[1]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3558[1]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558[1]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3558[1] 11">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3558[1] 12">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8C3500"/>
        </a:folHlink>
      </a:clrScheme>
      <a:clrMap bg1="lt1" tx1="dk1" bg2="lt2" tx2="dk2" accent1="accent1" accent2="accent2" accent3="accent3" accent4="accent4" accent5="accent5" accent6="accent6" hlink="hlink" folHlink="folHlink"/>
    </a:extraClrScheme>
    <a:extraClrScheme>
      <a:clrScheme name="3558[1]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ÉŽOVÁ TITL">
  <a:themeElements>
    <a:clrScheme name="BÉŽOVÁ TITL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fontScheme name="BÉŽOVÁ TITL">
      <a:majorFont>
        <a:latin typeface="Trebuchet MS"/>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sz="1600" b="0" i="0" u="none" strike="noStrike" cap="none" normalizeH="0" baseline="0" smtClean="0">
            <a:ln>
              <a:noFill/>
            </a:ln>
            <a:solidFill>
              <a:schemeClr val="tx1"/>
            </a:solidFill>
            <a:effectLst/>
            <a:latin typeface="Arial" charset="0"/>
          </a:defRPr>
        </a:defPPr>
      </a:lstStyle>
    </a:lnDef>
  </a:objectDefaults>
  <a:extraClrSchemeLst>
    <a:extraClrScheme>
      <a:clrScheme name="BÉŽOVÁ TITL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BÉŽOVÁ TITL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BÉŽOVÁ TITL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BÉŽOVÁ TITL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BÉŽOVÁ TITL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BÉŽOVÁ TITL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TITL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TITL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BÉŽOVÁ TITL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TITL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BÉŽOVÁ TITL 11">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TITL 12">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8C3500"/>
        </a:folHlink>
      </a:clrScheme>
      <a:clrMap bg1="lt1" tx1="dk1" bg2="lt2" tx2="dk2" accent1="accent1" accent2="accent2" accent3="accent3" accent4="accent4" accent5="accent5" accent6="accent6" hlink="hlink" folHlink="folHlink"/>
    </a:extraClrScheme>
    <a:extraClrScheme>
      <a:clrScheme name="BÉŽOVÁ TITL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3558[1]</Template>
  <TotalTime>1905</TotalTime>
  <Words>2954</Words>
  <Application>Microsoft Office PowerPoint</Application>
  <PresentationFormat>Předvádění na obrazovce (4:3)</PresentationFormat>
  <Paragraphs>694</Paragraphs>
  <Slides>63</Slides>
  <Notes>45</Notes>
  <HiddenSlides>0</HiddenSlides>
  <MMClips>0</MMClips>
  <ScaleCrop>false</ScaleCrop>
  <HeadingPairs>
    <vt:vector size="4" baseType="variant">
      <vt:variant>
        <vt:lpstr>Motiv</vt:lpstr>
      </vt:variant>
      <vt:variant>
        <vt:i4>2</vt:i4>
      </vt:variant>
      <vt:variant>
        <vt:lpstr>Nadpisy snímků</vt:lpstr>
      </vt:variant>
      <vt:variant>
        <vt:i4>63</vt:i4>
      </vt:variant>
    </vt:vector>
  </HeadingPairs>
  <TitlesOfParts>
    <vt:vector size="65" baseType="lpstr">
      <vt:lpstr>3558[1]</vt:lpstr>
      <vt:lpstr>BÉŽOVÁ TITL</vt:lpstr>
      <vt:lpstr>EKONOMICKÁ ANALÝZA PRÁVA:   základní pojmy   Vít Křížka </vt:lpstr>
      <vt:lpstr>OBSAH PŘEDNÁŠKY: LAW &amp; ECONOMICS</vt:lpstr>
      <vt:lpstr>Snímek 3</vt:lpstr>
      <vt:lpstr>Základní charakteristika</vt:lpstr>
      <vt:lpstr>DEFINICE: EKONOMIE</vt:lpstr>
      <vt:lpstr>DEFINICE: VĚDA O SMĚNĚ? O PENĚZÍCH?</vt:lpstr>
      <vt:lpstr>DEFINICE: VĚDA O ČLOVĚKU?</vt:lpstr>
      <vt:lpstr>DEFINICE: EKONOMIE</vt:lpstr>
      <vt:lpstr>DEFINICE: EKONOMIE</vt:lpstr>
      <vt:lpstr>DEFINICE: EKONOMIE</vt:lpstr>
      <vt:lpstr>ČASTÝ OMYL: ÚZKÉ POJETÍ EKONOMIE</vt:lpstr>
      <vt:lpstr>DEFINICE: LAW &amp; ECONOMICS</vt:lpstr>
      <vt:lpstr>Historický vývoj</vt:lpstr>
      <vt:lpstr>DĚJINY: EKONOMICKÉ PŘÍSTUPY K PRÁVU OD STAROVĚKU DO NOVOVĚKU</vt:lpstr>
      <vt:lpstr>DĚJINY: EKONOMICKÉ PŘÍSTUPY K PRÁVU V NOVOVĚKU</vt:lpstr>
      <vt:lpstr>DĚJINY: EKONOMICKÉ PŘÍSTUPY K PRÁVU VE 20. STOLETÍ</vt:lpstr>
      <vt:lpstr>DĚJINY: INSTITUCIONÁLNÍ EKONOMIE</vt:lpstr>
      <vt:lpstr>DĚJINY: STARÉ OBDOBÍ EKONOMICKÉ ANALÝZY PRÁVA</vt:lpstr>
      <vt:lpstr>DĚJINY: NOVÉ OBDOBÍ EKONOMICKÉ ANALÝZY PRÁVA</vt:lpstr>
      <vt:lpstr>ŽIJÍCÍ LEGENDY: BECKER A POSNER</vt:lpstr>
      <vt:lpstr>LITERATURA: BECKER</vt:lpstr>
      <vt:lpstr>LITERATURA: POSNER</vt:lpstr>
      <vt:lpstr>Snímek 23</vt:lpstr>
      <vt:lpstr>Snímek 24</vt:lpstr>
      <vt:lpstr>KRITIKA: KRITICI LAW &amp; ECONOMICS</vt:lpstr>
      <vt:lpstr>UČEBNICE: COOTER, ULEN</vt:lpstr>
      <vt:lpstr>K ZAMYŠLENÍ: VZTAH LAW &amp; ECONOMICS K PRÁVNÍ FILOZOFII</vt:lpstr>
      <vt:lpstr>VZTAH K PRÁVNÍ TEORII: NORMATIVNÍ PRÁVNÍ INSTITUCIONALISMUS</vt:lpstr>
      <vt:lpstr>Základní pojmy</vt:lpstr>
      <vt:lpstr>AXIOLOGIE: ZÁKLADNÍ HODNOTY</vt:lpstr>
      <vt:lpstr>SROVNÁNÍ: EFEKTIVNOST A ROVNOST</vt:lpstr>
      <vt:lpstr>POJEM: TRANSKAČNÍ NÁKLADY</vt:lpstr>
      <vt:lpstr>POJEM: INSTITUCE</vt:lpstr>
      <vt:lpstr>INSTITUCE: TYPOLOGIE INSTITUCÍ</vt:lpstr>
      <vt:lpstr>INSTITUCE: TYPOLOGIE INSTITUCÍ</vt:lpstr>
      <vt:lpstr>INSTITUCE: TYPOLOGIE INSTITUCÍ</vt:lpstr>
      <vt:lpstr>INSTITUCE: TYPOLOGIE INSTITUCÍ</vt:lpstr>
      <vt:lpstr>INSTITUCE: TYPOLOGIE INSTITUCÍ</vt:lpstr>
      <vt:lpstr>INSTITUCE: TYPOLOGIE INSTITUCÍ</vt:lpstr>
      <vt:lpstr>PŘÍKLAD: TYPOLOGIE INSTITUCÍ</vt:lpstr>
      <vt:lpstr>POJEM: COASEHO TEORÉM</vt:lpstr>
      <vt:lpstr>POJEM: COASEHO TEORÉM</vt:lpstr>
      <vt:lpstr>POJEM: COASEHO TEORÉM</vt:lpstr>
      <vt:lpstr>PŘÍKLAD: COASEHO TEORÉM</vt:lpstr>
      <vt:lpstr>PŘÍKLAD: COASEHO TEORÉM</vt:lpstr>
      <vt:lpstr>PŘÍKLAD: ZÁKON ŘÍKÁ BUDE KLID</vt:lpstr>
      <vt:lpstr>PŘÍKLAD: ZÁKON ŘÍKÁ BUDE KLID</vt:lpstr>
      <vt:lpstr>PŘÍKLAD: BUDE KLID? … ALE NEBUDE!</vt:lpstr>
      <vt:lpstr>Praktické využití ekonomické analýzy práva</vt:lpstr>
      <vt:lpstr>PRAXE: PRAKTICKÉ VYUŽITÍ EKONOMICKÉ ANALÝZY PRÁVA</vt:lpstr>
      <vt:lpstr>PRAKTICKÁ APLIKACE</vt:lpstr>
      <vt:lpstr>APLIKACE: LAW &amp; ECONOMICS</vt:lpstr>
      <vt:lpstr>PŘÍKLAD: ŽALOVAT, ČI NEŽALOVAT?</vt:lpstr>
      <vt:lpstr>PŘÍKLAD: ŽALOVAT, ČI NEŽALOVAT?</vt:lpstr>
      <vt:lpstr>PŘÍKLAD: ŽALOVAT, ČI NEŽALOVAT?</vt:lpstr>
      <vt:lpstr>PŘÍKLAD: ŽALOVAT, ČI NEŽALOVAT?</vt:lpstr>
      <vt:lpstr>PŘÍKLAD 2: ŽALOVAT, ČI NEŽALOVAT?</vt:lpstr>
      <vt:lpstr>PŘÍKLAD 2: ŽALOVAT, ČI NEŽALOVAT?</vt:lpstr>
      <vt:lpstr>PŘÍKLAD 2: ŽALOVAT, ČI NEŽALOVAT?</vt:lpstr>
      <vt:lpstr>PŘÍKLAD 2: ŽALOVAT, ČI NEŽALOVAT?</vt:lpstr>
      <vt:lpstr>PŘÍKLAD 2: ŽALOVAT, ČI NEŽALOVAT?</vt:lpstr>
      <vt:lpstr>ZÁVĚR: ŽALOVAT, ČI NEŽALOVAT?</vt:lpstr>
      <vt:lpstr>Snímek 63</vt:lpstr>
    </vt:vector>
  </TitlesOfParts>
  <Company>Právnická fakulta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Nadpis prezentace</dc:title>
  <dc:creator>Křížka Vít</dc:creator>
  <cp:lastModifiedBy>Tester</cp:lastModifiedBy>
  <cp:revision>106</cp:revision>
  <cp:lastPrinted>2014-04-08T08:59:00Z</cp:lastPrinted>
  <dcterms:created xsi:type="dcterms:W3CDTF">2008-09-27T09:26:46Z</dcterms:created>
  <dcterms:modified xsi:type="dcterms:W3CDTF">2015-04-22T14:21:36Z</dcterms:modified>
</cp:coreProperties>
</file>