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6"/>
  </p:notesMasterIdLst>
  <p:handoutMasterIdLst>
    <p:handoutMasterId r:id="rId37"/>
  </p:handoutMasterIdLst>
  <p:sldIdLst>
    <p:sldId id="309" r:id="rId3"/>
    <p:sldId id="314" r:id="rId4"/>
    <p:sldId id="313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34" r:id="rId13"/>
    <p:sldId id="335" r:id="rId14"/>
    <p:sldId id="322" r:id="rId15"/>
    <p:sldId id="323" r:id="rId16"/>
    <p:sldId id="324" r:id="rId17"/>
    <p:sldId id="326" r:id="rId18"/>
    <p:sldId id="327" r:id="rId19"/>
    <p:sldId id="328" r:id="rId20"/>
    <p:sldId id="336" r:id="rId21"/>
    <p:sldId id="337" r:id="rId22"/>
    <p:sldId id="338" r:id="rId23"/>
    <p:sldId id="339" r:id="rId24"/>
    <p:sldId id="340" r:id="rId25"/>
    <p:sldId id="341" r:id="rId26"/>
    <p:sldId id="343" r:id="rId27"/>
    <p:sldId id="342" r:id="rId28"/>
    <p:sldId id="331" r:id="rId29"/>
    <p:sldId id="332" r:id="rId30"/>
    <p:sldId id="344" r:id="rId31"/>
    <p:sldId id="333" r:id="rId32"/>
    <p:sldId id="345" r:id="rId33"/>
    <p:sldId id="346" r:id="rId34"/>
    <p:sldId id="347" r:id="rId35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83" d="100"/>
          <a:sy n="83" d="100"/>
        </p:scale>
        <p:origin x="-90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papers.cfm?abstract_id=2181901" TargetMode="External"/><Relationship Id="rId2" Type="http://schemas.openxmlformats.org/officeDocument/2006/relationships/hyperlink" Target="http://is.muni.cz/www/134449/online_verz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nk.springer.com/article/10.1023/A:102196720508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content/help/faq/intro.html" TargetMode="External"/><Relationship Id="rId2" Type="http://schemas.openxmlformats.org/officeDocument/2006/relationships/hyperlink" Target="http://dl.acm.org/citation.cfm?id=12763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-lex.europa.eu/content/tools/TableOfSectors/types_of_documents_in_eurlex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5"/>
            <a:ext cx="5969000" cy="2952328"/>
          </a:xfrm>
        </p:spPr>
        <p:txBody>
          <a:bodyPr/>
          <a:lstStyle/>
          <a:p>
            <a:pPr algn="ctr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4000" dirty="0" smtClean="0"/>
              <a:t>Přístup k právu EU</a:t>
            </a:r>
            <a:br>
              <a:rPr lang="cs-CZ" altLang="cs-CZ" sz="4000" dirty="0" smtClean="0"/>
            </a:br>
            <a:r>
              <a:rPr lang="cs-CZ" altLang="cs-CZ" sz="2000" dirty="0" smtClean="0"/>
              <a:t>sem. </a:t>
            </a:r>
            <a:r>
              <a:rPr lang="cs-CZ" altLang="cs-CZ" sz="2000" dirty="0" err="1" smtClean="0"/>
              <a:t>sk</a:t>
            </a:r>
            <a:r>
              <a:rPr lang="cs-CZ" altLang="cs-CZ" sz="2000" dirty="0" smtClean="0"/>
              <a:t>. </a:t>
            </a:r>
            <a:r>
              <a:rPr lang="cs-CZ" altLang="cs-CZ" sz="2000" dirty="0" smtClean="0"/>
              <a:t>01/03 </a:t>
            </a:r>
            <a:r>
              <a:rPr lang="cs-CZ" altLang="cs-CZ" sz="2000" dirty="0" smtClean="0"/>
              <a:t>– 9. března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2400" dirty="0"/>
              <a:t>MP57902K – J15</a:t>
            </a:r>
            <a:br>
              <a:rPr lang="cs-CZ" altLang="cs-CZ" sz="2400" dirty="0"/>
            </a:br>
            <a:r>
              <a:rPr lang="cs-CZ" altLang="cs-CZ" sz="2400" dirty="0"/>
              <a:t>Jakub Harašta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Judikatura SDEU</a:t>
            </a:r>
          </a:p>
          <a:p>
            <a:pPr lvl="1"/>
            <a:r>
              <a:rPr lang="cs-CZ" dirty="0" smtClean="0"/>
              <a:t>Přímo:</a:t>
            </a:r>
          </a:p>
          <a:p>
            <a:pPr lvl="2"/>
            <a:r>
              <a:rPr lang="cs-CZ" dirty="0" smtClean="0"/>
              <a:t>Žaloba na porušení povinnosti</a:t>
            </a:r>
          </a:p>
          <a:p>
            <a:pPr lvl="2"/>
            <a:r>
              <a:rPr lang="cs-CZ" dirty="0" smtClean="0"/>
              <a:t>Žaloba na neplatnost aktu</a:t>
            </a:r>
          </a:p>
          <a:p>
            <a:pPr lvl="2"/>
            <a:r>
              <a:rPr lang="cs-CZ" dirty="0" smtClean="0"/>
              <a:t>Žaloba na nečinnost</a:t>
            </a:r>
          </a:p>
          <a:p>
            <a:pPr lvl="2"/>
            <a:r>
              <a:rPr lang="cs-CZ" dirty="0" smtClean="0"/>
              <a:t>Žaloba na náhradu škody</a:t>
            </a:r>
          </a:p>
          <a:p>
            <a:pPr lvl="1"/>
            <a:r>
              <a:rPr lang="cs-CZ" dirty="0" smtClean="0"/>
              <a:t>Nepřímo:</a:t>
            </a:r>
          </a:p>
          <a:p>
            <a:pPr lvl="2"/>
            <a:r>
              <a:rPr lang="cs-CZ" dirty="0" smtClean="0"/>
              <a:t>Žaloba na neaplikovatelnost aktu</a:t>
            </a:r>
          </a:p>
          <a:p>
            <a:pPr lvl="2"/>
            <a:r>
              <a:rPr lang="cs-CZ" dirty="0" smtClean="0"/>
              <a:t>Řízení o předběžné otázce</a:t>
            </a:r>
          </a:p>
          <a:p>
            <a:r>
              <a:rPr lang="cs-CZ" dirty="0" smtClean="0"/>
              <a:t>Vyhlášení?</a:t>
            </a:r>
          </a:p>
          <a:p>
            <a:pPr lvl="1"/>
            <a:r>
              <a:rPr lang="cs-CZ" dirty="0" smtClean="0"/>
              <a:t>Historická judikatura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1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 </a:t>
            </a:r>
            <a:r>
              <a:rPr lang="cs-CZ" dirty="0"/>
              <a:t>Právní informační systémy, s. 75-79</a:t>
            </a:r>
          </a:p>
          <a:p>
            <a:pPr lvl="1"/>
            <a:r>
              <a:rPr lang="cs-CZ" dirty="0">
                <a:hlinkClick r:id="rId2"/>
              </a:rPr>
              <a:t>http://is.muni.cz/www/134449/online_verze.pdf</a:t>
            </a:r>
            <a:endParaRPr lang="cs-CZ" dirty="0"/>
          </a:p>
          <a:p>
            <a:r>
              <a:rPr lang="cs-CZ" dirty="0"/>
              <a:t>OPIJNEN, </a:t>
            </a:r>
            <a:r>
              <a:rPr lang="cs-CZ" dirty="0" err="1"/>
              <a:t>Marc</a:t>
            </a:r>
            <a:r>
              <a:rPr lang="cs-CZ" dirty="0"/>
              <a:t> van.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Legal</a:t>
            </a:r>
            <a:r>
              <a:rPr lang="cs-CZ" i="1" dirty="0"/>
              <a:t> </a:t>
            </a:r>
            <a:r>
              <a:rPr lang="cs-CZ" i="1" dirty="0" err="1"/>
              <a:t>Semantic</a:t>
            </a:r>
            <a:r>
              <a:rPr lang="cs-CZ" i="1" dirty="0"/>
              <a:t> Web: </a:t>
            </a:r>
            <a:r>
              <a:rPr lang="cs-CZ" i="1" dirty="0" err="1"/>
              <a:t>Completed</a:t>
            </a:r>
            <a:r>
              <a:rPr lang="cs-CZ" i="1" dirty="0"/>
              <a:t> </a:t>
            </a:r>
            <a:r>
              <a:rPr lang="cs-CZ" i="1" dirty="0" err="1"/>
              <a:t>Building</a:t>
            </a:r>
            <a:r>
              <a:rPr lang="cs-CZ" i="1" dirty="0"/>
              <a:t> </a:t>
            </a:r>
            <a:r>
              <a:rPr lang="cs-CZ" i="1" dirty="0" err="1"/>
              <a:t>Blocks</a:t>
            </a:r>
            <a:r>
              <a:rPr lang="cs-CZ" i="1" dirty="0"/>
              <a:t> and </a:t>
            </a:r>
            <a:r>
              <a:rPr lang="cs-CZ" i="1" dirty="0" err="1"/>
              <a:t>Future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.</a:t>
            </a:r>
          </a:p>
          <a:p>
            <a:pPr lvl="1"/>
            <a:r>
              <a:rPr lang="cs-CZ" dirty="0">
                <a:hlinkClick r:id="rId3"/>
              </a:rPr>
              <a:t>http://papers.ssrn.com/sol3/papers.cfm?abstract_id=2181901</a:t>
            </a:r>
            <a:endParaRPr lang="cs-CZ" dirty="0"/>
          </a:p>
          <a:p>
            <a:r>
              <a:rPr lang="cs-CZ" dirty="0"/>
              <a:t>MOORE, Michael S. </a:t>
            </a:r>
            <a:r>
              <a:rPr lang="cs-CZ" i="1" dirty="0"/>
              <a:t>A </a:t>
            </a:r>
            <a:r>
              <a:rPr lang="cs-CZ" i="1" dirty="0" err="1"/>
              <a:t>Naturalist</a:t>
            </a:r>
            <a:r>
              <a:rPr lang="cs-CZ" i="1" dirty="0"/>
              <a:t> </a:t>
            </a:r>
            <a:r>
              <a:rPr lang="cs-CZ" i="1" dirty="0" err="1"/>
              <a:t>Approach</a:t>
            </a:r>
            <a:r>
              <a:rPr lang="cs-CZ" i="1" dirty="0"/>
              <a:t> to </a:t>
            </a:r>
            <a:r>
              <a:rPr lang="cs-CZ" i="1" dirty="0" err="1"/>
              <a:t>Legal</a:t>
            </a:r>
            <a:r>
              <a:rPr lang="cs-CZ" i="1" dirty="0"/>
              <a:t> Ontology.</a:t>
            </a:r>
          </a:p>
          <a:p>
            <a:pPr lvl="1"/>
            <a:r>
              <a:rPr lang="cs-CZ" dirty="0">
                <a:hlinkClick r:id="rId4"/>
              </a:rPr>
              <a:t>http://link.springer.com/article/10.1023%2FA%3A1021967205087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4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Četba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ZHANG</a:t>
            </a:r>
            <a:r>
              <a:rPr lang="cs-CZ" dirty="0"/>
              <a:t>, Paul; KOPPAKA, </a:t>
            </a:r>
            <a:r>
              <a:rPr lang="cs-CZ" dirty="0" err="1"/>
              <a:t>Lavanya</a:t>
            </a:r>
            <a:r>
              <a:rPr lang="cs-CZ" dirty="0"/>
              <a:t>. </a:t>
            </a:r>
            <a:r>
              <a:rPr lang="cs-CZ" i="1" dirty="0" err="1"/>
              <a:t>Semantics-based</a:t>
            </a:r>
            <a:r>
              <a:rPr lang="cs-CZ" i="1" dirty="0"/>
              <a:t> </a:t>
            </a:r>
            <a:r>
              <a:rPr lang="cs-CZ" i="1" dirty="0" err="1"/>
              <a:t>legal</a:t>
            </a:r>
            <a:r>
              <a:rPr lang="cs-CZ" i="1" dirty="0"/>
              <a:t> </a:t>
            </a:r>
            <a:r>
              <a:rPr lang="cs-CZ" i="1" dirty="0" err="1"/>
              <a:t>citation</a:t>
            </a:r>
            <a:r>
              <a:rPr lang="cs-CZ" i="1" dirty="0"/>
              <a:t> network.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dl.acm.org/citation.cfm?id=1276342</a:t>
            </a:r>
            <a:endParaRPr lang="cs-CZ" dirty="0" smtClean="0"/>
          </a:p>
          <a:p>
            <a:r>
              <a:rPr lang="cs-CZ" i="1" dirty="0" smtClean="0"/>
              <a:t>Nápověda EUR-Lexu.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eur-lex.europa.eu/content/help/faq/intro.html</a:t>
            </a:r>
            <a:endParaRPr lang="cs-CZ" dirty="0" smtClean="0"/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eur-lex.europa.eu/content/tools/TableOfSectors/types_of_documents_in_eurlex.html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Metadata</a:t>
            </a:r>
            <a:endParaRPr lang="cs-CZ" dirty="0" smtClean="0"/>
          </a:p>
          <a:p>
            <a:pPr lvl="1"/>
            <a:r>
              <a:rPr lang="cs-CZ" dirty="0" smtClean="0"/>
              <a:t>Strukturovaná data o datech</a:t>
            </a:r>
          </a:p>
          <a:p>
            <a:pPr lvl="1"/>
            <a:r>
              <a:rPr lang="cs-CZ" dirty="0" smtClean="0"/>
              <a:t>Spojená vs. oddělená</a:t>
            </a:r>
          </a:p>
          <a:p>
            <a:pPr lvl="1"/>
            <a:r>
              <a:rPr lang="cs-CZ" dirty="0" smtClean="0"/>
              <a:t>Např.</a:t>
            </a:r>
            <a:r>
              <a:rPr lang="cs-CZ" dirty="0"/>
              <a:t> </a:t>
            </a:r>
            <a:r>
              <a:rPr lang="cs-CZ" dirty="0" smtClean="0"/>
              <a:t>ECLI</a:t>
            </a:r>
          </a:p>
          <a:p>
            <a:pPr lvl="2"/>
            <a:r>
              <a:rPr lang="cs-CZ" dirty="0" smtClean="0"/>
              <a:t>URL vedoucí k dokumentu</a:t>
            </a:r>
          </a:p>
          <a:p>
            <a:pPr lvl="2"/>
            <a:r>
              <a:rPr lang="cs-CZ" dirty="0" smtClean="0"/>
              <a:t>Plný název soudu</a:t>
            </a:r>
          </a:p>
          <a:p>
            <a:pPr lvl="2"/>
            <a:r>
              <a:rPr lang="cs-CZ" dirty="0" smtClean="0"/>
              <a:t>Země, část (federální stát)</a:t>
            </a:r>
          </a:p>
          <a:p>
            <a:pPr lvl="2"/>
            <a:r>
              <a:rPr lang="cs-CZ" dirty="0" smtClean="0"/>
              <a:t>Datum rozhodnutí v souladu s ISO 8601</a:t>
            </a:r>
          </a:p>
          <a:p>
            <a:pPr lvl="2"/>
            <a:r>
              <a:rPr lang="cs-CZ" dirty="0" smtClean="0"/>
              <a:t>Jazyk dokumentu</a:t>
            </a:r>
          </a:p>
          <a:p>
            <a:pPr lvl="2"/>
            <a:r>
              <a:rPr lang="cs-CZ" dirty="0" smtClean="0"/>
              <a:t>Organizace odpovědná za zveřejnění</a:t>
            </a:r>
          </a:p>
          <a:p>
            <a:pPr lvl="2"/>
            <a:r>
              <a:rPr lang="cs-CZ" dirty="0" smtClean="0"/>
              <a:t>Public/</a:t>
            </a:r>
            <a:r>
              <a:rPr lang="cs-CZ" dirty="0" err="1" smtClean="0"/>
              <a:t>private</a:t>
            </a:r>
            <a:r>
              <a:rPr lang="cs-CZ" dirty="0" smtClean="0"/>
              <a:t> určení přístupových práv</a:t>
            </a:r>
          </a:p>
          <a:p>
            <a:pPr lvl="2"/>
            <a:r>
              <a:rPr lang="cs-CZ" dirty="0" smtClean="0"/>
              <a:t>Druh dokumentu (aut. „</a:t>
            </a:r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Sémantická mapa</a:t>
            </a:r>
          </a:p>
          <a:p>
            <a:pPr lvl="1"/>
            <a:r>
              <a:rPr lang="cs-CZ" dirty="0" smtClean="0"/>
              <a:t>Společné formáty používané k integraci a kombinaci dat získaných z různých zdrojů tak, aby byla data provázaná s konkrétními objekty</a:t>
            </a:r>
          </a:p>
          <a:p>
            <a:pPr lvl="2"/>
            <a:r>
              <a:rPr lang="cs-CZ" dirty="0" smtClean="0"/>
              <a:t>Společné formáty</a:t>
            </a:r>
          </a:p>
          <a:p>
            <a:pPr lvl="3"/>
            <a:r>
              <a:rPr lang="cs-CZ" dirty="0" smtClean="0"/>
              <a:t>Otevřené standardy, které může každý používat</a:t>
            </a:r>
          </a:p>
          <a:p>
            <a:pPr lvl="2"/>
            <a:r>
              <a:rPr lang="cs-CZ" dirty="0" smtClean="0"/>
              <a:t>Data</a:t>
            </a:r>
          </a:p>
          <a:p>
            <a:pPr lvl="3"/>
            <a:r>
              <a:rPr lang="cs-CZ" dirty="0" smtClean="0"/>
              <a:t>„Digitální objekty“ (nejen dokumenty!)</a:t>
            </a:r>
          </a:p>
          <a:p>
            <a:pPr lvl="2"/>
            <a:r>
              <a:rPr lang="cs-CZ" dirty="0" smtClean="0"/>
              <a:t>Integrace a kombinace</a:t>
            </a:r>
          </a:p>
          <a:p>
            <a:pPr lvl="3"/>
            <a:r>
              <a:rPr lang="cs-CZ" dirty="0" smtClean="0"/>
              <a:t>Odstranění technických, organizačních a právních překážek</a:t>
            </a:r>
          </a:p>
          <a:p>
            <a:pPr lvl="2"/>
            <a:r>
              <a:rPr lang="cs-CZ" dirty="0" smtClean="0"/>
              <a:t>Provázání</a:t>
            </a:r>
          </a:p>
          <a:p>
            <a:pPr lvl="3"/>
            <a:r>
              <a:rPr lang="cs-CZ" dirty="0" smtClean="0"/>
              <a:t>Specifický jazyk (komunikace strojů a lidí)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39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Ontologie</a:t>
            </a:r>
          </a:p>
          <a:p>
            <a:pPr lvl="1"/>
            <a:r>
              <a:rPr lang="cs-CZ" dirty="0" smtClean="0"/>
              <a:t>Rozhodnutí SDEU ve věci C-299/02</a:t>
            </a:r>
          </a:p>
          <a:p>
            <a:pPr lvl="2"/>
            <a:r>
              <a:rPr lang="cs-CZ" dirty="0" smtClean="0"/>
              <a:t>Dílo</a:t>
            </a:r>
          </a:p>
          <a:p>
            <a:pPr lvl="3"/>
            <a:r>
              <a:rPr lang="cs-CZ" dirty="0" smtClean="0"/>
              <a:t>„dle rozhodnutí SDEU ve věci C-299/02“</a:t>
            </a:r>
          </a:p>
          <a:p>
            <a:pPr lvl="2"/>
            <a:r>
              <a:rPr lang="cs-CZ" dirty="0" smtClean="0"/>
              <a:t>Vyjádření</a:t>
            </a:r>
          </a:p>
          <a:p>
            <a:pPr lvl="3"/>
            <a:r>
              <a:rPr lang="cs-CZ" dirty="0" smtClean="0"/>
              <a:t>česká verze rozhodnutí; sumarizace; anotace</a:t>
            </a:r>
          </a:p>
          <a:p>
            <a:pPr lvl="4"/>
            <a:r>
              <a:rPr lang="cs-CZ" dirty="0" smtClean="0"/>
              <a:t>Jedná se o odvozeninu</a:t>
            </a:r>
          </a:p>
          <a:p>
            <a:pPr lvl="2"/>
            <a:r>
              <a:rPr lang="cs-CZ" dirty="0" smtClean="0"/>
              <a:t>Manifestace</a:t>
            </a:r>
          </a:p>
          <a:p>
            <a:pPr lvl="3"/>
            <a:r>
              <a:rPr lang="cs-CZ" dirty="0" smtClean="0"/>
              <a:t>PDF verze konkrétního vyjádření</a:t>
            </a:r>
          </a:p>
          <a:p>
            <a:pPr lvl="2"/>
            <a:r>
              <a:rPr lang="cs-CZ" dirty="0" smtClean="0"/>
              <a:t>Předmět</a:t>
            </a:r>
          </a:p>
          <a:p>
            <a:pPr lvl="3"/>
            <a:r>
              <a:rPr lang="cs-CZ" dirty="0" smtClean="0"/>
              <a:t>PDF verze vyjádření ve specifickém adresáři mého počítače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20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Tezaurus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at. Poklad, pokladnice</a:t>
            </a:r>
          </a:p>
          <a:p>
            <a:pPr lvl="1"/>
            <a:r>
              <a:rPr lang="cs-CZ" dirty="0" smtClean="0"/>
              <a:t>Referenční příručka</a:t>
            </a:r>
          </a:p>
          <a:p>
            <a:pPr lvl="1"/>
            <a:r>
              <a:rPr lang="cs-CZ" dirty="0" smtClean="0"/>
              <a:t>Seznam synonym / antonym / právních ekvivalentů</a:t>
            </a:r>
          </a:p>
          <a:p>
            <a:pPr lvl="1"/>
            <a:r>
              <a:rPr lang="cs-CZ" dirty="0" smtClean="0"/>
              <a:t>Hierarchie (nadskupiny, skupiny, podskupiny)</a:t>
            </a:r>
          </a:p>
          <a:p>
            <a:pPr lvl="1"/>
            <a:r>
              <a:rPr lang="cs-CZ" dirty="0" smtClean="0"/>
              <a:t>Téma</a:t>
            </a:r>
          </a:p>
          <a:p>
            <a:pPr lvl="2"/>
            <a:r>
              <a:rPr lang="cs-CZ" dirty="0" smtClean="0"/>
              <a:t>Např. GEMET – životní prostředí, EUROVOC – právo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99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Jazyky v EU</a:t>
            </a:r>
          </a:p>
          <a:p>
            <a:pPr lvl="1"/>
            <a:r>
              <a:rPr lang="cs-CZ" dirty="0" smtClean="0"/>
              <a:t>Angličtina, francouzština, němčina</a:t>
            </a:r>
          </a:p>
          <a:p>
            <a:pPr lvl="1"/>
            <a:r>
              <a:rPr lang="cs-CZ" dirty="0" smtClean="0"/>
              <a:t>Všechny ostatní</a:t>
            </a:r>
          </a:p>
          <a:p>
            <a:pPr lvl="2"/>
            <a:r>
              <a:rPr lang="cs-CZ" dirty="0" smtClean="0"/>
              <a:t>Násobné překládání</a:t>
            </a:r>
          </a:p>
          <a:p>
            <a:pPr lvl="3"/>
            <a:r>
              <a:rPr lang="cs-CZ" dirty="0" smtClean="0"/>
              <a:t>CZ =&gt; LT např. CZ =&gt; ENG =&gt; LT</a:t>
            </a:r>
          </a:p>
          <a:p>
            <a:pPr lvl="1"/>
            <a:r>
              <a:rPr lang="cs-CZ" dirty="0" smtClean="0"/>
              <a:t>Všechna znění jsou autentická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44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Unikátní identifikátor každého dokumentu v EUR-Lexu</a:t>
            </a:r>
          </a:p>
          <a:p>
            <a:r>
              <a:rPr lang="cs-CZ" dirty="0" smtClean="0"/>
              <a:t>Nezohledňuje jazykové verze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5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Složení čísla</a:t>
            </a:r>
          </a:p>
          <a:p>
            <a:pPr lvl="1"/>
            <a:r>
              <a:rPr lang="cs-CZ" dirty="0"/>
              <a:t>Sektor</a:t>
            </a:r>
            <a:r>
              <a:rPr lang="en-US" dirty="0" smtClean="0"/>
              <a:t>[1]</a:t>
            </a:r>
            <a:endParaRPr lang="cs-CZ" dirty="0" smtClean="0"/>
          </a:p>
          <a:p>
            <a:pPr lvl="1"/>
            <a:r>
              <a:rPr lang="cs-CZ" dirty="0" smtClean="0"/>
              <a:t>Rok</a:t>
            </a:r>
            <a:r>
              <a:rPr lang="en-US" dirty="0"/>
              <a:t>[</a:t>
            </a:r>
            <a:r>
              <a:rPr lang="cs-CZ" dirty="0"/>
              <a:t>4</a:t>
            </a:r>
            <a:r>
              <a:rPr lang="en-US" dirty="0" smtClean="0"/>
              <a:t>]</a:t>
            </a:r>
            <a:endParaRPr lang="cs-CZ" dirty="0"/>
          </a:p>
          <a:p>
            <a:pPr lvl="1"/>
            <a:r>
              <a:rPr lang="cs-CZ" dirty="0"/>
              <a:t>Typ</a:t>
            </a:r>
            <a:r>
              <a:rPr lang="en-US" dirty="0"/>
              <a:t>[</a:t>
            </a:r>
            <a:r>
              <a:rPr lang="cs-CZ" dirty="0" smtClean="0"/>
              <a:t>1,2</a:t>
            </a:r>
            <a:r>
              <a:rPr lang="en-US" dirty="0" smtClean="0"/>
              <a:t>]</a:t>
            </a:r>
            <a:endParaRPr lang="cs-CZ" dirty="0" smtClean="0"/>
          </a:p>
          <a:p>
            <a:pPr lvl="1"/>
            <a:r>
              <a:rPr lang="cs-CZ" dirty="0" smtClean="0"/>
              <a:t>Referenční </a:t>
            </a:r>
            <a:r>
              <a:rPr lang="cs-CZ" dirty="0"/>
              <a:t>číslo </a:t>
            </a:r>
            <a:r>
              <a:rPr lang="en-US" dirty="0"/>
              <a:t>[</a:t>
            </a:r>
            <a:r>
              <a:rPr lang="en-US" dirty="0" smtClean="0"/>
              <a:t>3</a:t>
            </a:r>
            <a:r>
              <a:rPr lang="cs-CZ" dirty="0" smtClean="0"/>
              <a:t>,</a:t>
            </a:r>
            <a:r>
              <a:rPr lang="en-US" dirty="0" smtClean="0"/>
              <a:t>4]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7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</a:p>
          <a:p>
            <a:pPr lvl="1"/>
            <a:r>
              <a:rPr lang="cs-CZ" dirty="0" smtClean="0"/>
              <a:t>Mgr. Jakub Harašta (kontaktní osoba, </a:t>
            </a:r>
            <a:r>
              <a:rPr lang="cs-CZ" dirty="0" err="1" smtClean="0"/>
              <a:t>odpovědníky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324B, úterý od 17:00 do 18:30 (+ domluva), ne 10. 3.</a:t>
            </a:r>
          </a:p>
          <a:p>
            <a:pPr lvl="2"/>
            <a:r>
              <a:rPr lang="cs-CZ" dirty="0" err="1" smtClean="0"/>
              <a:t>jakub.harasta</a:t>
            </a:r>
            <a:r>
              <a:rPr lang="en-US" dirty="0" smtClean="0"/>
              <a:t>@</a:t>
            </a:r>
            <a:r>
              <a:rPr lang="cs-CZ" dirty="0" smtClean="0"/>
              <a:t>law.muni.cz</a:t>
            </a:r>
          </a:p>
          <a:p>
            <a:pPr lvl="1"/>
            <a:r>
              <a:rPr lang="cs-CZ" dirty="0" smtClean="0"/>
              <a:t>JUDr. Matěj Myška (4. cvičení)</a:t>
            </a:r>
          </a:p>
          <a:p>
            <a:pPr lvl="2"/>
            <a:r>
              <a:rPr lang="cs-CZ" dirty="0" smtClean="0"/>
              <a:t>324B, středa od 9:35 do 11:10 (+ domluva)</a:t>
            </a:r>
          </a:p>
          <a:p>
            <a:pPr lvl="2"/>
            <a:r>
              <a:rPr lang="cs-CZ" dirty="0" err="1" smtClean="0"/>
              <a:t>matej.myska</a:t>
            </a:r>
            <a:r>
              <a:rPr lang="en-US" dirty="0" smtClean="0"/>
              <a:t>@</a:t>
            </a:r>
            <a:r>
              <a:rPr lang="cs-CZ" dirty="0" smtClean="0"/>
              <a:t>law.muni.cz</a:t>
            </a:r>
          </a:p>
          <a:p>
            <a:pPr lvl="1"/>
            <a:r>
              <a:rPr lang="cs-CZ" dirty="0"/>
              <a:t>Mgr. Pavel </a:t>
            </a:r>
            <a:r>
              <a:rPr lang="cs-CZ" dirty="0" err="1"/>
              <a:t>Loutocký</a:t>
            </a:r>
            <a:r>
              <a:rPr lang="cs-CZ" dirty="0"/>
              <a:t>, BA (Hons) (5. cvičení)</a:t>
            </a:r>
          </a:p>
          <a:p>
            <a:pPr lvl="2"/>
            <a:r>
              <a:rPr lang="cs-CZ" dirty="0" smtClean="0"/>
              <a:t>loutocky@mail.muni.cz</a:t>
            </a:r>
          </a:p>
          <a:p>
            <a:pPr lvl="1"/>
            <a:r>
              <a:rPr lang="cs-CZ" dirty="0" smtClean="0"/>
              <a:t>Mgr. </a:t>
            </a:r>
            <a:r>
              <a:rPr lang="cs-CZ" dirty="0" err="1" smtClean="0"/>
              <a:t>MgA</a:t>
            </a:r>
            <a:r>
              <a:rPr lang="cs-CZ" dirty="0" smtClean="0"/>
              <a:t>. Jakub Míšek (6. cvičení)</a:t>
            </a:r>
          </a:p>
          <a:p>
            <a:pPr lvl="2"/>
            <a:r>
              <a:rPr lang="cs-CZ" dirty="0"/>
              <a:t>jkb.misek@mail.muni.cz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7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III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11997D005</a:t>
            </a:r>
          </a:p>
          <a:p>
            <a:pPr lvl="1"/>
            <a:r>
              <a:rPr lang="cs-CZ" dirty="0" smtClean="0"/>
              <a:t>1 – Smlouvy</a:t>
            </a:r>
          </a:p>
          <a:p>
            <a:pPr lvl="1"/>
            <a:r>
              <a:rPr lang="cs-CZ" dirty="0" smtClean="0"/>
              <a:t>1997 – roku 1997</a:t>
            </a:r>
          </a:p>
          <a:p>
            <a:pPr lvl="1"/>
            <a:r>
              <a:rPr lang="cs-CZ" dirty="0" smtClean="0"/>
              <a:t>D – Amsterdamská smlouva</a:t>
            </a:r>
          </a:p>
          <a:p>
            <a:pPr lvl="1"/>
            <a:r>
              <a:rPr lang="cs-CZ" dirty="0" smtClean="0"/>
              <a:t>005 – článek 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5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IV – příklad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31995L0046</a:t>
            </a:r>
          </a:p>
          <a:p>
            <a:pPr lvl="1"/>
            <a:r>
              <a:rPr lang="cs-CZ" dirty="0" smtClean="0"/>
              <a:t>3 – legislativa</a:t>
            </a:r>
          </a:p>
          <a:p>
            <a:pPr lvl="1"/>
            <a:r>
              <a:rPr lang="cs-CZ" dirty="0" smtClean="0"/>
              <a:t>1995 – z roku 1995</a:t>
            </a:r>
          </a:p>
          <a:p>
            <a:pPr lvl="1"/>
            <a:r>
              <a:rPr lang="cs-CZ" dirty="0" smtClean="0"/>
              <a:t>L – směrnice</a:t>
            </a:r>
          </a:p>
          <a:p>
            <a:pPr lvl="1"/>
            <a:r>
              <a:rPr lang="cs-CZ" dirty="0" smtClean="0"/>
              <a:t>0046 – číslo 46</a:t>
            </a:r>
          </a:p>
          <a:p>
            <a:r>
              <a:rPr lang="cs-CZ" dirty="0" smtClean="0"/>
              <a:t>Jedná se tedy o Směrnici 95/46/ES ze dne 24. </a:t>
            </a:r>
            <a:r>
              <a:rPr lang="cs-CZ" dirty="0"/>
              <a:t>ř</a:t>
            </a:r>
            <a:r>
              <a:rPr lang="cs-CZ" dirty="0" smtClean="0"/>
              <a:t>íjna 1995 o ochraně fyzických osob v souvislosti se zpracováním osobních údajů a o volném pohybu těchto údajů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2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 – příklad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31995L0046</a:t>
            </a:r>
          </a:p>
          <a:p>
            <a:pPr lvl="1"/>
            <a:r>
              <a:rPr lang="cs-CZ" dirty="0" smtClean="0"/>
              <a:t>První číslo nahradím za 7 </a:t>
            </a:r>
          </a:p>
          <a:p>
            <a:pPr lvl="2"/>
            <a:r>
              <a:rPr lang="cs-CZ" dirty="0" smtClean="0"/>
              <a:t>71995L0046</a:t>
            </a:r>
          </a:p>
          <a:p>
            <a:pPr lvl="1"/>
            <a:r>
              <a:rPr lang="cs-CZ" dirty="0" smtClean="0"/>
              <a:t>Přidám hvězdičku</a:t>
            </a:r>
          </a:p>
          <a:p>
            <a:pPr lvl="2"/>
            <a:r>
              <a:rPr lang="cs-CZ" dirty="0"/>
              <a:t>7</a:t>
            </a:r>
            <a:r>
              <a:rPr lang="cs-CZ" dirty="0" smtClean="0"/>
              <a:t>1995L0046*</a:t>
            </a:r>
          </a:p>
          <a:p>
            <a:pPr lvl="1"/>
            <a:r>
              <a:rPr lang="cs-CZ" dirty="0" smtClean="0"/>
              <a:t>Všechny národní implementace příslušné směrnice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6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VI – příklad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31995L0046</a:t>
            </a:r>
          </a:p>
          <a:p>
            <a:pPr lvl="1"/>
            <a:r>
              <a:rPr lang="cs-CZ" dirty="0" smtClean="0"/>
              <a:t>První číslo nahradím za 7</a:t>
            </a:r>
          </a:p>
          <a:p>
            <a:pPr lvl="2"/>
            <a:r>
              <a:rPr lang="cs-CZ" dirty="0" smtClean="0"/>
              <a:t>71995L0046</a:t>
            </a:r>
          </a:p>
          <a:p>
            <a:pPr lvl="1"/>
            <a:r>
              <a:rPr lang="cs-CZ" dirty="0" smtClean="0"/>
              <a:t>Kód státu – ENG, </a:t>
            </a:r>
            <a:r>
              <a:rPr lang="cs-CZ" dirty="0" smtClean="0"/>
              <a:t>CZE, LIT atd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71995L0046ENG</a:t>
            </a:r>
          </a:p>
          <a:p>
            <a:pPr lvl="2"/>
            <a:r>
              <a:rPr lang="cs-CZ" dirty="0" smtClean="0"/>
              <a:t>71995L0046CZE</a:t>
            </a:r>
          </a:p>
          <a:p>
            <a:pPr lvl="1"/>
            <a:r>
              <a:rPr lang="cs-CZ" dirty="0" smtClean="0"/>
              <a:t>Přidám hvězdičku</a:t>
            </a:r>
          </a:p>
          <a:p>
            <a:pPr lvl="2"/>
            <a:r>
              <a:rPr lang="cs-CZ" dirty="0" smtClean="0"/>
              <a:t>71995L0046ENG*</a:t>
            </a:r>
            <a:endParaRPr lang="cs-CZ" dirty="0"/>
          </a:p>
          <a:p>
            <a:pPr lvl="2"/>
            <a:r>
              <a:rPr lang="cs-CZ" dirty="0" smtClean="0"/>
              <a:t>71995L0046CZE*</a:t>
            </a:r>
          </a:p>
          <a:p>
            <a:pPr lvl="1"/>
            <a:r>
              <a:rPr lang="cs-CZ" dirty="0" smtClean="0"/>
              <a:t>Všechny implementace příslušné směrnice v příslušném státě</a:t>
            </a:r>
            <a:endParaRPr lang="cs-CZ" dirty="0"/>
          </a:p>
          <a:p>
            <a:pPr lvl="2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8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VII – příklad 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62012CJ0293</a:t>
            </a:r>
          </a:p>
          <a:p>
            <a:pPr lvl="1"/>
            <a:r>
              <a:rPr lang="cs-CZ" dirty="0" smtClean="0"/>
              <a:t>6 – Case-</a:t>
            </a:r>
            <a:r>
              <a:rPr lang="cs-CZ" dirty="0" err="1" smtClean="0"/>
              <a:t>law</a:t>
            </a:r>
            <a:r>
              <a:rPr lang="cs-CZ" dirty="0" smtClean="0"/>
              <a:t> (SDEU)</a:t>
            </a:r>
          </a:p>
          <a:p>
            <a:pPr lvl="1"/>
            <a:r>
              <a:rPr lang="cs-CZ" dirty="0" smtClean="0"/>
              <a:t>2012 – z roku 2012</a:t>
            </a:r>
          </a:p>
          <a:p>
            <a:pPr lvl="1"/>
            <a:r>
              <a:rPr lang="cs-CZ" dirty="0" smtClean="0"/>
              <a:t>CJ – Rozsudek</a:t>
            </a:r>
          </a:p>
          <a:p>
            <a:pPr lvl="1"/>
            <a:r>
              <a:rPr lang="cs-CZ" dirty="0" smtClean="0"/>
              <a:t>0293 – číslo 293</a:t>
            </a:r>
          </a:p>
          <a:p>
            <a:r>
              <a:rPr lang="cs-CZ" dirty="0" smtClean="0"/>
              <a:t>Rozhodnutí SDEU ve věci C-293/12</a:t>
            </a:r>
          </a:p>
          <a:p>
            <a:pPr lvl="1"/>
            <a:r>
              <a:rPr lang="cs-CZ" dirty="0" smtClean="0"/>
              <a:t>62012CA0293 – oznámení o rozsudku ve věstníku</a:t>
            </a:r>
          </a:p>
          <a:p>
            <a:pPr lvl="1"/>
            <a:r>
              <a:rPr lang="cs-CZ" dirty="0" smtClean="0"/>
              <a:t>62012CC0293 – stanovisko generálního advokáta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1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Case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Identifier</a:t>
            </a:r>
            <a:endParaRPr lang="cs-CZ" dirty="0" smtClean="0"/>
          </a:p>
          <a:p>
            <a:pPr lvl="1"/>
            <a:r>
              <a:rPr lang="cs-CZ" dirty="0" smtClean="0"/>
              <a:t>ECLI:(</a:t>
            </a:r>
            <a:r>
              <a:rPr lang="cs-CZ" dirty="0" err="1" smtClean="0"/>
              <a:t>kód_země</a:t>
            </a:r>
            <a:r>
              <a:rPr lang="cs-CZ" dirty="0" smtClean="0"/>
              <a:t>):(</a:t>
            </a:r>
            <a:r>
              <a:rPr lang="cs-CZ" dirty="0" err="1" smtClean="0"/>
              <a:t>kód_soudu</a:t>
            </a:r>
            <a:r>
              <a:rPr lang="cs-CZ" dirty="0" smtClean="0"/>
              <a:t>):(</a:t>
            </a:r>
            <a:r>
              <a:rPr lang="cs-CZ" dirty="0" err="1" smtClean="0"/>
              <a:t>rok_rozhodnutí</a:t>
            </a:r>
            <a:r>
              <a:rPr lang="cs-CZ" dirty="0" smtClean="0"/>
              <a:t>):(</a:t>
            </a:r>
            <a:r>
              <a:rPr lang="cs-CZ" dirty="0" err="1" smtClean="0"/>
              <a:t>unikátní_identifikátor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Usnadňuje vyhledávání národní judikatury</a:t>
            </a:r>
          </a:p>
          <a:p>
            <a:pPr lvl="1"/>
            <a:r>
              <a:rPr lang="cs-CZ" dirty="0" smtClean="0"/>
              <a:t>Veškeré vs. vztahující se k právu EU</a:t>
            </a:r>
          </a:p>
          <a:p>
            <a:r>
              <a:rPr lang="cs-CZ" dirty="0" smtClean="0"/>
              <a:t>Neinformuje o tom, kde se rozhodnutí „fakticky“ nachází!</a:t>
            </a:r>
          </a:p>
          <a:p>
            <a:pPr lvl="1"/>
            <a:r>
              <a:rPr lang="cs-CZ" dirty="0" smtClean="0"/>
              <a:t>Nutné provázat s vyhledávačem – probíhá testování</a:t>
            </a:r>
          </a:p>
          <a:p>
            <a:pPr lvl="1"/>
            <a:r>
              <a:rPr lang="cs-CZ" dirty="0" smtClean="0"/>
              <a:t>Ve finální fázi </a:t>
            </a:r>
            <a:r>
              <a:rPr lang="cs-CZ" dirty="0" err="1" smtClean="0"/>
              <a:t>hyperlinky</a:t>
            </a:r>
            <a:r>
              <a:rPr lang="cs-CZ" dirty="0" smtClean="0"/>
              <a:t> na všechny databáze obsahující rozhodnutí bez ohledu na jiné označení</a:t>
            </a:r>
          </a:p>
          <a:p>
            <a:r>
              <a:rPr lang="cs-CZ" dirty="0" err="1" smtClean="0"/>
              <a:t>MSpČR</a:t>
            </a:r>
            <a:r>
              <a:rPr lang="cs-CZ" dirty="0" smtClean="0"/>
              <a:t> + NS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19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</a:p>
          <a:p>
            <a:pPr lvl="1"/>
            <a:r>
              <a:rPr lang="cs-CZ" i="1" dirty="0"/>
              <a:t>ECLI:CZ:NS:[rok vydání rozhodnutí]:[číslo senátu].[druh věci - kapitálkami].[běžné číslo].[ročník].[pořadové číslo rozhodnutí u stejné </a:t>
            </a:r>
            <a:r>
              <a:rPr lang="cs-CZ" i="1" dirty="0" err="1"/>
              <a:t>sp</a:t>
            </a:r>
            <a:r>
              <a:rPr lang="cs-CZ" i="1" dirty="0" smtClean="0"/>
              <a:t>. zn</a:t>
            </a:r>
            <a:r>
              <a:rPr lang="cs-CZ" i="1" dirty="0"/>
              <a:t>.- arabsky</a:t>
            </a:r>
            <a:r>
              <a:rPr lang="cs-CZ" i="1" dirty="0" smtClean="0"/>
              <a:t>]</a:t>
            </a:r>
          </a:p>
          <a:p>
            <a:pPr lvl="1"/>
            <a:r>
              <a:rPr lang="cs-CZ" i="1" dirty="0" smtClean="0"/>
              <a:t>ECLI:CZ:NS:2011:22.Cdo.3110.2010.1</a:t>
            </a:r>
          </a:p>
          <a:p>
            <a:pPr lvl="2"/>
            <a:r>
              <a:rPr lang="cs-CZ" i="1" dirty="0" smtClean="0"/>
              <a:t>Jedná se tedy o rozhodnutí Nejvyššího soudu ve věci </a:t>
            </a:r>
            <a:r>
              <a:rPr lang="cs-CZ" i="1" dirty="0" err="1" smtClean="0"/>
              <a:t>sp</a:t>
            </a:r>
            <a:r>
              <a:rPr lang="cs-CZ" i="1" dirty="0" smtClean="0"/>
              <a:t>. zn. 22 </a:t>
            </a:r>
            <a:r>
              <a:rPr lang="cs-CZ" i="1" dirty="0" err="1" smtClean="0"/>
              <a:t>Cdo</a:t>
            </a:r>
            <a:r>
              <a:rPr lang="cs-CZ" i="1" dirty="0" smtClean="0"/>
              <a:t> 3110/2010 z roku 2011. Datum je implicitně opatřeno v posledním identifikátoru „.1“ (tedy první rozhodnutí v této věci v tomto roce).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41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Doctrine</a:t>
            </a:r>
            <a:r>
              <a:rPr lang="cs-CZ" dirty="0" smtClean="0"/>
              <a:t> </a:t>
            </a:r>
            <a:r>
              <a:rPr lang="cs-CZ" dirty="0" err="1" smtClean="0"/>
              <a:t>Identifier</a:t>
            </a:r>
            <a:endParaRPr lang="cs-CZ" dirty="0" smtClean="0"/>
          </a:p>
          <a:p>
            <a:r>
              <a:rPr lang="cs-CZ" dirty="0" smtClean="0"/>
              <a:t>Jen návrh ve hlavách některých</a:t>
            </a:r>
          </a:p>
          <a:p>
            <a:r>
              <a:rPr lang="cs-CZ" dirty="0" smtClean="0"/>
              <a:t>Unikátní </a:t>
            </a:r>
            <a:r>
              <a:rPr lang="cs-CZ" dirty="0" err="1" smtClean="0"/>
              <a:t>tagování</a:t>
            </a:r>
            <a:r>
              <a:rPr lang="cs-CZ" dirty="0" smtClean="0"/>
              <a:t> článku</a:t>
            </a:r>
          </a:p>
          <a:p>
            <a:r>
              <a:rPr lang="cs-CZ" dirty="0" smtClean="0"/>
              <a:t>Problém: publikace na více místech, „divoká“ publikace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85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Eurovoc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Tezaurus</a:t>
            </a:r>
          </a:p>
          <a:p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Zadání výrazu</a:t>
            </a:r>
          </a:p>
          <a:p>
            <a:pPr lvl="1"/>
            <a:r>
              <a:rPr lang="cs-CZ" dirty="0" smtClean="0"/>
              <a:t>Některé výrazy chybí</a:t>
            </a:r>
          </a:p>
          <a:p>
            <a:pPr lvl="2"/>
            <a:r>
              <a:rPr lang="cs-CZ" dirty="0" smtClean="0"/>
              <a:t>Kontrola prostřednictvím PDF</a:t>
            </a:r>
          </a:p>
          <a:p>
            <a:pPr lvl="2"/>
            <a:r>
              <a:rPr lang="cs-CZ" dirty="0" smtClean="0"/>
              <a:t>Stažení abecední permutované verze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3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Eurovoc</a:t>
            </a:r>
            <a:r>
              <a:rPr lang="cs-CZ" dirty="0" smtClean="0"/>
              <a:t> –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Vyhledat „lokalizační údaj“</a:t>
            </a:r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result</a:t>
            </a:r>
            <a:endParaRPr lang="cs-CZ" dirty="0" smtClean="0"/>
          </a:p>
          <a:p>
            <a:pPr lvl="1"/>
            <a:r>
              <a:rPr lang="cs-CZ" dirty="0" smtClean="0"/>
              <a:t>Stažení abecední permutované verze</a:t>
            </a:r>
          </a:p>
          <a:p>
            <a:pPr lvl="1"/>
            <a:r>
              <a:rPr lang="cs-CZ" dirty="0" smtClean="0"/>
              <a:t>Výraz tam opravdu není</a:t>
            </a:r>
          </a:p>
          <a:p>
            <a:r>
              <a:rPr lang="cs-CZ" dirty="0" smtClean="0"/>
              <a:t>Vyhledat „bitevní loď“</a:t>
            </a:r>
          </a:p>
          <a:p>
            <a:pPr lvl="1"/>
            <a:r>
              <a:rPr lang="cs-CZ" dirty="0" smtClean="0"/>
              <a:t>Výraz nalezen</a:t>
            </a:r>
          </a:p>
          <a:p>
            <a:r>
              <a:rPr lang="cs-CZ" dirty="0" smtClean="0"/>
              <a:t>Vyhledat „adopce“</a:t>
            </a:r>
          </a:p>
          <a:p>
            <a:pPr lvl="1"/>
            <a:r>
              <a:rPr lang="cs-CZ" dirty="0" smtClean="0"/>
              <a:t>Nalezeny dva výrazy, je nutné vybrat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</a:t>
            </a:r>
          </a:p>
          <a:p>
            <a:pPr lvl="1"/>
            <a:r>
              <a:rPr lang="cs-CZ" dirty="0"/>
              <a:t>9</a:t>
            </a:r>
            <a:r>
              <a:rPr lang="cs-CZ" dirty="0" smtClean="0"/>
              <a:t>. 3. Přístup k právu EU (JH)</a:t>
            </a:r>
          </a:p>
          <a:p>
            <a:pPr lvl="1"/>
            <a:r>
              <a:rPr lang="cs-CZ" dirty="0" smtClean="0"/>
              <a:t>23. 3. Judikatura SDEU a její použití (JH)</a:t>
            </a:r>
          </a:p>
          <a:p>
            <a:pPr lvl="1"/>
            <a:r>
              <a:rPr lang="cs-CZ" dirty="0" smtClean="0"/>
              <a:t>30. 3. </a:t>
            </a:r>
            <a:r>
              <a:rPr lang="cs-CZ" dirty="0" err="1" smtClean="0"/>
              <a:t>HeinOnline</a:t>
            </a:r>
            <a:r>
              <a:rPr lang="cs-CZ" dirty="0" smtClean="0"/>
              <a:t>, </a:t>
            </a:r>
            <a:r>
              <a:rPr lang="cs-CZ" dirty="0" err="1" smtClean="0"/>
              <a:t>Westlaw</a:t>
            </a:r>
            <a:r>
              <a:rPr lang="cs-CZ" dirty="0" smtClean="0"/>
              <a:t> </a:t>
            </a:r>
            <a:r>
              <a:rPr lang="cs-CZ" dirty="0" smtClean="0"/>
              <a:t>a další (JH) </a:t>
            </a:r>
            <a:r>
              <a:rPr lang="en-US" dirty="0" smtClean="0"/>
              <a:t>[</a:t>
            </a:r>
            <a:r>
              <a:rPr lang="cs-CZ" dirty="0" smtClean="0"/>
              <a:t>!</a:t>
            </a:r>
            <a:r>
              <a:rPr lang="en-US" dirty="0" smtClean="0"/>
              <a:t>]</a:t>
            </a:r>
            <a:endParaRPr lang="cs-CZ" dirty="0" smtClean="0"/>
          </a:p>
          <a:p>
            <a:pPr lvl="1"/>
            <a:r>
              <a:rPr lang="cs-CZ" dirty="0" smtClean="0"/>
              <a:t>20. 4. Volný přístup k právu (MM)</a:t>
            </a:r>
          </a:p>
          <a:p>
            <a:pPr lvl="1"/>
            <a:r>
              <a:rPr lang="cs-CZ" dirty="0"/>
              <a:t>4</a:t>
            </a:r>
            <a:r>
              <a:rPr lang="cs-CZ" dirty="0" smtClean="0"/>
              <a:t>. 5. Judikatura ESLP a její použití (PL)</a:t>
            </a:r>
          </a:p>
          <a:p>
            <a:pPr lvl="1"/>
            <a:r>
              <a:rPr lang="cs-CZ" dirty="0" smtClean="0"/>
              <a:t>18. 5. Informační přetížení (JM)</a:t>
            </a:r>
          </a:p>
          <a:p>
            <a:r>
              <a:rPr lang="cs-CZ" dirty="0" smtClean="0"/>
              <a:t>Aspoň 5 ze 6</a:t>
            </a:r>
          </a:p>
          <a:p>
            <a:r>
              <a:rPr lang="cs-CZ" dirty="0" smtClean="0"/>
              <a:t>Dlouhodobé neúčasti a mimořádně události řešit okamžitě s JH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9592" y="6453336"/>
            <a:ext cx="6837363" cy="263525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073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InterActive</a:t>
            </a:r>
            <a:r>
              <a:rPr lang="cs-CZ" dirty="0" smtClean="0"/>
              <a:t> Terminology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smtClean="0"/>
              <a:t>Zadání výrazu, identifikace výchozího jazyka, identifikace cílového jazyka</a:t>
            </a:r>
          </a:p>
          <a:p>
            <a:r>
              <a:rPr lang="cs-CZ" dirty="0" smtClean="0"/>
              <a:t>Celkem 8 000 000 termínů ve 24 jazycích – ne všechny jsou všude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IATE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Vyhledat „lokalizační údaj“</a:t>
            </a:r>
          </a:p>
          <a:p>
            <a:pPr lvl="1"/>
            <a:r>
              <a:rPr lang="cs-CZ" dirty="0" smtClean="0"/>
              <a:t>Výraz nalezen</a:t>
            </a:r>
            <a:endParaRPr lang="cs-CZ" dirty="0"/>
          </a:p>
          <a:p>
            <a:r>
              <a:rPr lang="cs-CZ" dirty="0" smtClean="0"/>
              <a:t>Vyhledat </a:t>
            </a:r>
            <a:r>
              <a:rPr lang="cs-CZ" dirty="0"/>
              <a:t>„bitevní loď“</a:t>
            </a:r>
          </a:p>
          <a:p>
            <a:pPr lvl="1"/>
            <a:r>
              <a:rPr lang="cs-CZ" dirty="0" smtClean="0"/>
              <a:t>Výraz nenalezen</a:t>
            </a:r>
            <a:endParaRPr lang="cs-CZ" dirty="0"/>
          </a:p>
          <a:p>
            <a:r>
              <a:rPr lang="cs-CZ" dirty="0"/>
              <a:t>Vyhledat </a:t>
            </a:r>
            <a:r>
              <a:rPr lang="cs-CZ" dirty="0" smtClean="0"/>
              <a:t>„veřejný ochránce práv“</a:t>
            </a:r>
            <a:endParaRPr lang="cs-CZ" dirty="0"/>
          </a:p>
          <a:p>
            <a:pPr lvl="1"/>
            <a:r>
              <a:rPr lang="cs-CZ" dirty="0"/>
              <a:t>Nalezeny dva </a:t>
            </a:r>
            <a:r>
              <a:rPr lang="cs-CZ" dirty="0" smtClean="0"/>
              <a:t>výrazy</a:t>
            </a:r>
            <a:endParaRPr lang="cs-CZ" dirty="0"/>
          </a:p>
          <a:p>
            <a:pPr lvl="2"/>
            <a:r>
              <a:rPr lang="cs-CZ" dirty="0" smtClean="0"/>
              <a:t>Nevýhoda nejasnosti, který je poskytnut u neznámých jazyků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170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63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3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Odpovědníky</a:t>
            </a:r>
            <a:endParaRPr lang="cs-CZ" dirty="0" smtClean="0"/>
          </a:p>
          <a:p>
            <a:pPr lvl="1"/>
            <a:r>
              <a:rPr lang="cs-CZ" dirty="0"/>
              <a:t>9</a:t>
            </a:r>
            <a:r>
              <a:rPr lang="cs-CZ" dirty="0" smtClean="0"/>
              <a:t>. </a:t>
            </a:r>
            <a:r>
              <a:rPr lang="cs-CZ" dirty="0"/>
              <a:t>3. Přístup k právu EU (JH)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10. 3. 00:00 do 23. 3. 23:59</a:t>
            </a:r>
            <a:endParaRPr lang="cs-CZ" dirty="0"/>
          </a:p>
          <a:p>
            <a:pPr lvl="1"/>
            <a:r>
              <a:rPr lang="cs-CZ" dirty="0" smtClean="0"/>
              <a:t>20. </a:t>
            </a:r>
            <a:r>
              <a:rPr lang="cs-CZ" dirty="0"/>
              <a:t>4. Volný přístup k právu (MM)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21. 4. 00:00 do 11. 5. 23:59</a:t>
            </a:r>
            <a:endParaRPr lang="cs-CZ" dirty="0"/>
          </a:p>
          <a:p>
            <a:pPr lvl="1"/>
            <a:r>
              <a:rPr lang="cs-CZ" dirty="0" smtClean="0"/>
              <a:t>4. 5. </a:t>
            </a:r>
            <a:r>
              <a:rPr lang="cs-CZ" dirty="0"/>
              <a:t>Judikatura ESLP a její použití (PL)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</a:t>
            </a:r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/>
              <a:t>5</a:t>
            </a:r>
            <a:r>
              <a:rPr lang="cs-CZ" dirty="0" smtClean="0"/>
              <a:t>. 00:00 do 18. 5. 23:59</a:t>
            </a:r>
          </a:p>
          <a:p>
            <a:r>
              <a:rPr lang="cs-CZ" dirty="0" smtClean="0"/>
              <a:t>Všechny 3</a:t>
            </a:r>
          </a:p>
          <a:p>
            <a:r>
              <a:rPr lang="cs-CZ" dirty="0" smtClean="0"/>
              <a:t>Případné náhrady řešit s vyučujícím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30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práva v ČR</a:t>
            </a:r>
          </a:p>
          <a:p>
            <a:pPr lvl="1"/>
            <a:r>
              <a:rPr lang="cs-CZ" dirty="0" smtClean="0"/>
              <a:t>Sbírka zákonů</a:t>
            </a:r>
          </a:p>
          <a:p>
            <a:pPr lvl="2"/>
            <a:r>
              <a:rPr lang="cs-CZ" dirty="0" smtClean="0"/>
              <a:t>Papírová</a:t>
            </a:r>
          </a:p>
          <a:p>
            <a:pPr lvl="2"/>
            <a:r>
              <a:rPr lang="cs-CZ" dirty="0" smtClean="0"/>
              <a:t>Stejnopisy v aplikaci MVČR</a:t>
            </a:r>
          </a:p>
          <a:p>
            <a:pPr lvl="1"/>
            <a:r>
              <a:rPr lang="cs-CZ" dirty="0" err="1" smtClean="0"/>
              <a:t>eSbírka</a:t>
            </a:r>
            <a:endParaRPr lang="cs-CZ" dirty="0" smtClean="0"/>
          </a:p>
          <a:p>
            <a:pPr lvl="1"/>
            <a:r>
              <a:rPr lang="cs-CZ" dirty="0" smtClean="0"/>
              <a:t>Portal.gov.cz</a:t>
            </a:r>
          </a:p>
          <a:p>
            <a:pPr lvl="1"/>
            <a:r>
              <a:rPr lang="cs-CZ" dirty="0" smtClean="0"/>
              <a:t>Zakonyprolidi.cz</a:t>
            </a:r>
          </a:p>
          <a:p>
            <a:pPr lvl="1"/>
            <a:r>
              <a:rPr lang="cs-CZ" dirty="0" smtClean="0"/>
              <a:t>ASPI, Beck, </a:t>
            </a:r>
            <a:r>
              <a:rPr lang="cs-CZ" dirty="0" err="1" smtClean="0"/>
              <a:t>Codexis</a:t>
            </a:r>
            <a:r>
              <a:rPr lang="cs-CZ" dirty="0"/>
              <a:t> </a:t>
            </a:r>
            <a:r>
              <a:rPr lang="cs-CZ" dirty="0" smtClean="0"/>
              <a:t>a další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4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judikatury v ČR</a:t>
            </a:r>
          </a:p>
          <a:p>
            <a:pPr lvl="1"/>
            <a:r>
              <a:rPr lang="cs-CZ" dirty="0" smtClean="0"/>
              <a:t>Zákonná publikace</a:t>
            </a:r>
          </a:p>
          <a:p>
            <a:pPr lvl="2"/>
            <a:r>
              <a:rPr lang="cs-CZ" dirty="0" smtClean="0"/>
              <a:t>Ústavní soud</a:t>
            </a:r>
          </a:p>
          <a:p>
            <a:pPr lvl="2"/>
            <a:r>
              <a:rPr lang="cs-CZ" dirty="0" smtClean="0"/>
              <a:t>Nejvyšší soud</a:t>
            </a:r>
          </a:p>
          <a:p>
            <a:pPr lvl="2"/>
            <a:r>
              <a:rPr lang="cs-CZ" dirty="0" smtClean="0"/>
              <a:t>Nejvyšší správní soud</a:t>
            </a:r>
          </a:p>
          <a:p>
            <a:pPr lvl="1"/>
            <a:r>
              <a:rPr lang="cs-CZ" dirty="0" smtClean="0"/>
              <a:t>Oficiální publikace</a:t>
            </a:r>
          </a:p>
          <a:p>
            <a:pPr lvl="2"/>
            <a:r>
              <a:rPr lang="cs-CZ" dirty="0" err="1" smtClean="0"/>
              <a:t>Nalus</a:t>
            </a:r>
            <a:endParaRPr lang="cs-CZ" dirty="0" smtClean="0"/>
          </a:p>
          <a:p>
            <a:pPr lvl="2"/>
            <a:r>
              <a:rPr lang="cs-CZ" dirty="0" err="1" smtClean="0"/>
              <a:t>Nsoud</a:t>
            </a:r>
            <a:endParaRPr lang="cs-CZ" dirty="0" smtClean="0"/>
          </a:p>
          <a:p>
            <a:pPr lvl="2"/>
            <a:r>
              <a:rPr lang="cs-CZ" dirty="0" err="1" smtClean="0"/>
              <a:t>Nssoud</a:t>
            </a:r>
            <a:endParaRPr lang="cs-CZ" dirty="0" smtClean="0"/>
          </a:p>
          <a:p>
            <a:pPr lvl="2"/>
            <a:r>
              <a:rPr lang="cs-CZ" dirty="0" smtClean="0"/>
              <a:t>Evidence rozhodnutí vrchních a krajských soudů</a:t>
            </a:r>
          </a:p>
          <a:p>
            <a:pPr lvl="1"/>
            <a:r>
              <a:rPr lang="cs-CZ" dirty="0" smtClean="0"/>
              <a:t>Soukromá publikace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65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doktríny</a:t>
            </a:r>
          </a:p>
          <a:p>
            <a:pPr lvl="1"/>
            <a:r>
              <a:rPr lang="cs-CZ" dirty="0" smtClean="0"/>
              <a:t>Knihy</a:t>
            </a:r>
          </a:p>
          <a:p>
            <a:pPr lvl="1"/>
            <a:r>
              <a:rPr lang="cs-CZ" dirty="0" smtClean="0"/>
              <a:t>Odborné časopisy</a:t>
            </a:r>
          </a:p>
          <a:p>
            <a:pPr lvl="1"/>
            <a:r>
              <a:rPr lang="cs-CZ" dirty="0" smtClean="0"/>
              <a:t>Články na specializovaných webech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82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EU</a:t>
            </a:r>
          </a:p>
          <a:p>
            <a:pPr lvl="1"/>
            <a:r>
              <a:rPr lang="cs-CZ" dirty="0" smtClean="0"/>
              <a:t>Povinnost implementovat</a:t>
            </a:r>
          </a:p>
          <a:p>
            <a:pPr lvl="2"/>
            <a:r>
              <a:rPr lang="cs-CZ" dirty="0" smtClean="0"/>
              <a:t>Přímý účinek</a:t>
            </a:r>
          </a:p>
          <a:p>
            <a:pPr lvl="3"/>
            <a:r>
              <a:rPr lang="cs-CZ" dirty="0" err="1" smtClean="0"/>
              <a:t>Ratti</a:t>
            </a:r>
            <a:r>
              <a:rPr lang="cs-CZ" dirty="0" smtClean="0"/>
              <a:t> 148/78 – vertikální, uplatnění práv jednotlivce</a:t>
            </a:r>
          </a:p>
          <a:p>
            <a:pPr lvl="3"/>
            <a:r>
              <a:rPr lang="cs-CZ" dirty="0" err="1" smtClean="0"/>
              <a:t>Marshall</a:t>
            </a:r>
            <a:r>
              <a:rPr lang="cs-CZ" dirty="0" smtClean="0"/>
              <a:t> 152/84 – nevznikají povinnosti</a:t>
            </a:r>
          </a:p>
          <a:p>
            <a:pPr lvl="2"/>
            <a:r>
              <a:rPr lang="cs-CZ" dirty="0" smtClean="0"/>
              <a:t>Tzv. nepřímý účinek</a:t>
            </a:r>
          </a:p>
          <a:p>
            <a:pPr lvl="3"/>
            <a:r>
              <a:rPr lang="cs-CZ" dirty="0" smtClean="0"/>
              <a:t>Von </a:t>
            </a:r>
            <a:r>
              <a:rPr lang="cs-CZ" dirty="0" err="1" smtClean="0"/>
              <a:t>Colson</a:t>
            </a:r>
            <a:r>
              <a:rPr lang="cs-CZ" dirty="0" smtClean="0"/>
              <a:t> a </a:t>
            </a:r>
            <a:r>
              <a:rPr lang="cs-CZ" dirty="0" err="1" smtClean="0"/>
              <a:t>Kamann</a:t>
            </a:r>
            <a:r>
              <a:rPr lang="cs-CZ" dirty="0" smtClean="0"/>
              <a:t> 14/83 – znění a účel směrnice</a:t>
            </a:r>
          </a:p>
          <a:p>
            <a:pPr lvl="3"/>
            <a:r>
              <a:rPr lang="cs-CZ" dirty="0" err="1" smtClean="0"/>
              <a:t>Marleasing</a:t>
            </a:r>
            <a:r>
              <a:rPr lang="cs-CZ" dirty="0" smtClean="0"/>
              <a:t> C-106/89 – základní principy práva</a:t>
            </a:r>
          </a:p>
          <a:p>
            <a:r>
              <a:rPr lang="cs-CZ" dirty="0" smtClean="0"/>
              <a:t>Vyhlášení?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44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Nařízení EU</a:t>
            </a:r>
          </a:p>
          <a:p>
            <a:pPr lvl="1"/>
            <a:r>
              <a:rPr lang="cs-CZ" dirty="0" smtClean="0"/>
              <a:t>Přímý účinek</a:t>
            </a:r>
          </a:p>
          <a:p>
            <a:r>
              <a:rPr lang="cs-CZ" dirty="0" smtClean="0"/>
              <a:t>Vyhlášení?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33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328</TotalTime>
  <Words>1165</Words>
  <Application>Microsoft Office PowerPoint</Application>
  <PresentationFormat>Předvádění na obrazovce (4:3)</PresentationFormat>
  <Paragraphs>283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3558</vt:lpstr>
      <vt:lpstr>BÉŽOVÁ TITL</vt:lpstr>
      <vt:lpstr> Přístup k právu EU sem. sk. 01/03 – 9. března  MP57902K – J15 Jakub Harašta</vt:lpstr>
      <vt:lpstr>EMPIS</vt:lpstr>
      <vt:lpstr>Podmínky ukončení I</vt:lpstr>
      <vt:lpstr>Podmínky ukončení II</vt:lpstr>
      <vt:lpstr>Opakování</vt:lpstr>
      <vt:lpstr>Opakování II</vt:lpstr>
      <vt:lpstr>Opakování III</vt:lpstr>
      <vt:lpstr>Opakování IV</vt:lpstr>
      <vt:lpstr>Opakování V</vt:lpstr>
      <vt:lpstr>Opakování VI</vt:lpstr>
      <vt:lpstr>Četba</vt:lpstr>
      <vt:lpstr>Četba II</vt:lpstr>
      <vt:lpstr>Pojmy I</vt:lpstr>
      <vt:lpstr>Pojmy II</vt:lpstr>
      <vt:lpstr>Pojmy III</vt:lpstr>
      <vt:lpstr>Pojmy IV</vt:lpstr>
      <vt:lpstr>Pojmy V</vt:lpstr>
      <vt:lpstr>CELEX</vt:lpstr>
      <vt:lpstr>CELEX II</vt:lpstr>
      <vt:lpstr>CELEX III - příklad</vt:lpstr>
      <vt:lpstr>CELEX IV – příklad II</vt:lpstr>
      <vt:lpstr>CELEX V – příklad III</vt:lpstr>
      <vt:lpstr>CELEX VI – příklad IV</vt:lpstr>
      <vt:lpstr>CELEX VII – příklad V </vt:lpstr>
      <vt:lpstr>ECLI</vt:lpstr>
      <vt:lpstr>ECLI - příklad</vt:lpstr>
      <vt:lpstr>ELDI</vt:lpstr>
      <vt:lpstr>Eurovoc</vt:lpstr>
      <vt:lpstr>Eurovoc – příklad</vt:lpstr>
      <vt:lpstr>IATE</vt:lpstr>
      <vt:lpstr>IATE - příklad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Jakub Harašta</cp:lastModifiedBy>
  <cp:revision>41</cp:revision>
  <cp:lastPrinted>2015-03-09T09:55:41Z</cp:lastPrinted>
  <dcterms:created xsi:type="dcterms:W3CDTF">2013-09-24T07:50:40Z</dcterms:created>
  <dcterms:modified xsi:type="dcterms:W3CDTF">2015-03-09T14:38:07Z</dcterms:modified>
</cp:coreProperties>
</file>