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7"/>
  </p:notesMasterIdLst>
  <p:handoutMasterIdLst>
    <p:handoutMasterId r:id="rId28"/>
  </p:handoutMasterIdLst>
  <p:sldIdLst>
    <p:sldId id="309" r:id="rId3"/>
    <p:sldId id="365" r:id="rId4"/>
    <p:sldId id="348" r:id="rId5"/>
    <p:sldId id="350" r:id="rId6"/>
    <p:sldId id="351" r:id="rId7"/>
    <p:sldId id="352" r:id="rId8"/>
    <p:sldId id="361" r:id="rId9"/>
    <p:sldId id="359" r:id="rId10"/>
    <p:sldId id="360" r:id="rId11"/>
    <p:sldId id="362" r:id="rId12"/>
    <p:sldId id="363" r:id="rId13"/>
    <p:sldId id="364" r:id="rId14"/>
    <p:sldId id="368" r:id="rId15"/>
    <p:sldId id="369" r:id="rId16"/>
    <p:sldId id="370" r:id="rId17"/>
    <p:sldId id="371" r:id="rId18"/>
    <p:sldId id="372" r:id="rId19"/>
    <p:sldId id="373" r:id="rId20"/>
    <p:sldId id="357" r:id="rId21"/>
    <p:sldId id="358" r:id="rId22"/>
    <p:sldId id="366" r:id="rId23"/>
    <p:sldId id="367" r:id="rId24"/>
    <p:sldId id="374" r:id="rId25"/>
    <p:sldId id="375" r:id="rId26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4747" autoAdjust="0"/>
  </p:normalViewPr>
  <p:slideViewPr>
    <p:cSldViewPr>
      <p:cViewPr>
        <p:scale>
          <a:sx n="83" d="100"/>
          <a:sy n="83" d="100"/>
        </p:scale>
        <p:origin x="-108" y="-1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653F656-6219-4853-815A-BCCD11F8F6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2020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DC396A4-0291-425F-BAC4-F1E6C9F603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959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CC10362-0A75-4D70-9E2F-8877C565E0C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CB9505-931F-4330-A460-1CB8EC72D1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61FC9A-0CFB-46D2-AE58-8EA5FC099C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48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11383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24981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92435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6984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96969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321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32985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0986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FC6EF-F17C-441D-B182-521B285175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3137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35701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46963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455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782016-5C3C-4657-A326-7F4080BEA2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BF7DCC-F76B-46A3-B69F-E3F9AB495D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06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59D42-F908-470D-91E4-B2524A6077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923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E4E9AF-65BE-4081-8432-8D0A693568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40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C2A88B-CC2A-42D5-A6DC-23ECC608B1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675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764487-036E-4983-96F6-7DB617F867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10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599EFE-4FAC-41EE-8509-AE3FC39673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71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4AFF98F-686D-435D-9800-E5501AEEE73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eck-online.beck.de/default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luwerlawonline.com/index.ph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heinonline.org/HOL/Welcom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ite.ebrary.com/lib/masary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earch.ebscohost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law/casop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law/casop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xfordjournals.org/en/our-journals/law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ogin.westlaw.co.uk/maf/wluk/app/tocectory?sttype=stdtemplate&amp;stnew=tr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699792" y="2564905"/>
            <a:ext cx="5969000" cy="2952328"/>
          </a:xfrm>
        </p:spPr>
        <p:txBody>
          <a:bodyPr/>
          <a:lstStyle/>
          <a:p>
            <a:pPr algn="ctr"/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4000" dirty="0" err="1" smtClean="0"/>
              <a:t>HeinOnline</a:t>
            </a:r>
            <a:r>
              <a:rPr lang="cs-CZ" altLang="cs-CZ" sz="4000" dirty="0" smtClean="0"/>
              <a:t>, </a:t>
            </a:r>
            <a:r>
              <a:rPr lang="cs-CZ" altLang="cs-CZ" sz="4000" dirty="0" err="1" smtClean="0"/>
              <a:t>Westlaw</a:t>
            </a:r>
            <a:r>
              <a:rPr lang="cs-CZ" altLang="cs-CZ" sz="4000" dirty="0" smtClean="0"/>
              <a:t> a další</a:t>
            </a:r>
            <a:br>
              <a:rPr lang="cs-CZ" altLang="cs-CZ" sz="4000" dirty="0" smtClean="0"/>
            </a:br>
            <a:r>
              <a:rPr lang="cs-CZ" altLang="cs-CZ" sz="2000" dirty="0" smtClean="0"/>
              <a:t>30. března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4000" dirty="0"/>
              <a:t/>
            </a:r>
            <a:br>
              <a:rPr lang="cs-CZ" altLang="cs-CZ" sz="4000" dirty="0"/>
            </a:br>
            <a:r>
              <a:rPr lang="cs-CZ" altLang="cs-CZ" sz="2400" dirty="0"/>
              <a:t>MP57902K – J15</a:t>
            </a:r>
            <a:br>
              <a:rPr lang="cs-CZ" altLang="cs-CZ" sz="2400" dirty="0"/>
            </a:br>
            <a:r>
              <a:rPr lang="cs-CZ" altLang="cs-CZ" sz="2400" dirty="0"/>
              <a:t>Jakub Harašta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Beck-online Die </a:t>
            </a:r>
            <a:r>
              <a:rPr lang="cs-CZ" dirty="0" err="1" smtClean="0"/>
              <a:t>Datenbank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https://beck-online.beck.de/default.aspx</a:t>
            </a:r>
            <a:r>
              <a:rPr lang="cs-CZ" dirty="0" smtClean="0"/>
              <a:t>?</a:t>
            </a:r>
          </a:p>
          <a:p>
            <a:r>
              <a:rPr lang="cs-CZ" dirty="0" smtClean="0"/>
              <a:t>Komentáře, knihy, časopisy</a:t>
            </a:r>
          </a:p>
          <a:p>
            <a:r>
              <a:rPr lang="cs-CZ" dirty="0" smtClean="0"/>
              <a:t>Německy!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727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Kluwer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Online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www.kluwerlawonline.com/index.php</a:t>
            </a:r>
            <a:endParaRPr lang="cs-CZ" dirty="0" smtClean="0"/>
          </a:p>
          <a:p>
            <a:r>
              <a:rPr lang="cs-CZ" dirty="0" err="1" smtClean="0"/>
              <a:t>Journals</a:t>
            </a:r>
            <a:endParaRPr lang="cs-CZ" dirty="0" smtClean="0"/>
          </a:p>
          <a:p>
            <a:r>
              <a:rPr lang="cs-CZ" dirty="0" err="1" smtClean="0"/>
              <a:t>Manuals</a:t>
            </a:r>
            <a:endParaRPr lang="cs-CZ" dirty="0" smtClean="0"/>
          </a:p>
          <a:p>
            <a:pPr lvl="1"/>
            <a:r>
              <a:rPr lang="cs-CZ" dirty="0" smtClean="0"/>
              <a:t>Komparativní přehledy</a:t>
            </a:r>
          </a:p>
          <a:p>
            <a:r>
              <a:rPr lang="cs-CZ" dirty="0" err="1" smtClean="0"/>
              <a:t>Browse</a:t>
            </a:r>
            <a:r>
              <a:rPr lang="cs-CZ" dirty="0" smtClean="0"/>
              <a:t> </a:t>
            </a:r>
            <a:r>
              <a:rPr lang="cs-CZ" dirty="0" err="1" smtClean="0"/>
              <a:t>Topics</a:t>
            </a:r>
            <a:endParaRPr lang="cs-CZ" dirty="0" smtClean="0"/>
          </a:p>
          <a:p>
            <a:pPr lvl="1"/>
            <a:r>
              <a:rPr lang="cs-CZ" dirty="0" smtClean="0"/>
              <a:t>Omezení vyhledávání na odvětví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1842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HeinOnline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heinonline.org/HOL/Welcome</a:t>
            </a:r>
            <a:endParaRPr lang="cs-CZ" dirty="0" smtClean="0"/>
          </a:p>
          <a:p>
            <a:r>
              <a:rPr lang="cs-CZ" dirty="0" smtClean="0"/>
              <a:t>Americké zdroje</a:t>
            </a:r>
          </a:p>
          <a:p>
            <a:r>
              <a:rPr lang="cs-CZ" dirty="0" smtClean="0"/>
              <a:t>Evropské zdroje</a:t>
            </a:r>
          </a:p>
          <a:p>
            <a:r>
              <a:rPr lang="cs-CZ" dirty="0" smtClean="0"/>
              <a:t>Indexace + plné texty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2890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eBrary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site.ebrary.com/lib/masaryk</a:t>
            </a:r>
            <a:endParaRPr lang="cs-CZ" dirty="0" smtClean="0"/>
          </a:p>
          <a:p>
            <a:r>
              <a:rPr lang="cs-CZ" dirty="0" smtClean="0"/>
              <a:t>Plné texty knih</a:t>
            </a:r>
          </a:p>
          <a:p>
            <a:pPr lvl="1"/>
            <a:r>
              <a:rPr lang="cs-CZ" dirty="0" smtClean="0"/>
              <a:t>Možnost „půjčit“ </a:t>
            </a:r>
            <a:r>
              <a:rPr lang="cs-CZ" dirty="0" err="1" smtClean="0"/>
              <a:t>pdf</a:t>
            </a:r>
            <a:endParaRPr lang="cs-CZ" dirty="0" smtClean="0"/>
          </a:p>
          <a:p>
            <a:pPr lvl="1"/>
            <a:r>
              <a:rPr lang="cs-CZ" dirty="0" smtClean="0"/>
              <a:t>Možnost číst</a:t>
            </a:r>
          </a:p>
          <a:p>
            <a:pPr lvl="1"/>
            <a:r>
              <a:rPr lang="cs-CZ" dirty="0" smtClean="0"/>
              <a:t>Možnost stáhnout kapitolu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1095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EBSCO Host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http://search.ebscohost.com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Index + plné texty</a:t>
            </a:r>
          </a:p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8340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Jstor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Jstor.org</a:t>
            </a:r>
          </a:p>
          <a:p>
            <a:r>
              <a:rPr lang="cs-CZ" dirty="0" smtClean="0"/>
              <a:t>Plné texty i historicky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3261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Cambridge </a:t>
            </a:r>
            <a:r>
              <a:rPr lang="cs-CZ" dirty="0" err="1" smtClean="0"/>
              <a:t>Journals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Journals.cambridge.org</a:t>
            </a:r>
          </a:p>
          <a:p>
            <a:r>
              <a:rPr lang="cs-CZ" dirty="0" smtClean="0"/>
              <a:t>Časopisy vydávané Cambridge University </a:t>
            </a:r>
            <a:r>
              <a:rPr lang="cs-CZ" dirty="0" err="1" smtClean="0"/>
              <a:t>Press</a:t>
            </a:r>
            <a:endParaRPr lang="cs-CZ" dirty="0" smtClean="0"/>
          </a:p>
          <a:p>
            <a:r>
              <a:rPr lang="cs-CZ" dirty="0" smtClean="0"/>
              <a:t>Plné texty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9646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ProQuest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Search.ProQuest.com</a:t>
            </a:r>
          </a:p>
          <a:p>
            <a:r>
              <a:rPr lang="cs-CZ" dirty="0" smtClean="0"/>
              <a:t>Abstrakta + plné texty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9491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Discovery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Discovery.muni.cz</a:t>
            </a:r>
          </a:p>
          <a:p>
            <a:r>
              <a:rPr lang="cs-CZ" dirty="0" smtClean="0"/>
              <a:t>EBSCO </a:t>
            </a:r>
            <a:r>
              <a:rPr lang="cs-CZ" dirty="0" err="1" smtClean="0"/>
              <a:t>Discovery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cs-CZ" dirty="0" smtClean="0"/>
          </a:p>
          <a:p>
            <a:pPr lvl="1"/>
            <a:r>
              <a:rPr lang="cs-CZ" dirty="0" smtClean="0"/>
              <a:t>Prohledávání elektronických informačních zdrojů MU</a:t>
            </a:r>
          </a:p>
          <a:p>
            <a:pPr lvl="1"/>
            <a:r>
              <a:rPr lang="cs-CZ" dirty="0" err="1" smtClean="0"/>
              <a:t>Nature</a:t>
            </a:r>
            <a:r>
              <a:rPr lang="cs-CZ" dirty="0" smtClean="0"/>
              <a:t>, </a:t>
            </a:r>
            <a:r>
              <a:rPr lang="cs-CZ" dirty="0" err="1" smtClean="0"/>
              <a:t>Elsevier</a:t>
            </a:r>
            <a:r>
              <a:rPr lang="cs-CZ" dirty="0" smtClean="0"/>
              <a:t>, </a:t>
            </a:r>
            <a:r>
              <a:rPr lang="cs-CZ" dirty="0" err="1" smtClean="0"/>
              <a:t>Springer</a:t>
            </a:r>
            <a:r>
              <a:rPr lang="cs-CZ" dirty="0" smtClean="0"/>
              <a:t>, </a:t>
            </a:r>
            <a:r>
              <a:rPr lang="cs-CZ" dirty="0" err="1" smtClean="0"/>
              <a:t>Wiley</a:t>
            </a:r>
            <a:r>
              <a:rPr lang="cs-CZ" dirty="0" smtClean="0"/>
              <a:t> a další</a:t>
            </a:r>
          </a:p>
          <a:p>
            <a:r>
              <a:rPr lang="cs-CZ" dirty="0" smtClean="0"/>
              <a:t>Rozdělení</a:t>
            </a:r>
          </a:p>
          <a:p>
            <a:pPr lvl="1"/>
            <a:r>
              <a:rPr lang="cs-CZ" dirty="0" smtClean="0"/>
              <a:t>Licencované zdroje</a:t>
            </a:r>
          </a:p>
          <a:p>
            <a:pPr lvl="1"/>
            <a:r>
              <a:rPr lang="cs-CZ" dirty="0" err="1" smtClean="0"/>
              <a:t>Metazdroje</a:t>
            </a:r>
            <a:endParaRPr lang="cs-CZ" dirty="0" smtClean="0"/>
          </a:p>
          <a:p>
            <a:pPr lvl="1"/>
            <a:r>
              <a:rPr lang="cs-CZ" dirty="0" smtClean="0"/>
              <a:t>Free-trial zdroje</a:t>
            </a:r>
          </a:p>
          <a:p>
            <a:pPr lvl="1"/>
            <a:r>
              <a:rPr lang="cs-CZ" dirty="0" smtClean="0"/>
              <a:t>Volně dostupné zdroje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1225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Scopus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Scopus.com</a:t>
            </a:r>
          </a:p>
          <a:p>
            <a:r>
              <a:rPr lang="cs-CZ" dirty="0" smtClean="0"/>
              <a:t>Citační a abstraktová databáze</a:t>
            </a:r>
          </a:p>
          <a:p>
            <a:pPr lvl="1"/>
            <a:r>
              <a:rPr lang="cs-CZ" dirty="0" smtClean="0"/>
              <a:t>Časopisy</a:t>
            </a:r>
          </a:p>
          <a:p>
            <a:r>
              <a:rPr lang="cs-CZ" dirty="0" smtClean="0"/>
              <a:t>Podmínky pro zařazení</a:t>
            </a:r>
          </a:p>
          <a:p>
            <a:r>
              <a:rPr lang="cs-CZ" dirty="0" smtClean="0"/>
              <a:t>Neobsahuje texty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146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Klíčová slova</a:t>
            </a:r>
          </a:p>
          <a:p>
            <a:r>
              <a:rPr lang="cs-CZ" dirty="0" smtClean="0"/>
              <a:t>Vyhledávací operátory (AND, NOT, OR …)</a:t>
            </a:r>
          </a:p>
          <a:p>
            <a:r>
              <a:rPr lang="cs-CZ" dirty="0" smtClean="0"/>
              <a:t>Zdroje</a:t>
            </a:r>
          </a:p>
          <a:p>
            <a:pPr lvl="1"/>
            <a:r>
              <a:rPr lang="cs-CZ" dirty="0" smtClean="0"/>
              <a:t>Primární – plné texty</a:t>
            </a:r>
          </a:p>
          <a:p>
            <a:pPr lvl="1"/>
            <a:r>
              <a:rPr lang="cs-CZ" dirty="0" smtClean="0"/>
              <a:t>Sekundární – index, abstrakt, výtah atp.</a:t>
            </a:r>
          </a:p>
          <a:p>
            <a:r>
              <a:rPr lang="cs-CZ" dirty="0" smtClean="0"/>
              <a:t>Zdroje</a:t>
            </a:r>
          </a:p>
          <a:p>
            <a:pPr lvl="1"/>
            <a:r>
              <a:rPr lang="cs-CZ" dirty="0" smtClean="0"/>
              <a:t>Volně dostupné</a:t>
            </a:r>
          </a:p>
          <a:p>
            <a:pPr lvl="1"/>
            <a:r>
              <a:rPr lang="cs-CZ" dirty="0" smtClean="0"/>
              <a:t>Proprietární</a:t>
            </a:r>
            <a:endParaRPr lang="cs-CZ" dirty="0"/>
          </a:p>
          <a:p>
            <a:pPr lvl="2"/>
            <a:r>
              <a:rPr lang="cs-CZ" dirty="0" smtClean="0"/>
              <a:t>Z fakulty</a:t>
            </a:r>
          </a:p>
          <a:p>
            <a:pPr lvl="2"/>
            <a:r>
              <a:rPr lang="cs-CZ" dirty="0" smtClean="0"/>
              <a:t>Z univerzity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1803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</a:t>
            </a:r>
            <a:r>
              <a:rPr lang="cs-CZ" dirty="0" err="1" smtClean="0"/>
              <a:t>of</a:t>
            </a:r>
            <a:r>
              <a:rPr lang="cs-CZ" dirty="0" smtClean="0"/>
              <a:t> Science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WebOfKnowledge.com</a:t>
            </a:r>
          </a:p>
          <a:p>
            <a:r>
              <a:rPr lang="cs-CZ" dirty="0" smtClean="0"/>
              <a:t>Index</a:t>
            </a:r>
          </a:p>
          <a:p>
            <a:pPr lvl="1"/>
            <a:r>
              <a:rPr lang="cs-CZ" dirty="0" smtClean="0"/>
              <a:t>Časopisy</a:t>
            </a:r>
          </a:p>
          <a:p>
            <a:pPr lvl="1"/>
            <a:r>
              <a:rPr lang="cs-CZ" dirty="0" smtClean="0"/>
              <a:t>Sborníky</a:t>
            </a:r>
          </a:p>
          <a:p>
            <a:r>
              <a:rPr lang="cs-CZ" dirty="0" smtClean="0"/>
              <a:t>Podmínky pro zařazení</a:t>
            </a:r>
          </a:p>
          <a:p>
            <a:r>
              <a:rPr lang="cs-CZ" dirty="0" smtClean="0"/>
              <a:t>Neobsahuje texty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7093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Duševné</a:t>
            </a:r>
            <a:r>
              <a:rPr lang="cs-CZ" dirty="0" smtClean="0"/>
              <a:t> </a:t>
            </a:r>
            <a:r>
              <a:rPr lang="cs-CZ" dirty="0" err="1" smtClean="0"/>
              <a:t>vlastnictvo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https://is.muni.cz/auth/do/law/casop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Slovenský časopis věnovaný PDV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311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Bulletin zahraničního oddělení 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https://is.muni.cz/auth/do/law/casop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Přehledy novinek</a:t>
            </a:r>
          </a:p>
          <a:p>
            <a:pPr lvl="1"/>
            <a:r>
              <a:rPr lang="cs-CZ" dirty="0" smtClean="0"/>
              <a:t>Předpisy</a:t>
            </a:r>
          </a:p>
          <a:p>
            <a:pPr lvl="1"/>
            <a:r>
              <a:rPr lang="cs-CZ" dirty="0" smtClean="0"/>
              <a:t>Judikatura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6108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5166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658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Science </a:t>
            </a:r>
            <a:r>
              <a:rPr lang="cs-CZ" dirty="0" err="1" smtClean="0"/>
              <a:t>Research</a:t>
            </a:r>
            <a:r>
              <a:rPr lang="cs-CZ" dirty="0" smtClean="0"/>
              <a:t> Network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SSRN.com</a:t>
            </a:r>
          </a:p>
          <a:p>
            <a:r>
              <a:rPr lang="cs-CZ" dirty="0" err="1" smtClean="0"/>
              <a:t>Working</a:t>
            </a:r>
            <a:r>
              <a:rPr lang="cs-CZ" dirty="0" smtClean="0"/>
              <a:t> / </a:t>
            </a:r>
            <a:r>
              <a:rPr lang="cs-CZ" dirty="0" err="1" smtClean="0"/>
              <a:t>forthcoming</a:t>
            </a:r>
            <a:endParaRPr lang="cs-CZ" dirty="0" smtClean="0"/>
          </a:p>
          <a:p>
            <a:r>
              <a:rPr lang="cs-CZ" dirty="0" smtClean="0"/>
              <a:t>Hostuje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 pro akademické instituce</a:t>
            </a:r>
          </a:p>
          <a:p>
            <a:pPr lvl="1"/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Centers</a:t>
            </a:r>
            <a:r>
              <a:rPr lang="cs-CZ" dirty="0"/>
              <a:t> </a:t>
            </a:r>
            <a:r>
              <a:rPr lang="cs-CZ" dirty="0" err="1"/>
              <a:t>Papers</a:t>
            </a:r>
            <a:endParaRPr lang="cs-CZ" dirty="0"/>
          </a:p>
          <a:p>
            <a:pPr lvl="1"/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Papers</a:t>
            </a:r>
            <a:endParaRPr lang="cs-CZ" dirty="0"/>
          </a:p>
          <a:p>
            <a:pPr lvl="2"/>
            <a:r>
              <a:rPr lang="cs-CZ" dirty="0" err="1"/>
              <a:t>Law</a:t>
            </a:r>
            <a:r>
              <a:rPr lang="cs-CZ" dirty="0"/>
              <a:t>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cs-CZ" dirty="0" err="1"/>
              <a:t>Economics</a:t>
            </a:r>
            <a:endParaRPr lang="cs-CZ" dirty="0"/>
          </a:p>
          <a:p>
            <a:pPr lvl="2"/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cs-CZ" dirty="0"/>
          </a:p>
          <a:p>
            <a:pPr lvl="2"/>
            <a:r>
              <a:rPr lang="cs-CZ" dirty="0"/>
              <a:t>Public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019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Directory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Open Access </a:t>
            </a:r>
            <a:r>
              <a:rPr lang="cs-CZ" dirty="0" err="1" smtClean="0"/>
              <a:t>Journals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DOAJ.org</a:t>
            </a:r>
          </a:p>
          <a:p>
            <a:r>
              <a:rPr lang="cs-CZ" dirty="0" smtClean="0"/>
              <a:t>Rozcestník časopisů s Open Access politikou</a:t>
            </a:r>
          </a:p>
          <a:p>
            <a:pPr lvl="1"/>
            <a:r>
              <a:rPr lang="cs-CZ" dirty="0" smtClean="0"/>
              <a:t>1 872 551 článků (ke 30. 3.)</a:t>
            </a:r>
          </a:p>
          <a:p>
            <a:pPr lvl="1"/>
            <a:r>
              <a:rPr lang="cs-CZ" dirty="0" smtClean="0"/>
              <a:t>Právních spíše méně</a:t>
            </a:r>
          </a:p>
          <a:p>
            <a:r>
              <a:rPr lang="cs-CZ" dirty="0" smtClean="0"/>
              <a:t>Možno třídit podle licencí</a:t>
            </a:r>
          </a:p>
          <a:p>
            <a:pPr lvl="1"/>
            <a:r>
              <a:rPr lang="cs-CZ" dirty="0" smtClean="0"/>
              <a:t>Různé varianty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endParaRPr lang="cs-CZ" dirty="0" smtClean="0"/>
          </a:p>
          <a:p>
            <a:r>
              <a:rPr lang="cs-CZ" dirty="0" smtClean="0"/>
              <a:t>Země publikace, jazyk, rok publikace</a:t>
            </a:r>
          </a:p>
          <a:p>
            <a:r>
              <a:rPr lang="cs-CZ" dirty="0" smtClean="0"/>
              <a:t>Kumulativní podmínky</a:t>
            </a:r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3319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Directory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Open Access </a:t>
            </a:r>
            <a:r>
              <a:rPr lang="cs-CZ" dirty="0" err="1" smtClean="0"/>
              <a:t>Repositories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00808"/>
            <a:ext cx="7772400" cy="4430117"/>
          </a:xfrm>
        </p:spPr>
        <p:txBody>
          <a:bodyPr/>
          <a:lstStyle/>
          <a:p>
            <a:r>
              <a:rPr lang="cs-CZ" dirty="0" smtClean="0"/>
              <a:t>OpenDOAR.org</a:t>
            </a:r>
          </a:p>
          <a:p>
            <a:r>
              <a:rPr lang="cs-CZ" dirty="0" smtClean="0"/>
              <a:t>Seznam </a:t>
            </a:r>
            <a:r>
              <a:rPr lang="cs-CZ" dirty="0" err="1" smtClean="0"/>
              <a:t>repozitářů</a:t>
            </a:r>
            <a:endParaRPr lang="cs-CZ" dirty="0" smtClean="0"/>
          </a:p>
          <a:p>
            <a:r>
              <a:rPr lang="cs-CZ" dirty="0" smtClean="0"/>
              <a:t>Vyhledávání nad </a:t>
            </a:r>
            <a:r>
              <a:rPr lang="cs-CZ" dirty="0" err="1" smtClean="0"/>
              <a:t>repozitáři</a:t>
            </a:r>
            <a:endParaRPr lang="cs-CZ" dirty="0" smtClean="0"/>
          </a:p>
          <a:p>
            <a:r>
              <a:rPr lang="cs-CZ" dirty="0" smtClean="0"/>
              <a:t>Google </a:t>
            </a:r>
            <a:r>
              <a:rPr lang="cs-CZ" dirty="0" err="1" smtClean="0"/>
              <a:t>Custom</a:t>
            </a:r>
            <a:r>
              <a:rPr lang="cs-CZ" dirty="0" smtClean="0"/>
              <a:t> </a:t>
            </a:r>
            <a:r>
              <a:rPr lang="cs-CZ" dirty="0" err="1" smtClean="0"/>
              <a:t>Search</a:t>
            </a:r>
            <a:endParaRPr lang="cs-CZ" dirty="0" smtClean="0"/>
          </a:p>
          <a:p>
            <a:pPr lvl="1"/>
            <a:r>
              <a:rPr lang="cs-CZ" dirty="0" smtClean="0"/>
              <a:t>Známé, nepříliš použitelné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241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Registry </a:t>
            </a:r>
            <a:r>
              <a:rPr lang="cs-CZ" dirty="0" err="1" smtClean="0"/>
              <a:t>of</a:t>
            </a:r>
            <a:r>
              <a:rPr lang="cs-CZ" dirty="0" smtClean="0"/>
              <a:t> Open Access </a:t>
            </a:r>
            <a:r>
              <a:rPr lang="cs-CZ" dirty="0" err="1" smtClean="0"/>
              <a:t>Repositories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ROAR.eprints.org</a:t>
            </a:r>
          </a:p>
          <a:p>
            <a:r>
              <a:rPr lang="cs-CZ" dirty="0" smtClean="0"/>
              <a:t>Seznam </a:t>
            </a:r>
            <a:r>
              <a:rPr lang="cs-CZ" dirty="0" err="1" smtClean="0"/>
              <a:t>repozitářů</a:t>
            </a:r>
            <a:endParaRPr lang="cs-CZ" dirty="0" smtClean="0"/>
          </a:p>
          <a:p>
            <a:r>
              <a:rPr lang="cs-CZ" dirty="0" smtClean="0"/>
              <a:t>Vyhledávání nad </a:t>
            </a:r>
            <a:r>
              <a:rPr lang="cs-CZ" dirty="0" err="1" smtClean="0"/>
              <a:t>repozitáři</a:t>
            </a:r>
            <a:endParaRPr lang="cs-CZ" dirty="0" smtClean="0"/>
          </a:p>
          <a:p>
            <a:r>
              <a:rPr lang="cs-CZ" dirty="0" smtClean="0"/>
              <a:t>Vlastní vyhledávací formulář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870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RavelLaw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Ravellaw.com</a:t>
            </a:r>
          </a:p>
          <a:p>
            <a:r>
              <a:rPr lang="cs-CZ" dirty="0" smtClean="0"/>
              <a:t>US judikatura</a:t>
            </a:r>
          </a:p>
          <a:p>
            <a:r>
              <a:rPr lang="cs-CZ" dirty="0" smtClean="0"/>
              <a:t>Vizualizace</a:t>
            </a:r>
          </a:p>
          <a:p>
            <a:pPr lvl="1"/>
            <a:r>
              <a:rPr lang="cs-CZ" dirty="0" smtClean="0"/>
              <a:t>Souvislosti</a:t>
            </a:r>
          </a:p>
          <a:p>
            <a:pPr lvl="1"/>
            <a:r>
              <a:rPr lang="cs-CZ" dirty="0" smtClean="0"/>
              <a:t>Vzájemné citace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8105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Oxford </a:t>
            </a:r>
            <a:r>
              <a:rPr lang="cs-CZ" dirty="0" err="1" smtClean="0"/>
              <a:t>Journals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www.oxfordjournals.org/en/our-journals/law.html</a:t>
            </a:r>
            <a:endParaRPr lang="cs-CZ" dirty="0" smtClean="0"/>
          </a:p>
          <a:p>
            <a:r>
              <a:rPr lang="cs-CZ" dirty="0" smtClean="0"/>
              <a:t>Seznam časopisů vydávaných Oxford University </a:t>
            </a:r>
            <a:r>
              <a:rPr lang="cs-CZ" dirty="0" err="1" smtClean="0"/>
              <a:t>Press</a:t>
            </a:r>
            <a:endParaRPr lang="cs-CZ" dirty="0" smtClean="0"/>
          </a:p>
          <a:p>
            <a:r>
              <a:rPr lang="cs-CZ" dirty="0" smtClean="0"/>
              <a:t>Archivy</a:t>
            </a:r>
          </a:p>
          <a:p>
            <a:pPr lvl="1"/>
            <a:r>
              <a:rPr lang="cs-CZ" dirty="0" smtClean="0"/>
              <a:t>Chybí obsah v minulosti</a:t>
            </a:r>
          </a:p>
          <a:p>
            <a:r>
              <a:rPr lang="cs-CZ" dirty="0" smtClean="0"/>
              <a:t>Možnost vyhledávání tematicky souvisejících časopisů</a:t>
            </a:r>
          </a:p>
          <a:p>
            <a:r>
              <a:rPr lang="cs-CZ" dirty="0" smtClean="0"/>
              <a:t>Texty</a:t>
            </a:r>
          </a:p>
          <a:p>
            <a:pPr lvl="1"/>
            <a:r>
              <a:rPr lang="cs-CZ" dirty="0" err="1" smtClean="0"/>
              <a:t>Abstract</a:t>
            </a:r>
            <a:r>
              <a:rPr lang="cs-CZ" dirty="0" smtClean="0"/>
              <a:t>, PDF, HTML</a:t>
            </a:r>
          </a:p>
          <a:p>
            <a:r>
              <a:rPr lang="cs-CZ" dirty="0" smtClean="0"/>
              <a:t>PDF</a:t>
            </a:r>
          </a:p>
          <a:p>
            <a:pPr lvl="1"/>
            <a:r>
              <a:rPr lang="cs-CZ" dirty="0" smtClean="0"/>
              <a:t>Odkaz, datum stažení, MU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309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Westlaw</a:t>
            </a:r>
            <a:r>
              <a:rPr lang="cs-CZ" dirty="0" smtClean="0"/>
              <a:t> 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login.westlaw.co.uk/maf/wluk/app/tocectory?sttype=stdtemplate&amp;stnew=true</a:t>
            </a:r>
            <a:endParaRPr lang="cs-CZ" dirty="0" smtClean="0"/>
          </a:p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endParaRPr lang="cs-CZ" dirty="0" smtClean="0"/>
          </a:p>
          <a:p>
            <a:pPr lvl="1"/>
            <a:r>
              <a:rPr lang="cs-CZ" dirty="0" smtClean="0"/>
              <a:t>Náhledy, abstrakta, výtahy</a:t>
            </a:r>
          </a:p>
          <a:p>
            <a:r>
              <a:rPr lang="cs-CZ" dirty="0" smtClean="0"/>
              <a:t>Řetězené vyhledávání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8039641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513</TotalTime>
  <Words>392</Words>
  <Application>Microsoft Office PowerPoint</Application>
  <PresentationFormat>Předvádění na obrazovce (4:3)</PresentationFormat>
  <Paragraphs>153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3558</vt:lpstr>
      <vt:lpstr>BÉŽOVÁ TITL</vt:lpstr>
      <vt:lpstr> HeinOnline, Westlaw a další 30. března  MP57902K – J15 Jakub Harašta</vt:lpstr>
      <vt:lpstr>Rešerše</vt:lpstr>
      <vt:lpstr>Social Science Research Network</vt:lpstr>
      <vt:lpstr>Directory of Open Access Journals</vt:lpstr>
      <vt:lpstr>Directory of Open Access Repositories</vt:lpstr>
      <vt:lpstr>Registry of Open Access Repositories</vt:lpstr>
      <vt:lpstr>RavelLaw</vt:lpstr>
      <vt:lpstr>Oxford Journals</vt:lpstr>
      <vt:lpstr>Westlaw UK</vt:lpstr>
      <vt:lpstr>Beck-online Die Datenbank</vt:lpstr>
      <vt:lpstr>Kluwer Law Online</vt:lpstr>
      <vt:lpstr>HeinOnline</vt:lpstr>
      <vt:lpstr>eBrary</vt:lpstr>
      <vt:lpstr>EBSCO Host</vt:lpstr>
      <vt:lpstr>Jstor</vt:lpstr>
      <vt:lpstr>Cambridge Journals</vt:lpstr>
      <vt:lpstr>ProQuest</vt:lpstr>
      <vt:lpstr>Discovery</vt:lpstr>
      <vt:lpstr>Scopus</vt:lpstr>
      <vt:lpstr>Web of Science</vt:lpstr>
      <vt:lpstr>Duševné vlastnictvo</vt:lpstr>
      <vt:lpstr>Bulletin zahraničního oddělení NS</vt:lpstr>
      <vt:lpstr>Otázky?</vt:lpstr>
      <vt:lpstr>Děkuji Vám za pozornost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MP314K Právní informatika  Mgr. Jakub Harašta</dc:title>
  <dc:creator>Jakub Harašta</dc:creator>
  <cp:lastModifiedBy>Jakub Harašta</cp:lastModifiedBy>
  <cp:revision>61</cp:revision>
  <cp:lastPrinted>2015-03-16T09:28:08Z</cp:lastPrinted>
  <dcterms:created xsi:type="dcterms:W3CDTF">2013-09-24T07:50:40Z</dcterms:created>
  <dcterms:modified xsi:type="dcterms:W3CDTF">2015-04-01T08:10:00Z</dcterms:modified>
</cp:coreProperties>
</file>