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</p:sldMasterIdLst>
  <p:notesMasterIdLst>
    <p:notesMasterId r:id="rId57"/>
  </p:notesMasterIdLst>
  <p:handoutMasterIdLst>
    <p:handoutMasterId r:id="rId58"/>
  </p:handoutMasterIdLst>
  <p:sldIdLst>
    <p:sldId id="309" r:id="rId3"/>
    <p:sldId id="365" r:id="rId4"/>
    <p:sldId id="377" r:id="rId5"/>
    <p:sldId id="379" r:id="rId6"/>
    <p:sldId id="383" r:id="rId7"/>
    <p:sldId id="380" r:id="rId8"/>
    <p:sldId id="437" r:id="rId9"/>
    <p:sldId id="384" r:id="rId10"/>
    <p:sldId id="390" r:id="rId11"/>
    <p:sldId id="436" r:id="rId12"/>
    <p:sldId id="381" r:id="rId13"/>
    <p:sldId id="386" r:id="rId14"/>
    <p:sldId id="382" r:id="rId15"/>
    <p:sldId id="387" r:id="rId16"/>
    <p:sldId id="388" r:id="rId17"/>
    <p:sldId id="389" r:id="rId18"/>
    <p:sldId id="391" r:id="rId19"/>
    <p:sldId id="392" r:id="rId20"/>
    <p:sldId id="393" r:id="rId21"/>
    <p:sldId id="394" r:id="rId22"/>
    <p:sldId id="396" r:id="rId23"/>
    <p:sldId id="395" r:id="rId24"/>
    <p:sldId id="400" r:id="rId25"/>
    <p:sldId id="405" r:id="rId26"/>
    <p:sldId id="401" r:id="rId27"/>
    <p:sldId id="402" r:id="rId28"/>
    <p:sldId id="403" r:id="rId29"/>
    <p:sldId id="407" r:id="rId30"/>
    <p:sldId id="408" r:id="rId31"/>
    <p:sldId id="409" r:id="rId32"/>
    <p:sldId id="410" r:id="rId33"/>
    <p:sldId id="411" r:id="rId34"/>
    <p:sldId id="412" r:id="rId35"/>
    <p:sldId id="414" r:id="rId36"/>
    <p:sldId id="415" r:id="rId37"/>
    <p:sldId id="416" r:id="rId38"/>
    <p:sldId id="417" r:id="rId39"/>
    <p:sldId id="419" r:id="rId40"/>
    <p:sldId id="420" r:id="rId41"/>
    <p:sldId id="421" r:id="rId42"/>
    <p:sldId id="406" r:id="rId43"/>
    <p:sldId id="425" r:id="rId44"/>
    <p:sldId id="426" r:id="rId45"/>
    <p:sldId id="435" r:id="rId46"/>
    <p:sldId id="424" r:id="rId47"/>
    <p:sldId id="397" r:id="rId48"/>
    <p:sldId id="427" r:id="rId49"/>
    <p:sldId id="429" r:id="rId50"/>
    <p:sldId id="430" r:id="rId51"/>
    <p:sldId id="432" r:id="rId52"/>
    <p:sldId id="433" r:id="rId53"/>
    <p:sldId id="431" r:id="rId54"/>
    <p:sldId id="374" r:id="rId55"/>
    <p:sldId id="375" r:id="rId56"/>
  </p:sldIdLst>
  <p:sldSz cx="9144000" cy="6858000" type="screen4x3"/>
  <p:notesSz cx="6797675" cy="9926638"/>
  <p:defaultTextStyle>
    <a:defPPr>
      <a:defRPr lang="cs-CZ"/>
    </a:defPPr>
    <a:lvl1pPr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5BD"/>
    <a:srgbClr val="E7C99D"/>
    <a:srgbClr val="80379B"/>
    <a:srgbClr val="A9AAAE"/>
    <a:srgbClr val="68676C"/>
    <a:srgbClr val="DFE1E2"/>
    <a:srgbClr val="F6F6F7"/>
    <a:srgbClr val="DFE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747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653F656-6219-4853-815A-BCCD11F8F6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2020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334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4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 altLang="cs-CZ"/>
          </a:p>
        </p:txBody>
      </p:sp>
      <p:sp>
        <p:nvSpPr>
          <p:cNvPr id="334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DC396A4-0291-425F-BAC4-F1E6C9F603B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8959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05100" y="3860800"/>
            <a:ext cx="5969000" cy="2376488"/>
          </a:xfrm>
        </p:spPr>
        <p:txBody>
          <a:bodyPr bIns="1080000"/>
          <a:lstStyle>
            <a:lvl1pPr>
              <a:defRPr sz="4600"/>
            </a:lvl1pPr>
          </a:lstStyle>
          <a:p>
            <a:pPr lvl="0"/>
            <a:r>
              <a:rPr lang="cs-CZ" altLang="cs-CZ" noProof="0" smtClean="0"/>
              <a:t>Kliknutím lze upravit styl.</a:t>
            </a:r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05100" y="3141663"/>
            <a:ext cx="5969000" cy="6477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68676C"/>
                </a:solidFill>
              </a:defRPr>
            </a:lvl1pPr>
          </a:lstStyle>
          <a:p>
            <a:pPr lvl="0"/>
            <a:r>
              <a:rPr lang="cs-CZ" altLang="cs-CZ" noProof="0" smtClean="0"/>
              <a:t>Kliknutím lze upravit styl předlohy.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705100" y="6442075"/>
            <a:ext cx="4960938" cy="279400"/>
          </a:xfrm>
        </p:spPr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27988" y="6442075"/>
            <a:ext cx="658812" cy="279400"/>
          </a:xfrm>
        </p:spPr>
        <p:txBody>
          <a:bodyPr/>
          <a:lstStyle>
            <a:lvl1pPr>
              <a:defRPr/>
            </a:lvl1pPr>
          </a:lstStyle>
          <a:p>
            <a:fld id="{7CC10362-0A75-4D70-9E2F-8877C565E0C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51925" name="Picture 21" descr="pruh+znak_PF_13_gray5+fialovy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29" name="Picture 25" descr="PF_P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30" name="Rectangle 26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CB9505-931F-4330-A460-1CB8EC72D1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6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0525" y="1125538"/>
            <a:ext cx="1946275" cy="50053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00113" y="1125538"/>
            <a:ext cx="5688012" cy="50053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61FC9A-0CFB-46D2-AE58-8EA5FC099C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848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811383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024981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692435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469841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4969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103321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232985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30986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2FC6EF-F17C-441D-B182-521B2851750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3137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373570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2046963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8529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8529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</p:spTree>
    <p:extLst>
      <p:ext uri="{BB962C8B-B14F-4D97-AF65-F5344CB8AC3E}">
        <p14:creationId xmlns:p14="http://schemas.microsoft.com/office/powerpoint/2010/main" val="64553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782016-5C3C-4657-A326-7F4080BEA2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66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001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2513" y="1773238"/>
            <a:ext cx="3810000" cy="4357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BF7DCC-F76B-46A3-B69F-E3F9AB495D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306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E59D42-F908-470D-91E4-B2524A6077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923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E4E9AF-65BE-4081-8432-8D0A6935683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40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C2A88B-CC2A-42D5-A6DC-23ECC608B1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675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764487-036E-4983-96F6-7DB617F867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810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599EFE-4FAC-41EE-8509-AE3FC39673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71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6" name="Rectangle 12"/>
          <p:cNvSpPr>
            <a:spLocks noChangeArrowheads="1"/>
          </p:cNvSpPr>
          <p:nvPr/>
        </p:nvSpPr>
        <p:spPr bwMode="auto">
          <a:xfrm>
            <a:off x="0" y="-6350"/>
            <a:ext cx="9144000" cy="889000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125538"/>
            <a:ext cx="77724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773238"/>
            <a:ext cx="7772400" cy="435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8525" y="6442075"/>
            <a:ext cx="68373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3225" y="6442075"/>
            <a:ext cx="6635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fld id="{54AFF98F-686D-435D-9800-E5501AEEE73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6588125" y="161925"/>
            <a:ext cx="21605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cs-CZ" altLang="cs-CZ" sz="1400">
                <a:solidFill>
                  <a:srgbClr val="68676C"/>
                </a:solidFill>
                <a:latin typeface="Trebuchet MS" pitchFamily="34" charset="0"/>
              </a:rPr>
              <a:t>www.law.muni.cz</a:t>
            </a:r>
          </a:p>
        </p:txBody>
      </p:sp>
      <p:pic>
        <p:nvPicPr>
          <p:cNvPr id="226322" name="Picture 18" descr="PF_PPT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4313"/>
            <a:ext cx="2422525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8" name="Picture 24" descr="PF_PPT_nahl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-6350"/>
            <a:ext cx="2339975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29" name="Rectangle 25"/>
          <p:cNvSpPr>
            <a:spLocks noChangeArrowheads="1"/>
          </p:cNvSpPr>
          <p:nvPr/>
        </p:nvSpPr>
        <p:spPr bwMode="auto">
          <a:xfrm>
            <a:off x="6391275" y="8191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9AAAE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6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0" y="-6350"/>
            <a:ext cx="9144000" cy="2536825"/>
          </a:xfrm>
          <a:prstGeom prst="rect">
            <a:avLst/>
          </a:prstGeom>
          <a:solidFill>
            <a:srgbClr val="DFE1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5100" y="6442075"/>
            <a:ext cx="496093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777777"/>
                </a:solidFill>
                <a:latin typeface="+mn-lt"/>
              </a:defRPr>
            </a:lvl1pPr>
          </a:lstStyle>
          <a:p>
            <a:r>
              <a:rPr lang="cs-CZ" altLang="cs-CZ"/>
              <a:t>Zápatí prezentace</a:t>
            </a:r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705100" y="3141663"/>
            <a:ext cx="596900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27350" name="Rectangle 22"/>
          <p:cNvSpPr>
            <a:spLocks noChangeArrowheads="1"/>
          </p:cNvSpPr>
          <p:nvPr/>
        </p:nvSpPr>
        <p:spPr bwMode="auto">
          <a:xfrm>
            <a:off x="6391275" y="2457450"/>
            <a:ext cx="2752725" cy="115888"/>
          </a:xfrm>
          <a:prstGeom prst="rect">
            <a:avLst/>
          </a:prstGeom>
          <a:solidFill>
            <a:srgbClr val="8037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27351" name="Picture 23" descr="PF_PP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31800"/>
            <a:ext cx="53911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52" name="Picture 24" descr="pruh+znak_PF_13_gray5+fialovy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6" b="33673"/>
          <a:stretch>
            <a:fillRect/>
          </a:stretch>
        </p:blipFill>
        <p:spPr bwMode="auto">
          <a:xfrm>
            <a:off x="415925" y="-63500"/>
            <a:ext cx="2339975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5200">
          <a:solidFill>
            <a:schemeClr val="tx1"/>
          </a:solidFill>
          <a:latin typeface="Trebuchet MS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zakonyprolidi.cz/cs/1992-209#c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udoc.echr.coe.int/sites/eng/Pages/search.aspx#{&quot;fulltext&quot;:[&quot;DELFI&quot;],&quot;documentcollectionid2&quot;:[&quot;GRANDCHAMBER&quot;,&quot;CHAMBER&quot;],&quot;itemid&quot;:[&quot;001-126635&quot;]}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avnickeforum.cz/archiv/vysledky-hledani/?query=%20$type=10&amp;product=36&amp;type=&amp;index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hr.coe.int/ECHR/en/HUDOC/translations" TargetMode="External"/><Relationship Id="rId2" Type="http://schemas.openxmlformats.org/officeDocument/2006/relationships/hyperlink" Target="http://www.echr.coe.int/Pages/home.aspx?p=press/factsheets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70" name="Rectangle 6"/>
          <p:cNvSpPr>
            <a:spLocks noGrp="1" noChangeArrowheads="1"/>
          </p:cNvSpPr>
          <p:nvPr>
            <p:ph type="title"/>
          </p:nvPr>
        </p:nvSpPr>
        <p:spPr>
          <a:xfrm>
            <a:off x="2699792" y="2564905"/>
            <a:ext cx="5969000" cy="2952328"/>
          </a:xfrm>
        </p:spPr>
        <p:txBody>
          <a:bodyPr/>
          <a:lstStyle/>
          <a:p>
            <a:pPr algn="ctr"/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4000" dirty="0" smtClean="0"/>
              <a:t>Judikatura ESLP a její použití</a:t>
            </a:r>
            <a:br>
              <a:rPr lang="cs-CZ" altLang="cs-CZ" sz="4000" dirty="0" smtClean="0"/>
            </a:br>
            <a:r>
              <a:rPr lang="cs-CZ" altLang="cs-CZ" sz="2000" dirty="0" smtClean="0"/>
              <a:t>27. dubna</a:t>
            </a:r>
            <a:r>
              <a:rPr lang="cs-CZ" altLang="cs-CZ" sz="4000" dirty="0" smtClean="0"/>
              <a:t/>
            </a:r>
            <a:br>
              <a:rPr lang="cs-CZ" altLang="cs-CZ" sz="4000" dirty="0" smtClean="0"/>
            </a:br>
            <a:r>
              <a:rPr lang="cs-CZ" altLang="cs-CZ" sz="4000" dirty="0"/>
              <a:t/>
            </a:r>
            <a:br>
              <a:rPr lang="cs-CZ" altLang="cs-CZ" sz="4000" dirty="0"/>
            </a:br>
            <a:r>
              <a:rPr lang="cs-CZ" altLang="cs-CZ" sz="2400" dirty="0"/>
              <a:t>MP57902K – J15</a:t>
            </a:r>
            <a:br>
              <a:rPr lang="cs-CZ" altLang="cs-CZ" sz="2400" dirty="0"/>
            </a:br>
            <a:r>
              <a:rPr lang="cs-CZ" altLang="cs-CZ" sz="2400" dirty="0" smtClean="0"/>
              <a:t>Pavel Loutocký</a:t>
            </a: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úmluva o ochraně lidských práv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2 - Právo na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</a:t>
            </a:r>
          </a:p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Zákaz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mučení</a:t>
            </a:r>
            <a:endParaRPr lang="cs-CZ" altLang="cs-CZ" sz="1900" dirty="0" smtClean="0"/>
          </a:p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4 - Zákaz otroctví a nucené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  <a:endParaRPr lang="cs-CZ" altLang="cs-CZ" sz="1900" dirty="0" smtClean="0"/>
          </a:p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Právo na svobodu a osobní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</a:t>
            </a:r>
            <a:endParaRPr lang="cs-CZ" altLang="cs-CZ" sz="1900" dirty="0" smtClean="0"/>
          </a:p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6 - Právo na spravedlivý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endParaRPr lang="cs-CZ" altLang="cs-CZ" sz="1900" dirty="0" smtClean="0"/>
          </a:p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Zákaz trestu bez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zákona</a:t>
            </a:r>
            <a:endParaRPr lang="cs-CZ" altLang="cs-CZ" sz="1900" dirty="0" smtClean="0"/>
          </a:p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Právo na respektování rodinného a soukromého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života</a:t>
            </a:r>
            <a:endParaRPr lang="cs-CZ" altLang="cs-CZ" sz="1900" dirty="0" smtClean="0"/>
          </a:p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 Svoboda myšlení, svědomí a náboženského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vyznání</a:t>
            </a:r>
            <a:endParaRPr lang="cs-CZ" altLang="cs-CZ" sz="1900" dirty="0" smtClean="0"/>
          </a:p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Svoboda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projevu</a:t>
            </a:r>
            <a:endParaRPr lang="cs-CZ" altLang="cs-CZ" sz="1900" dirty="0" smtClean="0"/>
          </a:p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11 - Svoboda shromažďování a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sdružování</a:t>
            </a:r>
            <a:endParaRPr lang="cs-CZ" altLang="cs-CZ" sz="1900" dirty="0" smtClean="0"/>
          </a:p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12 - Právo uzavřít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manželství</a:t>
            </a:r>
            <a:endParaRPr lang="cs-CZ" altLang="cs-CZ" sz="1900" dirty="0" smtClean="0"/>
          </a:p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13 - Právo na účinné opravné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prostředky</a:t>
            </a:r>
            <a:endParaRPr lang="cs-CZ" altLang="cs-CZ" sz="1900" dirty="0" smtClean="0"/>
          </a:p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14 - Zákaz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diskriminace</a:t>
            </a:r>
            <a:endParaRPr lang="cs-CZ" altLang="cs-CZ" sz="1900" dirty="0" smtClean="0"/>
          </a:p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15 - Odstoupení od závazků v případě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ohrožení</a:t>
            </a:r>
            <a:endParaRPr lang="cs-CZ" altLang="cs-CZ" sz="1900" dirty="0" smtClean="0"/>
          </a:p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Omezení politické činnosti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cizinců</a:t>
            </a:r>
            <a:endParaRPr lang="cs-CZ" altLang="cs-CZ" sz="1900" dirty="0" smtClean="0"/>
          </a:p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17 - Zákaz zneužití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</a:t>
            </a:r>
            <a:endParaRPr lang="cs-CZ" altLang="cs-CZ" sz="1900" dirty="0" smtClean="0"/>
          </a:p>
          <a:p>
            <a:pPr eaLnBrk="0" fontAlgn="ctr" hangingPunct="0">
              <a:spcBef>
                <a:spcPct val="0"/>
              </a:spcBef>
              <a:buClrTx/>
            </a:pP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Článek </a:t>
            </a:r>
            <a:r>
              <a:rPr lang="cs-CZ" altLang="cs-CZ" sz="1900" dirty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18 - Ohraničení možnosti omezení </a:t>
            </a:r>
            <a:r>
              <a:rPr lang="cs-CZ" altLang="cs-CZ" sz="1900" dirty="0" smtClean="0">
                <a:solidFill>
                  <a:srgbClr val="0550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</a:t>
            </a:r>
            <a:endParaRPr lang="cs-CZ" altLang="cs-CZ" sz="1900" dirty="0">
              <a:solidFill>
                <a:srgbClr val="0550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FC6EF-F17C-441D-B182-521B2851750A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72454"/>
            <a:ext cx="9144000" cy="1449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3805" tIns="6348" rIns="0" bIns="0" numCol="1" anchor="ctr" anchorCtr="0" compatLnSpc="1">
            <a:prstTxWarp prst="textNoShape">
              <a:avLst/>
            </a:prstTxWarp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900" b="0" i="0" u="none" strike="noStrike" cap="none" normalizeH="0" baseline="0" dirty="0" smtClean="0">
              <a:ln>
                <a:noFill/>
              </a:ln>
              <a:solidFill>
                <a:srgbClr val="05507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Nemá podřízené">
            <a:hlinkClick r:id="rId2" tooltip="Článek 3 - Zákaz mučení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-1020763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emá podřízené">
            <a:hlinkClick r:id="rId2" tooltip="Článek 4 - Zákaz otroctví a nucené prác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-884238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má podřízené">
            <a:hlinkClick r:id="rId2" tooltip="Článek 5 - Právo na svobodu a osobní bezpečnos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-747713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Nemá podřízené">
            <a:hlinkClick r:id="rId2" tooltip="Článek 6 - Právo na spravedlivý proce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-611188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emá podřízené">
            <a:hlinkClick r:id="rId2" tooltip="Článek 7 - Zákaz trestu bez zákon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-474663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Nemá podřízené">
            <a:hlinkClick r:id="rId2" tooltip="Článek 8 - Právo na respektování rodinného a soukromého život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-338138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má podřízené">
            <a:hlinkClick r:id="rId2" tooltip="Článek 9 - Svoboda myšlení, svědomí a náboženského vyznání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-201613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Nemá podřízené">
            <a:hlinkClick r:id="rId2" tooltip="Článek 10 - Svoboda projevu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-65088"/>
            <a:ext cx="142875" cy="13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emá podřízené">
            <a:hlinkClick r:id="rId2" tooltip="Článek 11 - Svoboda shromažďování a sdružování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1438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Nemá podřízené">
            <a:hlinkClick r:id="rId2" tooltip="Článek 12 - Právo uzavřít manželství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07963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emá podřízené">
            <a:hlinkClick r:id="rId2" tooltip="Článek 13 - Právo na účinné opravné prostředky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344488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Nemá podřízené">
            <a:hlinkClick r:id="rId2" tooltip="Článek 14 - Zákaz diskriminac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481013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emá podřízené">
            <a:hlinkClick r:id="rId2" tooltip="Článek 15 - Odstoupení od závazků v případě ohrožení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17538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Nemá podřízené">
            <a:hlinkClick r:id="rId2" tooltip="Článek 16 - Omezení politické činnosti cizinců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754063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Nemá podřízené">
            <a:hlinkClick r:id="rId2" tooltip="Článek 17 - Zákaz zneužití práv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890588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Nemá podřízené">
            <a:hlinkClick r:id="rId2" tooltip="Článek 18 - Ohraničení možnosti omezení práv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027113"/>
            <a:ext cx="1428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1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Evropský soud pro lidská práva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66800" y="4725144"/>
            <a:ext cx="7467600" cy="4873625"/>
          </a:xfrm>
        </p:spPr>
        <p:txBody>
          <a:bodyPr/>
          <a:lstStyle/>
          <a:p>
            <a:r>
              <a:rPr lang="cs-CZ" altLang="cs-CZ" dirty="0" smtClean="0"/>
              <a:t>mezinárodní soudní instituce se sídlem ve Štrasburku </a:t>
            </a:r>
          </a:p>
          <a:p>
            <a:r>
              <a:rPr lang="cs-CZ" altLang="cs-CZ" dirty="0" smtClean="0"/>
              <a:t>slouží k zajišťování dodržování Úmluvy</a:t>
            </a:r>
          </a:p>
          <a:p>
            <a:r>
              <a:rPr lang="cs-CZ" altLang="cs-CZ" dirty="0" smtClean="0"/>
              <a:t>na soud se může obrátit jednotlivec se stížností na porušení práv zakotvených v Úmluvě a protokolech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73" y="1772815"/>
            <a:ext cx="3900627" cy="293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6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Evropský soud pro lidská práva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98680" y="2204864"/>
            <a:ext cx="7467600" cy="4873625"/>
          </a:xfrm>
        </p:spPr>
        <p:txBody>
          <a:bodyPr/>
          <a:lstStyle/>
          <a:p>
            <a:r>
              <a:rPr lang="cs-CZ" altLang="cs-CZ" dirty="0" smtClean="0"/>
              <a:t>soud není odvolací instancí ve vztahu k národním soudům</a:t>
            </a:r>
          </a:p>
          <a:p>
            <a:r>
              <a:rPr lang="cs-CZ" altLang="cs-CZ" dirty="0" smtClean="0"/>
              <a:t>nemůže rozhodnutí národních soudů rušit nebo měnit</a:t>
            </a:r>
          </a:p>
          <a:p>
            <a:r>
              <a:rPr lang="cs-CZ" altLang="cs-CZ" dirty="0"/>
              <a:t>n</a:t>
            </a:r>
            <a:r>
              <a:rPr lang="cs-CZ" altLang="cs-CZ" dirty="0" smtClean="0"/>
              <a:t>a ESLP je možno obrátit se stížností až po vyčerpání všech vnitrostátních opravných prostředků včetně ústavní stížnosti k Ústavnímu soudu. </a:t>
            </a:r>
          </a:p>
        </p:txBody>
      </p:sp>
    </p:spTree>
    <p:extLst>
      <p:ext uri="{BB962C8B-B14F-4D97-AF65-F5344CB8AC3E}">
        <p14:creationId xmlns:p14="http://schemas.microsoft.com/office/powerpoint/2010/main" val="4109435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Stížnost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66800" y="2636912"/>
            <a:ext cx="7467600" cy="4873625"/>
          </a:xfrm>
        </p:spPr>
        <p:txBody>
          <a:bodyPr/>
          <a:lstStyle/>
          <a:p>
            <a:r>
              <a:rPr lang="cs-CZ" altLang="cs-CZ" dirty="0"/>
              <a:t>s</a:t>
            </a:r>
            <a:r>
              <a:rPr lang="cs-CZ" altLang="cs-CZ" dirty="0" smtClean="0"/>
              <a:t>tížnost je třeba podat do 6 měsíců od doručení posledního vnitrostátního rozhodnutí </a:t>
            </a:r>
          </a:p>
          <a:p>
            <a:r>
              <a:rPr lang="cs-CZ" altLang="cs-CZ" dirty="0"/>
              <a:t>s</a:t>
            </a:r>
            <a:r>
              <a:rPr lang="cs-CZ" altLang="cs-CZ" dirty="0" smtClean="0"/>
              <a:t>tížnost je nutno podat písemně, elektronické či faxové podání je nutno doplnit v listinné podobě</a:t>
            </a:r>
            <a:r>
              <a:rPr lang="cs-CZ" altLang="cs-CZ" dirty="0"/>
              <a:t> </a:t>
            </a:r>
            <a:r>
              <a:rPr lang="cs-CZ" altLang="cs-CZ" dirty="0" smtClean="0"/>
              <a:t>(soud si je ale může vyžádat v případě většího množství textu) 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36264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Stížnost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66800" y="3068960"/>
            <a:ext cx="7467600" cy="4873625"/>
          </a:xfrm>
        </p:spPr>
        <p:txBody>
          <a:bodyPr/>
          <a:lstStyle/>
          <a:p>
            <a:r>
              <a:rPr lang="cs-CZ" altLang="cs-CZ" dirty="0"/>
              <a:t>p</a:t>
            </a:r>
            <a:r>
              <a:rPr lang="cs-CZ" altLang="cs-CZ" dirty="0" smtClean="0"/>
              <a:t>rojednání stížnosti není zpoplatněno soudním poplatkem, stěžovatel nemusí být zastoupen advokátem</a:t>
            </a:r>
          </a:p>
          <a:p>
            <a:r>
              <a:rPr lang="cs-CZ" altLang="cs-CZ" dirty="0" smtClean="0"/>
              <a:t>Nápad stížností každým rokem roste</a:t>
            </a:r>
          </a:p>
          <a:p>
            <a:r>
              <a:rPr lang="cs-CZ" altLang="cs-CZ" dirty="0" smtClean="0"/>
              <a:t>Nutnost reformování v minulosti i v budoucnosti</a:t>
            </a:r>
          </a:p>
        </p:txBody>
      </p:sp>
    </p:spTree>
    <p:extLst>
      <p:ext uri="{BB962C8B-B14F-4D97-AF65-F5344CB8AC3E}">
        <p14:creationId xmlns:p14="http://schemas.microsoft.com/office/powerpoint/2010/main" val="2495559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Jak ESLP rozhoduje?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66800" y="2276872"/>
            <a:ext cx="7467600" cy="4873625"/>
          </a:xfrm>
        </p:spPr>
        <p:txBody>
          <a:bodyPr/>
          <a:lstStyle/>
          <a:p>
            <a:r>
              <a:rPr lang="cs-CZ" dirty="0"/>
              <a:t>jednostránkový dopis (90 % případů) </a:t>
            </a:r>
            <a:endParaRPr lang="cs-CZ" dirty="0" smtClean="0"/>
          </a:p>
          <a:p>
            <a:pPr lvl="1"/>
            <a:r>
              <a:rPr lang="cs-CZ" dirty="0" smtClean="0"/>
              <a:t>o </a:t>
            </a:r>
            <a:r>
              <a:rPr lang="cs-CZ" dirty="0"/>
              <a:t>tom, že stížnost „nezakládá zdání“, že došlo k porušení práv a svobod zaručených EÚLP </a:t>
            </a:r>
          </a:p>
          <a:p>
            <a:r>
              <a:rPr lang="cs-CZ" dirty="0" smtClean="0"/>
              <a:t>rozhodnutí </a:t>
            </a:r>
            <a:r>
              <a:rPr lang="cs-CZ" dirty="0"/>
              <a:t>o přijatelnosti </a:t>
            </a:r>
            <a:endParaRPr lang="cs-CZ" dirty="0" smtClean="0"/>
          </a:p>
          <a:p>
            <a:pPr lvl="1"/>
            <a:r>
              <a:rPr lang="cs-CZ" dirty="0" smtClean="0"/>
              <a:t>lze </a:t>
            </a:r>
            <a:r>
              <a:rPr lang="cs-CZ" dirty="0"/>
              <a:t>konstatovat kdykoliv v průběhu řízení (</a:t>
            </a:r>
            <a:r>
              <a:rPr lang="cs-CZ" dirty="0" err="1"/>
              <a:t>Blečič</a:t>
            </a:r>
            <a:r>
              <a:rPr lang="cs-CZ" dirty="0"/>
              <a:t> proti Chorvatsku, VS z 8. 3. 2006, č. 59532/00) </a:t>
            </a:r>
            <a:endParaRPr lang="cs-CZ" dirty="0" smtClean="0"/>
          </a:p>
          <a:p>
            <a:r>
              <a:rPr lang="cs-CZ" dirty="0" smtClean="0"/>
              <a:t>rozsudek </a:t>
            </a:r>
            <a:r>
              <a:rPr lang="cs-CZ" dirty="0"/>
              <a:t>ve věci samé </a:t>
            </a:r>
            <a:endParaRPr lang="cs-CZ" dirty="0" smtClean="0"/>
          </a:p>
          <a:p>
            <a:r>
              <a:rPr lang="cs-CZ" dirty="0" smtClean="0"/>
              <a:t>posudek/poradní </a:t>
            </a:r>
            <a:r>
              <a:rPr lang="cs-CZ" dirty="0"/>
              <a:t>stanovisko (čl. 47 EÚLP) </a:t>
            </a:r>
            <a:endParaRPr lang="cs-CZ" dirty="0" smtClean="0"/>
          </a:p>
          <a:p>
            <a:pPr lvl="1"/>
            <a:r>
              <a:rPr lang="cs-CZ" i="1" dirty="0" smtClean="0"/>
              <a:t>(1) Soud </a:t>
            </a:r>
            <a:r>
              <a:rPr lang="cs-CZ" i="1" dirty="0"/>
              <a:t>může na žádost Výboru ministrů vydávat poradní stanoviska o právních otázkách týkajících se výkladu Úmluvy a jejích protokolů.</a:t>
            </a:r>
            <a:endParaRPr lang="cs-CZ" alt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184701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Druhy rozhodnutí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66800" y="2276872"/>
            <a:ext cx="7467600" cy="4873625"/>
          </a:xfrm>
        </p:spPr>
        <p:txBody>
          <a:bodyPr/>
          <a:lstStyle/>
          <a:p>
            <a:r>
              <a:rPr lang="cs-CZ" dirty="0" smtClean="0"/>
              <a:t>Rozhodnutí ve věci samé</a:t>
            </a:r>
          </a:p>
          <a:p>
            <a:r>
              <a:rPr lang="cs-CZ" dirty="0" smtClean="0"/>
              <a:t>Rozsudek </a:t>
            </a:r>
            <a:r>
              <a:rPr lang="cs-CZ" dirty="0"/>
              <a:t>o vyškrtnutí stížnosti ze seznamu (čl. 37 odst. 1) </a:t>
            </a:r>
            <a:endParaRPr lang="cs-CZ" dirty="0" smtClean="0"/>
          </a:p>
          <a:p>
            <a:pPr lvl="1"/>
            <a:r>
              <a:rPr lang="cs-CZ" i="1" dirty="0"/>
              <a:t>Soud může v kterékoli fázi řízení rozhodnout o vyškrtnutí stížnosti ze seznamu případů, jestliže okolnosti dovolují dospět k závěru, že a. stěžovatel již nemíní trvat na své stížnosti nebo b. věc již byla vyřešena nebo c. pro jakýkoliv jiný Soudem zjištěný důvod není dále opodstatněné pokračovat v jejím projednávání</a:t>
            </a:r>
            <a:r>
              <a:rPr lang="cs-CZ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719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Druhy rozhodnutí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66800" y="2276872"/>
            <a:ext cx="7467600" cy="4873625"/>
          </a:xfrm>
        </p:spPr>
        <p:txBody>
          <a:bodyPr/>
          <a:lstStyle/>
          <a:p>
            <a:r>
              <a:rPr lang="cs-CZ" dirty="0" smtClean="0"/>
              <a:t>Rozsudek </a:t>
            </a:r>
            <a:r>
              <a:rPr lang="cs-CZ" dirty="0"/>
              <a:t>potvrzující smírné urovnání (čl. 39</a:t>
            </a:r>
            <a:r>
              <a:rPr lang="cs-CZ" dirty="0" smtClean="0"/>
              <a:t>)</a:t>
            </a:r>
          </a:p>
          <a:p>
            <a:pPr lvl="1"/>
            <a:r>
              <a:rPr lang="cs-CZ" i="1" dirty="0"/>
              <a:t>V jakékoli fázi řízení může být Soud nápomocen dotčeným stranám s cílem dosáhnout smírného urovnání věci respektujícího lidská práva tak, jak jsou stanovena Úmluvou a jejími Protokoly</a:t>
            </a:r>
            <a:r>
              <a:rPr lang="cs-CZ" i="1" dirty="0" smtClean="0"/>
              <a:t>.</a:t>
            </a:r>
          </a:p>
          <a:p>
            <a:pPr lvl="1"/>
            <a:r>
              <a:rPr lang="cs-CZ" dirty="0" smtClean="0"/>
              <a:t>Revizní rozsudek</a:t>
            </a:r>
          </a:p>
          <a:p>
            <a:pPr lvl="1"/>
            <a:r>
              <a:rPr lang="cs-CZ" dirty="0" smtClean="0"/>
              <a:t>Rozsudek </a:t>
            </a:r>
            <a:r>
              <a:rPr lang="cs-CZ" dirty="0"/>
              <a:t>podávající výklad meritorního </a:t>
            </a:r>
            <a:r>
              <a:rPr lang="cs-CZ" dirty="0" smtClean="0"/>
              <a:t>rozsudku</a:t>
            </a:r>
          </a:p>
        </p:txBody>
      </p:sp>
    </p:spTree>
    <p:extLst>
      <p:ext uri="{BB962C8B-B14F-4D97-AF65-F5344CB8AC3E}">
        <p14:creationId xmlns:p14="http://schemas.microsoft.com/office/powerpoint/2010/main" val="1897641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Druhy rozhodnutí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66800" y="2276872"/>
            <a:ext cx="7467600" cy="4873625"/>
          </a:xfrm>
        </p:spPr>
        <p:txBody>
          <a:bodyPr/>
          <a:lstStyle/>
          <a:p>
            <a:r>
              <a:rPr lang="cs-CZ" dirty="0" smtClean="0"/>
              <a:t>Spravedlivém </a:t>
            </a:r>
            <a:r>
              <a:rPr lang="cs-CZ" dirty="0"/>
              <a:t>zadostiučinění </a:t>
            </a:r>
            <a:r>
              <a:rPr lang="cs-CZ" dirty="0" smtClean="0"/>
              <a:t>(čl. 41)</a:t>
            </a:r>
          </a:p>
          <a:p>
            <a:pPr lvl="1"/>
            <a:r>
              <a:rPr lang="cs-CZ" i="1" dirty="0"/>
              <a:t>J</a:t>
            </a:r>
            <a:r>
              <a:rPr lang="cs-CZ" i="1" dirty="0" smtClean="0"/>
              <a:t>estliže </a:t>
            </a:r>
            <a:r>
              <a:rPr lang="cs-CZ" i="1" dirty="0"/>
              <a:t>Soud prohlásí, že byla porušena Úmluva nebo její protokoly, a jestliže vnitrostátní právo zúčastněné Vysoké smluvní strany umožňuje jen částečné odstranění důsledků tohoto porušení, Soud přizná v případě potřeby poškozené straně spravedlivé zadostiučinění</a:t>
            </a:r>
            <a:r>
              <a:rPr lang="cs-CZ" i="1" dirty="0" smtClean="0"/>
              <a:t>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433009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Druhy rozhodnutí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75656" y="3068960"/>
            <a:ext cx="7467600" cy="4873625"/>
          </a:xfrm>
        </p:spPr>
        <p:txBody>
          <a:bodyPr/>
          <a:lstStyle/>
          <a:p>
            <a:pPr lvl="1"/>
            <a:r>
              <a:rPr lang="cs-CZ" dirty="0"/>
              <a:t>Mezistátní případy (čl. 33</a:t>
            </a:r>
            <a:r>
              <a:rPr lang="cs-CZ" dirty="0" smtClean="0"/>
              <a:t>)</a:t>
            </a:r>
            <a:endParaRPr lang="cs-CZ" dirty="0"/>
          </a:p>
          <a:p>
            <a:pPr lvl="2"/>
            <a:r>
              <a:rPr lang="cs-CZ" i="1" dirty="0"/>
              <a:t>Každá Vysoká smluvní strana může předložit Soudu každé údajné porušení ustanovení Úmluvy a jejích protokolů jinou Vysokou smluvní </a:t>
            </a:r>
            <a:r>
              <a:rPr lang="cs-CZ" i="1" dirty="0" smtClean="0"/>
              <a:t>stranou.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351151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ochrany lidských práv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cs-CZ" altLang="cs-CZ" dirty="0"/>
              <a:t>národní úroveň</a:t>
            </a: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endParaRPr lang="cs-CZ" altLang="cs-CZ" dirty="0"/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r>
              <a:rPr lang="cs-CZ" altLang="cs-CZ" dirty="0"/>
              <a:t>mezinárodní </a:t>
            </a:r>
            <a:r>
              <a:rPr lang="cs-CZ" altLang="cs-CZ" dirty="0" smtClean="0"/>
              <a:t>úroveň</a:t>
            </a:r>
          </a:p>
          <a:p>
            <a:pPr marL="609600" indent="-609600">
              <a:lnSpc>
                <a:spcPct val="80000"/>
              </a:lnSpc>
              <a:buFontTx/>
              <a:buAutoNum type="arabicParenR"/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b="1" dirty="0" smtClean="0"/>
              <a:t>regionální </a:t>
            </a:r>
            <a:r>
              <a:rPr lang="cs-CZ" altLang="cs-CZ" b="1" dirty="0"/>
              <a:t>úroveň</a:t>
            </a:r>
            <a:r>
              <a:rPr lang="cs-CZ" altLang="cs-CZ" dirty="0"/>
              <a:t> – Rada </a:t>
            </a:r>
            <a:r>
              <a:rPr lang="cs-CZ" altLang="cs-CZ" dirty="0" smtClean="0"/>
              <a:t>Evropy</a:t>
            </a:r>
          </a:p>
          <a:p>
            <a:pPr>
              <a:lnSpc>
                <a:spcPct val="80000"/>
              </a:lnSpc>
            </a:pPr>
            <a:endParaRPr lang="cs-CZ" altLang="cs-CZ" dirty="0" smtClean="0"/>
          </a:p>
          <a:p>
            <a:pPr lvl="1">
              <a:lnSpc>
                <a:spcPct val="80000"/>
              </a:lnSpc>
            </a:pPr>
            <a:r>
              <a:rPr lang="cs-CZ" altLang="cs-CZ" b="1" dirty="0" smtClean="0"/>
              <a:t>Evropská </a:t>
            </a:r>
            <a:r>
              <a:rPr lang="cs-CZ" altLang="cs-CZ" b="1" dirty="0"/>
              <a:t>úmluva o ochraně lidských práv </a:t>
            </a:r>
            <a:r>
              <a:rPr lang="cs-CZ" altLang="cs-CZ" b="1" dirty="0" smtClean="0"/>
              <a:t>a </a:t>
            </a:r>
            <a:r>
              <a:rPr lang="cs-CZ" altLang="cs-CZ" b="1" dirty="0"/>
              <a:t>základních svobod </a:t>
            </a:r>
            <a:endParaRPr lang="cs-CZ" altLang="cs-CZ" b="1" dirty="0" smtClean="0"/>
          </a:p>
          <a:p>
            <a:pPr lvl="2">
              <a:lnSpc>
                <a:spcPct val="80000"/>
              </a:lnSpc>
            </a:pPr>
            <a:r>
              <a:rPr lang="cs-CZ" altLang="cs-CZ" b="1" dirty="0" smtClean="0"/>
              <a:t>Evropský </a:t>
            </a:r>
            <a:r>
              <a:rPr lang="cs-CZ" altLang="cs-CZ" b="1" dirty="0"/>
              <a:t>soud pro lidská práva </a:t>
            </a:r>
            <a:endParaRPr lang="cs-CZ" altLang="cs-CZ" b="1" dirty="0" smtClean="0"/>
          </a:p>
          <a:p>
            <a:pPr lvl="2">
              <a:lnSpc>
                <a:spcPct val="80000"/>
              </a:lnSpc>
            </a:pP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FC6EF-F17C-441D-B182-521B2851750A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180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Rozsudek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03648" y="1628775"/>
            <a:ext cx="7467600" cy="4873625"/>
          </a:xfrm>
        </p:spPr>
        <p:txBody>
          <a:bodyPr/>
          <a:lstStyle/>
          <a:p>
            <a:r>
              <a:rPr lang="cs-CZ" sz="1600" b="1" dirty="0" smtClean="0"/>
              <a:t>1. Úvodní část</a:t>
            </a:r>
          </a:p>
          <a:p>
            <a:endParaRPr lang="cs-CZ" sz="1600" b="1" dirty="0"/>
          </a:p>
          <a:p>
            <a:r>
              <a:rPr lang="cs-CZ" sz="1600" b="1" dirty="0"/>
              <a:t>2. </a:t>
            </a:r>
            <a:r>
              <a:rPr lang="cs-CZ" sz="1600" b="1" dirty="0" smtClean="0"/>
              <a:t>Hlavička (senát, kdo proti komu, atd.)</a:t>
            </a:r>
          </a:p>
          <a:p>
            <a:endParaRPr lang="cs-CZ" sz="1600" b="1" dirty="0"/>
          </a:p>
          <a:p>
            <a:r>
              <a:rPr lang="cs-CZ" sz="1600" b="1" dirty="0"/>
              <a:t>3. Část označená „řízení</a:t>
            </a:r>
            <a:r>
              <a:rPr lang="cs-CZ" sz="1600" dirty="0"/>
              <a:t>” </a:t>
            </a:r>
            <a:r>
              <a:rPr lang="cs-CZ" sz="1600" dirty="0" smtClean="0"/>
              <a:t>(</a:t>
            </a:r>
            <a:r>
              <a:rPr lang="cs-CZ" sz="1600" i="1" dirty="0" err="1"/>
              <a:t>procedure</a:t>
            </a:r>
            <a:r>
              <a:rPr lang="cs-CZ" sz="1600" i="1" dirty="0"/>
              <a:t> </a:t>
            </a:r>
            <a:r>
              <a:rPr lang="cs-CZ" sz="1600" i="1" dirty="0" smtClean="0"/>
              <a:t>/ </a:t>
            </a:r>
            <a:r>
              <a:rPr lang="cs-CZ" sz="1600" i="1" dirty="0" err="1" smtClean="0"/>
              <a:t>procédure</a:t>
            </a:r>
            <a:r>
              <a:rPr lang="cs-CZ" sz="1600" dirty="0" smtClean="0"/>
              <a:t>)</a:t>
            </a:r>
            <a:endParaRPr lang="cs-CZ" sz="1600" dirty="0"/>
          </a:p>
          <a:p>
            <a:pPr lvl="1"/>
            <a:r>
              <a:rPr lang="cs-CZ" sz="1400" dirty="0"/>
              <a:t> </a:t>
            </a:r>
            <a:r>
              <a:rPr lang="cs-CZ" sz="1400" dirty="0" smtClean="0"/>
              <a:t>průběh </a:t>
            </a:r>
            <a:r>
              <a:rPr lang="cs-CZ" sz="1400" dirty="0"/>
              <a:t>projednávání stížnosti před orgány </a:t>
            </a:r>
            <a:r>
              <a:rPr lang="cs-CZ" sz="1400" dirty="0" smtClean="0"/>
              <a:t>Evropské úmluvy</a:t>
            </a:r>
          </a:p>
          <a:p>
            <a:pPr lvl="1"/>
            <a:endParaRPr lang="cs-CZ" sz="1600" dirty="0" smtClean="0"/>
          </a:p>
          <a:p>
            <a:r>
              <a:rPr lang="cs-CZ" sz="1600" b="1" dirty="0" smtClean="0"/>
              <a:t>4. Popis skutkového stavu </a:t>
            </a:r>
            <a:r>
              <a:rPr lang="cs-CZ" sz="1600" dirty="0" smtClean="0"/>
              <a:t>(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facts</a:t>
            </a:r>
            <a:r>
              <a:rPr lang="cs-CZ" sz="1600" i="1" dirty="0"/>
              <a:t> </a:t>
            </a:r>
            <a:r>
              <a:rPr lang="cs-CZ" sz="1600" i="1" dirty="0" smtClean="0"/>
              <a:t>/ en fait)</a:t>
            </a:r>
          </a:p>
          <a:p>
            <a:pPr lvl="1"/>
            <a:r>
              <a:rPr lang="cs-CZ" sz="1400" dirty="0" smtClean="0"/>
              <a:t>vylíčení </a:t>
            </a:r>
            <a:r>
              <a:rPr lang="cs-CZ" sz="1400" dirty="0"/>
              <a:t>průběhu případu</a:t>
            </a:r>
          </a:p>
          <a:p>
            <a:pPr lvl="1"/>
            <a:r>
              <a:rPr lang="cs-CZ" sz="1400" dirty="0" smtClean="0"/>
              <a:t>popis </a:t>
            </a:r>
            <a:r>
              <a:rPr lang="cs-CZ" sz="1400" dirty="0"/>
              <a:t>relevantního vnitrostátního právního rámce a </a:t>
            </a:r>
            <a:r>
              <a:rPr lang="cs-CZ" sz="1400" dirty="0" smtClean="0"/>
              <a:t>rozhodovací praxe</a:t>
            </a:r>
          </a:p>
          <a:p>
            <a:pPr lvl="1"/>
            <a:endParaRPr lang="cs-CZ" sz="1400" dirty="0"/>
          </a:p>
          <a:p>
            <a:r>
              <a:rPr lang="fr-FR" sz="1600" b="1" dirty="0"/>
              <a:t>5. Právní posouzení </a:t>
            </a:r>
            <a:r>
              <a:rPr lang="fr-FR" sz="1600" dirty="0" smtClean="0"/>
              <a:t>(</a:t>
            </a:r>
            <a:r>
              <a:rPr lang="fr-FR" sz="1600" i="1" dirty="0"/>
              <a:t>the law </a:t>
            </a:r>
            <a:r>
              <a:rPr lang="cs-CZ" sz="1600" i="1" dirty="0" smtClean="0"/>
              <a:t>/ </a:t>
            </a:r>
            <a:r>
              <a:rPr lang="fr-FR" sz="1600" i="1" dirty="0" smtClean="0"/>
              <a:t>en droit</a:t>
            </a:r>
            <a:r>
              <a:rPr lang="fr-FR" sz="1600" dirty="0" smtClean="0"/>
              <a:t>)</a:t>
            </a:r>
            <a:endParaRPr lang="cs-CZ" sz="1600" dirty="0" smtClean="0"/>
          </a:p>
          <a:p>
            <a:r>
              <a:rPr lang="cs-CZ" sz="1600" dirty="0" smtClean="0"/>
              <a:t>+ posouzení </a:t>
            </a:r>
            <a:r>
              <a:rPr lang="cs-CZ" sz="1600" dirty="0"/>
              <a:t>předběžných </a:t>
            </a:r>
            <a:r>
              <a:rPr lang="cs-CZ" sz="1600" dirty="0" smtClean="0"/>
              <a:t>otázek</a:t>
            </a:r>
          </a:p>
          <a:p>
            <a:pPr lvl="1"/>
            <a:r>
              <a:rPr lang="cs-CZ" sz="1400" dirty="0" smtClean="0"/>
              <a:t>otázky přijatelnosti stížnosti</a:t>
            </a:r>
            <a:endParaRPr lang="cs-CZ" sz="1400" dirty="0"/>
          </a:p>
          <a:p>
            <a:pPr lvl="1"/>
            <a:r>
              <a:rPr lang="cs-CZ" sz="1400" dirty="0" smtClean="0"/>
              <a:t>posouzení </a:t>
            </a:r>
            <a:r>
              <a:rPr lang="cs-CZ" sz="1400" dirty="0"/>
              <a:t>důvodnosti stížnosti s ohledem na </a:t>
            </a:r>
            <a:r>
              <a:rPr lang="cs-CZ" sz="1400" dirty="0" smtClean="0"/>
              <a:t>jednotlivé články Úmluvy</a:t>
            </a:r>
            <a:endParaRPr lang="cs-CZ" sz="1400" dirty="0"/>
          </a:p>
          <a:p>
            <a:pPr lvl="1"/>
            <a:r>
              <a:rPr lang="cs-CZ" sz="1400" dirty="0" smtClean="0"/>
              <a:t>případná aplikace </a:t>
            </a:r>
            <a:r>
              <a:rPr lang="cs-CZ" sz="1400" dirty="0"/>
              <a:t>čl. 41 </a:t>
            </a:r>
            <a:r>
              <a:rPr lang="cs-CZ" sz="1400" dirty="0" smtClean="0"/>
              <a:t>Úmluvy </a:t>
            </a:r>
            <a:r>
              <a:rPr lang="cs-CZ" sz="1400" dirty="0"/>
              <a:t>(spravedlivé zadostiučinění</a:t>
            </a:r>
            <a:r>
              <a:rPr lang="cs-CZ" sz="1400" dirty="0" smtClean="0"/>
              <a:t>)</a:t>
            </a:r>
          </a:p>
          <a:p>
            <a:pPr lvl="1"/>
            <a:endParaRPr lang="cs-CZ" sz="1400" dirty="0"/>
          </a:p>
          <a:p>
            <a:r>
              <a:rPr lang="cs-CZ" sz="1600" b="1" dirty="0"/>
              <a:t>6. Výroková část</a:t>
            </a:r>
          </a:p>
          <a:p>
            <a:r>
              <a:rPr lang="cs-CZ" sz="1600" b="1" dirty="0"/>
              <a:t>7. Odchylná stanoviska </a:t>
            </a:r>
            <a:r>
              <a:rPr lang="cs-CZ" sz="1600" i="1" dirty="0"/>
              <a:t>(</a:t>
            </a:r>
            <a:r>
              <a:rPr lang="cs-CZ" sz="1600" i="1" dirty="0" err="1"/>
              <a:t>separate</a:t>
            </a:r>
            <a:r>
              <a:rPr lang="cs-CZ" sz="1600" i="1" dirty="0"/>
              <a:t> </a:t>
            </a:r>
            <a:r>
              <a:rPr lang="cs-CZ" sz="1600" i="1" dirty="0" err="1" smtClean="0"/>
              <a:t>opinion</a:t>
            </a:r>
            <a:r>
              <a:rPr lang="cs-CZ" sz="1600" i="1" dirty="0" smtClean="0"/>
              <a:t> </a:t>
            </a:r>
            <a:r>
              <a:rPr lang="cs-CZ" sz="1600" dirty="0" smtClean="0"/>
              <a:t>/ </a:t>
            </a:r>
            <a:r>
              <a:rPr lang="cs-CZ" sz="1600" i="1" dirty="0" err="1" smtClean="0"/>
              <a:t>opinion</a:t>
            </a:r>
            <a:r>
              <a:rPr lang="cs-CZ" sz="1600" i="1" dirty="0" smtClean="0"/>
              <a:t> </a:t>
            </a:r>
            <a:r>
              <a:rPr lang="cs-CZ" sz="1600" i="1" dirty="0"/>
              <a:t>séparée)</a:t>
            </a:r>
            <a:endParaRPr lang="cs-CZ" alt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14836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Označení jako FINAL / DÉFINITIF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000" r="2246" b="14001"/>
          <a:stretch/>
        </p:blipFill>
        <p:spPr>
          <a:xfrm>
            <a:off x="323529" y="2204863"/>
            <a:ext cx="7776863" cy="366495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9" y="6165304"/>
            <a:ext cx="2299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b="1" dirty="0" smtClean="0">
                <a:solidFill>
                  <a:srgbClr val="00B050"/>
                </a:solidFill>
              </a:rPr>
              <a:t>X </a:t>
            </a:r>
            <a:r>
              <a:rPr lang="cs-CZ" b="1" dirty="0" err="1" smtClean="0">
                <a:solidFill>
                  <a:srgbClr val="00B050"/>
                </a:solidFill>
                <a:hlinkClick r:id="rId3"/>
              </a:rPr>
              <a:t>Delfi</a:t>
            </a:r>
            <a:r>
              <a:rPr lang="cs-CZ" b="1" dirty="0" smtClean="0">
                <a:solidFill>
                  <a:srgbClr val="00B050"/>
                </a:solidFill>
                <a:hlinkClick r:id="rId3"/>
              </a:rPr>
              <a:t> AS vs. </a:t>
            </a:r>
            <a:r>
              <a:rPr lang="cs-CZ" b="1" dirty="0" err="1" smtClean="0">
                <a:solidFill>
                  <a:srgbClr val="00B050"/>
                </a:solidFill>
                <a:hlinkClick r:id="rId3"/>
              </a:rPr>
              <a:t>Estonia</a:t>
            </a:r>
            <a:endParaRPr lang="cs-CZ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Odlišná stanoviska soudců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75656" y="2276872"/>
            <a:ext cx="7467600" cy="4873625"/>
          </a:xfrm>
        </p:spPr>
        <p:txBody>
          <a:bodyPr/>
          <a:lstStyle/>
          <a:p>
            <a:r>
              <a:rPr lang="cs-CZ" sz="2200" dirty="0"/>
              <a:t>Souhlasné stanovisko (konkurující stanovisko)</a:t>
            </a:r>
          </a:p>
          <a:p>
            <a:r>
              <a:rPr lang="cs-CZ" sz="2200" dirty="0" smtClean="0"/>
              <a:t>Nesouhlasné </a:t>
            </a:r>
            <a:r>
              <a:rPr lang="cs-CZ" sz="2200" dirty="0"/>
              <a:t>stanovisko (disent)</a:t>
            </a:r>
          </a:p>
          <a:p>
            <a:r>
              <a:rPr lang="cs-CZ" sz="2200" dirty="0" smtClean="0"/>
              <a:t>Pouhé </a:t>
            </a:r>
            <a:r>
              <a:rPr lang="cs-CZ" sz="2200" dirty="0"/>
              <a:t>vyjádření nesouhlasu</a:t>
            </a:r>
          </a:p>
          <a:p>
            <a:r>
              <a:rPr lang="es-ES" sz="2200" dirty="0" smtClean="0"/>
              <a:t>Separátní stanovisko</a:t>
            </a:r>
            <a:endParaRPr lang="cs-CZ" sz="2200" dirty="0" smtClean="0"/>
          </a:p>
          <a:p>
            <a:r>
              <a:rPr lang="cs-CZ" sz="2200" dirty="0" smtClean="0"/>
              <a:t>Deklarace </a:t>
            </a:r>
          </a:p>
          <a:p>
            <a:r>
              <a:rPr lang="cs-CZ" sz="2200" dirty="0" smtClean="0"/>
              <a:t>Společné </a:t>
            </a:r>
            <a:r>
              <a:rPr lang="cs-CZ" sz="2200" dirty="0"/>
              <a:t>souhlasné stanovisko</a:t>
            </a:r>
          </a:p>
          <a:p>
            <a:r>
              <a:rPr lang="cs-CZ" sz="2200" dirty="0" smtClean="0"/>
              <a:t>Společné </a:t>
            </a:r>
            <a:r>
              <a:rPr lang="cs-CZ" sz="2200" dirty="0"/>
              <a:t>nesouhlasné stanovisko</a:t>
            </a:r>
          </a:p>
          <a:p>
            <a:r>
              <a:rPr lang="cs-CZ" sz="2200" dirty="0" smtClean="0"/>
              <a:t>Částečně </a:t>
            </a:r>
            <a:r>
              <a:rPr lang="cs-CZ" sz="2200" dirty="0"/>
              <a:t>souhlasné stanovisko</a:t>
            </a:r>
          </a:p>
          <a:p>
            <a:r>
              <a:rPr lang="cs-CZ" sz="2200" dirty="0" smtClean="0"/>
              <a:t>Částečně </a:t>
            </a:r>
            <a:r>
              <a:rPr lang="cs-CZ" sz="2200" dirty="0"/>
              <a:t>nesouhlasné stanovisko</a:t>
            </a:r>
          </a:p>
          <a:p>
            <a:r>
              <a:rPr lang="cs-CZ" sz="2200" dirty="0" smtClean="0"/>
              <a:t>Společné </a:t>
            </a:r>
            <a:r>
              <a:rPr lang="cs-CZ" sz="2200" dirty="0"/>
              <a:t>částečně souhlasné stanovisko</a:t>
            </a:r>
          </a:p>
          <a:p>
            <a:r>
              <a:rPr lang="cs-CZ" sz="2200" dirty="0" smtClean="0"/>
              <a:t>Společné </a:t>
            </a:r>
            <a:r>
              <a:rPr lang="cs-CZ" sz="2200" dirty="0"/>
              <a:t>částečně nesouhlasné stanovisko</a:t>
            </a:r>
            <a:endParaRPr lang="cs-CZ" altLang="cs-CZ" sz="2200" i="1" dirty="0"/>
          </a:p>
        </p:txBody>
      </p:sp>
    </p:spTree>
    <p:extLst>
      <p:ext uri="{BB962C8B-B14F-4D97-AF65-F5344CB8AC3E}">
        <p14:creationId xmlns:p14="http://schemas.microsoft.com/office/powerpoint/2010/main" val="37749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772400" cy="503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Citace rozhodnutí ESLP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75656" y="2276872"/>
            <a:ext cx="7467600" cy="4873625"/>
          </a:xfrm>
        </p:spPr>
        <p:txBody>
          <a:bodyPr/>
          <a:lstStyle/>
          <a:p>
            <a:r>
              <a:rPr lang="pl-PL" sz="2000" dirty="0" smtClean="0"/>
              <a:t>Rozhodnutí musí být </a:t>
            </a:r>
            <a:r>
              <a:rPr lang="pl-PL" sz="2000" dirty="0"/>
              <a:t>jednoznačně </a:t>
            </a:r>
            <a:r>
              <a:rPr lang="pl-PL" sz="2000" dirty="0" smtClean="0"/>
              <a:t>identifikovatelné</a:t>
            </a:r>
          </a:p>
          <a:p>
            <a:endParaRPr lang="pl-PL" sz="2000" dirty="0"/>
          </a:p>
          <a:p>
            <a:r>
              <a:rPr lang="cs-CZ" sz="2000" b="1" dirty="0" smtClean="0"/>
              <a:t>(A) </a:t>
            </a:r>
            <a:r>
              <a:rPr lang="cs-CZ" sz="2000" b="1" dirty="0"/>
              <a:t>jména stran, </a:t>
            </a:r>
            <a:r>
              <a:rPr lang="cs-CZ" sz="2000" b="1" dirty="0" smtClean="0"/>
              <a:t>(B) datum </a:t>
            </a:r>
            <a:r>
              <a:rPr lang="cs-CZ" sz="2000" b="1" dirty="0"/>
              <a:t>a typ rozhodnutí, </a:t>
            </a:r>
            <a:r>
              <a:rPr lang="cs-CZ" sz="2000" b="1" dirty="0" smtClean="0"/>
              <a:t>(C) číslo </a:t>
            </a:r>
            <a:r>
              <a:rPr lang="cs-CZ" sz="2000" b="1" dirty="0"/>
              <a:t>stížnosti</a:t>
            </a:r>
          </a:p>
          <a:p>
            <a:pPr lvl="1"/>
            <a:r>
              <a:rPr lang="cs-CZ" sz="1800" dirty="0" smtClean="0"/>
              <a:t>Pekárny a cukrárny Klatovy, a.s. proti České republice, 12.1.2012, </a:t>
            </a:r>
            <a:r>
              <a:rPr lang="cs-CZ" sz="1800" dirty="0"/>
              <a:t>stížnost </a:t>
            </a:r>
            <a:r>
              <a:rPr lang="en-US" sz="1800" dirty="0"/>
              <a:t>12266/07, 40059/07, 36038/09 a</a:t>
            </a:r>
            <a:r>
              <a:rPr lang="cs-CZ" sz="1800" dirty="0"/>
              <a:t> </a:t>
            </a:r>
            <a:r>
              <a:rPr lang="en-US" sz="1800" dirty="0" smtClean="0"/>
              <a:t>47155/09</a:t>
            </a:r>
            <a:endParaRPr lang="cs-CZ" sz="1800" dirty="0"/>
          </a:p>
          <a:p>
            <a:r>
              <a:rPr lang="cs-CZ" altLang="cs-CZ" sz="2200" dirty="0" smtClean="0"/>
              <a:t>Lépe ale: </a:t>
            </a:r>
            <a:r>
              <a:rPr lang="cs-CZ" sz="2000" b="1" dirty="0"/>
              <a:t>(A) jména stran, (B) datum </a:t>
            </a:r>
            <a:r>
              <a:rPr lang="cs-CZ" sz="2000" b="1" dirty="0" smtClean="0"/>
              <a:t>rozhodnutí, (C)typ </a:t>
            </a:r>
            <a:r>
              <a:rPr lang="cs-CZ" sz="2000" b="1" dirty="0"/>
              <a:t>rozhodnutí, </a:t>
            </a:r>
            <a:r>
              <a:rPr lang="cs-CZ" sz="2000" b="1" dirty="0" smtClean="0"/>
              <a:t>(D) orgán, který rozhodoval, (E) číslo </a:t>
            </a:r>
            <a:r>
              <a:rPr lang="cs-CZ" sz="2000" b="1" dirty="0"/>
              <a:t>stížnosti</a:t>
            </a:r>
          </a:p>
          <a:p>
            <a:pPr lvl="1"/>
            <a:r>
              <a:rPr lang="cs-CZ" altLang="cs-CZ" sz="2000" dirty="0" smtClean="0"/>
              <a:t>+ bod rozhodnutí</a:t>
            </a:r>
          </a:p>
        </p:txBody>
      </p:sp>
    </p:spTree>
    <p:extLst>
      <p:ext uri="{BB962C8B-B14F-4D97-AF65-F5344CB8AC3E}">
        <p14:creationId xmlns:p14="http://schemas.microsoft.com/office/powerpoint/2010/main" val="18752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772400" cy="503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Problémy při citaci – přístup soudů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75656" y="2276872"/>
            <a:ext cx="7467600" cy="4873625"/>
          </a:xfrm>
        </p:spPr>
        <p:txBody>
          <a:bodyPr/>
          <a:lstStyle/>
          <a:p>
            <a:r>
              <a:rPr lang="cs-CZ" altLang="cs-CZ" dirty="0" smtClean="0"/>
              <a:t>Nešvarem českých soudů je přehnaná </a:t>
            </a:r>
            <a:r>
              <a:rPr lang="cs-CZ" altLang="cs-CZ" dirty="0" err="1" smtClean="0"/>
              <a:t>anonymizace</a:t>
            </a:r>
            <a:endParaRPr lang="cs-CZ" altLang="cs-CZ" dirty="0" smtClean="0"/>
          </a:p>
          <a:p>
            <a:r>
              <a:rPr lang="cs-CZ" altLang="cs-CZ" dirty="0" smtClean="0"/>
              <a:t>Blokové citace</a:t>
            </a:r>
          </a:p>
          <a:p>
            <a:pPr lvl="1"/>
            <a:r>
              <a:rPr lang="cs-CZ" altLang="cs-CZ" dirty="0" smtClean="0"/>
              <a:t>Mechanické využívání</a:t>
            </a:r>
          </a:p>
          <a:p>
            <a:r>
              <a:rPr lang="cs-CZ" altLang="cs-CZ" dirty="0" smtClean="0"/>
              <a:t>Používání souhlasných citací</a:t>
            </a:r>
          </a:p>
          <a:p>
            <a:endParaRPr lang="cs-CZ" altLang="cs-CZ" dirty="0"/>
          </a:p>
          <a:p>
            <a:r>
              <a:rPr lang="cs-CZ" altLang="cs-CZ" dirty="0" smtClean="0"/>
              <a:t>Problémy nejen u užívání rozhodnutí ESLP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44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772400" cy="503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Citace rozhodnutí ESLP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75656" y="2276872"/>
            <a:ext cx="7467600" cy="4873625"/>
          </a:xfrm>
        </p:spPr>
        <p:txBody>
          <a:bodyPr/>
          <a:lstStyle/>
          <a:p>
            <a:r>
              <a:rPr lang="pl-PL" sz="2000" dirty="0" smtClean="0"/>
              <a:t>Nepočešťovat strany – obtížná zpětná dohledatelnost (při vyhledávání se vyvarovat háčkům, čárkám, neobvyklým symbolům)</a:t>
            </a:r>
          </a:p>
          <a:p>
            <a:endParaRPr lang="pl-PL" sz="2000" dirty="0" smtClean="0"/>
          </a:p>
          <a:p>
            <a:endParaRPr lang="pl-PL" sz="2000" dirty="0"/>
          </a:p>
          <a:p>
            <a:endParaRPr lang="pl-PL" sz="2000" dirty="0"/>
          </a:p>
          <a:p>
            <a:r>
              <a:rPr lang="cs-CZ" sz="2000" b="1" dirty="0" smtClean="0"/>
              <a:t>Kontrola:</a:t>
            </a:r>
          </a:p>
          <a:p>
            <a:r>
              <a:rPr lang="cs-CZ" sz="2000" dirty="0" smtClean="0"/>
              <a:t>Které </a:t>
            </a:r>
            <a:r>
              <a:rPr lang="cs-CZ" sz="2000" dirty="0"/>
              <a:t>rozhodnutí cituji?</a:t>
            </a:r>
          </a:p>
          <a:p>
            <a:r>
              <a:rPr lang="cs-CZ" sz="2000" dirty="0" smtClean="0"/>
              <a:t>Nebyl </a:t>
            </a:r>
            <a:r>
              <a:rPr lang="cs-CZ" sz="2000" dirty="0"/>
              <a:t>rozsudek senátu postoupen velkému senátu?</a:t>
            </a:r>
          </a:p>
          <a:p>
            <a:r>
              <a:rPr lang="cs-CZ" sz="2000" dirty="0" smtClean="0"/>
              <a:t>Pokud </a:t>
            </a:r>
            <a:r>
              <a:rPr lang="cs-CZ" sz="2000" dirty="0"/>
              <a:t>ano, dospěl VS ke stejnému závěru?</a:t>
            </a:r>
          </a:p>
          <a:p>
            <a:r>
              <a:rPr lang="cs-CZ" sz="2000" dirty="0" smtClean="0"/>
              <a:t>Co </a:t>
            </a:r>
            <a:r>
              <a:rPr lang="cs-CZ" sz="2000" dirty="0"/>
              <a:t>když se mi zdá český/slovenský </a:t>
            </a:r>
            <a:r>
              <a:rPr lang="cs-CZ" sz="2000" dirty="0" smtClean="0"/>
              <a:t>překlad podezřelý?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892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772400" cy="503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Vývoj rozhodovací praxe</a:t>
            </a:r>
            <a:endParaRPr lang="cs-CZ" altLang="cs-CZ" cap="none" dirty="0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75656" y="2276872"/>
            <a:ext cx="7467600" cy="4873625"/>
          </a:xfrm>
        </p:spPr>
        <p:txBody>
          <a:bodyPr/>
          <a:lstStyle/>
          <a:p>
            <a:r>
              <a:rPr lang="cs-CZ" sz="1800" b="1" dirty="0" smtClean="0"/>
              <a:t>1) Nedošlo </a:t>
            </a:r>
            <a:r>
              <a:rPr lang="cs-CZ" sz="1800" b="1" dirty="0"/>
              <a:t>v judikatuře ESLP k </a:t>
            </a:r>
            <a:r>
              <a:rPr lang="cs-CZ" sz="1800" b="1" dirty="0" err="1"/>
              <a:t>judikatornímu</a:t>
            </a:r>
            <a:r>
              <a:rPr lang="cs-CZ" sz="1800" b="1" dirty="0"/>
              <a:t> odklonu?</a:t>
            </a:r>
          </a:p>
          <a:p>
            <a:r>
              <a:rPr lang="cs-CZ" sz="1800" dirty="0" smtClean="0"/>
              <a:t>Poměrně vzácné</a:t>
            </a:r>
          </a:p>
          <a:p>
            <a:r>
              <a:rPr lang="cs-CZ" sz="1800" dirty="0" smtClean="0"/>
              <a:t>Např. </a:t>
            </a:r>
            <a:r>
              <a:rPr lang="cs-CZ" sz="1800" dirty="0"/>
              <a:t>adopce dětí </a:t>
            </a:r>
            <a:r>
              <a:rPr lang="cs-CZ" sz="1800" dirty="0" smtClean="0"/>
              <a:t>homosexuály</a:t>
            </a:r>
          </a:p>
          <a:p>
            <a:r>
              <a:rPr lang="cs-CZ" sz="1800" dirty="0" smtClean="0"/>
              <a:t>2003 </a:t>
            </a:r>
            <a:r>
              <a:rPr lang="cs-CZ" sz="1800" dirty="0"/>
              <a:t>ESLP ve věci </a:t>
            </a:r>
            <a:r>
              <a:rPr lang="cs-CZ" sz="1800" i="1" dirty="0" err="1"/>
              <a:t>Fretté</a:t>
            </a:r>
            <a:r>
              <a:rPr lang="cs-CZ" sz="1800" i="1" dirty="0"/>
              <a:t> proti Francii</a:t>
            </a:r>
            <a:r>
              <a:rPr lang="cs-CZ" sz="1800" dirty="0"/>
              <a:t> (rozsudek ze dne 26. 2. 2002, stížnost č. 36515/97</a:t>
            </a:r>
            <a:r>
              <a:rPr lang="cs-CZ" sz="1800" dirty="0" smtClean="0"/>
              <a:t>) rozhodnuto, že Úmluva možnost adopce dětí homosexuály nezaručuje</a:t>
            </a:r>
          </a:p>
          <a:p>
            <a:r>
              <a:rPr lang="cs-CZ" sz="1800" dirty="0" smtClean="0"/>
              <a:t>2008- </a:t>
            </a:r>
            <a:r>
              <a:rPr lang="cs-CZ" sz="1800" dirty="0"/>
              <a:t> </a:t>
            </a:r>
            <a:r>
              <a:rPr lang="cs-CZ" sz="1800" i="1" dirty="0"/>
              <a:t>E. B. proti Francii</a:t>
            </a:r>
            <a:r>
              <a:rPr lang="cs-CZ" sz="1800" dirty="0"/>
              <a:t> (rozsudek velkého senátu ze dne 22. 1. 2008, stížnost č. 43546/02), </a:t>
            </a:r>
            <a:r>
              <a:rPr lang="cs-CZ" sz="1800" dirty="0" smtClean="0"/>
              <a:t>velký </a:t>
            </a:r>
            <a:r>
              <a:rPr lang="cs-CZ" sz="1800" dirty="0"/>
              <a:t>senát ESLP dospěl k opačnému </a:t>
            </a:r>
            <a:r>
              <a:rPr lang="cs-CZ" sz="1800" dirty="0" smtClean="0"/>
              <a:t>závěru</a:t>
            </a:r>
            <a:endParaRPr lang="cs-CZ" sz="1800" dirty="0"/>
          </a:p>
          <a:p>
            <a:endParaRPr lang="cs-CZ" sz="1800" dirty="0" smtClean="0"/>
          </a:p>
          <a:p>
            <a:r>
              <a:rPr lang="cs-CZ" sz="1800" b="1" dirty="0" smtClean="0"/>
              <a:t>2) Posun </a:t>
            </a:r>
            <a:r>
              <a:rPr lang="cs-CZ" sz="1800" b="1" dirty="0"/>
              <a:t>v judikatuře?</a:t>
            </a:r>
          </a:p>
          <a:p>
            <a:r>
              <a:rPr lang="cs-CZ" sz="1800" dirty="0" smtClean="0"/>
              <a:t>častější</a:t>
            </a:r>
            <a:endParaRPr lang="cs-CZ" sz="1800" dirty="0"/>
          </a:p>
          <a:p>
            <a:r>
              <a:rPr lang="cs-CZ" sz="1800" dirty="0" smtClean="0"/>
              <a:t>např. posun hranice mezi mučením a nelidským zacházením (</a:t>
            </a:r>
            <a:r>
              <a:rPr lang="cs-CZ" sz="1800" i="1" dirty="0" err="1"/>
              <a:t>Selmouni</a:t>
            </a:r>
            <a:r>
              <a:rPr lang="cs-CZ" sz="1800" i="1" dirty="0"/>
              <a:t> proti Francii</a:t>
            </a:r>
            <a:r>
              <a:rPr lang="cs-CZ" sz="1800" dirty="0"/>
              <a:t>, VS, 28. </a:t>
            </a:r>
            <a:r>
              <a:rPr lang="cs-CZ" sz="1800" dirty="0" smtClean="0"/>
              <a:t>7.</a:t>
            </a:r>
            <a:r>
              <a:rPr lang="pl-PL" sz="1800" dirty="0" smtClean="0"/>
              <a:t>1999</a:t>
            </a:r>
            <a:r>
              <a:rPr lang="pl-PL" sz="1800" dirty="0"/>
              <a:t>, stížnost č. 25803/94, </a:t>
            </a:r>
            <a:r>
              <a:rPr lang="pl-PL" sz="1800" dirty="0" smtClean="0"/>
              <a:t>bod </a:t>
            </a:r>
            <a:r>
              <a:rPr lang="pl-PL" sz="1800" dirty="0"/>
              <a:t>101</a:t>
            </a:r>
            <a:r>
              <a:rPr lang="pl-PL" sz="1800" dirty="0" smtClean="0"/>
              <a:t>)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4570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772400" cy="503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Vývoj rozhodovací praxe</a:t>
            </a:r>
            <a:endParaRPr lang="cs-CZ" altLang="cs-CZ" cap="none" dirty="0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75656" y="2276872"/>
            <a:ext cx="7467600" cy="4873625"/>
          </a:xfrm>
        </p:spPr>
        <p:txBody>
          <a:bodyPr/>
          <a:lstStyle/>
          <a:p>
            <a:r>
              <a:rPr lang="cs-CZ" sz="2000" b="1" dirty="0" smtClean="0"/>
              <a:t>3) Rozšíření </a:t>
            </a:r>
            <a:r>
              <a:rPr lang="cs-CZ" sz="2000" b="1" dirty="0" smtClean="0"/>
              <a:t>aplikovatelnosti na oblast práva, na kterou se úmluva dosud nevztahovala?</a:t>
            </a:r>
            <a:endParaRPr lang="cs-CZ" sz="2000" dirty="0"/>
          </a:p>
          <a:p>
            <a:r>
              <a:rPr lang="cs-CZ" sz="2000" dirty="0" smtClean="0"/>
              <a:t>co vše může ESLP přezkoumávat</a:t>
            </a:r>
            <a:endParaRPr lang="cs-CZ" sz="2000" dirty="0"/>
          </a:p>
          <a:p>
            <a:r>
              <a:rPr lang="cs-CZ" sz="2000" dirty="0" smtClean="0"/>
              <a:t>rozšíření aplikovatelnosti z občanskoprávní oblasti na otázky týkající se sporů zaměstnanců veřejné správy</a:t>
            </a:r>
          </a:p>
          <a:p>
            <a:r>
              <a:rPr lang="nb-NO" sz="2000" i="1" dirty="0"/>
              <a:t>Vilho Eskelinen proti Finsku</a:t>
            </a:r>
            <a:r>
              <a:rPr lang="nb-NO" sz="2000" dirty="0"/>
              <a:t> ze dne 19. 4. 2007, stížnost č. </a:t>
            </a:r>
            <a:r>
              <a:rPr lang="nb-NO" sz="2000" dirty="0" smtClean="0"/>
              <a:t>63235/00</a:t>
            </a:r>
            <a:r>
              <a:rPr lang="cs-CZ" sz="2000" dirty="0" smtClean="0"/>
              <a:t> </a:t>
            </a:r>
            <a:r>
              <a:rPr lang="cs-CZ" sz="2000" dirty="0" err="1" smtClean="0"/>
              <a:t>vs</a:t>
            </a:r>
            <a:r>
              <a:rPr lang="cs-CZ" sz="2000" dirty="0" smtClean="0"/>
              <a:t> </a:t>
            </a:r>
            <a:r>
              <a:rPr lang="it-IT" sz="2000" i="1" dirty="0"/>
              <a:t>Pellegrin proti Francii</a:t>
            </a:r>
            <a:r>
              <a:rPr lang="it-IT" sz="2000" dirty="0"/>
              <a:t> ze dne 8. 12. 1999, stížnost 28541/95</a:t>
            </a:r>
            <a:endParaRPr lang="cs-CZ" sz="2000" dirty="0" smtClean="0"/>
          </a:p>
          <a:p>
            <a:endParaRPr lang="cs-CZ" sz="2000" dirty="0"/>
          </a:p>
          <a:p>
            <a:r>
              <a:rPr lang="cs-CZ" sz="2000" b="1" dirty="0" smtClean="0"/>
              <a:t>4) Sjednocení </a:t>
            </a:r>
            <a:r>
              <a:rPr lang="cs-CZ" sz="2000" b="1" dirty="0" smtClean="0"/>
              <a:t>rozkolísané rozhodovací praxe?</a:t>
            </a:r>
          </a:p>
          <a:p>
            <a:r>
              <a:rPr lang="cs-CZ" sz="2000" i="1" dirty="0" err="1"/>
              <a:t>Zolotukhin</a:t>
            </a:r>
            <a:r>
              <a:rPr lang="cs-CZ" sz="2000" i="1" dirty="0"/>
              <a:t> proti Rusku</a:t>
            </a:r>
            <a:r>
              <a:rPr lang="cs-CZ" sz="2000" dirty="0"/>
              <a:t> ze dne 10. 2. 2009, stížnost č. 14939/03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1388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Postavení Úmluvy v právním řádu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Ústava ČR před „</a:t>
            </a:r>
            <a:r>
              <a:rPr lang="cs-CZ" dirty="0" err="1" smtClean="0"/>
              <a:t>euronovelou</a:t>
            </a:r>
            <a:r>
              <a:rPr lang="cs-CZ" dirty="0" smtClean="0"/>
              <a:t>“ (č. 395/2001 Sb.)</a:t>
            </a:r>
          </a:p>
          <a:p>
            <a:pPr lvl="1" algn="just"/>
            <a:r>
              <a:rPr lang="cs-CZ" dirty="0" smtClean="0"/>
              <a:t>Čl.10</a:t>
            </a:r>
          </a:p>
          <a:p>
            <a:pPr lvl="1" algn="just">
              <a:buNone/>
            </a:pPr>
            <a:r>
              <a:rPr lang="cs-CZ" dirty="0" smtClean="0"/>
              <a:t>	„Ratifikované a vyhlášené mezinárodní smlouvy o lidských právech a základních svobodách, jimiž je Česká republika vázána, jsou </a:t>
            </a:r>
            <a:r>
              <a:rPr lang="cs-CZ" u="sng" dirty="0" smtClean="0"/>
              <a:t>bezprostředně závazné a mají přednost před zákonem</a:t>
            </a:r>
            <a:r>
              <a:rPr lang="cs-CZ" dirty="0" smtClean="0"/>
              <a:t>.“</a:t>
            </a:r>
          </a:p>
          <a:p>
            <a:pPr lvl="3" algn="just"/>
            <a:r>
              <a:rPr lang="cs-CZ" dirty="0" smtClean="0"/>
              <a:t>Čl. 87</a:t>
            </a:r>
          </a:p>
          <a:p>
            <a:pPr lvl="3" algn="just">
              <a:buNone/>
            </a:pPr>
            <a:r>
              <a:rPr lang="cs-CZ" dirty="0" smtClean="0"/>
              <a:t>	„(1) Ústavní soud rozhoduje</a:t>
            </a:r>
          </a:p>
          <a:p>
            <a:pPr lvl="3" algn="just">
              <a:buNone/>
            </a:pPr>
            <a:r>
              <a:rPr lang="cs-CZ" dirty="0" smtClean="0"/>
              <a:t>	a) o zrušení zákonů nebo jejich jednotlivých ustanovení, jsou-li v rozporu s ústavním zákonem </a:t>
            </a:r>
            <a:r>
              <a:rPr lang="cs-CZ" u="sng" dirty="0" smtClean="0"/>
              <a:t>nebo mezinárodní smlouvou podle čl. 10</a:t>
            </a:r>
            <a:r>
              <a:rPr lang="cs-CZ" dirty="0" smtClean="0"/>
              <a:t>,</a:t>
            </a:r>
          </a:p>
          <a:p>
            <a:pPr lvl="3" algn="just">
              <a:buNone/>
            </a:pPr>
            <a:r>
              <a:rPr lang="cs-CZ" dirty="0" smtClean="0"/>
              <a:t>	b) o zrušení jiných právních předpisů nebo jejich jednotlivých ustanovení, jsou-li v rozporu s ústavním zákonem, zákonem </a:t>
            </a:r>
            <a:r>
              <a:rPr lang="cs-CZ" u="sng" dirty="0" smtClean="0"/>
              <a:t>nebo mezinárodní smlouvou podle čl. 10</a:t>
            </a:r>
            <a:r>
              <a:rPr lang="cs-CZ" dirty="0" smtClean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2092607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Postavení Úmluvy v právním řádu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Ústava ČR po „</a:t>
            </a:r>
            <a:r>
              <a:rPr lang="cs-CZ" dirty="0" err="1" smtClean="0"/>
              <a:t>euronovele</a:t>
            </a:r>
            <a:r>
              <a:rPr lang="cs-CZ" dirty="0" smtClean="0"/>
              <a:t>“ (č. 395/2001 Sb.)</a:t>
            </a:r>
          </a:p>
          <a:p>
            <a:pPr lvl="1" algn="just"/>
            <a:r>
              <a:rPr lang="cs-CZ" dirty="0" smtClean="0"/>
              <a:t>Čl. 1 odst. 2</a:t>
            </a:r>
          </a:p>
          <a:p>
            <a:pPr lvl="1" algn="just">
              <a:buNone/>
            </a:pPr>
            <a:r>
              <a:rPr lang="cs-CZ" dirty="0" smtClean="0"/>
              <a:t>	„Česká republika dodržuje závazky, které pro ni vyplývají z mezinárodního práva.“</a:t>
            </a:r>
          </a:p>
          <a:p>
            <a:pPr lvl="1" algn="just"/>
            <a:r>
              <a:rPr lang="cs-CZ" dirty="0" smtClean="0"/>
              <a:t>Čl. 10</a:t>
            </a:r>
          </a:p>
          <a:p>
            <a:pPr lvl="1" algn="just">
              <a:buNone/>
            </a:pPr>
            <a:r>
              <a:rPr lang="cs-CZ" dirty="0" smtClean="0"/>
              <a:t>	„Vyhlášené mezinárodní smlouvy, k jejichž ratifikaci dal Parlament souhlas a jimiž je Česká republika vázána, jsou součástí právního řádu; </a:t>
            </a:r>
            <a:r>
              <a:rPr lang="cs-CZ" u="sng" dirty="0" smtClean="0"/>
              <a:t>stanoví-li mezinárodní smlouva něco jiného než zákon, použije se mezinárodní smlouva</a:t>
            </a:r>
            <a:r>
              <a:rPr lang="cs-CZ" dirty="0" smtClean="0"/>
              <a:t>.“</a:t>
            </a:r>
          </a:p>
          <a:p>
            <a:pPr lvl="4" algn="just"/>
            <a:r>
              <a:rPr lang="cs-CZ" dirty="0" smtClean="0"/>
              <a:t>Čl. 87</a:t>
            </a:r>
          </a:p>
          <a:p>
            <a:pPr lvl="4" algn="just">
              <a:buNone/>
            </a:pPr>
            <a:r>
              <a:rPr lang="cs-CZ" dirty="0" smtClean="0"/>
              <a:t>	„(1) Ústavní soud rozhoduje</a:t>
            </a:r>
          </a:p>
          <a:p>
            <a:pPr lvl="4" algn="just">
              <a:buNone/>
            </a:pPr>
            <a:r>
              <a:rPr lang="cs-CZ" dirty="0" smtClean="0"/>
              <a:t>	a) o zrušení zákonů nebo jejich jednotlivých ustanovení, jsou-li v rozporu s </a:t>
            </a:r>
            <a:r>
              <a:rPr lang="cs-CZ" u="sng" dirty="0" smtClean="0"/>
              <a:t>ústavním pořádkem</a:t>
            </a:r>
            <a:r>
              <a:rPr lang="cs-CZ" dirty="0" smtClean="0"/>
              <a:t>,</a:t>
            </a:r>
          </a:p>
          <a:p>
            <a:pPr lvl="4" algn="just">
              <a:buNone/>
            </a:pPr>
            <a:r>
              <a:rPr lang="cs-CZ" dirty="0" smtClean="0"/>
              <a:t>	b) o zrušení jiných právních předpisů nebo jejich jednotlivých ustanovení, jsou-li v rozporu s </a:t>
            </a:r>
            <a:r>
              <a:rPr lang="cs-CZ" u="sng" dirty="0" smtClean="0"/>
              <a:t>ústavním pořádkem nebo zákonem</a:t>
            </a:r>
            <a:r>
              <a:rPr lang="cs-CZ" dirty="0" smtClean="0"/>
              <a:t>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517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ochrany lidských práv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cs-CZ" altLang="cs-CZ" b="1" dirty="0"/>
              <a:t>univerzální </a:t>
            </a:r>
            <a:r>
              <a:rPr lang="cs-CZ" altLang="cs-CZ" b="1" dirty="0" smtClean="0"/>
              <a:t>mezinárodní úroveň (příklady)</a:t>
            </a:r>
            <a:endParaRPr lang="cs-CZ" altLang="cs-CZ" b="1" dirty="0"/>
          </a:p>
          <a:p>
            <a:pPr marL="609600" indent="-609600">
              <a:lnSpc>
                <a:spcPct val="80000"/>
              </a:lnSpc>
            </a:pPr>
            <a:endParaRPr lang="cs-CZ" altLang="cs-CZ" sz="2000" b="1" dirty="0">
              <a:solidFill>
                <a:schemeClr val="folHlink"/>
              </a:solidFill>
            </a:endParaRPr>
          </a:p>
          <a:p>
            <a:pPr marL="1009650" lvl="1" indent="-609600">
              <a:lnSpc>
                <a:spcPct val="80000"/>
              </a:lnSpc>
            </a:pPr>
            <a:r>
              <a:rPr lang="cs-CZ" altLang="cs-CZ" dirty="0" smtClean="0"/>
              <a:t>Úmluvy </a:t>
            </a:r>
            <a:r>
              <a:rPr lang="cs-CZ" altLang="cs-CZ" dirty="0"/>
              <a:t>v rámci </a:t>
            </a:r>
            <a:r>
              <a:rPr lang="cs-CZ" altLang="cs-CZ" dirty="0" smtClean="0"/>
              <a:t>OSN</a:t>
            </a:r>
          </a:p>
          <a:p>
            <a:pPr marL="1009650" lvl="1" indent="-609600">
              <a:lnSpc>
                <a:spcPct val="80000"/>
              </a:lnSpc>
            </a:pPr>
            <a:endParaRPr lang="cs-CZ" altLang="cs-CZ" dirty="0" smtClean="0"/>
          </a:p>
          <a:p>
            <a:pPr marL="1009650" lvl="1" indent="-609600">
              <a:lnSpc>
                <a:spcPct val="80000"/>
              </a:lnSpc>
            </a:pPr>
            <a:r>
              <a:rPr lang="cs-CZ" altLang="cs-CZ" dirty="0" smtClean="0"/>
              <a:t>Mezinárodní </a:t>
            </a:r>
            <a:r>
              <a:rPr lang="cs-CZ" altLang="cs-CZ" dirty="0"/>
              <a:t>pakt o občanských a </a:t>
            </a:r>
            <a:r>
              <a:rPr lang="cs-CZ" altLang="cs-CZ" dirty="0" smtClean="0"/>
              <a:t>politických právech</a:t>
            </a:r>
          </a:p>
          <a:p>
            <a:pPr marL="1009650" lvl="1" indent="-609600">
              <a:lnSpc>
                <a:spcPct val="80000"/>
              </a:lnSpc>
            </a:pPr>
            <a:endParaRPr lang="cs-CZ" altLang="cs-CZ" dirty="0" smtClean="0"/>
          </a:p>
          <a:p>
            <a:pPr marL="1009650" lvl="1" indent="-609600">
              <a:lnSpc>
                <a:spcPct val="80000"/>
              </a:lnSpc>
            </a:pPr>
            <a:r>
              <a:rPr lang="cs-CZ" altLang="cs-CZ" dirty="0" smtClean="0"/>
              <a:t>Mezinárodní </a:t>
            </a:r>
            <a:r>
              <a:rPr lang="cs-CZ" altLang="cs-CZ" dirty="0"/>
              <a:t>pakt o hospodářských a </a:t>
            </a:r>
            <a:r>
              <a:rPr lang="cs-CZ" altLang="cs-CZ" dirty="0" smtClean="0"/>
              <a:t>sociálních právech</a:t>
            </a:r>
          </a:p>
          <a:p>
            <a:pPr marL="1009650" lvl="1" indent="-609600">
              <a:lnSpc>
                <a:spcPct val="80000"/>
              </a:lnSpc>
            </a:pPr>
            <a:endParaRPr lang="cs-CZ" altLang="cs-CZ" dirty="0" smtClean="0"/>
          </a:p>
          <a:p>
            <a:pPr marL="1009650" lvl="1" indent="-609600">
              <a:lnSpc>
                <a:spcPct val="80000"/>
              </a:lnSpc>
            </a:pPr>
            <a:r>
              <a:rPr lang="cs-CZ" altLang="cs-CZ" dirty="0" smtClean="0"/>
              <a:t>Úmluvy </a:t>
            </a:r>
            <a:r>
              <a:rPr lang="cs-CZ" altLang="cs-CZ" dirty="0"/>
              <a:t>mezinárodní organizace </a:t>
            </a:r>
            <a:r>
              <a:rPr lang="cs-CZ" altLang="cs-CZ" dirty="0" smtClean="0"/>
              <a:t>práce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FC6EF-F17C-441D-B182-521B2851750A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99042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Postavení Úmluvy v právním řádu ČR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dirty="0" smtClean="0"/>
              <a:t>Nález ze dne 25. 6. 2002, sp. zn. Pl. ÚS 36/01 (č. 403/2002 Sb.), tzv. </a:t>
            </a:r>
            <a:r>
              <a:rPr lang="cs-CZ" i="1" dirty="0" smtClean="0"/>
              <a:t>„Konkursní nález“</a:t>
            </a:r>
          </a:p>
          <a:p>
            <a:pPr lvl="1" algn="just"/>
            <a:r>
              <a:rPr lang="cs-CZ" dirty="0" smtClean="0"/>
              <a:t>„Z ústavní maximy dle čl. 9 odst. 2 Úst neplynou konsekvence toliko pro ústavodárce, nýbrž i pro Ústavní soud. V nepřípustnosti změny podstatných náležitostí demokratického právního státu je obsažen i pokyn Ústavnímu soudu, dle kterého </a:t>
            </a:r>
            <a:r>
              <a:rPr lang="cs-CZ" u="sng" dirty="0" smtClean="0"/>
              <a:t>žádnou novelu Ústavy nelze interpretovat v tom smyslu, že by jejím důsledkem bylo omezení již dosažené procedurální úrovně ochrany základních práv a svobod</a:t>
            </a:r>
            <a:r>
              <a:rPr lang="cs-CZ" dirty="0" smtClean="0"/>
              <a:t>.“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Důsledky: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Úmluva (a další lidskoprávní </a:t>
            </a:r>
            <a:r>
              <a:rPr lang="cs-CZ" dirty="0" smtClean="0"/>
              <a:t>smlouvy</a:t>
            </a:r>
            <a:r>
              <a:rPr lang="cs-CZ" dirty="0" smtClean="0"/>
              <a:t>) zahrnuty pod pojem </a:t>
            </a:r>
            <a:r>
              <a:rPr lang="cs-CZ" u="sng" dirty="0" smtClean="0"/>
              <a:t>ústavního pořádku</a:t>
            </a:r>
            <a:r>
              <a:rPr lang="cs-CZ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Tedy rozšíření předpisů, s ohledem na které je ÚS oprávněn provádět </a:t>
            </a:r>
            <a:r>
              <a:rPr lang="cs-CZ" u="sng" dirty="0" smtClean="0"/>
              <a:t>přezkum ústavnosti</a:t>
            </a:r>
            <a:r>
              <a:rPr lang="cs-CZ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cs-CZ" dirty="0" smtClean="0"/>
              <a:t>Aplikace Úmluvy, stejně jako jiné mezinárodní smlouvy o základních právech a lidských svobodách, je ve vizi ÚS vyjádřené v Konkursním nálezu centralizována (obecné soudy nemohou posuzovat rozpor práva ČR s Úmluvou </a:t>
            </a:r>
            <a:r>
              <a:rPr lang="cs-CZ" dirty="0" smtClean="0">
                <a:sym typeface="Wingdings" pitchFamily="2" charset="2"/>
              </a:rPr>
              <a:t> postup dle čl. 95 odst. 2 Ústavy)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2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Závaznost rozhodnutí ESLP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259632" y="2420888"/>
            <a:ext cx="7772400" cy="4357687"/>
          </a:xfrm>
        </p:spPr>
        <p:txBody>
          <a:bodyPr>
            <a:normAutofit/>
          </a:bodyPr>
          <a:lstStyle/>
          <a:p>
            <a:r>
              <a:rPr lang="cs-CZ" dirty="0" smtClean="0"/>
              <a:t>Čl. 46 Úmluvy</a:t>
            </a:r>
          </a:p>
          <a:p>
            <a:pPr>
              <a:buNone/>
            </a:pPr>
            <a:r>
              <a:rPr lang="cs-CZ" sz="2000" dirty="0" smtClean="0"/>
              <a:t>	</a:t>
            </a:r>
          </a:p>
          <a:p>
            <a:pPr>
              <a:buNone/>
            </a:pPr>
            <a:r>
              <a:rPr lang="cs-CZ" sz="2000" dirty="0" smtClean="0"/>
              <a:t>	„1. Vysoké smluvní strany se zavazují, že se budou řídit konečnými rozsudky Soudu ve všech případech, </a:t>
            </a:r>
            <a:r>
              <a:rPr lang="cs-CZ" sz="2000" b="1" dirty="0" smtClean="0"/>
              <a:t>jichž jsou stranami</a:t>
            </a:r>
            <a:r>
              <a:rPr lang="cs-CZ" sz="2000" dirty="0" smtClean="0"/>
              <a:t>.</a:t>
            </a:r>
          </a:p>
          <a:p>
            <a:pPr>
              <a:buNone/>
            </a:pPr>
            <a:r>
              <a:rPr lang="cs-CZ" sz="2000" dirty="0" smtClean="0"/>
              <a:t>	</a:t>
            </a:r>
          </a:p>
          <a:p>
            <a:pPr>
              <a:buNone/>
            </a:pPr>
            <a:r>
              <a:rPr lang="cs-CZ" sz="2000" dirty="0" smtClean="0"/>
              <a:t>	</a:t>
            </a:r>
          </a:p>
          <a:p>
            <a:pPr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86232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Závaznost rozhodnutí ESLP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Usnesení ÚS ze dne 26. 2. 2004, sp. zn. ÚS 604/02</a:t>
            </a:r>
          </a:p>
          <a:p>
            <a:pPr lvl="1" algn="just"/>
            <a:r>
              <a:rPr lang="cs-CZ" dirty="0" smtClean="0"/>
              <a:t>„Ústavní soud nemá žádných pochybností o tom, že obsah závazného rozsudku Evropského soudu ve věci proti České republice </a:t>
            </a:r>
            <a:r>
              <a:rPr lang="cs-CZ" u="sng" dirty="0" smtClean="0"/>
              <a:t>představuje pro Českou republiku závazek, jenž pro ni vyplývá z mezinárodního práva</a:t>
            </a:r>
            <a:r>
              <a:rPr lang="cs-CZ" dirty="0" smtClean="0"/>
              <a:t>. </a:t>
            </a:r>
            <a:r>
              <a:rPr lang="cs-CZ" u="sng" dirty="0" smtClean="0"/>
              <a:t>Česká republika je povinna nejen podle mezinárodního práva, ale i s odkazem na čl. 1 odst. 2 Ústavy takové závazky dodržovat.</a:t>
            </a:r>
            <a:r>
              <a:rPr lang="cs-CZ" dirty="0" smtClean="0"/>
              <a:t> Ústavní soud je ústavním orgánem České republiky, a proto i jemu je čl. 1 odst. 2 Ústavy adresován. Je tedy povinen závazky České republiky vyplývající z obsahu rozsudku Evropského soudu v rámci svých kompetencí dodržet.“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4574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Závaznost rozhodnutí ESLP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3608" y="2708920"/>
            <a:ext cx="7772400" cy="4357687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Ratifikace Úmluvy znamená </a:t>
            </a:r>
            <a:r>
              <a:rPr lang="cs-CZ" i="1" dirty="0" smtClean="0"/>
              <a:t>de facto </a:t>
            </a:r>
            <a:r>
              <a:rPr lang="cs-CZ" dirty="0" smtClean="0"/>
              <a:t>ratifikaci judikatury (která ji interpretuje)</a:t>
            </a:r>
          </a:p>
          <a:p>
            <a:pPr algn="just"/>
            <a:r>
              <a:rPr lang="cs-CZ" dirty="0" smtClean="0"/>
              <a:t>Nelze vycházet jen z holého textu Úmluvy</a:t>
            </a:r>
          </a:p>
          <a:p>
            <a:pPr algn="just"/>
            <a:r>
              <a:rPr lang="cs-CZ" dirty="0" smtClean="0"/>
              <a:t>-&gt; </a:t>
            </a:r>
            <a:r>
              <a:rPr lang="cs-CZ" i="1" dirty="0" smtClean="0"/>
              <a:t>de facto </a:t>
            </a:r>
            <a:r>
              <a:rPr lang="cs-CZ" dirty="0" smtClean="0"/>
              <a:t>charakter precedentu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14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Neznalost judikatury ESLP obecnými soudy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l-PL" dirty="0" smtClean="0"/>
              <a:t>Nález ÚS ze dne 19. 5. 2010, sp. zn. II. ÚS 862/10.</a:t>
            </a:r>
            <a:endParaRPr lang="cs-CZ" dirty="0" smtClean="0"/>
          </a:p>
          <a:p>
            <a:pPr lvl="1" algn="just"/>
            <a:r>
              <a:rPr lang="cs-CZ" dirty="0" smtClean="0"/>
              <a:t>„Nyní projednávaný případ </a:t>
            </a:r>
            <a:r>
              <a:rPr lang="cs-CZ" u="sng" dirty="0" smtClean="0"/>
              <a:t>ilustruje alarmující skutečnost, totiž že obecné soudy neznají (popř. ignorují) judikaturu ESLP</a:t>
            </a:r>
            <a:r>
              <a:rPr lang="cs-CZ" dirty="0" smtClean="0"/>
              <a:t>, čímž nejen že negují vnitrostátní prostředky nápravy porušení Úmluvy o ochraně lidských práv a základních svobod (dále jen „Úmluva“), ale též vystavují Českou republiku riziku nastoupení mezinárodněprávní odpovědnosti za porušení závazků plynoucích z Úmluvy. Ve výše uvedeném rozsudku stanovil ESLP minimální standard pro vnitrostátní prostředek nápravy porušení Úmluvy a z něj vyplývající kritéria subsidiarity stížnosti k ESLP […] Pokud odvolací soud nerespektoval zásadu rovnosti obou účastníků původního řízení, když v později projednávané věci […] rozhodl rozdílně, </a:t>
            </a:r>
            <a:r>
              <a:rPr lang="cs-CZ" u="sng" dirty="0" smtClean="0"/>
              <a:t>aniž by však svůj postup relevantně odůvodnil, resp. odůvodnil jej v rozporu s konstantní judikaturou ESLP, porušil</a:t>
            </a:r>
            <a:r>
              <a:rPr lang="cs-CZ" dirty="0" smtClean="0"/>
              <a:t> v konečném důsledku stěžovatelovo zákonné právo na náhradu škody způsobenou nezákonným rozhodnutím garantované </a:t>
            </a:r>
            <a:r>
              <a:rPr lang="cs-CZ" u="sng" dirty="0" smtClean="0"/>
              <a:t>čl. 36 odst. 3 Listiny</a:t>
            </a:r>
            <a:r>
              <a:rPr lang="cs-CZ" dirty="0" smtClean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1358452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Neratifikované protokoly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cs-CZ" dirty="0" smtClean="0"/>
              <a:t>Protokol 12 – Diskriminace</a:t>
            </a:r>
          </a:p>
          <a:p>
            <a:pPr lvl="1" algn="just"/>
            <a:r>
              <a:rPr lang="cs-CZ" dirty="0" smtClean="0"/>
              <a:t>Podepsáno ČR 4. 11. 2000</a:t>
            </a:r>
          </a:p>
          <a:p>
            <a:pPr lvl="1" algn="just"/>
            <a:r>
              <a:rPr lang="cs-CZ" dirty="0" smtClean="0"/>
              <a:t>„</a:t>
            </a:r>
            <a:r>
              <a:rPr lang="en-US" dirty="0" smtClean="0"/>
              <a:t>Article 1 – General prohibition of discrimination</a:t>
            </a:r>
          </a:p>
          <a:p>
            <a:pPr lvl="1" algn="just">
              <a:buNone/>
            </a:pPr>
            <a:r>
              <a:rPr lang="cs-CZ" dirty="0" smtClean="0"/>
              <a:t>	(</a:t>
            </a:r>
            <a:r>
              <a:rPr lang="en-US" dirty="0" smtClean="0"/>
              <a:t>1</a:t>
            </a:r>
            <a:r>
              <a:rPr lang="cs-CZ" dirty="0" smtClean="0"/>
              <a:t>)</a:t>
            </a:r>
            <a:r>
              <a:rPr lang="en-US" dirty="0" smtClean="0"/>
              <a:t> The enjoyment of any right </a:t>
            </a:r>
            <a:r>
              <a:rPr lang="en-US" b="1" dirty="0" smtClean="0"/>
              <a:t>set forth by law </a:t>
            </a:r>
            <a:r>
              <a:rPr lang="en-US" dirty="0" smtClean="0"/>
              <a:t>shall be secured without discrimination on any ground such as sex, race, </a:t>
            </a:r>
            <a:r>
              <a:rPr lang="en-US" dirty="0" err="1" smtClean="0"/>
              <a:t>colour</a:t>
            </a:r>
            <a:r>
              <a:rPr lang="en-US" dirty="0" smtClean="0"/>
              <a:t>, language, religion, political or other opinion, national or social origin, association with a national minority, property, birth or other status.</a:t>
            </a:r>
          </a:p>
          <a:p>
            <a:pPr lvl="1" algn="just">
              <a:buNone/>
            </a:pPr>
            <a:r>
              <a:rPr lang="cs-CZ" dirty="0" smtClean="0"/>
              <a:t>	(</a:t>
            </a:r>
            <a:r>
              <a:rPr lang="en-US" dirty="0" smtClean="0"/>
              <a:t>2</a:t>
            </a:r>
            <a:r>
              <a:rPr lang="cs-CZ" dirty="0" smtClean="0"/>
              <a:t>)</a:t>
            </a:r>
            <a:r>
              <a:rPr lang="en-US" dirty="0" smtClean="0"/>
              <a:t> No one shall be discriminated against by any public authority on any ground such as those mentioned in paragraph 1.</a:t>
            </a:r>
            <a:r>
              <a:rPr lang="cs-CZ" dirty="0" smtClean="0"/>
              <a:t>“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Protokol 15 – Podmínky jmenování soudců, zkrácení doby pro podání stížnosti (z 6 na 4 měsíce), zdůraznění principu subsidiarity a prostoru k uvážení</a:t>
            </a:r>
          </a:p>
          <a:p>
            <a:pPr lvl="1" algn="just"/>
            <a:r>
              <a:rPr lang="cs-CZ" dirty="0" smtClean="0"/>
              <a:t>Podepsáno 5. 11. 2013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Protokol 16 – Předběžné otázky</a:t>
            </a:r>
          </a:p>
          <a:p>
            <a:pPr lvl="1" algn="just"/>
            <a:r>
              <a:rPr lang="cs-CZ" dirty="0" smtClean="0"/>
              <a:t>ČR nepodepsala</a:t>
            </a:r>
          </a:p>
        </p:txBody>
      </p:sp>
    </p:spTree>
    <p:extLst>
      <p:ext uri="{BB962C8B-B14F-4D97-AF65-F5344CB8AC3E}">
        <p14:creationId xmlns:p14="http://schemas.microsoft.com/office/powerpoint/2010/main" val="2491926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Výhrada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„</a:t>
            </a:r>
            <a:r>
              <a:rPr lang="cs-CZ" i="1" dirty="0" smtClean="0"/>
              <a:t>ČSFR podle článku 64 Úmluvy činí výhradu k článkům 5 a 6 Úmluvy v tom smyslu, že tato ustanovení nebrání ukládání kázeňského trestu vězení podle § 17 zákona č. 76/1959 Sb., o některých služebních poměrech vojáků.</a:t>
            </a:r>
            <a:r>
              <a:rPr lang="cs-CZ" dirty="0" smtClean="0"/>
              <a:t>“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S přijetím zákona č. 221/1999 Sb., o vojácích z povolání, se tato výhrada stala </a:t>
            </a:r>
            <a:r>
              <a:rPr lang="cs-CZ" u="sng" dirty="0" smtClean="0"/>
              <a:t>obsolentní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404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 smtClean="0"/>
              <a:t>Stížnosti proti ČR od 1. 1. 1993 do 31. 12. 2012 (celkem 663) </a:t>
            </a:r>
            <a:endParaRPr lang="cs-CZ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65" y="1527175"/>
            <a:ext cx="846195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775906" y="6093296"/>
            <a:ext cx="31822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smtClean="0"/>
              <a:t>Zdroj: Kancelář vládního zmocněnce pro zastupování před ESLP 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211553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Dopady judikatury ESLP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2348880"/>
            <a:ext cx="7772400" cy="4357687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Např.: série rozhodnutí ESLP stran průtahů řízení před českými soudy (srov. např. rozsudek ze dne 10. 7. 2003, </a:t>
            </a:r>
            <a:r>
              <a:rPr lang="cs-CZ" i="1" dirty="0" smtClean="0"/>
              <a:t>Hartman proti České republice</a:t>
            </a:r>
            <a:r>
              <a:rPr lang="cs-CZ" dirty="0" smtClean="0"/>
              <a:t>, stížnost č. 53341/99, ECHR 2003-VIII).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Vyústilo k zavedení § 174a zákona o soudech a soudcích upravující </a:t>
            </a:r>
            <a:r>
              <a:rPr lang="cs-CZ" u="sng" dirty="0" smtClean="0"/>
              <a:t>návrh na určení lhůty k provedení procesního úkonu</a:t>
            </a:r>
            <a:r>
              <a:rPr lang="cs-CZ" dirty="0" smtClean="0"/>
              <a:t>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Stížnosti byly řešeny pouze po správní linii – nedostačující</a:t>
            </a:r>
          </a:p>
          <a:p>
            <a:pPr algn="just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88051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Dopady judikatury ESLP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Nález ÚS ze dne 27. 6. 2001, sp. zn. Pl. ÚS 16/99, č. 276/2001 Sb.</a:t>
            </a:r>
          </a:p>
          <a:p>
            <a:pPr lvl="1" algn="just"/>
            <a:r>
              <a:rPr lang="cs-CZ" b="1" dirty="0" smtClean="0"/>
              <a:t>Zrušení části páté občanského soudního řádu</a:t>
            </a:r>
          </a:p>
          <a:p>
            <a:pPr lvl="1" algn="just"/>
            <a:r>
              <a:rPr lang="cs-CZ" dirty="0" smtClean="0"/>
              <a:t>Nevyhovovala požadavkům čl. 6 Úmluvy</a:t>
            </a:r>
          </a:p>
          <a:p>
            <a:pPr lvl="2" algn="just"/>
            <a:r>
              <a:rPr lang="cs-CZ" i="1" dirty="0" smtClean="0"/>
              <a:t>Každý má právo na to, aby jeho záležitost byla spravedlivě, veřejně a v přiměřené lhůtě projednána nezávislým a nestranným soudem, zřízeným zákonem, který rozhodne o jeho občanských právech nebo závazcích nebo o oprávněnosti jakéhokoli trestního obvinění proti němu.</a:t>
            </a:r>
          </a:p>
          <a:p>
            <a:pPr lvl="1" algn="just">
              <a:buNone/>
            </a:pPr>
            <a:endParaRPr lang="cs-CZ" dirty="0" smtClean="0">
              <a:sym typeface="Wingdings" pitchFamily="2" charset="2"/>
            </a:endParaRPr>
          </a:p>
          <a:p>
            <a:pPr lvl="1" algn="just"/>
            <a:r>
              <a:rPr lang="cs-CZ" dirty="0" smtClean="0">
                <a:sym typeface="Wingdings" pitchFamily="2" charset="2"/>
              </a:rPr>
              <a:t>vznik správního soudnictví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52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Rada Evropy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37264" y="2132856"/>
            <a:ext cx="7467600" cy="4873625"/>
          </a:xfrm>
        </p:spPr>
        <p:txBody>
          <a:bodyPr/>
          <a:lstStyle/>
          <a:p>
            <a:r>
              <a:rPr lang="cs-CZ" altLang="cs-CZ" dirty="0" smtClean="0"/>
              <a:t>mezivládní organizace sdružující 47 zemí Evropy (členy nejsou Bělorusko a Vatikán)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členství je otevřeno všem evropským zemím akceptujícím právní stát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založena v roce 1949</a:t>
            </a:r>
          </a:p>
          <a:p>
            <a:endParaRPr lang="cs-CZ" altLang="cs-CZ" dirty="0"/>
          </a:p>
          <a:p>
            <a:r>
              <a:rPr lang="cs-CZ" altLang="cs-CZ" dirty="0" smtClean="0"/>
              <a:t>Česká republika členem od roku 1993 (ČSFR od roku 1991)</a:t>
            </a:r>
          </a:p>
        </p:txBody>
      </p:sp>
    </p:spTree>
    <p:extLst>
      <p:ext uri="{BB962C8B-B14F-4D97-AF65-F5344CB8AC3E}">
        <p14:creationId xmlns:p14="http://schemas.microsoft.com/office/powerpoint/2010/main" val="41952162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Zákonný požadavek aplikace Úmluvy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Zákon č. 325/1999 Sb., o azylu</a:t>
            </a:r>
          </a:p>
          <a:p>
            <a:r>
              <a:rPr lang="cs-CZ" b="1" dirty="0" smtClean="0"/>
              <a:t>§ </a:t>
            </a:r>
            <a:r>
              <a:rPr lang="cs-CZ" b="1" dirty="0"/>
              <a:t>14a</a:t>
            </a:r>
          </a:p>
          <a:p>
            <a:r>
              <a:rPr lang="cs-CZ" b="1" dirty="0"/>
              <a:t>(1)</a:t>
            </a:r>
            <a:r>
              <a:rPr lang="cs-CZ" dirty="0"/>
              <a:t> Doplňková ochrana se udělí cizinci, který nesplňuje důvody pro udělení azylu, bude-li v řízení o udělení mezinárodní ochrany zjištěno, že v jeho případě jsou důvodné obavy, že pokud by byl cizinec vrácen do státu, jehož je státním občanem, nebo v případě, že je osobou bez státního občanství, do státu svého posledního trvalého bydliště, by mu hrozilo skutečné nebezpečí vážné újmy podle odstavce 2 a že nemůže nebo není ochoten z důvodu takového nebezpečí využít ochrany státu, jehož je státním občanem, nebo svého posledního trvalého bydliště.</a:t>
            </a:r>
          </a:p>
          <a:p>
            <a:r>
              <a:rPr lang="cs-CZ" b="1" dirty="0"/>
              <a:t>(2)</a:t>
            </a:r>
            <a:r>
              <a:rPr lang="cs-CZ" dirty="0"/>
              <a:t> Za vážnou újmu se podle tohoto zákona považuje</a:t>
            </a:r>
          </a:p>
          <a:p>
            <a:r>
              <a:rPr lang="cs-CZ" b="1" dirty="0"/>
              <a:t>a)</a:t>
            </a:r>
            <a:r>
              <a:rPr lang="cs-CZ" dirty="0"/>
              <a:t> uložení nebo vykonání trestu smrti,</a:t>
            </a:r>
          </a:p>
          <a:p>
            <a:r>
              <a:rPr lang="cs-CZ" b="1" dirty="0"/>
              <a:t>b)</a:t>
            </a:r>
            <a:r>
              <a:rPr lang="cs-CZ" dirty="0"/>
              <a:t> mučení nebo nelidské či ponižující zacházení nebo trestání žadatele o mezinárodní ochranu,</a:t>
            </a:r>
          </a:p>
          <a:p>
            <a:r>
              <a:rPr lang="cs-CZ" b="1" dirty="0"/>
              <a:t>c)</a:t>
            </a:r>
            <a:r>
              <a:rPr lang="cs-CZ" dirty="0"/>
              <a:t> vážné ohrožení života nebo lidské důstojnosti z důvodu svévolného násilí v situacích mezinárodního nebo vnitřního ozbrojeného konfliktu, nebo</a:t>
            </a:r>
          </a:p>
          <a:p>
            <a:r>
              <a:rPr lang="cs-CZ" b="1" dirty="0"/>
              <a:t>d)</a:t>
            </a:r>
            <a:r>
              <a:rPr lang="cs-CZ" dirty="0"/>
              <a:t> </a:t>
            </a:r>
            <a:r>
              <a:rPr lang="cs-CZ" b="1" u="sng" dirty="0"/>
              <a:t>pokud by vycestování cizince bylo v rozporu s mezinárodními závazky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2892204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Jsou rozhodnutí ESLP závazná?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907704" y="3284984"/>
            <a:ext cx="7467600" cy="4873625"/>
          </a:xfrm>
        </p:spPr>
        <p:txBody>
          <a:bodyPr/>
          <a:lstStyle/>
          <a:p>
            <a:r>
              <a:rPr lang="cs-CZ" sz="2000" dirty="0" smtClean="0"/>
              <a:t>Je nutno dostát mezinárodněprávních závazků ČR</a:t>
            </a:r>
          </a:p>
          <a:p>
            <a:r>
              <a:rPr lang="cs-CZ" sz="2000" dirty="0" smtClean="0"/>
              <a:t>-&gt; tedy ANO (před </a:t>
            </a:r>
            <a:r>
              <a:rPr lang="cs-CZ" sz="2000" dirty="0" err="1" smtClean="0"/>
              <a:t>Euronovelou</a:t>
            </a:r>
            <a:r>
              <a:rPr lang="cs-CZ" sz="2000" dirty="0" smtClean="0"/>
              <a:t> </a:t>
            </a:r>
            <a:r>
              <a:rPr lang="cs-CZ" sz="2000" dirty="0" smtClean="0"/>
              <a:t>problematické)</a:t>
            </a:r>
            <a:endParaRPr lang="cs-CZ" sz="2000" dirty="0" smtClean="0"/>
          </a:p>
          <a:p>
            <a:r>
              <a:rPr lang="cs-CZ" sz="2000" dirty="0" smtClean="0"/>
              <a:t>Čl</a:t>
            </a:r>
            <a:r>
              <a:rPr lang="cs-CZ" sz="2000" dirty="0"/>
              <a:t>. 46 odst. 1 </a:t>
            </a:r>
            <a:r>
              <a:rPr lang="cs-CZ" sz="2000" dirty="0" smtClean="0"/>
              <a:t>Úmluvy</a:t>
            </a:r>
          </a:p>
          <a:p>
            <a:r>
              <a:rPr lang="cs-CZ" sz="2000" i="1" dirty="0" smtClean="0"/>
              <a:t>Vysoké </a:t>
            </a:r>
            <a:r>
              <a:rPr lang="cs-CZ" sz="2000" i="1" dirty="0"/>
              <a:t>smluvní strany </a:t>
            </a:r>
            <a:r>
              <a:rPr lang="cs-CZ" sz="2000" i="1" dirty="0" smtClean="0"/>
              <a:t>se zavazují</a:t>
            </a:r>
            <a:r>
              <a:rPr lang="cs-CZ" sz="2000" i="1" dirty="0"/>
              <a:t>, že se budou řídit </a:t>
            </a:r>
            <a:r>
              <a:rPr lang="cs-CZ" sz="2000" i="1" dirty="0" smtClean="0"/>
              <a:t>konečným rozsudkem </a:t>
            </a:r>
            <a:r>
              <a:rPr lang="cs-CZ" sz="2000" i="1" dirty="0"/>
              <a:t>Soudu ve všech případech, </a:t>
            </a:r>
            <a:r>
              <a:rPr lang="cs-CZ" sz="2000" i="1" dirty="0" smtClean="0"/>
              <a:t>jichž jsou </a:t>
            </a:r>
            <a:r>
              <a:rPr lang="cs-CZ" sz="2000" i="1" dirty="0"/>
              <a:t>stranami</a:t>
            </a:r>
            <a:r>
              <a:rPr lang="cs-CZ" sz="2000" i="1" dirty="0" smtClean="0"/>
              <a:t>.</a:t>
            </a:r>
            <a:r>
              <a:rPr lang="fr-FR" i="1" dirty="0"/>
              <a:t> </a:t>
            </a:r>
            <a:endParaRPr lang="cs-CZ" i="1" dirty="0" smtClean="0"/>
          </a:p>
          <a:p>
            <a:r>
              <a:rPr lang="fr-FR" sz="2000" i="1" dirty="0" smtClean="0"/>
              <a:t>res </a:t>
            </a:r>
            <a:r>
              <a:rPr lang="fr-FR" sz="2000" i="1" dirty="0"/>
              <a:t>iudicata </a:t>
            </a:r>
            <a:r>
              <a:rPr lang="fr-FR" sz="2000" dirty="0"/>
              <a:t>(čl. 46 odst. 1 </a:t>
            </a:r>
            <a:r>
              <a:rPr lang="cs-CZ" sz="2000" dirty="0"/>
              <a:t>Úmluvy</a:t>
            </a:r>
            <a:r>
              <a:rPr lang="fr-FR" sz="2000" dirty="0"/>
              <a:t>)</a:t>
            </a:r>
          </a:p>
          <a:p>
            <a:r>
              <a:rPr lang="cs-CZ" sz="2000" dirty="0"/>
              <a:t>ESLP jako jediný může vykládat Úmluvu (čl. 32 Úmluvy</a:t>
            </a:r>
            <a:r>
              <a:rPr lang="cs-CZ" sz="2000" dirty="0" smtClean="0"/>
              <a:t>)</a:t>
            </a:r>
          </a:p>
          <a:p>
            <a:r>
              <a:rPr lang="cs-CZ" altLang="cs-CZ" sz="2000" i="1" dirty="0" smtClean="0"/>
              <a:t>Konkursním nálezem </a:t>
            </a:r>
            <a:r>
              <a:rPr lang="cs-CZ" altLang="cs-CZ" sz="2000" dirty="0" smtClean="0"/>
              <a:t>došlo ke institucionalizaci Úmluvy</a:t>
            </a:r>
            <a:endParaRPr lang="cs-CZ" altLang="cs-CZ" sz="2000" i="1" dirty="0"/>
          </a:p>
          <a:p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1233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Jsou rozhodnutí ESLP závazná?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259632" y="2132856"/>
            <a:ext cx="7467600" cy="4873625"/>
          </a:xfrm>
        </p:spPr>
        <p:txBody>
          <a:bodyPr/>
          <a:lstStyle/>
          <a:p>
            <a:r>
              <a:rPr lang="cs-CZ" sz="2000" b="1" dirty="0" smtClean="0"/>
              <a:t>1. Rozhodnutí adresovaná konkrétnímu státu v konkrétní věci</a:t>
            </a:r>
          </a:p>
          <a:p>
            <a:pPr lvl="1"/>
            <a:r>
              <a:rPr lang="cs-CZ" altLang="cs-CZ" sz="1800" dirty="0" smtClean="0"/>
              <a:t>ANO</a:t>
            </a:r>
          </a:p>
          <a:p>
            <a:endParaRPr lang="cs-CZ" altLang="cs-CZ" sz="2000" dirty="0"/>
          </a:p>
          <a:p>
            <a:r>
              <a:rPr lang="cs-CZ" altLang="cs-CZ" sz="2000" dirty="0" smtClean="0"/>
              <a:t>2. </a:t>
            </a:r>
            <a:r>
              <a:rPr lang="cs-CZ" altLang="cs-CZ" sz="2000" b="1" dirty="0" smtClean="0"/>
              <a:t>Rozhodnutí adresovaná stejnému státu v jiné věci podobného typu</a:t>
            </a:r>
          </a:p>
          <a:p>
            <a:pPr lvl="1"/>
            <a:r>
              <a:rPr lang="cs-CZ" altLang="cs-CZ" sz="1800" dirty="0" smtClean="0"/>
              <a:t>jiný případ, podobná věc, stejný stát</a:t>
            </a:r>
          </a:p>
          <a:p>
            <a:pPr lvl="1"/>
            <a:r>
              <a:rPr lang="cs-CZ" altLang="cs-CZ" sz="1800" dirty="0" smtClean="0"/>
              <a:t>Dříve NE – neúnosné zatížení ESLP</a:t>
            </a:r>
          </a:p>
          <a:p>
            <a:pPr lvl="1"/>
            <a:r>
              <a:rPr lang="cs-CZ" altLang="cs-CZ" sz="1800" dirty="0" smtClean="0"/>
              <a:t>Změna rozhodnutími – </a:t>
            </a:r>
            <a:r>
              <a:rPr lang="cs-CZ" altLang="cs-CZ" sz="1800" dirty="0" err="1" smtClean="0"/>
              <a:t>Broniowski</a:t>
            </a:r>
            <a:r>
              <a:rPr lang="cs-CZ" altLang="cs-CZ" sz="1800" dirty="0" smtClean="0"/>
              <a:t> proti Polsku, </a:t>
            </a:r>
            <a:r>
              <a:rPr lang="cs-CZ" altLang="cs-CZ" sz="1800" dirty="0" err="1" smtClean="0"/>
              <a:t>Lukenda</a:t>
            </a:r>
            <a:r>
              <a:rPr lang="cs-CZ" altLang="cs-CZ" sz="1800" dirty="0" smtClean="0"/>
              <a:t> proti Slovinsku, </a:t>
            </a:r>
            <a:r>
              <a:rPr lang="cs-CZ" altLang="cs-CZ" sz="1800" dirty="0" err="1" smtClean="0"/>
              <a:t>Hutten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Czapska</a:t>
            </a:r>
            <a:r>
              <a:rPr lang="cs-CZ" altLang="cs-CZ" sz="1800" dirty="0" smtClean="0"/>
              <a:t> proti Polsku či D. H. proti České republice</a:t>
            </a:r>
          </a:p>
          <a:p>
            <a:pPr lvl="1"/>
            <a:r>
              <a:rPr lang="cs-CZ" altLang="cs-CZ" sz="1800" dirty="0" smtClean="0"/>
              <a:t>Argument prevence (aby k porušování Úmluvy již v dané oblasti v budoucnu nedocházelo)</a:t>
            </a:r>
          </a:p>
          <a:p>
            <a:pPr lvl="1"/>
            <a:endParaRPr lang="cs-CZ" altLang="cs-CZ" sz="1800" dirty="0" smtClean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88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Jsou rozhodnutí ESLP závazná?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259632" y="2492896"/>
            <a:ext cx="7467600" cy="4873625"/>
          </a:xfrm>
        </p:spPr>
        <p:txBody>
          <a:bodyPr/>
          <a:lstStyle/>
          <a:p>
            <a:r>
              <a:rPr lang="cs-CZ" altLang="cs-CZ" sz="2000" b="1" dirty="0" smtClean="0"/>
              <a:t>3. Rozhodnutí </a:t>
            </a:r>
            <a:r>
              <a:rPr lang="cs-CZ" altLang="cs-CZ" sz="2000" b="1" dirty="0"/>
              <a:t>adresovaná </a:t>
            </a:r>
            <a:r>
              <a:rPr lang="cs-CZ" altLang="cs-CZ" sz="2000" b="1" dirty="0" smtClean="0"/>
              <a:t>jinému státu </a:t>
            </a:r>
            <a:r>
              <a:rPr lang="cs-CZ" altLang="cs-CZ" sz="2000" b="1" dirty="0"/>
              <a:t>v jiné věci podobného </a:t>
            </a:r>
            <a:r>
              <a:rPr lang="cs-CZ" altLang="cs-CZ" sz="2000" b="1" dirty="0" smtClean="0"/>
              <a:t>typu</a:t>
            </a:r>
          </a:p>
          <a:p>
            <a:pPr lvl="1"/>
            <a:r>
              <a:rPr lang="cs-CZ" altLang="cs-CZ" sz="1800" dirty="0" smtClean="0"/>
              <a:t>asi ANO</a:t>
            </a:r>
          </a:p>
          <a:p>
            <a:pPr lvl="1"/>
            <a:r>
              <a:rPr lang="cs-CZ" altLang="cs-CZ" sz="1800" dirty="0" smtClean="0"/>
              <a:t>Nižší míra přesvědčivosti, než ve druhém případě</a:t>
            </a:r>
          </a:p>
          <a:p>
            <a:pPr lvl="1"/>
            <a:r>
              <a:rPr lang="cs-CZ" altLang="cs-CZ" sz="1800" dirty="0" smtClean="0"/>
              <a:t>Obdobné by mělo být řešeno obdobně ve všech státech</a:t>
            </a:r>
            <a:endParaRPr lang="cs-CZ" altLang="cs-CZ" sz="1800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6679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772400" cy="5032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dirty="0" smtClean="0"/>
              <a:t>Zdroje</a:t>
            </a:r>
            <a:endParaRPr lang="cs-CZ" altLang="cs-CZ" cap="none" dirty="0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75656" y="2276872"/>
            <a:ext cx="7467600" cy="4873625"/>
          </a:xfrm>
        </p:spPr>
        <p:txBody>
          <a:bodyPr/>
          <a:lstStyle/>
          <a:p>
            <a:r>
              <a:rPr lang="cs-CZ" sz="2000" b="1" dirty="0" smtClean="0"/>
              <a:t>ASPI</a:t>
            </a:r>
          </a:p>
          <a:p>
            <a:r>
              <a:rPr lang="cs-CZ" sz="2000" dirty="0" smtClean="0"/>
              <a:t>Přehled </a:t>
            </a:r>
            <a:r>
              <a:rPr lang="cs-CZ" sz="2000" dirty="0"/>
              <a:t>rozsudků Evropského soudu </a:t>
            </a:r>
            <a:r>
              <a:rPr lang="cs-CZ" sz="2000" dirty="0" smtClean="0"/>
              <a:t>pro lidská </a:t>
            </a:r>
            <a:r>
              <a:rPr lang="cs-CZ" sz="2000" dirty="0"/>
              <a:t>práva (tzv. žlutá </a:t>
            </a:r>
            <a:r>
              <a:rPr lang="cs-CZ" sz="2000" dirty="0" smtClean="0"/>
              <a:t>sbírka)</a:t>
            </a:r>
            <a:endParaRPr lang="cs-CZ" sz="2000" dirty="0"/>
          </a:p>
          <a:p>
            <a:endParaRPr lang="cs-CZ" sz="2000" b="1" dirty="0" smtClean="0"/>
          </a:p>
          <a:p>
            <a:r>
              <a:rPr lang="cs-CZ" sz="2000" b="1" dirty="0" err="1"/>
              <a:t>LexisNexis</a:t>
            </a:r>
            <a:r>
              <a:rPr lang="cs-CZ" sz="2000" b="1" dirty="0"/>
              <a:t> CZ</a:t>
            </a:r>
          </a:p>
          <a:p>
            <a:r>
              <a:rPr lang="cs-CZ" sz="2000" dirty="0" smtClean="0"/>
              <a:t>Výběr </a:t>
            </a:r>
            <a:r>
              <a:rPr lang="cs-CZ" sz="2000" dirty="0"/>
              <a:t>z rozhodnutí Evropského soudu </a:t>
            </a:r>
            <a:r>
              <a:rPr lang="cs-CZ" sz="2000" dirty="0" smtClean="0"/>
              <a:t>pro lidská </a:t>
            </a:r>
            <a:r>
              <a:rPr lang="cs-CZ" sz="2000" dirty="0"/>
              <a:t>práva ve Štrasburku (tzv. „</a:t>
            </a:r>
            <a:r>
              <a:rPr lang="cs-CZ" sz="2000" dirty="0" smtClean="0"/>
              <a:t>modrá sbírka“)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Odborné časopisy, přehled judikatury+ </a:t>
            </a:r>
            <a:r>
              <a:rPr lang="cs-CZ" sz="2000" dirty="0"/>
              <a:t>odborná periodika s obecným záběrem</a:t>
            </a:r>
          </a:p>
          <a:p>
            <a:r>
              <a:rPr lang="cs-CZ" sz="2000" dirty="0" smtClean="0"/>
              <a:t>p</a:t>
            </a:r>
            <a:r>
              <a:rPr lang="en-US" sz="2000" dirty="0" err="1" smtClean="0"/>
              <a:t>řehledy</a:t>
            </a:r>
            <a:r>
              <a:rPr lang="en-US" sz="2000" dirty="0" smtClean="0"/>
              <a:t> </a:t>
            </a:r>
            <a:r>
              <a:rPr lang="en-US" sz="2000" dirty="0" err="1"/>
              <a:t>judikatury</a:t>
            </a:r>
            <a:r>
              <a:rPr lang="en-US" sz="2000" dirty="0"/>
              <a:t> ESLP v </a:t>
            </a:r>
            <a:r>
              <a:rPr lang="en-US" sz="2000" dirty="0" err="1" smtClean="0"/>
              <a:t>Jurisprudenci</a:t>
            </a:r>
            <a:r>
              <a:rPr lang="en-US" sz="2000" dirty="0" smtClean="0"/>
              <a:t>,</a:t>
            </a:r>
            <a:r>
              <a:rPr lang="cs-CZ" sz="2000" dirty="0" smtClean="0"/>
              <a:t> Právních </a:t>
            </a:r>
            <a:r>
              <a:rPr lang="cs-CZ" sz="2000" dirty="0"/>
              <a:t>rozhledech, </a:t>
            </a:r>
            <a:r>
              <a:rPr lang="cs-CZ" sz="2000" dirty="0" err="1" smtClean="0"/>
              <a:t>ePravo</a:t>
            </a:r>
            <a:r>
              <a:rPr lang="cs-CZ" sz="2000" dirty="0" smtClean="0"/>
              <a:t>,…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3177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Jak hledat judikaturu ESLP elektronicky?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75656" y="2780928"/>
            <a:ext cx="7467600" cy="4873625"/>
          </a:xfrm>
        </p:spPr>
        <p:txBody>
          <a:bodyPr/>
          <a:lstStyle/>
          <a:p>
            <a:r>
              <a:rPr lang="cs-CZ" sz="2200" dirty="0" smtClean="0"/>
              <a:t>Právní informační systémy (ASPI, </a:t>
            </a:r>
            <a:r>
              <a:rPr lang="cs-CZ" sz="2200" dirty="0" err="1" smtClean="0"/>
              <a:t>Codexis</a:t>
            </a:r>
            <a:r>
              <a:rPr lang="cs-CZ" sz="2200" dirty="0" smtClean="0"/>
              <a:t>)</a:t>
            </a:r>
          </a:p>
          <a:p>
            <a:pPr lvl="1"/>
            <a:r>
              <a:rPr lang="cs-CZ" altLang="cs-CZ" dirty="0" smtClean="0"/>
              <a:t>Rozkolísaná kvalita překladu</a:t>
            </a:r>
          </a:p>
          <a:p>
            <a:pPr lvl="1"/>
            <a:r>
              <a:rPr lang="cs-CZ" altLang="cs-CZ" dirty="0" smtClean="0"/>
              <a:t>Jen některá rozhodnutí</a:t>
            </a:r>
          </a:p>
          <a:p>
            <a:r>
              <a:rPr lang="cs-CZ" altLang="cs-CZ" dirty="0"/>
              <a:t>Neoficiální překlady</a:t>
            </a:r>
          </a:p>
          <a:p>
            <a:pPr lvl="2"/>
            <a:r>
              <a:rPr lang="pl-PL" u="sng" dirty="0">
                <a:hlinkClick r:id="rId2"/>
              </a:rPr>
              <a:t>http://www.pravnickeforum.cz/archiv/vysledky-hledani/?query=%20$type=10&amp;product=36&amp;type=&amp;index</a:t>
            </a:r>
            <a:endParaRPr lang="pl-PL" u="sng" dirty="0"/>
          </a:p>
          <a:p>
            <a:pPr lvl="2"/>
            <a:r>
              <a:rPr lang="pl-PL" u="sng" dirty="0"/>
              <a:t>http://portal.justice.cz/Justice2/ms/ms.aspx?j=33&amp;o=23&amp;k=390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819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Jak hledat judikaturu ESLP?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75656" y="2276872"/>
            <a:ext cx="7467600" cy="4873625"/>
          </a:xfrm>
        </p:spPr>
        <p:txBody>
          <a:bodyPr/>
          <a:lstStyle/>
          <a:p>
            <a:r>
              <a:rPr lang="cs-CZ" sz="2200" dirty="0" smtClean="0"/>
              <a:t>HUDOC (</a:t>
            </a:r>
            <a:r>
              <a:rPr lang="cs-CZ" sz="2200" dirty="0" err="1" smtClean="0"/>
              <a:t>Human</a:t>
            </a:r>
            <a:r>
              <a:rPr lang="cs-CZ" sz="2200" dirty="0" smtClean="0"/>
              <a:t> </a:t>
            </a:r>
            <a:r>
              <a:rPr lang="cs-CZ" sz="2200" dirty="0" err="1" smtClean="0"/>
              <a:t>Rights</a:t>
            </a:r>
            <a:r>
              <a:rPr lang="cs-CZ" sz="2200" dirty="0" smtClean="0"/>
              <a:t> </a:t>
            </a:r>
            <a:r>
              <a:rPr lang="cs-CZ" sz="2200" dirty="0" err="1" smtClean="0"/>
              <a:t>Documents</a:t>
            </a:r>
            <a:r>
              <a:rPr lang="cs-CZ" sz="2200" dirty="0" smtClean="0"/>
              <a:t>)</a:t>
            </a:r>
          </a:p>
          <a:p>
            <a:pPr lvl="1"/>
            <a:r>
              <a:rPr lang="cs-CZ" altLang="cs-CZ" sz="2000" dirty="0" smtClean="0"/>
              <a:t>Rozhodnutí jsou dostupná oficiálně jen v ENG / FR</a:t>
            </a:r>
          </a:p>
          <a:p>
            <a:pPr lvl="1"/>
            <a:r>
              <a:rPr lang="cs-CZ" altLang="cs-CZ" sz="2000" dirty="0" smtClean="0"/>
              <a:t>Ostatní jazykové překlady jsou neoficiální – pro interpretaci je vždy nutno kontrolovat s oficiálním zněním (kolísavá kvalita)</a:t>
            </a:r>
          </a:p>
        </p:txBody>
      </p:sp>
    </p:spTree>
    <p:extLst>
      <p:ext uri="{BB962C8B-B14F-4D97-AF65-F5344CB8AC3E}">
        <p14:creationId xmlns:p14="http://schemas.microsoft.com/office/powerpoint/2010/main" val="36627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HUDOC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75656" y="2276872"/>
            <a:ext cx="7467600" cy="4873625"/>
          </a:xfrm>
        </p:spPr>
        <p:txBody>
          <a:bodyPr/>
          <a:lstStyle/>
          <a:p>
            <a:r>
              <a:rPr lang="cs-CZ" sz="2000" dirty="0" smtClean="0"/>
              <a:t>Velmi vyspělý a uživatelsky </a:t>
            </a:r>
            <a:r>
              <a:rPr lang="cs-CZ" sz="2000" dirty="0" smtClean="0"/>
              <a:t>přívětivý a užitečný </a:t>
            </a:r>
            <a:r>
              <a:rPr lang="cs-CZ" sz="2000" dirty="0" smtClean="0"/>
              <a:t>systém</a:t>
            </a:r>
          </a:p>
          <a:p>
            <a:endParaRPr lang="cs-CZ" sz="2000" dirty="0"/>
          </a:p>
          <a:p>
            <a:r>
              <a:rPr lang="cs-CZ" sz="2000" dirty="0" smtClean="0"/>
              <a:t>Nejčastější kritéria při vyhledávání</a:t>
            </a:r>
            <a:endParaRPr lang="cs-CZ" sz="2000" dirty="0"/>
          </a:p>
          <a:p>
            <a:pPr lvl="1"/>
            <a:r>
              <a:rPr lang="cs-CZ" sz="1800" dirty="0"/>
              <a:t> jméno stěžovatele</a:t>
            </a:r>
          </a:p>
          <a:p>
            <a:pPr lvl="1"/>
            <a:r>
              <a:rPr lang="cs-CZ" sz="1800" dirty="0"/>
              <a:t> žalovaný stát</a:t>
            </a:r>
          </a:p>
          <a:p>
            <a:pPr lvl="1"/>
            <a:r>
              <a:rPr lang="cs-CZ" sz="1800" dirty="0"/>
              <a:t> číslo stížnosti</a:t>
            </a:r>
          </a:p>
          <a:p>
            <a:pPr lvl="1"/>
            <a:r>
              <a:rPr lang="cs-CZ" sz="1800" dirty="0"/>
              <a:t> typ rozhodnutí</a:t>
            </a:r>
          </a:p>
          <a:p>
            <a:pPr lvl="1"/>
            <a:r>
              <a:rPr lang="cs-CZ" sz="1800" dirty="0"/>
              <a:t> </a:t>
            </a:r>
            <a:r>
              <a:rPr lang="cs-CZ" sz="1800" dirty="0" smtClean="0"/>
              <a:t>kdo rozhodoval(výbor</a:t>
            </a:r>
            <a:r>
              <a:rPr lang="cs-CZ" sz="1800" dirty="0"/>
              <a:t>, senát, </a:t>
            </a:r>
            <a:r>
              <a:rPr lang="cs-CZ" sz="1800" dirty="0" smtClean="0"/>
              <a:t>velký senát)</a:t>
            </a:r>
            <a:endParaRPr lang="cs-CZ" sz="1800" dirty="0"/>
          </a:p>
          <a:p>
            <a:pPr lvl="1"/>
            <a:r>
              <a:rPr lang="cs-CZ" sz="1800" dirty="0"/>
              <a:t> datum rozhodnutí</a:t>
            </a:r>
          </a:p>
          <a:p>
            <a:pPr lvl="1"/>
            <a:r>
              <a:rPr lang="cs-CZ" sz="1800" dirty="0"/>
              <a:t> </a:t>
            </a:r>
            <a:r>
              <a:rPr lang="cs-CZ" sz="1800" dirty="0" smtClean="0"/>
              <a:t>konkrétní článek Úmluvy</a:t>
            </a:r>
            <a:endParaRPr lang="cs-CZ" sz="1800" dirty="0"/>
          </a:p>
          <a:p>
            <a:pPr lvl="1"/>
            <a:r>
              <a:rPr lang="cs-CZ" sz="1800" dirty="0"/>
              <a:t> klíčová slova</a:t>
            </a:r>
          </a:p>
          <a:p>
            <a:pPr lvl="1"/>
            <a:endParaRPr lang="cs-CZ" sz="1800" dirty="0"/>
          </a:p>
          <a:p>
            <a:pPr lvl="1"/>
            <a:r>
              <a:rPr lang="cs-CZ" sz="1800" b="1" dirty="0" smtClean="0"/>
              <a:t>fulltextové vyhledávání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4329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HUDOC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75656" y="2276872"/>
            <a:ext cx="7467600" cy="4873625"/>
          </a:xfrm>
        </p:spPr>
        <p:txBody>
          <a:bodyPr/>
          <a:lstStyle/>
          <a:p>
            <a:r>
              <a:rPr lang="cs-CZ" sz="2000" dirty="0"/>
              <a:t>Nejspolehlivěji: </a:t>
            </a:r>
          </a:p>
          <a:p>
            <a:pPr lvl="1"/>
            <a:r>
              <a:rPr lang="cs-CZ" sz="1800" b="1" dirty="0"/>
              <a:t>1</a:t>
            </a:r>
            <a:r>
              <a:rPr lang="cs-CZ" sz="1800" dirty="0"/>
              <a:t>. Číslo stížnosti</a:t>
            </a:r>
          </a:p>
          <a:p>
            <a:pPr lvl="1"/>
            <a:r>
              <a:rPr lang="cs-CZ" sz="1800" dirty="0"/>
              <a:t>2. Datum stížnosti + žalovaná strana</a:t>
            </a:r>
          </a:p>
          <a:p>
            <a:pPr lvl="1"/>
            <a:r>
              <a:rPr lang="cs-CZ" sz="1800" dirty="0"/>
              <a:t>3. Jméno stěžovatele</a:t>
            </a:r>
          </a:p>
          <a:p>
            <a:pPr marL="400050" lvl="1" indent="0">
              <a:buNone/>
            </a:pPr>
            <a:r>
              <a:rPr lang="cs-CZ" sz="1800" dirty="0"/>
              <a:t> </a:t>
            </a:r>
          </a:p>
          <a:p>
            <a:r>
              <a:rPr lang="cs-CZ" sz="2000" dirty="0"/>
              <a:t>Konkrétní problém:</a:t>
            </a:r>
          </a:p>
          <a:p>
            <a:pPr lvl="1"/>
            <a:r>
              <a:rPr lang="cs-CZ" sz="1800" dirty="0" smtClean="0"/>
              <a:t>Ověřit nejprve </a:t>
            </a:r>
            <a:r>
              <a:rPr lang="cs-CZ" sz="1800" dirty="0"/>
              <a:t>v literatuře a v časopisech, jestli nebyl problém řešen zde</a:t>
            </a:r>
          </a:p>
          <a:p>
            <a:r>
              <a:rPr lang="cs-CZ" sz="2000" i="1" dirty="0"/>
              <a:t>Vyhledávání v </a:t>
            </a:r>
            <a:r>
              <a:rPr lang="cs-CZ" sz="2000" i="1" dirty="0" err="1"/>
              <a:t>HUDOCu</a:t>
            </a:r>
            <a:r>
              <a:rPr lang="cs-CZ" sz="2000" dirty="0"/>
              <a:t> </a:t>
            </a:r>
            <a:endParaRPr lang="cs-CZ" sz="2000" i="1" dirty="0" smtClean="0"/>
          </a:p>
          <a:p>
            <a:pPr lvl="1"/>
            <a:r>
              <a:rPr lang="cs-CZ" sz="1800" dirty="0" smtClean="0"/>
              <a:t>Vyhledávání pomocí kombinace různých operátorů</a:t>
            </a:r>
          </a:p>
          <a:p>
            <a:pPr lvl="1"/>
            <a:r>
              <a:rPr lang="cs-CZ" sz="1800" dirty="0" smtClean="0"/>
              <a:t> </a:t>
            </a:r>
            <a:r>
              <a:rPr lang="cs-CZ" sz="1800" dirty="0"/>
              <a:t>Viz manuál pro pokročilé</a:t>
            </a:r>
            <a:endParaRPr lang="cs-CZ" altLang="cs-CZ" b="1" dirty="0"/>
          </a:p>
          <a:p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651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HUDOC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75656" y="1984375"/>
            <a:ext cx="7467600" cy="4873625"/>
          </a:xfrm>
        </p:spPr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Úskalí při vyhledávání podle jména stěžovatele:</a:t>
            </a:r>
          </a:p>
          <a:p>
            <a:pPr lvl="1"/>
            <a:r>
              <a:rPr lang="cs-CZ" sz="1800" dirty="0" smtClean="0"/>
              <a:t>1. Duplicita</a:t>
            </a:r>
          </a:p>
          <a:p>
            <a:pPr lvl="1"/>
            <a:r>
              <a:rPr lang="cs-CZ" sz="1800" dirty="0" smtClean="0"/>
              <a:t>2. Překlady</a:t>
            </a:r>
          </a:p>
          <a:p>
            <a:pPr lvl="1"/>
            <a:r>
              <a:rPr lang="pl-PL" sz="1800" dirty="0" smtClean="0"/>
              <a:t>3. Nejednotný přepis do latinky</a:t>
            </a:r>
          </a:p>
          <a:p>
            <a:pPr lvl="1"/>
            <a:r>
              <a:rPr lang="cs-CZ" sz="1800" dirty="0" smtClean="0"/>
              <a:t>4. Speciální znaky</a:t>
            </a:r>
            <a:endParaRPr lang="cs-CZ" sz="1800" b="1" dirty="0" smtClean="0"/>
          </a:p>
          <a:p>
            <a:r>
              <a:rPr lang="cs-CZ" sz="2000" b="1" dirty="0" smtClean="0"/>
              <a:t>Možnost vyhledávat pomocí operátorů</a:t>
            </a:r>
          </a:p>
          <a:p>
            <a:pPr lvl="1"/>
            <a:r>
              <a:rPr lang="cs-CZ" sz="1800" dirty="0" smtClean="0"/>
              <a:t>Mezera (AND) - kumulace</a:t>
            </a:r>
          </a:p>
          <a:p>
            <a:pPr lvl="1"/>
            <a:r>
              <a:rPr lang="cs-CZ" sz="1800" dirty="0" smtClean="0"/>
              <a:t>OR</a:t>
            </a:r>
          </a:p>
          <a:p>
            <a:pPr lvl="1"/>
            <a:r>
              <a:rPr lang="cs-CZ" sz="1800" dirty="0" smtClean="0"/>
              <a:t>NOT</a:t>
            </a:r>
          </a:p>
          <a:p>
            <a:pPr lvl="1"/>
            <a:r>
              <a:rPr lang="cs-CZ" sz="1800" dirty="0" smtClean="0"/>
              <a:t>NEAR – kumulace v zadané vzdálenosti - výskyt zadaných slov v max. vzdálenosti 80 slov</a:t>
            </a:r>
          </a:p>
          <a:p>
            <a:pPr lvl="1"/>
            <a:r>
              <a:rPr lang="cs-CZ" sz="1800" dirty="0" smtClean="0"/>
              <a:t>{} – kumulace v zadaném pořadí - výskyt </a:t>
            </a:r>
            <a:r>
              <a:rPr lang="cs-CZ" sz="1800" dirty="0"/>
              <a:t>zadaných slov </a:t>
            </a:r>
            <a:r>
              <a:rPr lang="cs-CZ" sz="1800" dirty="0" smtClean="0"/>
              <a:t>bez omezení vzdálenosti v daném pořadí</a:t>
            </a:r>
          </a:p>
          <a:p>
            <a:pPr lvl="1"/>
            <a:r>
              <a:rPr lang="cs-CZ" sz="1800" dirty="0" smtClean="0"/>
              <a:t>? – jeden znak * - libovolný počet znaků</a:t>
            </a:r>
            <a:endParaRPr lang="cs-CZ" sz="1800" dirty="0"/>
          </a:p>
          <a:p>
            <a:pPr lvl="1"/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12587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Rada Evropy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37264" y="2132856"/>
            <a:ext cx="7467600" cy="4873625"/>
          </a:xfrm>
        </p:spPr>
        <p:txBody>
          <a:bodyPr/>
          <a:lstStyle/>
          <a:p>
            <a:r>
              <a:rPr lang="cs-CZ" altLang="cs-CZ" dirty="0"/>
              <a:t>n</a:t>
            </a:r>
            <a:r>
              <a:rPr lang="cs-CZ" altLang="cs-CZ" dirty="0" smtClean="0"/>
              <a:t>a půdě Rady Evropy byla uzavřena celá řada mezinárodních smluv, zejména lidskoprávních</a:t>
            </a:r>
          </a:p>
          <a:p>
            <a:endParaRPr lang="cs-CZ" altLang="cs-CZ" dirty="0" smtClean="0"/>
          </a:p>
          <a:p>
            <a:pPr lvl="2" eaLnBrk="0" hangingPunct="0">
              <a:spcBef>
                <a:spcPct val="0"/>
              </a:spcBef>
              <a:buClrTx/>
            </a:pPr>
            <a:r>
              <a:rPr lang="cs-CZ" altLang="cs-CZ" dirty="0"/>
              <a:t>Evropská sociální charta (podepsaná v Turíně, 18. října 1961)</a:t>
            </a:r>
          </a:p>
          <a:p>
            <a:pPr lvl="2" eaLnBrk="0" hangingPunct="0">
              <a:spcBef>
                <a:spcPct val="0"/>
              </a:spcBef>
              <a:buClrTx/>
            </a:pPr>
            <a:r>
              <a:rPr lang="cs-CZ" altLang="cs-CZ" dirty="0"/>
              <a:t>Revidovaná Evropská sociální charta (podepsaný ve Štrasburku, 3. května 1996)</a:t>
            </a:r>
          </a:p>
          <a:p>
            <a:pPr lvl="2" eaLnBrk="0" hangingPunct="0">
              <a:spcBef>
                <a:spcPct val="0"/>
              </a:spcBef>
              <a:buClrTx/>
            </a:pPr>
            <a:r>
              <a:rPr lang="cs-CZ" altLang="cs-CZ" dirty="0"/>
              <a:t>Úmluva o ochraně lidských práv a základních svobod (1950)</a:t>
            </a:r>
          </a:p>
          <a:p>
            <a:pPr lvl="2" eaLnBrk="0" hangingPunct="0">
              <a:spcBef>
                <a:spcPct val="0"/>
              </a:spcBef>
              <a:buClrTx/>
            </a:pPr>
            <a:r>
              <a:rPr lang="cs-CZ" altLang="cs-CZ" dirty="0"/>
              <a:t>Všeobecná deklarace lidských práv (Organizace spojených národů, New York, 10. prosince 1948)</a:t>
            </a:r>
          </a:p>
          <a:p>
            <a:endParaRPr lang="cs-CZ" altLang="cs-CZ" dirty="0" smtClean="0"/>
          </a:p>
          <a:p>
            <a:r>
              <a:rPr lang="cs-CZ" altLang="cs-CZ" dirty="0"/>
              <a:t>s</a:t>
            </a:r>
            <a:r>
              <a:rPr lang="cs-CZ" altLang="cs-CZ" dirty="0" smtClean="0"/>
              <a:t>ídlo Rady Evropy se nachází ve Štrasburku  </a:t>
            </a:r>
          </a:p>
          <a:p>
            <a:endParaRPr lang="cs-CZ" altLang="cs-CZ" dirty="0" smtClean="0"/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cs-CZ" altLang="cs-CZ" dirty="0"/>
          </a:p>
          <a:p>
            <a:pPr marL="0" lvl="0" indent="0" eaLnBrk="0" hangingPunct="0">
              <a:spcBef>
                <a:spcPct val="0"/>
              </a:spcBef>
              <a:buClrTx/>
              <a:buNone/>
            </a:pPr>
            <a:endParaRPr lang="cs-CZ" altLang="cs-CZ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722038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HUDOC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47664" y="2420888"/>
            <a:ext cx="7467600" cy="4873625"/>
          </a:xfrm>
        </p:spPr>
        <p:txBody>
          <a:bodyPr/>
          <a:lstStyle/>
          <a:p>
            <a:r>
              <a:rPr lang="cs-CZ" sz="2000" dirty="0"/>
              <a:t>Další vyhledávací nástroje</a:t>
            </a:r>
          </a:p>
          <a:p>
            <a:pPr lvl="1"/>
            <a:r>
              <a:rPr lang="cs-CZ" sz="1800" dirty="0" err="1" smtClean="0"/>
              <a:t>Factsheets</a:t>
            </a:r>
            <a:r>
              <a:rPr lang="cs-CZ" sz="1800" dirty="0" smtClean="0"/>
              <a:t> </a:t>
            </a:r>
            <a:r>
              <a:rPr lang="cs-CZ" sz="1800" dirty="0"/>
              <a:t>(shrnutí judikatury v určité oblasti)</a:t>
            </a:r>
          </a:p>
          <a:p>
            <a:pPr lvl="2"/>
            <a:r>
              <a:rPr lang="cs-CZ" sz="1600" i="1" dirty="0">
                <a:hlinkClick r:id="rId2"/>
              </a:rPr>
              <a:t>http://</a:t>
            </a:r>
            <a:r>
              <a:rPr lang="cs-CZ" sz="1600" i="1" dirty="0" smtClean="0">
                <a:hlinkClick r:id="rId2"/>
              </a:rPr>
              <a:t>www.echr.coe.int/Pages/home.aspx?p=press/factsheets</a:t>
            </a:r>
            <a:endParaRPr lang="cs-CZ" sz="1600" i="1" dirty="0" smtClean="0"/>
          </a:p>
          <a:p>
            <a:pPr lvl="1"/>
            <a:r>
              <a:rPr lang="cs-CZ" sz="1800" dirty="0" smtClean="0"/>
              <a:t>Shrnutí </a:t>
            </a:r>
            <a:r>
              <a:rPr lang="cs-CZ" sz="1800" dirty="0"/>
              <a:t>případů komunikovaných vládám </a:t>
            </a:r>
            <a:r>
              <a:rPr lang="cs-CZ" sz="1800" dirty="0" smtClean="0"/>
              <a:t>smluvních stran</a:t>
            </a:r>
          </a:p>
          <a:p>
            <a:pPr lvl="1"/>
            <a:r>
              <a:rPr lang="cs-CZ" sz="1800" dirty="0" smtClean="0"/>
              <a:t>Tiskové zprávy</a:t>
            </a:r>
          </a:p>
          <a:p>
            <a:pPr lvl="1"/>
            <a:r>
              <a:rPr lang="cs-CZ" sz="1800" dirty="0" smtClean="0"/>
              <a:t>…</a:t>
            </a:r>
          </a:p>
          <a:p>
            <a:pPr lvl="1"/>
            <a:r>
              <a:rPr lang="cs-CZ" sz="1800" dirty="0" smtClean="0"/>
              <a:t>Neoficiální </a:t>
            </a:r>
            <a:r>
              <a:rPr lang="cs-CZ" sz="1800" dirty="0"/>
              <a:t>překlady </a:t>
            </a:r>
            <a:endParaRPr lang="cs-CZ" sz="1800" dirty="0" smtClean="0"/>
          </a:p>
          <a:p>
            <a:pPr lvl="2"/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www.echr.coe.int/ECHR/en/HUDOC/translations</a:t>
            </a:r>
            <a:endParaRPr lang="cs-CZ" sz="1600" dirty="0"/>
          </a:p>
          <a:p>
            <a:pPr marL="457200" lvl="1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8930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HUDOC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47664" y="2420888"/>
            <a:ext cx="7467600" cy="4873625"/>
          </a:xfrm>
        </p:spPr>
        <p:txBody>
          <a:bodyPr/>
          <a:lstStyle/>
          <a:p>
            <a:r>
              <a:rPr lang="cs-CZ" sz="2000" dirty="0" smtClean="0"/>
              <a:t>Chyby při hledání</a:t>
            </a:r>
          </a:p>
          <a:p>
            <a:endParaRPr lang="cs-CZ" sz="2000" dirty="0"/>
          </a:p>
          <a:p>
            <a:pPr lvl="1"/>
            <a:r>
              <a:rPr lang="cs-CZ" sz="1800" dirty="0"/>
              <a:t>1. zadávané údaje jsou chybné </a:t>
            </a:r>
            <a:r>
              <a:rPr lang="cs-CZ" sz="1800" dirty="0" smtClean="0"/>
              <a:t>(neobvyklé znaky, pomlčky rovněž hrají roli)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/>
              <a:t>2. ve vyhledávací masce je zaškrtnut </a:t>
            </a:r>
            <a:r>
              <a:rPr lang="cs-CZ" sz="1800" dirty="0" smtClean="0"/>
              <a:t>pouze jeden </a:t>
            </a:r>
            <a:r>
              <a:rPr lang="cs-CZ" sz="1800" dirty="0"/>
              <a:t>z </a:t>
            </a:r>
            <a:r>
              <a:rPr lang="cs-CZ" sz="1800" dirty="0" smtClean="0"/>
              <a:t>jazyků – pro tento jazyk ale není dostupné dané rozhodnutí</a:t>
            </a:r>
          </a:p>
          <a:p>
            <a:pPr lvl="1"/>
            <a:endParaRPr lang="cs-CZ" sz="1800" dirty="0"/>
          </a:p>
          <a:p>
            <a:pPr lvl="1"/>
            <a:r>
              <a:rPr lang="cs-CZ" sz="1800" dirty="0" smtClean="0"/>
              <a:t>3</a:t>
            </a:r>
            <a:r>
              <a:rPr lang="cs-CZ" sz="1800" dirty="0"/>
              <a:t>. ve vyhledávací masce není </a:t>
            </a:r>
            <a:r>
              <a:rPr lang="cs-CZ" sz="1800" dirty="0" smtClean="0"/>
              <a:t>zaškrtnut příslušný </a:t>
            </a:r>
            <a:r>
              <a:rPr lang="cs-CZ" sz="1800" dirty="0"/>
              <a:t>typ rozhodnutí</a:t>
            </a: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17798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cap="none" dirty="0" smtClean="0"/>
              <a:t>HUDOC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75656" y="1984375"/>
            <a:ext cx="7467600" cy="4873625"/>
          </a:xfrm>
        </p:spPr>
        <p:txBody>
          <a:bodyPr/>
          <a:lstStyle/>
          <a:p>
            <a:r>
              <a:rPr lang="cs-CZ" sz="2000" dirty="0" smtClean="0"/>
              <a:t>Vyzkoušejte si HUDOC</a:t>
            </a:r>
          </a:p>
          <a:p>
            <a:pPr marL="342900" lvl="1" indent="-342900"/>
            <a:r>
              <a:rPr lang="cs-CZ" sz="2000" dirty="0" smtClean="0"/>
              <a:t>Nalezněte </a:t>
            </a:r>
            <a:r>
              <a:rPr lang="cs-CZ" sz="2000" dirty="0" smtClean="0"/>
              <a:t>rozhodnutí </a:t>
            </a:r>
            <a:r>
              <a:rPr lang="cs-CZ" sz="2000" smtClean="0"/>
              <a:t>ve věci </a:t>
            </a:r>
            <a:br>
              <a:rPr lang="cs-CZ" sz="2000" smtClean="0"/>
            </a:br>
            <a:r>
              <a:rPr lang="cs-CZ" sz="1800" smtClean="0"/>
              <a:t>Pekárny </a:t>
            </a:r>
            <a:r>
              <a:rPr lang="cs-CZ" sz="1800" dirty="0"/>
              <a:t>a cukrárny Klatovy, a.s. proti České republice, 12.1.2012, stížnost </a:t>
            </a:r>
            <a:r>
              <a:rPr lang="en-US" sz="1800" dirty="0"/>
              <a:t>12266/07, 40059/07, 36038/09 a</a:t>
            </a:r>
            <a:r>
              <a:rPr lang="cs-CZ" sz="1800" dirty="0"/>
              <a:t> </a:t>
            </a:r>
            <a:r>
              <a:rPr lang="en-US" sz="1800" dirty="0"/>
              <a:t>47155/09</a:t>
            </a:r>
            <a:endParaRPr lang="cs-CZ" sz="1800" dirty="0"/>
          </a:p>
          <a:p>
            <a:endParaRPr lang="cs-CZ" sz="2000" dirty="0" smtClean="0"/>
          </a:p>
          <a:p>
            <a:pPr lvl="1"/>
            <a:r>
              <a:rPr lang="cs-CZ" sz="1800" dirty="0" smtClean="0"/>
              <a:t>Pomocí jména</a:t>
            </a:r>
          </a:p>
          <a:p>
            <a:pPr lvl="1"/>
            <a:r>
              <a:rPr lang="cs-CZ" sz="1800" dirty="0" smtClean="0"/>
              <a:t>Čísla případu</a:t>
            </a:r>
          </a:p>
          <a:p>
            <a:pPr lvl="1"/>
            <a:r>
              <a:rPr lang="cs-CZ" sz="1600" dirty="0" smtClean="0"/>
              <a:t>Selektujte na základě vyhledávacích kritérií</a:t>
            </a:r>
          </a:p>
          <a:p>
            <a:pPr lvl="1"/>
            <a:r>
              <a:rPr lang="cs-CZ" sz="1600" dirty="0" smtClean="0"/>
              <a:t>Pokuste se vyselektovat rozhodnutí na základě toho, že hledáte:</a:t>
            </a:r>
          </a:p>
          <a:p>
            <a:pPr lvl="2"/>
            <a:r>
              <a:rPr lang="cs-CZ" sz="1400" dirty="0" smtClean="0"/>
              <a:t>Proti České republice</a:t>
            </a:r>
          </a:p>
          <a:p>
            <a:pPr lvl="2"/>
            <a:r>
              <a:rPr lang="cs-CZ" sz="1400" dirty="0" smtClean="0"/>
              <a:t>Souvislost s čl. 6 Úmluvy (Právo na spravedlivé řízení)</a:t>
            </a:r>
          </a:p>
          <a:p>
            <a:pPr lvl="2"/>
            <a:r>
              <a:rPr lang="cs-CZ" sz="1400" dirty="0" smtClean="0"/>
              <a:t>Případně klíčové slovo (</a:t>
            </a:r>
            <a:r>
              <a:rPr lang="cs-CZ" sz="1400" dirty="0" err="1" smtClean="0"/>
              <a:t>Right</a:t>
            </a:r>
            <a:r>
              <a:rPr lang="cs-CZ" sz="1400" dirty="0" smtClean="0"/>
              <a:t> to a fair trial)</a:t>
            </a:r>
          </a:p>
          <a:p>
            <a:pPr lvl="2"/>
            <a:r>
              <a:rPr lang="cs-CZ" sz="1400" dirty="0" smtClean="0"/>
              <a:t>Nedošlo k porušení čl. 6 Úmluvy (non - </a:t>
            </a:r>
            <a:r>
              <a:rPr lang="cs-CZ" sz="1400" dirty="0" err="1" smtClean="0"/>
              <a:t>violation</a:t>
            </a:r>
            <a:r>
              <a:rPr lang="cs-CZ" sz="1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83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1680" y="5301208"/>
            <a:ext cx="7359704" cy="4357687"/>
          </a:xfrm>
        </p:spPr>
        <p:txBody>
          <a:bodyPr/>
          <a:lstStyle/>
          <a:p>
            <a:r>
              <a:rPr lang="pt-BR" dirty="0"/>
              <a:t>Bobek, M., Kühn, Z. a kol. Judikatura a právní argumentace, 2. vydání. Praha: Auditorium, 2013 (s. 280-284, 307-332, 408-409 a 438-440.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FC6EF-F17C-441D-B182-521B2851750A}" type="slidenum">
              <a:rPr lang="cs-CZ" altLang="cs-CZ" smtClean="0"/>
              <a:pPr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51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Vám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FC6EF-F17C-441D-B182-521B2851750A}" type="slidenum">
              <a:rPr lang="cs-CZ" altLang="cs-CZ" smtClean="0"/>
              <a:pPr/>
              <a:t>54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1658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z="2600" cap="none" dirty="0" smtClean="0"/>
              <a:t>Evropská úmluva o ochraně lidských práv a základních svobod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66800" y="2708920"/>
            <a:ext cx="7467600" cy="4873625"/>
          </a:xfrm>
        </p:spPr>
        <p:txBody>
          <a:bodyPr/>
          <a:lstStyle/>
          <a:p>
            <a:r>
              <a:rPr lang="cs-CZ" altLang="cs-CZ" dirty="0"/>
              <a:t>m</a:t>
            </a:r>
            <a:r>
              <a:rPr lang="cs-CZ" altLang="cs-CZ" dirty="0" smtClean="0"/>
              <a:t>ezinárodní smlouva přijatá na půdě Rady Evropy v roce 1950</a:t>
            </a:r>
          </a:p>
          <a:p>
            <a:r>
              <a:rPr lang="cs-CZ" altLang="cs-CZ" dirty="0" smtClean="0"/>
              <a:t>signatářské státy se podpisem Úmluvy zavázaly garantovat sjednaný katalog základních lidských práv a svobod</a:t>
            </a:r>
          </a:p>
          <a:p>
            <a:r>
              <a:rPr lang="cs-CZ" altLang="cs-CZ" dirty="0" smtClean="0"/>
              <a:t>k Úmluvě jsou sjednány ještě další tzv. protokoly, k téměř všem se připojila i Česká republika</a:t>
            </a:r>
          </a:p>
          <a:p>
            <a:endParaRPr lang="cs-CZ" altLang="cs-CZ" dirty="0" smtClean="0"/>
          </a:p>
          <a:p>
            <a:r>
              <a:rPr lang="cs-CZ" altLang="cs-CZ" b="1" dirty="0" smtClean="0"/>
              <a:t>Jaký je vztah k Listině základních práv a svobod?</a:t>
            </a:r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83540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úmluva o ochraně lidských práv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endParaRPr lang="cs-CZ" sz="800" dirty="0"/>
          </a:p>
          <a:p>
            <a:pPr marL="0" indent="0">
              <a:buNone/>
            </a:pPr>
            <a:endParaRPr lang="cs-CZ" sz="800" dirty="0" smtClean="0"/>
          </a:p>
          <a:p>
            <a:pPr marL="0" indent="0">
              <a:buNone/>
            </a:pPr>
            <a:r>
              <a:rPr lang="en-US" sz="800" dirty="0" smtClean="0"/>
              <a:t>„</a:t>
            </a:r>
            <a:r>
              <a:rPr lang="en-US" sz="800" dirty="0"/>
              <a:t>European Charter of Local Self-Government“ od </a:t>
            </a:r>
            <a:r>
              <a:rPr lang="en-US" sz="800" dirty="0" err="1"/>
              <a:t>L.tak</a:t>
            </a:r>
            <a:r>
              <a:rPr lang="en-US" sz="800" dirty="0"/>
              <a:t>, based on File:Council of Europe (blue).</a:t>
            </a:r>
            <a:r>
              <a:rPr lang="en-US" sz="800" dirty="0" err="1"/>
              <a:t>svg</a:t>
            </a:r>
            <a:r>
              <a:rPr lang="en-US" sz="800" dirty="0"/>
              <a:t> – </a:t>
            </a:r>
            <a:r>
              <a:rPr lang="en-US" sz="800" dirty="0" err="1"/>
              <a:t>Vlastní</a:t>
            </a:r>
            <a:r>
              <a:rPr lang="en-US" sz="800" dirty="0"/>
              <a:t> </a:t>
            </a:r>
            <a:r>
              <a:rPr lang="en-US" sz="800" dirty="0" err="1"/>
              <a:t>dílo</a:t>
            </a:r>
            <a:r>
              <a:rPr lang="en-US" sz="800" dirty="0"/>
              <a:t>. </a:t>
            </a:r>
            <a:r>
              <a:rPr lang="en-US" sz="800" dirty="0" err="1"/>
              <a:t>Licencováno</a:t>
            </a:r>
            <a:r>
              <a:rPr lang="en-US" sz="800" dirty="0"/>
              <a:t> pod CC BY-SA 3.0 via Wikimedia Commons - http://commons.wikimedia.org/wiki/File:European_Charter_of_Local_Self-Government.svg#/media/File:European_Charter_of_Local_Self-Government.svg</a:t>
            </a:r>
            <a:endParaRPr lang="cs-CZ" sz="80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FC6EF-F17C-441D-B182-521B2851750A}" type="slidenum">
              <a:rPr lang="cs-CZ" altLang="cs-CZ" smtClean="0"/>
              <a:pPr/>
              <a:t>7</a:t>
            </a:fld>
            <a:endParaRPr lang="cs-CZ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17" y="1773238"/>
            <a:ext cx="5275992" cy="443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3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z="2600" dirty="0"/>
              <a:t>Evropská úmluva o ochraně lidských práv a základních svobod</a:t>
            </a:r>
            <a:endParaRPr lang="cs-CZ" altLang="cs-CZ" sz="2600" cap="none" dirty="0" smtClean="0"/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31640" y="2276872"/>
            <a:ext cx="7467600" cy="48736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dirty="0" smtClean="0"/>
              <a:t>Úmluva mimo jiné: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r>
              <a:rPr lang="cs-CZ" dirty="0"/>
              <a:t>definuje lidská práva a svobody,</a:t>
            </a:r>
          </a:p>
          <a:p>
            <a:r>
              <a:rPr lang="cs-CZ" dirty="0"/>
              <a:t>definuje svobodu projevu, myšlení, náboženského vyznání,</a:t>
            </a:r>
          </a:p>
          <a:p>
            <a:r>
              <a:rPr lang="cs-CZ" dirty="0"/>
              <a:t>definuje právo uzavírat manželství,</a:t>
            </a:r>
          </a:p>
          <a:p>
            <a:r>
              <a:rPr lang="cs-CZ" dirty="0"/>
              <a:t>zakazuje mučení,</a:t>
            </a:r>
          </a:p>
          <a:p>
            <a:r>
              <a:rPr lang="cs-CZ" dirty="0"/>
              <a:t>zakazuje otroctví a nucené práce,</a:t>
            </a:r>
          </a:p>
          <a:p>
            <a:r>
              <a:rPr lang="cs-CZ" dirty="0"/>
              <a:t>zakazuje diskriminaci,</a:t>
            </a:r>
          </a:p>
          <a:p>
            <a:r>
              <a:rPr lang="cs-CZ" dirty="0"/>
              <a:t>zakazuje trest smrti atd.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09839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altLang="cs-CZ" sz="2600" dirty="0"/>
              <a:t>Evropská úmluva o ochraně lidských práv a základních svobod</a:t>
            </a:r>
            <a:endParaRPr lang="cs-CZ" altLang="cs-CZ" sz="2600" cap="none" dirty="0" smtClean="0"/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31640" y="2276872"/>
            <a:ext cx="7467600" cy="48736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dirty="0" smtClean="0"/>
              <a:t>Struktura: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r>
              <a:rPr lang="cs-CZ" altLang="cs-CZ" dirty="0" smtClean="0"/>
              <a:t>Hmotná část (čl. 1 - 18)</a:t>
            </a:r>
          </a:p>
          <a:p>
            <a:pPr>
              <a:buFont typeface="Wingdings" panose="05000000000000000000" pitchFamily="2" charset="2"/>
              <a:buNone/>
            </a:pPr>
            <a:endParaRPr lang="cs-CZ" dirty="0" smtClean="0"/>
          </a:p>
          <a:p>
            <a:r>
              <a:rPr lang="cs-CZ" altLang="cs-CZ" dirty="0" smtClean="0"/>
              <a:t>Procesní </a:t>
            </a:r>
            <a:r>
              <a:rPr lang="cs-CZ" altLang="cs-CZ" dirty="0"/>
              <a:t>část (čl. </a:t>
            </a:r>
            <a:r>
              <a:rPr lang="cs-CZ" altLang="cs-CZ" dirty="0" smtClean="0"/>
              <a:t>19 </a:t>
            </a:r>
            <a:r>
              <a:rPr lang="cs-CZ" altLang="cs-CZ" dirty="0"/>
              <a:t>- </a:t>
            </a:r>
            <a:r>
              <a:rPr lang="cs-CZ" altLang="cs-CZ" dirty="0" smtClean="0"/>
              <a:t>51)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Závěrečná část (čl. 52 - 59)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Dodatkové protokoly</a:t>
            </a: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dirty="0"/>
          </a:p>
          <a:p>
            <a:pPr>
              <a:buFont typeface="Wingdings" panose="05000000000000000000" pitchFamily="2" charset="2"/>
              <a:buNone/>
            </a:pPr>
            <a:endParaRPr 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057655425"/>
      </p:ext>
    </p:extLst>
  </p:cSld>
  <p:clrMapOvr>
    <a:masterClrMapping/>
  </p:clrMapOvr>
</p:sld>
</file>

<file path=ppt/theme/theme1.xml><?xml version="1.0" encoding="utf-8"?>
<a:theme xmlns:a="http://schemas.openxmlformats.org/drawingml/2006/main" name="3558">
  <a:themeElements>
    <a:clrScheme name="PF_PPT_prezentace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PF_PPT_prezentac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F_PPT_prezentac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F_PPT_prezentac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F_PPT_prezentace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3558</Template>
  <TotalTime>937</TotalTime>
  <Words>2238</Words>
  <Application>Microsoft Office PowerPoint</Application>
  <PresentationFormat>Předvádění na obrazovce (4:3)</PresentationFormat>
  <Paragraphs>450</Paragraphs>
  <Slides>54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54</vt:i4>
      </vt:variant>
    </vt:vector>
  </HeadingPairs>
  <TitlesOfParts>
    <vt:vector size="56" baseType="lpstr">
      <vt:lpstr>3558</vt:lpstr>
      <vt:lpstr>BÉŽOVÁ TITL</vt:lpstr>
      <vt:lpstr> Judikatura ESLP a její použití 27. dubna  MP57902K – J15 Pavel Loutocký</vt:lpstr>
      <vt:lpstr>Základy ochrany lidských práv</vt:lpstr>
      <vt:lpstr>Základy ochrany lidských práv</vt:lpstr>
      <vt:lpstr>Rada Evropy</vt:lpstr>
      <vt:lpstr>Rada Evropy</vt:lpstr>
      <vt:lpstr>Evropská úmluva o ochraně lidských práv a základních svobod</vt:lpstr>
      <vt:lpstr>Evropská úmluva o ochraně lidských práv</vt:lpstr>
      <vt:lpstr>Evropská úmluva o ochraně lidských práv a základních svobod</vt:lpstr>
      <vt:lpstr>Evropská úmluva o ochraně lidských práv a základních svobod</vt:lpstr>
      <vt:lpstr>Evropská úmluva o ochraně lidských práv</vt:lpstr>
      <vt:lpstr>Evropský soud pro lidská práva</vt:lpstr>
      <vt:lpstr>Evropský soud pro lidská práva</vt:lpstr>
      <vt:lpstr>Stížnost</vt:lpstr>
      <vt:lpstr>Stížnost</vt:lpstr>
      <vt:lpstr>Jak ESLP rozhoduje?</vt:lpstr>
      <vt:lpstr>Druhy rozhodnutí</vt:lpstr>
      <vt:lpstr>Druhy rozhodnutí</vt:lpstr>
      <vt:lpstr>Druhy rozhodnutí</vt:lpstr>
      <vt:lpstr>Druhy rozhodnutí</vt:lpstr>
      <vt:lpstr>Rozsudek</vt:lpstr>
      <vt:lpstr>Označení jako FINAL / DÉFINITIF</vt:lpstr>
      <vt:lpstr>Odlišná stanoviska soudců</vt:lpstr>
      <vt:lpstr>Citace rozhodnutí ESLP</vt:lpstr>
      <vt:lpstr>Problémy při citaci – přístup soudů</vt:lpstr>
      <vt:lpstr>Citace rozhodnutí ESLP</vt:lpstr>
      <vt:lpstr>Vývoj rozhodovací praxe</vt:lpstr>
      <vt:lpstr>Vývoj rozhodovací praxe</vt:lpstr>
      <vt:lpstr>Postavení Úmluvy v právním řádu ČR</vt:lpstr>
      <vt:lpstr>Postavení Úmluvy v právním řádu ČR</vt:lpstr>
      <vt:lpstr>Postavení Úmluvy v právním řádu ČR </vt:lpstr>
      <vt:lpstr>Závaznost rozhodnutí ESLP</vt:lpstr>
      <vt:lpstr>Závaznost rozhodnutí ESLP</vt:lpstr>
      <vt:lpstr>Závaznost rozhodnutí ESLP</vt:lpstr>
      <vt:lpstr>Neznalost judikatury ESLP obecnými soudy</vt:lpstr>
      <vt:lpstr>Neratifikované protokoly</vt:lpstr>
      <vt:lpstr>Výhrada</vt:lpstr>
      <vt:lpstr>Stížnosti proti ČR od 1. 1. 1993 do 31. 12. 2012 (celkem 663) </vt:lpstr>
      <vt:lpstr>Dopady judikatury ESLP</vt:lpstr>
      <vt:lpstr>Dopady judikatury ESLP</vt:lpstr>
      <vt:lpstr>Zákonný požadavek aplikace Úmluvy</vt:lpstr>
      <vt:lpstr>Jsou rozhodnutí ESLP závazná?</vt:lpstr>
      <vt:lpstr>Jsou rozhodnutí ESLP závazná?</vt:lpstr>
      <vt:lpstr>Jsou rozhodnutí ESLP závazná?</vt:lpstr>
      <vt:lpstr>Zdroje</vt:lpstr>
      <vt:lpstr>Jak hledat judikaturu ESLP elektronicky?</vt:lpstr>
      <vt:lpstr>Jak hledat judikaturu ESLP?</vt:lpstr>
      <vt:lpstr>HUDOC</vt:lpstr>
      <vt:lpstr>HUDOC</vt:lpstr>
      <vt:lpstr>HUDOC</vt:lpstr>
      <vt:lpstr>HUDOC</vt:lpstr>
      <vt:lpstr>HUDOC</vt:lpstr>
      <vt:lpstr>HUDOC</vt:lpstr>
      <vt:lpstr>Otázky?</vt:lpstr>
      <vt:lpstr>Děkuji Vám za pozornost</vt:lpstr>
    </vt:vector>
  </TitlesOfParts>
  <Company>PrF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MP314K Právní informatika  Mgr. Jakub Harašta</dc:title>
  <dc:creator>Jakub Harašta</dc:creator>
  <cp:lastModifiedBy>Pavel Loutocký</cp:lastModifiedBy>
  <cp:revision>93</cp:revision>
  <cp:lastPrinted>2015-03-16T09:28:08Z</cp:lastPrinted>
  <dcterms:created xsi:type="dcterms:W3CDTF">2013-09-24T07:50:40Z</dcterms:created>
  <dcterms:modified xsi:type="dcterms:W3CDTF">2015-04-27T15:00:59Z</dcterms:modified>
</cp:coreProperties>
</file>