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2"/>
  </p:notesMasterIdLst>
  <p:handoutMasterIdLst>
    <p:handoutMasterId r:id="rId33"/>
  </p:handoutMasterIdLst>
  <p:sldIdLst>
    <p:sldId id="309" r:id="rId3"/>
    <p:sldId id="310" r:id="rId4"/>
    <p:sldId id="311" r:id="rId5"/>
    <p:sldId id="314" r:id="rId6"/>
    <p:sldId id="312" r:id="rId7"/>
    <p:sldId id="313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7" r:id="rId30"/>
    <p:sldId id="336" r:id="rId31"/>
  </p:sldIdLst>
  <p:sldSz cx="9144000" cy="6858000" type="screen4x3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9" autoAdjust="0"/>
    <p:restoredTop sz="94790" autoAdjust="0"/>
  </p:normalViewPr>
  <p:slideViewPr>
    <p:cSldViewPr>
      <p:cViewPr>
        <p:scale>
          <a:sx n="84" d="100"/>
          <a:sy n="84" d="100"/>
        </p:scale>
        <p:origin x="-177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653F656-6219-4853-815A-BCCD11F8F6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2020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DC396A4-0291-425F-BAC4-F1E6C9F603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8959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396A4-0291-425F-BAC4-F1E6C9F603B7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1741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CC10362-0A75-4D70-9E2F-8877C565E0C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CB9505-931F-4330-A460-1CB8EC72D1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61FC9A-0CFB-46D2-AE58-8EA5FC099C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48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11383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24981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92435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6984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96969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3321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32985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0986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FC6EF-F17C-441D-B182-521B285175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3137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35701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46963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4553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782016-5C3C-4657-A326-7F4080BEA2D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BF7DCC-F76B-46A3-B69F-E3F9AB495D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306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59D42-F908-470D-91E4-B2524A6077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923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E4E9AF-65BE-4081-8432-8D0A693568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40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C2A88B-CC2A-42D5-A6DC-23ECC608B1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675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764487-036E-4983-96F6-7DB617F867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8104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599EFE-4FAC-41EE-8509-AE3FC39673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71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4.emf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4AFF98F-686D-435D-9800-E5501AEEE73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pkitten.blogspot.it/" TargetMode="External"/><Relationship Id="rId4" Type="http://schemas.openxmlformats.org/officeDocument/2006/relationships/hyperlink" Target="http://www.husovec.eu/" TargetMode="External"/><Relationship Id="rId1" Type="http://schemas.openxmlformats.org/officeDocument/2006/relationships/slideLayout" Target="../slideLayouts/slideLayout17.xml"/><Relationship Id="rId2" Type="http://schemas.openxmlformats.org/officeDocument/2006/relationships/hyperlink" Target="http://ict-law.blogspot.cz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law.muni.cz/content/cs/informacni-zdroje/" TargetMode="External"/><Relationship Id="rId4" Type="http://schemas.openxmlformats.org/officeDocument/2006/relationships/hyperlink" Target="http://papers.ssrn.com/" TargetMode="External"/><Relationship Id="rId5" Type="http://schemas.openxmlformats.org/officeDocument/2006/relationships/hyperlink" Target="http://www.vyzkum.cz/FrontClanek.aspx?idsekce=733439" TargetMode="External"/><Relationship Id="rId1" Type="http://schemas.openxmlformats.org/officeDocument/2006/relationships/slideLayout" Target="../slideLayouts/slideLayout17.xml"/><Relationship Id="rId2" Type="http://schemas.openxmlformats.org/officeDocument/2006/relationships/hyperlink" Target="https://ezdroje.muni.cz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hyperlink" Target="http://www.organizingcreativity.com/oc2.pdf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699792" y="2564905"/>
            <a:ext cx="5969000" cy="2952328"/>
          </a:xfrm>
        </p:spPr>
        <p:txBody>
          <a:bodyPr/>
          <a:lstStyle/>
          <a:p>
            <a:pPr algn="ctr"/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4000" dirty="0" smtClean="0"/>
              <a:t>Informační přetížení</a:t>
            </a:r>
            <a:br>
              <a:rPr lang="cs-CZ" altLang="cs-CZ" sz="4000" dirty="0" smtClean="0"/>
            </a:br>
            <a:r>
              <a:rPr lang="cs-CZ" altLang="cs-CZ" sz="2000" dirty="0" smtClean="0"/>
              <a:t>11. května</a:t>
            </a: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4000" dirty="0"/>
              <a:t/>
            </a:r>
            <a:br>
              <a:rPr lang="cs-CZ" altLang="cs-CZ" sz="4000" dirty="0"/>
            </a:br>
            <a:r>
              <a:rPr lang="cs-CZ" altLang="cs-CZ" sz="2400" dirty="0" smtClean="0"/>
              <a:t>MP57902K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altLang="cs-CZ" sz="2400" dirty="0" smtClean="0"/>
              <a:t>Jakub Míšek</a:t>
            </a:r>
            <a:endParaRPr lang="cs-CZ" altLang="cs-CZ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5100" y="2708920"/>
            <a:ext cx="5969000" cy="792088"/>
          </a:xfrm>
        </p:spPr>
        <p:txBody>
          <a:bodyPr/>
          <a:lstStyle/>
          <a:p>
            <a:pPr algn="ctr"/>
            <a:r>
              <a:rPr lang="cs-CZ" sz="4800" dirty="0" smtClean="0"/>
              <a:t>Příčiny vzniku IP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1596" y="3478528"/>
            <a:ext cx="60025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Pociťované projevy informačního přetížení: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Nadměrný objem informací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Neschopnost zpracovat informace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Častá irelevance a nedůležitost informace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Nedostatek času ke zpracování a porozumění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Multiplicita informačních zdrojů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4212078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705100" y="2924944"/>
            <a:ext cx="60025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200" dirty="0" smtClean="0"/>
              <a:t>Dochází k vytváření osobních strategií na vypořádání se s přebytkem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200" dirty="0" smtClean="0"/>
              <a:t>Osobnostní rozvoj, uplatňování kreativity a dovedností během jejich tvoření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200" dirty="0" smtClean="0"/>
              <a:t>Informační přetížení je pociťováno při jejich selhávání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2200" dirty="0" smtClean="0"/>
              <a:t>Stres vznikající jako výsledek pocitu selhání, neplnění povinností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6293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8348" y="2636912"/>
            <a:ext cx="5969000" cy="792088"/>
          </a:xfrm>
        </p:spPr>
        <p:txBody>
          <a:bodyPr/>
          <a:lstStyle/>
          <a:p>
            <a:pPr algn="ctr"/>
            <a:r>
              <a:rPr lang="cs-CZ" sz="4000" dirty="0" smtClean="0"/>
              <a:t>Následky IP</a:t>
            </a:r>
            <a:br>
              <a:rPr lang="cs-CZ" sz="4000" dirty="0" smtClean="0"/>
            </a:br>
            <a:r>
              <a:rPr lang="cs-CZ" sz="4000" dirty="0" err="1" smtClean="0"/>
              <a:t>Technostres</a:t>
            </a:r>
            <a:endParaRPr lang="cs-CZ" sz="4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54844" y="3717032"/>
            <a:ext cx="6002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Projev informačního přetížení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Propadání pocitům nezbytnosti stálého připojení, absence a nedostupnosti odpočinku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Symptomy: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Duševní vyčerpání, neschopnost koncentrace, oslabený úsudek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Podrážděnost, úzkost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Impulzivnost, vyhýbavost, odtažitost, nespavost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1233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pPr algn="ctr"/>
            <a:r>
              <a:rPr lang="cs-CZ" sz="3600" dirty="0" smtClean="0"/>
              <a:t>Styly vyhledávání informací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937280" y="3195341"/>
            <a:ext cx="54726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Povrchový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Obtíže: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Čas strávený vyhledáváním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Multiplicita informací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Hloubkový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Obtíže: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Posuzování relevance informace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Selekce spolehlivých a užitečných informací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Včleňování informací do stávajícího vědění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85076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data:image/jpeg;base64,/9j/4AAQSkZJRgABAQAAAQABAAD/2wCEAAkGBxQSEhUUEhQVFRQUFRQVFRcUFxcZFRUWGBQXGxUZFBgYHCggGhwlGxcWITEhJSksLi4uFx8zODMsNygtLisBCgoKDg0OGxAQGywmICQsLCwsLCwsLCwsLCwsLCwsLCwsLCwsLCwsLCwsLCwsLCwsLCwsLCwsLCwsLCwsLCwsLP/AABEIAPAAvAMBEQACEQEDEQH/xAAbAAACAwEBAQAAAAAAAAAAAAAABQEEBgcDAv/EAE8QAAIBAwEEBAgKBwUECwAAAAECAwAEERIFBiExBxNBUSI0YXF0gbPRFBYjMlRykZOxshUzQlJzkqE1U2KCwRckg6IlJkNEY6PCw+Hw8f/EABoBAQADAQEBAAAAAAAAAAAAAAABAwQCBQb/xAAwEQACAgICAgIABAYCAgMAAAAAAQIDBBESIQUxE0EUIjJRFSMzYXGBNEIk8EOhsf/aAAwDAQACEQMRAD8Aw28W9N6l3cqt3cKq3E6qBK+AolYKAM8McqAofG+/+m3P3r++gJ+ON/8ATbn71/fQB8cb/wCm3P3r++gI+N9/9NufvX99AQd77/6bc/ev76APjff/AE25+9f30BB3uv8A6bdffP76APjdf/Tbr75/fQB8br/6bdffP76APjdf/Tbr75/fQEfG6/8Apt198/voCfjdf/Tbr75/fQEfG6/+m3X3z++gD423/wBNuvvn99AHxtv/AKbdffP76ABvbf8A026++f30BPxvv/ptz96/voA+N1/9NufvX99AHxuv/plz96/voCfjff8A025+9f30BPxxv/ptz96/voCfjjf/AE25+9f30BHxx2h9NufvX99AV95/Hbv0m49s9ALKAKAKAKAKAigCgA0ACgINAFCG9LYZoSFAGaAKAKAKAKAmgCgCgJoAoBnvP47d+k3HtnoBZQBQBQBmgINAFAFAFARQBQGt6NjGLnU+vrBgRhVDKcghw4PDGKtrWzz89zUPysT70CP4VL1TMykg5YaTqIyw0/s4PDHmrmzpl+Lyda5CquDSFAFAFARQE0BNAFAGaAKAmgGe8/jt36Tce2egFlAFAFARQAaAigCgCoB6W8DOwVRkkgeQEnAyeQ499dpHMpJI0VhutlS0rHGiX5mAscinCiR3Okg8+FdKJjlkvX5RtssC3YCBYjHMoBd3WRVlhGp+JwOPHA81WJpFNv8ANW5dHhNs9L5lkdepeVix0OpPUqpVNMR4kkrzrmS29nUJulcV2Z2/2JJGMjwsI0jgAhokDYHWg/NJ4H11W4myFyl0xXXOi4KAKAKAmgCgCgJoAoCaAZ7z+O3fpNx7Z6AWUAUBFAFARQBQBQFmxsJJjiON3x87QM4Hbk8hw76lJsrssjD2x3HtSGBAkQ1u/BtYwgAYletA4SOPsHDnVkWjPKDn230MekTYciSxMhklR41IXBYIQBqwFGAOOeVdTi0t6M+DkwalF6XZ8bg2Uk4eJGVNJMiltWclGRtPDHAEZGPsqK4uXsnOvhXqTM/txne4YYyU0xroBxojAUFe3HD+tRLe9I11OHDb++zXKjQbMiuZyZdcigJIeKx5OnQ3MHK545HkqzWo9mB2fNk8F9GY2yIHzJE5Z2y+MeGSW4iQAYTSO0cDWf36N8HJexLUGgKAKAKAmgCgCgJoAoBpvN47d+k3HtnoBYaAKAigCgIoAoCKA2nRndgSTRPkrLGSyqcMwTLNpHaccMd1X1SR5XkoTcE4j2Ha+z7RLieJElLTKFTABVSg4AMOAB1Zq3lCPZmnTk3uMW9dDbbe+xt0tJVi+RnGpyQcquR4Ixwz213ZcuK6MmN45SlJcvzIq7j7YS4MqRRMAZZZS4AAVWPgoOH7WMEeWoql76LM+pwjHk/2QruN+YoJ53SD5UiGNUYY06MiReHLyY8lV8+/RpjhSnXFOXRqdrbYtla1inhyZ8MiEDTHqHNs+U/jV8px12ebRiXNynCXoQ7HtLFLyeWFsvG5aONMEBFT5XOeAQknn3VTqL7R6Fs8h1RjJHMtoz9ZLI/DwnZuHAcScYrNL2e1VFKC2V65LCaAKAKAmgCgCgJoBnvP47dek3HtnoBbQEUBFAFARQBQBQDfdKUre27LzEq/Zg6v6Zrut/m0ZspN1yOqT7qWM8sc3V5E2X8F9KMRxHgcyTxzjura6otHzUfIXVxcGVdnXl5LeG3mtEFopIwYzpVQPAIY8CeQrhOT/K10aJwqhSrIyfJj1YJI4UW2RFPWjXlNA0aiGOnzDnV8fy+jFv5pPm36Ke8cQVZ7iO2SeaLRpBiOQcDLFh8/hx4VXNaW0XYs5S41yk0hPbQfpW2L3kDRSRNiNk+TL57AH4c+Fc9TXZonP8HZxre0yrvPsiCwsJo7c/LOIzIWIMnVlwDy5LqwK4nBQXRZh5E8m9OXpHLqyf3PofsKAKAKAmgAUBNAFAFANN5/Hbr0m49s9ALKAKAigCgIoAoAoD6hmKMGUkMpBBHMEdtF12RJJx0dL3b33SVQt3OIWTgnVxgDGOZcg4J8gFa67U1+Zng5nj5Re61vZq7WeyfiLpZM/vXBP/LqAH2Vpi63/wBjy7Y5Ufy8Sx+j7NuyFv8AOD/6q641/uU88lf9T6Fnary6tfKsmnHmw3CnGtfY5ZXriVrue2ReN4qgEELLIkigg5HA+FnPlquTjHsvhXfZLuJzDfbek3TlFEelfBMiBvlQDkZ1cQvkrHdbyfR9FhYnxR2/ZlKqfo3hUEhQBQE0AUACgJoAoBpvP47dek3HtnoBZQEUAUG0QabCRApsdhQBQBTonp9aCpXZD66DFQ2RtfsFFJojS/YM0bJ1H9iMU6ZK0/ompaSH9kFcpj17CpY19hTY/wAhTZH+AqCdSJFToBQE0AUA03o8duvSbj2z0AroAoDabgbpQ30crStIpjdVGgqBxXPHINaKKlM8nyOdLG0kt7NFJ0a2b8IriTV9aN/tAANXfh4v0zEvLZC/VDoxG9W6c1iQX8ONj4Mi8s9zDsNZrK3Ds9XEzo3x69mk3R3Gtrq0SeaSVSxcHSyhQFOO0VfVTzjswZvkrabeEVsaHo72f9If72L3VLpj+5UvJ5LlriZTcrdmG7uJ45GcJEMqUIyfDxxJBqmqpTlo35uZKilSXtljf7c2OySOSFnKMxV9ZBwea4wB2V1dTwRX47yDyepFPcLdZb6STrS6xxrxKYBLHkOIPZxrmivmy/yOc8aPRZ6QN1IbFYmhaQ6ywOsqeQ4YwBXV9XxlPjc+eS3sz27WyTd3McIyA5Ooj9lQCWP2Cqa48no35WR8MHP9jQb/AG5yWSxyQs7IxKtrIJDdnIDmKuvo+Mw+P8j+JbTM9u3YLcXUMLkhZH0krzAweWaqqjykbsi11VSlH6NxvT0cxw27S2zSs6eEyuVOU/aK4HMVptxtLaPHw/Lu2ajNezJbl7HS7u1hlLBSrsSuM+COHMGs9UeUuJ6edf8ADVzQ02huvCm00sw0nVtoySRr8JSTg4x2V1KvU+JVXmSeP8prJejWxU4M0qns1SRg/YQK0PHiumzyYeXyJ7cYiLb3Ro8SF7aTrQASUYAPj/CRwNVWY/XTN2P5XlLjYtGArLrXR7PvsKAmgCgGm9Hjt16Tce2egFhoCKA6p0Nfqbn+Kn5K242tM+d8y9Ww/wDfs5m87JKzIxVg7EEEgg6jWVyame5XXCVaUl9HWLq4N5sR5JuL9UzZ/wAcZ+d68VtepU7PnK4/h8/jH02fe49kJ9jiIsVEglTVzK5bnU0x5V62c59rqzOetimToujCk/Cm4An5q93nqqWMl2mbK/LuUlH4yn0OD/eLj+Gv5zUYnU2d+a/pQf8Ac0e0F+G2V7DnMkEsmnP+E60H2ahV1n54yRipX4e6Evpoo7tD4DsoSEYkuJFA7/DkCr/y5Prrmr+XWt+2W5S/E5HFeoo8umX9Xb/Xf8BXOZ6RPhF+pI8uinZyxRTXsg4AMqk9iqMuR5zwpRHUeRb5a/nONKG1rcfpbZsqt+sDPjvDKxaP+hA+2rJbsg0YuCwcmLj6ZznchSNoW4IwRLgjygGsdb/Oke9nNSxpNfsddn26EvxayY0ywhkzy15YFT5x+FehKep8GfM14rlj/LD2mZbZO7/wTbK6R8lIkrxnuBHFfUfxrPCvjaehflK/Aa+0eO2D/wBYIv8AhfkNRL+qXUP/AMDf9hf0v+Nx/wAEfmNcZX6jvwqTpb19l/oi2xK0kluzFkCa0zx0EMAceQg8vJXeK29plPmKIKKsXTMhvrarFfXCrwHWEgd2rjj+tUXLUj1cCblRHYlqo1gKAmgGe9Hjt16Tce2egFlAQaA6p0Nfqbn+In5K3Yi6Z855uWrIMpx9FcjOS86hSxJ0qScEk4yeFc/hm5PZa/MpQSjHsub+7YhtbMWMBBYoEIBzpjzx1H9491dXSjCPBFfj8ay6/wCaZe3LtGm2P1SnS0gmUNx4Etz4V1TFyr0UZtirzOUl+whPRldfSV/8yqvw0497Na8tQ+uJ99FNsYry6jPEooUkciRIRkfZTG6l2PLzUqINFndDaOja13AfmzM+PrJx/qM13XJK5r6OM2nliRmvaI6TNoATWlsnAK8cjAch4YCD7AaZEk5pEeKqbrnZL3pnt0uwM4tUUZZ5GUecgCmTqWkc+GfHnJ/Q42ltOHZNpBE6FxgJpGPCOMux1c+Oat5RqhozV0zzb5TT1orbtb9W9xOsKQmIvnB8EKWAyAcd9c03xb0dZfjroV83LehDfbH+D7chKjCTSCRfOQdYH+b8aplBRt2bq7/lwXv2in0sSlL6JlOGWFGU9xDtimTL+YmjvxEVLGaZ0DdfaiX0EU+B1iZDY5q+nDephxrXTKM+zxM2mzHslGK6Zj9sD/rBD/wvyGsr38vR7FCf4Bocb7blyX06yJIiBU0HUCTz8lWXUOyRj8d5GOPW4yR6bF2Pb7HhklmkDOwwSeGQOISNefE1MYRqiyLrbPISSS6RyPa181xNJM3OR2YjuyeA9QrBKXJn0tFfCtRX0Va5LQoCaAZ70eO3XpNx7Z6AWUBBpoLsu7P2vPACIZXjDHJ0nGT5fVXUZSj6ZXZRXa1yRYl3lu2GGuZcHn4R/wBKn5Z/uULEpi98UKmYnnxrj37NaSX6RhZ7euYkCRTyIgyQqnAyeddKcvplE8emb3JbPY71Xn0mX+ap+WbW9nP4KhdqBUtNrTROzxyujv8AOYHi3HPH11Cm0WTormlBrpHkl9IsnWh2EudWsHwsnmc1G3vZ24Qa4NdBdX0kr9ZI7M/DwiePDl9lS9t7EaoQjpIs3G3LiRkZ5nZozlCTkqe8Uc9vs4jj1x24rr7PLaO05p8GaRpNPAajnHfUOUn2yaqIQ3xWtlaCVkYMhKspypHMHsIqF/Ysa5ri/ReuNuXDsjvM7NGcoSeKnvFdObKoY8EnFIr7Q2hLO2qV2dgMAsc8O7+tHJyfZNdcKlxiuj02ftaeDPUyPGGxnScZxyzUxk4+iLKa59yREm1JmlExkcyjGHJ8IYGBg+aueUt7JjTBLivRd+NV59Jl/mrr5Z/uU/gqN/pQuu7ySU6pXZz3sSfxrhybfsvrqrgtRWjwp/Y7XrRNCdAKEbJoBlvR47dek3HtnoBZQd/Q43b3cmvWdYSgKAE6zjmcDHCrIUufoy5WZCiKcx7/ALMrz96H+c+6rfwc0Yv4xj7FnxMuPhXwUtGJNGsZY6SPIcc6rdUt8TWs+Hx/J9C3b+xZLOXqpsatIYFTlSD3H1VxODr9ltN8b4c4lrdvdee+19ToATGoucDJ5AV3XBz7OMjMrp1y+yxsncu4uWlWNoswvoYlsAn/AA8OIoqm00jizOrq05fZV2BuzNeSSRxFAYvna2wOeOHrrmutzejrIzYUQU5jp+jG9HIwk9wf3irXizXoyLzOO2Zva+xZ7VtM8ZQ9hPFT9VhwNUzqcf1G+nIqtW4sZbu7nXF5GZITGFDafDbBzjPLFWV1SmuijJzq6HxkNB0YXn70P8591d/hpe2Zf4xjp67EVnu3NJdtaKU61C4OThfBHHjiqY1ty0jdPKjGn5X6PfeLdC4s0WSXQVZtOUOcHsz3V1ZTKPbOMXOqveoMq7ubvy3sjRwlAVXWdZwMZA4H11zCHL0W35EcaO5FPaNg8MzwtgujaTp4gnyd9cuL5cSyu1ThzXo1Ox+ji6mUO5WEEZAfJYjs8FeXrq6OPKR59/lqa3pdlbeLcS5tEMngyRjGpk5r9ZTxx5RSdM4HeL5OnI/L6Z87E3FubqFZozGFbIGpsHgccsUrpnPsX+RppnwZfHRhefvQ/wA//wAVLxp+2VR8xjt8TGSIQSDzBI+w1ncdM9SDi1yR8ih1vZNAM96PHbv0m49s9AK6D6Oi9DX624+on5q2YnbZ4PnWlCOy7taw20ZpDFI4iLt1YEkY8HPDgePKupxubbTKqrcJVx5LsyF3e3drfxyXTMZomQtkgnR3ZHDGkms3KUZdnqqFVtDUF0zY9LNgJbeK6Tjowp8sb8VPqP41pyo8opo8vw83XZKmR7bFX9HbIaUjEkgLjv1uNMefMOPrpH+XVv7Obf8AycxR+keHQ4xMdySckyIc/wCWmL/2Z15hJTgip0T+N3fm/wDcNRj/AK2deX/oQE22N8b2G7mCTtpSVgFIUrgHlgiqrL5qbaZrowKLKVuP0beC4Ta2zHMiAOA44fsyIMgr5+Fadq2rkzynGWFlKK9Mp9E4PwGULz618efQMf1qMXbg2jvy7XzR36+xZ+jdvZ4SP95FVbhd+5qjd4/rURd0eGQ7WPXEmXTP1hOCS2njnHmrnHT+T8xd5JReH+X0dHvzFd/CLN8alVc57mUFXHmJrZNqzcGfP0RnjKN0fRh+jCweDaFzFICGSJgfLiRMEecY+2suNHjNxPZ8pbGzHjNej22FsxZtt3TOMiFnfB5aiyhfxz6qmEVK5nN9zqwY6+yl0hb4z/CWggkaNIjpJTgzPjwiT3Vzdc+Wl9FvjsCDqVk1tszN9vVdzQiCSZmjBzxxqbyM3MjyVTKycvbPRhh1QnzjE6XuUsh2RiE4lKy9WQQMNnhjPCtlPL4m0fP5zrWanNdCF7HbwBPWvgAk/KRchxNUuF2ttm+FuA5aUeznbEk5PMkk+ftrLpt9ntrSj/YKgb2FAMt6PHbv0m49s9ALKEP0dF6GR8rcfUT81bMPps8PzjThHZ7bX25thZ5FijYxh2CHqEPg54ccceFTKc1JldGPhOClJ9/5MPvJNcvMXu1KyuoPhKE8HkCAOHZWSzbe2ezR8ajqv0dM3EuFvtnNby8TGeqbv08DGfVxHqr0Mf8APHTPnvJRljX/ACx+xL0ubUAaK0TgqKHcefgg9QGfXVGVLWkjZ4er3dL7Zd6Gv1Vx9dPy13i+pFfmv6kCp0Tn/e7vzD2hqMb9bHl+qIbEO2917uW7mKW8hDSuQcYXGeeTwxVNkG5taN9GZTGlbkvRu7G2Gytlv1zDWQ5wOOZHGlVHfjhWpL4q+J49k5ZmXHgukVeickWMpUcRK+O3joGK5x21B6LPMJfPFS9Cb4wbbz+qf7hPV2VW7LDWsXASXff+St0fLINq/LqVlKSs4YYOSueXZzrjHTdu2deTUHiai+j23p2w1ptkzLyCxhx+8hjUMPs/Cu7J8LeRziUxuw+J0e0tInmW8j/7SEJkftqSpQ+rBFbK4L9aPAttnXD4ZetmG3e2isW27tGOBMzoCf3wQwHrwRWWqWrmezk0uzAi19CrpE3WmW6eeKNnjmbVlRkq5+cCOfPj66rupfLaNPjc2t1KEnrQim3Tu1g+ENCwTPEftgfvFeePLVcqpJG6OZS58FI6RuXJIuyNUIzIFlKYAOWzw4HnWyraq6Pn86MHmLn6M4+3dtEEGJ8EEHEC5wRjuqnnZrs9GONgp7T7/wAmCljKkqwIYEgg8wRzzWXT2ewmpRXE+ag6b2TQgZb0eO3XpNx7Z6AWUA73Y3mksWdo0R+sUAh89hzwxVldnBmTKxI3rUjRf7VLn+5h/wCf31f+LkjB/BKUtbMzvRvBJfSLJIqqVQIAucYBJzx7eNZ5zc3s9DExYUR4xZ97r7zS2LO0YVg4wytnBxyPDtqarJQGViRydKX0UNsbRe5meaT5znJxyHcB5K4lJye2W01KqPGPoa7rb3S2KusaIwkIJ15yCBjhirIW8SnJw4X9v6PLdzeiSzkkkjRGMowQ+cDws8MGldsos5ycOF9ajJ+jQN0p3JHCKEH/ADHH2mrXly2Y/wCDUbMttzb8922qd9WOSjgq/VAqiU5TPSpxYUr8oz3Z31msozHHHGyltWW1ZzjHYfJXddsqzPleOrynuTY3/wBqlz/dRfa/vq1ZcmtmNeFqf2xHHvfKL5r3QnWONJXjoxoC9+eQqiNuns2yw4Sp+FvoXbwbYa7naZ1VWYKMLnA0gAYz5BXMpuT2X4tCojwXodbvb+T2kIhVEdVJK69WVB7Bg8s/jVteRKK0Zcjxtd8uTEO0totNO858F3cv4PYfJVUpuT2bK6oxr4M12x+k24iULMizYGAxOl/JqIHGroZUl0edd4eqf5ovRW3j6Qp7lDGiiFG4NpOWYdxY9nmpbkSkjrF8XXS+fs89gb+zWkKwpHGyqSQW1Z4ntwaiu+UScnxtV8uTbGS9Klz/AHMP2v76seVJlP8ABqk1psxF9cmWR5GABkZnIHIFiScfbWXfJnrQhwionhUHZNAMt6PHbv0m49s9ALKAigfYUJ2woQyKEBQkM0AU+w32SBnhQNpez1urV4m0yKyNgHDDBweVdNNPRzCcZ7cXtHpPs6VFDvG6o2NLFSFOeWDTT12cxtrk9RfZ8/ApNKtobS50ocHDN3L3muUmS7I7en6PeXYlwgy0EoA7SjY/CupVyT9HH4muXSa2UMVyXNsKAKDX7kig0BoTya9BQjbJoE2FF0CaAkUAx3o8duvSbj2z0AszQEUAUAUBFAFAFAAoQaXo92T8IvELDMcPyr/5eKj1nFW0wcpf4MOff8dWvt9Gh6R7Zri2jvTGY3VmikVgQdOo6Cc//eNW3LkuSMPjbPjsdO9r2aKcxT21rYy8PhNsDG3dKgBX/WrJNOKRkhGdds7ov0//AKENxaNDZ7OicYZL11P85rlx462bI2xsnZOPe4npvJvZdW+1XiRy0WuJerIBUhkTOOGe01zKyXNIUYlcsbn6l7Mx0j2KQ38ixqFVlR9I5KWHhYHn4+uqrlqRu8fOU6U5GYqo3E0AUAUACgJoAFATQBQDLejx269JuPbPQCygIoAoAoCKAKAKAM01oen2aHYe8xtLaaOJSs0xX5YHBVR2Ad/OrI2cE9GO7FVs05ekWrLfSQwTQ3Wu4WVcLqbih7CM+XBqYWvi0zieDH5FOHWirtzeYzi00KY2tUChs5yRjj5OVJWejqnEUOe++Q12/v38KFvmIgwyrKx1DDkDBx3ZxXcr96KMfx3xckn7Ld10gW7SGZbFOvOMSOQSCBgH1YH2Udy96OIeOmo8Ob0Yjae0HuJXllOp3OSfwA8gFUSlyez1K6o1RUYlaoOwoAoAoCaAKAmgCgCgGW9Hjt36Tce2egFlARQBQBQEAUBa/Rs39zL/ACN7q64SKvmr/dE/oyb+6k/kb3U4v9h89f7o8ktHILBHKjOSFOBjnk0abWzqU4/bPEVyzr6Paa1dBl0ZQeRZSAfWa6aaOYzi+kwe1cLqKOF4eEVIXjyweVS09bYU474pn1FZSsMrG7A8iFYj7QKhRbWyHZCL1s8CprnvZZy62ez2jhdRRwp5MVOnjy48qlrS2cKcW9b7BbVyuoI5X94KdP24xU8XrY+SO9bPNELHCgknkAMk+YCuV2dNpLbPSe1dMa0Zc8tSkZ82alrREZxl6PKoOiKAmgJoAoCaAY70eO3XpNx7Z6AWUBFAFAFAfUMmllbnpZWx34INTFqLOZacdM69upv815cCEwhMqzZDE/NGeWK3UX8npI+azvHfBB3cmRvXv+1ncNAIQ+FU5LEfOHdil1/F60Tg+O+aCtcj53Lcvsic44sbrgO8r2UpinWTmt15kEn10cpispMr8m/Mfst3+asfFqXo9+VseLW0dQ6XvE4Prj2da8iK4I8Lxc3LIn2fe+P9iRfVtv8ASptSVKIwm/xsv9jfcCcJsy3ZjhRqGezjKQP6kVZjqPx7Zi8nyeS+PswfSfu78Hn65BiKYk4HJZP2h5jz+2smRXqW16Pc8ZlOyvjL2jSb1/2HF9S2q6yKVSPOxHyz5ft2em7wJ2EwHEmObh3+EcUgk6ycmaWdr6PLdDYMezoDeXmBJpyB/dg8gv8AjP8ArU11xqXOR1mZEsmaqqMFvTvFJezF34IMiNM8FX395rJZNTe0e1jY3wQS2JarNIUBNAAoCaAKAY70+O3fpNx7Z6AWUBFAFAFAFAa3os8fX+HJ+WtGK/5p5fl1/wCOz56UP7Qk+pF+WoyX/M7OvF9Y62bbo3n6vZbSYzoad8ZxnABxWnHl/LPH8rX8uVGKehanSqp/7seP+Me6uFkLejTLw09N8y30vH/dIT3yZ+1M/wCtdZb3FFPiI8bZR/YjfE/9CRfVtfxFLf6KOsPrPl/v/wDD4tmxu8T/AOG3L+P2Vz/8HRMlvyOi1sO4Xa2zmglPyqAKT2hh+rf18Aa7rasjpld8Xg5CnH0z432gMexkR+DILdW84ODS+PGrRHj5882Ul67LO5V31OyFkIz1aytjvw+cVNEtVbOM+t25fBHzvhs39KWcc1s5JUa1TOFbI8JSOxxxqLV8kdo7w7PweQ4WI466kEg8CDgg8wa8/f0fUJp9r0RQkmgCgCgJFAFAMd6fHbv0m49s9ALKAigCgCgCgNDuJtWK1u1lmJCBXBIGeYwOFW0zUJbMPkMeV9LhE+d+dqR3N48sJJQqgBIwcgYPA+Wl01OWycCl49KhI0O629FtBs2S3kdhK3X4AUkHWuF41bC1Rhox5mFZbkRtRgEPEeQj8ayrW9nruO4m+6Qt57e7t4o4WZmVgWBUgAaMcz5a03XJxSPJwcSyq2U39k7xb0202zI7dGYygQAgqQBoI1cTU2Wp16OcbDsryXY/T2fEO89uNjm01N1+hl06TjPW6h4XLlUfKvi4kywrHlq362Z7c/bpsrlZOPVnwZFHap8naRzqumfGWzbnYsb6nBezYb9732l1aNFC7M5eMgFCOCtknPmrTbepI8rx3jrqLub9FTZO9NtHsprZmbrikqgaTjLE44+uqo2r4+JfdhWSyvkXoU7hb2Gyk0yajA/zgOJQ9jKO/v765ot4PTNHkMFZEdw/Ufe/l3ZXDia1Y9Yx+VXQVDf4weWe/vpdKLfQwYX1x4W/XoyVUHpEigJoAoCaAg0Ax3o8du/Sbj2z0AsoCKhf3D6CpG/3Cn+Bt/QVITCo6Y0wqP7Ef7CpJ2AoG39E0++w1r0RU7IfXsKjsbT6CoJaZNT6Ja/YKbRC39hTv2NLW0TT+4XoMU79jr/YCm9jsmgDFOyHtfZIoSFAMd6PHbr0m49s9AV9kbNe5mSGMeE5x5AO0nyAV1GLlJJFV16qg5M6lJsjZmzEX4QFd2HAuutm7yq9greoVw/UfOrIy8uT+L0KN6Zdky2rSwhVl5II10uW7nXlp8tU2utro1Yay4WcbHtFrcnYdm2z/hFxCrFTKzMQSdKnyV3TGHBtlWfk3xvVdb9lrZtjse9JjhjAfSTwDI2O9TUqNdj4orstzcb803tGf2FuvHHtV7WZRLGqOy6uRBGVPnqqFWrOLN1+ZOWL8sXplu4t9nW20LiO5jURBI+rXSSAxALYxRqMJ6aOIzvtx1KD7NJabI2XLAbhIEMShiW0sMaefDNaIwrceR5k8jNhZ8bfZk9tSbMlMCWiLradA+FYZQnBBJ7KolwetHq0/iYQk7H9dHx0pbFgt2gFvEI9evIX9rBAFRkQUdaHi8mdqk5v0OdhbnWtpALi/wAM2ASG+YmeSgftNVkaowjtma/Ouum66T1baGxbhHBSNAoJ/V9W/d4BHM+SkpVuJEKs6uSb7Ryu4C620Z0ZOnV87Tnhny4rG+30fQw3w/MdW3P3KgayQ3EStLKGbUeaBvmf041troTh37Pm8vyUoZGovo5btKzaGV4n5xuyn1H/APKxSjp6PoabFOKa+zoG7GwbeTZUkzxK0oWbDnmNI4VrrgnVs8bIyrIZSgn0c2FYvo95fudK3f2Bbvsl5niVpQsp1nOQRyrXCtOvZ4OTlWRy1BPoyu5M1uLgLdRq8cmFy37DE+Cw/A1TTx5aZ6Ocrfj3B9jjpI3XFtKjwJiKXwdK8lcdg8/Ou7qtPoy+Ozfki1Z7Q6vtg2mz9nh7iFJLhhgauZkYch5Fq2cFGBnqybcnIcYPpHMM1iPeXoKEjHejx269JuPbPQGi6JVBvWzzETY+0Z/pWnF/WeR5h6p/2UukuRjtCXX2BQv1cdnrzXOQv5jLfF6jQnEy1Z9Hpt6a0dj3BiR9laZDiNuuDnOMKT4Rz2cK9LHjH42mfJ+SnKOUnH2WNlbCsbBTdxlioQ+HqLjT26cVMa4wTnE4vysjJl8DRm91dr/C9stMBhWjcKDz0quBny1VTLnbs35lHw4XAQdJo/6Rl80f5RVORtWG3xX/AB4mw3U/sOb6lzWiC/lHmZe/4gv26OabB8Zg/ix/mFZK1+Y97JW6m/7HTekUA3lgG5dYc/zrWy/txPA8c/5VjRU6ZpGxAvHQS5PdqAAH9K4y20kXeDjGTk37OYVj0j6FJp9jbdbZRurqKLsLZb6i8W/oK6qjuRky7viqcmdY25fzR3tqkULtCgIkKg6cMNI5fujFb3yUtHzdMKZ0zlN9mT6XNkaJkuBylGlvrqOB85H4VnyoNdnpeGv3Xw/Yc7nf2NJ9W4/A1dT/AEmZcv8A5sf9HJVrzv8AqfTL0db3W/sST6k/+tehX/RPmMv/AJyOSrWD12fTfX5jtHR/tcXtsEmGqS3ZAS3EEjPVtnvGD9lehRJSj2fKeRodFu4f9jnu/wDt83dycZEcRZEB8/hN6yKy32bej2/H4ypr2vbM1iqT0QoBhvR47dek3HtnoCd2tstaXCTKMhThh+8p+cK7rnwlsz5VEbq3FnUdq7Fs9rqssUumQKBlcFsd0iHjkVtnGNvZ89RdkYO4OO0KNubm2NpaP1sp64AlX4ay2OChP3arsohBezXjZ191y60j33XnUbElGpdWi44ahnJ5cKmMl8bRxk1TlmRkl10VeizbKNFLZzsNOCyhiACjDEicft9dRj2LTiyfKUTUo3V+/sr7qbOW02u0ZddAjkKNqGCrDweOcZ7PVXNSULfZbmynbiJpdiTpJcHaEpBBGI+III+aO0VXkNOezZ4yMljpS9mu3VnQbElUsudNxwJGePLhV9c0qdHmZVc3mqSXXRzbYZAuYP4sf5hWSv8AUj271up6/Y3nS9cjrLZkcErrOVIOCGUjl5q1ZE02jyPD1S1OMl7HNptC12xaiKZgkoxkZAdWA+cmeBB7qsU42R0zLOq3Bs519pnha9Hdpbq7XMutSpALYQLntHHia5+CCW9lr8lkWySjHR49HNhBCbi4EilNTRxMxAbqxxY4J7eA8uK5o4wbZ15OVtsYw1/kUXHSjc6m0JFp1HTkHOM8M8eeK5nlNsvh4argu2aSe6Tamy2Lsiy4LYyBiSMnGATnBGftq6c1OBjqpeJlflT0HR8sb7N6p3VdZlU+EoIDcDgGlOnXpkZ8bPxPOKF910d2ao7C5bKqxHhR8SBwqqVEUumaK/I3uai4jHcNI5NliJ3VdfWqfCUEAnuJq6njx0Zc5WLJ+SKF130eWaRuwuWJVWYDVHxIHCqp0RS9mqvyN8mouJ59DcyqLjUyrxi+cQP3uWaY7UDry0J2Sg4o55tH9bJ/Ef8AMayP9TPYo2q0V6gt1oKAY70eO3XpNx7Z6AWUBKsRyJHmJH4VKkzlxUvaIZieZJPeTmj79smMYr0iMU216J/0TUIjXWiDU+hxSAVzrZK/cKnb9Edb3omm9EtIKltsjSXoKJ6GlrWj6ZyeZJ85J/GoW37ZyoRXpHzipTaOtJfRNQTr7QVOyGt+wpthxWgqOyNLXokU9HWo+9AadkJJfQYqdsOKYVDJCgCgGO8/jt16Tce2egFtARigCgCgIoCaAKAKAKAKAKAKAmgCgCgCgJoAoAoAoAoAoAoD/9k="/>
          <p:cNvSpPr>
            <a:spLocks noChangeAspect="1" noChangeArrowheads="1"/>
          </p:cNvSpPr>
          <p:nvPr/>
        </p:nvSpPr>
        <p:spPr bwMode="auto">
          <a:xfrm>
            <a:off x="3059832" y="3140968"/>
            <a:ext cx="22479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7" y="1844824"/>
            <a:ext cx="3604489" cy="459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219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8348" y="2653304"/>
            <a:ext cx="5969000" cy="792088"/>
          </a:xfrm>
        </p:spPr>
        <p:txBody>
          <a:bodyPr/>
          <a:lstStyle/>
          <a:p>
            <a:pPr algn="ctr"/>
            <a:r>
              <a:rPr lang="cs-CZ" sz="4000" dirty="0" smtClean="0"/>
              <a:t>Riziko fulltextového vyhledávání</a:t>
            </a:r>
            <a:endParaRPr lang="cs-CZ" sz="4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54844" y="3789040"/>
            <a:ext cx="6002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Při vstupu k textu z vyhledávače může snadno docházet k vytrhávání informací z kontextu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Je nezbytné daný kontext doplnit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To však dále prohlubuje časovou investici</a:t>
            </a:r>
          </a:p>
        </p:txBody>
      </p:sp>
    </p:spTree>
    <p:extLst>
      <p:ext uri="{BB962C8B-B14F-4D97-AF65-F5344CB8AC3E}">
        <p14:creationId xmlns:p14="http://schemas.microsoft.com/office/powerpoint/2010/main" val="1563852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2780928"/>
            <a:ext cx="6390340" cy="792088"/>
          </a:xfrm>
        </p:spPr>
        <p:txBody>
          <a:bodyPr/>
          <a:lstStyle/>
          <a:p>
            <a:pPr algn="ctr"/>
            <a:r>
              <a:rPr lang="cs-CZ" sz="3200" dirty="0" smtClean="0"/>
              <a:t>Informační přetížení v právní praxi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483768" y="3195341"/>
            <a:ext cx="59261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Právník jako profesionál musí obsáhnout vědění ve svém specifickém odvětví a musí mít přehled o novinkách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Je nezbytné informace filtrovat, jinak je není možné obsáhnout</a:t>
            </a:r>
          </a:p>
          <a:p>
            <a:pPr lvl="1" algn="l"/>
            <a:r>
              <a:rPr lang="cs-CZ" sz="2000" dirty="0" smtClean="0"/>
              <a:t>= vytvoření vlastní metody na zvládnutí informačního přetížení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32463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pPr algn="ctr"/>
            <a:r>
              <a:rPr lang="cs-CZ" sz="3600" dirty="0" smtClean="0"/>
              <a:t>Návrh – filtrování informací dle jejich účelu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21190" y="3861048"/>
            <a:ext cx="58368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cs-CZ" sz="2400" dirty="0" smtClean="0"/>
              <a:t>Udržení přehledu v aktuálním dění v mém oboru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400" dirty="0" smtClean="0"/>
              <a:t>Rychlé povrchové nasbírání nových znalostí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400" dirty="0" smtClean="0"/>
              <a:t>Hloubkové studium konkrétní problematiky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2122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pPr algn="ctr"/>
            <a:r>
              <a:rPr lang="cs-CZ" sz="3600" dirty="0"/>
              <a:t>Udržení přehledu v aktuálním dění v mém oboru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21190" y="3861048"/>
            <a:ext cx="58368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Nezbytnost síťování – udržení prstu na tepu doby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Tematické blogy (a jejich RSS)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 err="1" smtClean="0"/>
              <a:t>Twitter</a:t>
            </a:r>
            <a:r>
              <a:rPr lang="cs-CZ" sz="2400" dirty="0" smtClean="0"/>
              <a:t>, Linked.in, </a:t>
            </a:r>
            <a:r>
              <a:rPr lang="cs-CZ" sz="2400" dirty="0" err="1" smtClean="0"/>
              <a:t>Facebook</a:t>
            </a:r>
            <a:r>
              <a:rPr lang="cs-CZ" sz="2400" dirty="0" smtClean="0"/>
              <a:t> a další sociální sítě</a:t>
            </a:r>
          </a:p>
        </p:txBody>
      </p:sp>
    </p:spTree>
    <p:extLst>
      <p:ext uri="{BB962C8B-B14F-4D97-AF65-F5344CB8AC3E}">
        <p14:creationId xmlns:p14="http://schemas.microsoft.com/office/powerpoint/2010/main" val="2341946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pPr algn="ctr"/>
            <a:r>
              <a:rPr lang="cs-CZ" sz="4000" dirty="0" smtClean="0"/>
              <a:t>Síťování</a:t>
            </a:r>
            <a:endParaRPr lang="cs-CZ" sz="4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755137" y="3284984"/>
            <a:ext cx="58368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Umožňuje pokrýt relevantní judikaturu – aktuální informace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Je vhodné využívat již existující sítě – např. najít si na </a:t>
            </a:r>
            <a:r>
              <a:rPr lang="cs-CZ" sz="2000" dirty="0" err="1" smtClean="0"/>
              <a:t>Twitteru</a:t>
            </a:r>
            <a:r>
              <a:rPr lang="cs-CZ" sz="2000" dirty="0" smtClean="0"/>
              <a:t> oblíbeného autora, kterému důvěřuji, podívat se, čí příspěvky odebírá a takto si rozšířit síť vlastní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Tematické oborové skupiny na sociálních sítích (Např. UPT na </a:t>
            </a:r>
            <a:r>
              <a:rPr lang="cs-CZ" sz="2000" dirty="0" err="1" smtClean="0"/>
              <a:t>Facebooku</a:t>
            </a:r>
            <a:r>
              <a:rPr lang="cs-CZ" sz="2000" dirty="0" smtClean="0"/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Mailing listy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573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1828" y="2780928"/>
            <a:ext cx="6142796" cy="576064"/>
          </a:xfrm>
        </p:spPr>
        <p:txBody>
          <a:bodyPr/>
          <a:lstStyle/>
          <a:p>
            <a:pPr algn="ctr"/>
            <a:r>
              <a:rPr lang="cs-CZ" sz="4000" dirty="0" smtClean="0"/>
              <a:t>Schéma modulu</a:t>
            </a:r>
            <a:br>
              <a:rPr lang="cs-CZ" sz="4000" dirty="0" smtClean="0"/>
            </a:br>
            <a:r>
              <a:rPr lang="cs-CZ" sz="3600" dirty="0"/>
              <a:t/>
            </a:r>
            <a:br>
              <a:rPr lang="cs-CZ" sz="3600" dirty="0"/>
            </a:br>
            <a:endParaRPr lang="cs-CZ" sz="4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16726" y="3236977"/>
            <a:ext cx="62646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/>
              <a:t>Informační přetížení – důvody a následky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/>
              <a:t>Práce s informacemi dle jejich účelu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800" dirty="0" smtClean="0"/>
              <a:t>Novinky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800" dirty="0" smtClean="0"/>
              <a:t>Rešerše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800" dirty="0" smtClean="0"/>
              <a:t>Hloubkové studium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491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pPr algn="ctr"/>
            <a:r>
              <a:rPr lang="cs-CZ" sz="3600" dirty="0" smtClean="0"/>
              <a:t>Síťování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789158" y="3284984"/>
            <a:ext cx="58368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Tematicky zaměřené blogy, které se věnují mému oboru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000" dirty="0">
                <a:hlinkClick r:id="rId2"/>
              </a:rPr>
              <a:t>http://ict-law.blogspot.cz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000" dirty="0">
                <a:hlinkClick r:id="rId3"/>
              </a:rPr>
              <a:t>http://ipkitten.blogspot.it</a:t>
            </a:r>
            <a:r>
              <a:rPr lang="cs-CZ" sz="2000" dirty="0" smtClean="0">
                <a:hlinkClick r:id="rId3"/>
              </a:rPr>
              <a:t>/</a:t>
            </a:r>
            <a:endParaRPr lang="cs-CZ" sz="2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000" dirty="0">
                <a:hlinkClick r:id="rId4"/>
              </a:rPr>
              <a:t>http://www.husovec.eu</a:t>
            </a:r>
            <a:r>
              <a:rPr lang="cs-CZ" sz="2000" dirty="0" smtClean="0">
                <a:hlinkClick r:id="rId4"/>
              </a:rPr>
              <a:t>/</a:t>
            </a:r>
            <a:endParaRPr lang="cs-CZ" sz="20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Oficiální stránky úřadů, do jejich kompetence můj obor spadá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Webové stránky nevládních organizací zabývajících se tématem</a:t>
            </a:r>
          </a:p>
        </p:txBody>
      </p:sp>
    </p:spTree>
    <p:extLst>
      <p:ext uri="{BB962C8B-B14F-4D97-AF65-F5344CB8AC3E}">
        <p14:creationId xmlns:p14="http://schemas.microsoft.com/office/powerpoint/2010/main" val="1608586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780928"/>
            <a:ext cx="7020272" cy="792088"/>
          </a:xfrm>
        </p:spPr>
        <p:txBody>
          <a:bodyPr/>
          <a:lstStyle/>
          <a:p>
            <a:pPr algn="ctr"/>
            <a:r>
              <a:rPr lang="cs-CZ" sz="3300" dirty="0" smtClean="0"/>
              <a:t>Informační životní cesta soudního rozhodnutí</a:t>
            </a:r>
            <a:endParaRPr lang="cs-CZ" sz="33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715417" y="3573016"/>
            <a:ext cx="58368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cs-CZ" sz="2400" dirty="0" smtClean="0"/>
              <a:t>Informace o jeho vydání na sociálních sítích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400" dirty="0" smtClean="0"/>
              <a:t>Krátké anotace na specializovaných blozích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400" dirty="0" smtClean="0"/>
              <a:t>(Klasická media)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400" dirty="0" smtClean="0"/>
              <a:t>Detailní analytické články v odborných periodicích</a:t>
            </a:r>
          </a:p>
        </p:txBody>
      </p:sp>
    </p:spTree>
    <p:extLst>
      <p:ext uri="{BB962C8B-B14F-4D97-AF65-F5344CB8AC3E}">
        <p14:creationId xmlns:p14="http://schemas.microsoft.com/office/powerpoint/2010/main" val="540384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pPr algn="ctr"/>
            <a:r>
              <a:rPr lang="cs-CZ" sz="3600" dirty="0" smtClean="0"/>
              <a:t>Kritické myšlení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789158" y="3284984"/>
            <a:ext cx="583689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Zdroje informací je neustále třeba podrobovat kritickému myšlení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Zejména, ale nejen, internetové zdroje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Nepřijímat informace automaticky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Ptát se: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Kdo je autor textu? Jaké je jeho profesní pozadí? Používá ověřené zdroje? Jaký je profil media, na kterém je text publikován?</a:t>
            </a:r>
          </a:p>
        </p:txBody>
      </p:sp>
    </p:spTree>
    <p:extLst>
      <p:ext uri="{BB962C8B-B14F-4D97-AF65-F5344CB8AC3E}">
        <p14:creationId xmlns:p14="http://schemas.microsoft.com/office/powerpoint/2010/main" val="2619281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r>
              <a:rPr lang="cs-CZ" sz="3600" dirty="0"/>
              <a:t>Fakt, že jsem něco nenašel neznamená, že to neexistuje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755137" y="3789040"/>
            <a:ext cx="5836894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Příklad – manuální ověření existence předběžné otázky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Eur-Lex – karta „informace o dokumentu“ – navázané dokumenty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100" dirty="0" smtClean="0"/>
              <a:t>Existuje </a:t>
            </a:r>
            <a:r>
              <a:rPr lang="cs-CZ" sz="2100" dirty="0" err="1" smtClean="0"/>
              <a:t>celexové</a:t>
            </a:r>
            <a:r>
              <a:rPr lang="cs-CZ" sz="2100" dirty="0" smtClean="0"/>
              <a:t> číslo obsahující CN, ale nemá ekvivalentní CJ – Nezodpovězená předběžná otázka</a:t>
            </a:r>
          </a:p>
        </p:txBody>
      </p:sp>
    </p:spTree>
    <p:extLst>
      <p:ext uri="{BB962C8B-B14F-4D97-AF65-F5344CB8AC3E}">
        <p14:creationId xmlns:p14="http://schemas.microsoft.com/office/powerpoint/2010/main" val="2729021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pPr algn="ctr"/>
            <a:r>
              <a:rPr lang="cs-CZ" sz="3600" dirty="0" smtClean="0"/>
              <a:t>Rychlé nabrání nových informací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755137" y="3717032"/>
            <a:ext cx="58368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1800" dirty="0" smtClean="0"/>
              <a:t>Odborné tematické blogy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1800" dirty="0" smtClean="0"/>
              <a:t>Jiný typ práce než v prvním typu (udržení kroku novými s informacemi)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1800" dirty="0" smtClean="0"/>
              <a:t>Prohledávání klíčových ve vnitřních vyhledávačích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1800" dirty="0" smtClean="0"/>
              <a:t>Popularizační texty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1800" dirty="0" smtClean="0"/>
              <a:t>Výstupy z evropských projektů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1800" dirty="0" smtClean="0"/>
              <a:t>Rešerše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1800" dirty="0" smtClean="0"/>
              <a:t>Diplomové práce jako ideální zdroj</a:t>
            </a:r>
          </a:p>
        </p:txBody>
      </p:sp>
    </p:spTree>
    <p:extLst>
      <p:ext uri="{BB962C8B-B14F-4D97-AF65-F5344CB8AC3E}">
        <p14:creationId xmlns:p14="http://schemas.microsoft.com/office/powerpoint/2010/main" val="2383917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77644" y="2754062"/>
            <a:ext cx="5969000" cy="792088"/>
          </a:xfrm>
        </p:spPr>
        <p:txBody>
          <a:bodyPr/>
          <a:lstStyle/>
          <a:p>
            <a:pPr algn="ctr"/>
            <a:r>
              <a:rPr lang="cs-CZ" sz="3600" dirty="0" smtClean="0"/>
              <a:t>Nezbytnost ověření zdrojů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743697" y="3429000"/>
            <a:ext cx="58368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Google vždy nabídne spoustu výsledků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Dovednost posouzení relevance jako nezbytný předpoklad získání použitelných informací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Tato dovednost se vypěstuje časem, člověk získá cit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331718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pPr algn="ctr"/>
            <a:r>
              <a:rPr lang="cs-CZ" sz="3600" dirty="0" smtClean="0"/>
              <a:t>Hloubkové studium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755137" y="3271976"/>
            <a:ext cx="58368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Články v odborných časopisech a monografie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Používání </a:t>
            </a:r>
            <a:r>
              <a:rPr lang="cs-CZ" dirty="0"/>
              <a:t>databází – např.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ezdroje.muni.cz/</a:t>
            </a:r>
            <a:r>
              <a:rPr lang="cs-CZ" dirty="0" smtClean="0"/>
              <a:t>, </a:t>
            </a:r>
            <a:r>
              <a:rPr lang="cs-CZ" u="sng" dirty="0" smtClean="0">
                <a:hlinkClick r:id="rId3"/>
              </a:rPr>
              <a:t>http</a:t>
            </a:r>
            <a:r>
              <a:rPr lang="cs-CZ" u="sng" dirty="0">
                <a:hlinkClick r:id="rId3"/>
              </a:rPr>
              <a:t>://science.law.muni.cz/</a:t>
            </a:r>
            <a:r>
              <a:rPr lang="cs-CZ" u="sng" dirty="0" err="1">
                <a:hlinkClick r:id="rId3"/>
              </a:rPr>
              <a:t>content</a:t>
            </a:r>
            <a:r>
              <a:rPr lang="cs-CZ" u="sng" dirty="0">
                <a:hlinkClick r:id="rId3"/>
              </a:rPr>
              <a:t>/</a:t>
            </a:r>
            <a:r>
              <a:rPr lang="cs-CZ" u="sng" dirty="0" err="1">
                <a:hlinkClick r:id="rId3"/>
              </a:rPr>
              <a:t>cs</a:t>
            </a:r>
            <a:r>
              <a:rPr lang="cs-CZ" u="sng" dirty="0">
                <a:hlinkClick r:id="rId3"/>
              </a:rPr>
              <a:t>/</a:t>
            </a:r>
            <a:r>
              <a:rPr lang="cs-CZ" u="sng" dirty="0" err="1">
                <a:hlinkClick r:id="rId3"/>
              </a:rPr>
              <a:t>informacni</a:t>
            </a:r>
            <a:r>
              <a:rPr lang="cs-CZ" u="sng" dirty="0">
                <a:hlinkClick r:id="rId3"/>
              </a:rPr>
              <a:t>-zdroje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smtClean="0"/>
              <a:t>,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u="sng" dirty="0">
                <a:hlinkClick r:id="rId4"/>
              </a:rPr>
              <a:t>papers.ssrn.com</a:t>
            </a:r>
            <a:endParaRPr lang="cs-CZ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Opět je nezbytné zhodnotit relevanci textu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V ČR funguje dobře seznam </a:t>
            </a:r>
            <a:r>
              <a:rPr lang="cs-CZ" dirty="0" err="1" smtClean="0"/>
              <a:t>Jrec</a:t>
            </a:r>
            <a:endParaRPr lang="cs-CZ" dirty="0" smtClean="0"/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www.vyzkum.cz/FrontClanek.aspx?idsekce=733439</a:t>
            </a:r>
            <a:endParaRPr lang="cs-CZ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V zahraničí např.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dirty="0"/>
              <a:t>Impaktované časopisy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SCOPUS, Web </a:t>
            </a:r>
            <a:r>
              <a:rPr lang="cs-CZ" dirty="0" err="1" smtClean="0"/>
              <a:t>of</a:t>
            </a:r>
            <a:r>
              <a:rPr lang="cs-CZ" dirty="0" smtClean="0"/>
              <a:t> Science</a:t>
            </a:r>
          </a:p>
        </p:txBody>
      </p:sp>
    </p:spTree>
    <p:extLst>
      <p:ext uri="{BB962C8B-B14F-4D97-AF65-F5344CB8AC3E}">
        <p14:creationId xmlns:p14="http://schemas.microsoft.com/office/powerpoint/2010/main" val="349065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pPr algn="ctr"/>
            <a:r>
              <a:rPr lang="cs-CZ" sz="3600" dirty="0" smtClean="0"/>
              <a:t>Hloubkové studium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64308" y="3531300"/>
            <a:ext cx="58368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Je vhodné vést si „poznámkový aparát“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Prakticky mohou pomoci programy pro správu literatury</a:t>
            </a:r>
            <a:endParaRPr lang="cs-CZ" sz="24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Např. </a:t>
            </a:r>
            <a:r>
              <a:rPr lang="cs-CZ" sz="2400" dirty="0" err="1" smtClean="0"/>
              <a:t>Zotero</a:t>
            </a:r>
            <a:r>
              <a:rPr lang="cs-CZ" sz="2400" dirty="0" smtClean="0"/>
              <a:t>, </a:t>
            </a:r>
            <a:r>
              <a:rPr lang="cs-CZ" sz="2400" dirty="0" err="1" smtClean="0"/>
              <a:t>Mendeley</a:t>
            </a:r>
            <a:r>
              <a:rPr lang="cs-CZ" sz="2400" dirty="0" smtClean="0"/>
              <a:t>, </a:t>
            </a:r>
            <a:r>
              <a:rPr lang="cs-CZ" sz="2400" dirty="0" err="1" smtClean="0"/>
              <a:t>EndNote</a:t>
            </a:r>
            <a:endParaRPr lang="cs-CZ" sz="24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Registr nástrojů pro výzkum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http://dirtdirectory.org/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566142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pPr algn="ctr"/>
            <a:r>
              <a:rPr lang="cs-CZ" sz="3600" dirty="0" smtClean="0"/>
              <a:t>Organizace kreativní práce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64308" y="3531300"/>
            <a:ext cx="5836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400" u="sng" dirty="0">
                <a:hlinkClick r:id="rId2"/>
              </a:rPr>
              <a:t>http://</a:t>
            </a:r>
            <a:r>
              <a:rPr lang="cs-CZ" sz="2400" u="sng" dirty="0" smtClean="0">
                <a:hlinkClick r:id="rId2"/>
              </a:rPr>
              <a:t>www.organizingcreativity.com/oc2.pdf</a:t>
            </a:r>
            <a:endParaRPr lang="cs-CZ" sz="2400" u="sng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Velmi doporučeno k přečtení</a:t>
            </a:r>
          </a:p>
        </p:txBody>
      </p:sp>
    </p:spTree>
    <p:extLst>
      <p:ext uri="{BB962C8B-B14F-4D97-AF65-F5344CB8AC3E}">
        <p14:creationId xmlns:p14="http://schemas.microsoft.com/office/powerpoint/2010/main" val="3520723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9084" y="2780928"/>
            <a:ext cx="5969000" cy="792088"/>
          </a:xfrm>
        </p:spPr>
        <p:txBody>
          <a:bodyPr/>
          <a:lstStyle/>
          <a:p>
            <a:pPr algn="ctr"/>
            <a:r>
              <a:rPr lang="cs-CZ" sz="3600" dirty="0" smtClean="0"/>
              <a:t>Praktické příklady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89084" y="3214308"/>
            <a:ext cx="58368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Témata: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Ochrana osobních údajů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Duševní vlastnictví na internetu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Sportovní právo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Medicínské právo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Hospodářská soutěž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Insolvenční právo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Zadání: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Najděte relevantní informační zdroje a články k některému z výše uvedených témat, dle tří typů účelů, o nichž jsme hovořili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Jako příklad najděte i nekvalitní zdroje týkající se daného tématu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Odůvodněte své volby</a:t>
            </a:r>
          </a:p>
        </p:txBody>
      </p:sp>
    </p:spTree>
    <p:extLst>
      <p:ext uri="{BB962C8B-B14F-4D97-AF65-F5344CB8AC3E}">
        <p14:creationId xmlns:p14="http://schemas.microsoft.com/office/powerpoint/2010/main" val="2515619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5100" y="2708920"/>
            <a:ext cx="5969000" cy="792088"/>
          </a:xfrm>
        </p:spPr>
        <p:txBody>
          <a:bodyPr/>
          <a:lstStyle/>
          <a:p>
            <a:pPr algn="ctr"/>
            <a:r>
              <a:rPr lang="cs-CZ" sz="4800" dirty="0" smtClean="0"/>
              <a:t>Informační přetížení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1596" y="3478528"/>
            <a:ext cx="600250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400" dirty="0" smtClean="0"/>
              <a:t>Definice:</a:t>
            </a:r>
          </a:p>
          <a:p>
            <a:pPr algn="l"/>
            <a:r>
              <a:rPr lang="cs-CZ" sz="2400" dirty="0"/>
              <a:t>Stav, kdy člověk už není schopen efektivně dále zpracovávat a využívat informace, v důsledku nadměrného vystavení informacím a kdy se informace, která má být přeměněna na poznatek stane více překážkou než užitečností</a:t>
            </a:r>
            <a:r>
              <a:rPr lang="cs-CZ" sz="2400" dirty="0" smtClean="0"/>
              <a:t>.</a:t>
            </a:r>
          </a:p>
          <a:p>
            <a:pPr algn="l"/>
            <a:r>
              <a:rPr lang="cs-CZ" sz="1400" dirty="0" smtClean="0"/>
              <a:t>- wiki.knihovna.cz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1169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5100" y="2708920"/>
            <a:ext cx="5969000" cy="792088"/>
          </a:xfrm>
        </p:spPr>
        <p:txBody>
          <a:bodyPr/>
          <a:lstStyle/>
          <a:p>
            <a:pPr algn="ctr"/>
            <a:r>
              <a:rPr lang="cs-CZ" sz="4800" dirty="0" smtClean="0"/>
              <a:t>Historie pojmu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1596" y="3284984"/>
            <a:ext cx="60025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Poprvé použit r. 1962 v knize </a:t>
            </a:r>
            <a:r>
              <a:rPr lang="en-US" sz="2400" dirty="0" err="1"/>
              <a:t>Richarda</a:t>
            </a:r>
            <a:r>
              <a:rPr lang="en-US" sz="2400" dirty="0"/>
              <a:t> L </a:t>
            </a:r>
            <a:r>
              <a:rPr lang="en-US" sz="2400" dirty="0" err="1"/>
              <a:t>Meiera</a:t>
            </a:r>
            <a:r>
              <a:rPr lang="en-US" sz="2400" dirty="0"/>
              <a:t> </a:t>
            </a:r>
            <a:r>
              <a:rPr lang="en-US" sz="2400" i="1" dirty="0"/>
              <a:t>A </a:t>
            </a:r>
            <a:r>
              <a:rPr lang="en-US" sz="2400" i="1" dirty="0" smtClean="0"/>
              <a:t>Communications </a:t>
            </a:r>
            <a:r>
              <a:rPr lang="en-US" sz="2400" i="1" dirty="0"/>
              <a:t>Theory of Urban </a:t>
            </a:r>
            <a:r>
              <a:rPr lang="en-US" sz="2400" i="1" dirty="0" smtClean="0"/>
              <a:t>Growth</a:t>
            </a:r>
            <a:endParaRPr lang="cs-CZ" sz="2400" i="1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Problém však starší: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400" dirty="0" smtClean="0"/>
              <a:t>1550 – 1750 masivní nárůst počtu vědeckých knih vedoucí k mnoha stížnostem na jejich množství</a:t>
            </a:r>
          </a:p>
        </p:txBody>
      </p:sp>
    </p:spTree>
    <p:extLst>
      <p:ext uri="{BB962C8B-B14F-4D97-AF65-F5344CB8AC3E}">
        <p14:creationId xmlns:p14="http://schemas.microsoft.com/office/powerpoint/2010/main" val="366007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5100" y="2708920"/>
            <a:ext cx="5969000" cy="792088"/>
          </a:xfrm>
        </p:spPr>
        <p:txBody>
          <a:bodyPr/>
          <a:lstStyle/>
          <a:p>
            <a:pPr algn="ctr"/>
            <a:r>
              <a:rPr lang="cs-CZ" sz="4800" dirty="0" smtClean="0"/>
              <a:t>Příčiny vzniku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1596" y="3478528"/>
            <a:ext cx="60025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400" dirty="0" smtClean="0"/>
              <a:t>Přemíra informací, které člověk nedovede zpracovat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400" dirty="0" smtClean="0"/>
              <a:t>Vysoké nároky na jedince z hlediska jeho informovanosti o okolním dění, jak v profesním tak soukromém životě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400" dirty="0" smtClean="0"/>
              <a:t>Nárok na neustálou komunikační dostupnosti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400" dirty="0" smtClean="0"/>
              <a:t>Snadná dostupnost informací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97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5100" y="2708920"/>
            <a:ext cx="5969000" cy="792088"/>
          </a:xfrm>
        </p:spPr>
        <p:txBody>
          <a:bodyPr/>
          <a:lstStyle/>
          <a:p>
            <a:pPr algn="ctr"/>
            <a:r>
              <a:rPr lang="cs-CZ" sz="4800" dirty="0" smtClean="0"/>
              <a:t>Příčiny vzniku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1596" y="3478528"/>
            <a:ext cx="6002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Multitasking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Při informačním chování (vyhledávání informací) – nefunguje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Člověk informace zpracovává postupně jednu po druhé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Problém propojování pracovního a domácího prostředí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Oba směry jsou problematické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32666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5100" y="2708920"/>
            <a:ext cx="5969000" cy="792088"/>
          </a:xfrm>
        </p:spPr>
        <p:txBody>
          <a:bodyPr/>
          <a:lstStyle/>
          <a:p>
            <a:pPr algn="ctr"/>
            <a:r>
              <a:rPr lang="cs-CZ" sz="4800" dirty="0" smtClean="0"/>
              <a:t>Multitasking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1596" y="3478528"/>
            <a:ext cx="60025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Pozornost je při úlohách vyžadujících vysokou míru vědomého řízení distribuována mezi jednotlivé úlohy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Vždy je v daný moment zpracovávána pouze jedna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Náchylnost k vyrušení, těkání mezi úlohami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Neschopnost dokončit úlohu dříve než je započata jiná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Ztížené podmínky pro zpracování informace – tříštění procesu získání informací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18063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5100" y="2708920"/>
            <a:ext cx="5969000" cy="792088"/>
          </a:xfrm>
        </p:spPr>
        <p:txBody>
          <a:bodyPr/>
          <a:lstStyle/>
          <a:p>
            <a:pPr algn="ctr"/>
            <a:r>
              <a:rPr lang="cs-CZ" sz="4800" dirty="0" smtClean="0"/>
              <a:t>Příčiny vzniku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1596" y="3478528"/>
            <a:ext cx="60025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Kognitivní zátěž</a:t>
            </a:r>
          </a:p>
          <a:p>
            <a:pPr lvl="1" algn="l"/>
            <a:r>
              <a:rPr lang="cs-CZ" sz="2000" dirty="0"/>
              <a:t>= Množství mentální aktivity, kterému je vystavena paměť v daný moment, jako požadavek na pracovní paměť v průběhu řešení problému,   myšlení   a   rozhodování</a:t>
            </a:r>
            <a:r>
              <a:rPr lang="cs-CZ" sz="2000" dirty="0" smtClean="0"/>
              <a:t>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Například nové informace, neznámé ve vztahu k tomu, co člověk již zná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29544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5100" y="2708920"/>
            <a:ext cx="5969000" cy="792088"/>
          </a:xfrm>
        </p:spPr>
        <p:txBody>
          <a:bodyPr/>
          <a:lstStyle/>
          <a:p>
            <a:pPr algn="ctr"/>
            <a:r>
              <a:rPr lang="cs-CZ" sz="4800" dirty="0" smtClean="0"/>
              <a:t>Kognitivní zátěž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1596" y="3478528"/>
            <a:ext cx="60025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Vytváří ztížené podmínky pro zpracování informací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Zvýšená zátěž produkuje negativní vzrušení </a:t>
            </a:r>
            <a:r>
              <a:rPr lang="cs-CZ" sz="2000" dirty="0"/>
              <a:t>(úzkost) , které je následně interpretováno jako nechuť či negativní afekt</a:t>
            </a:r>
            <a:r>
              <a:rPr lang="cs-CZ" sz="2000" dirty="0" smtClean="0"/>
              <a:t>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Dochází k nutkání přerušit náročnou informační činnost jednodušší, dochází k zahlcení mysli nerelevantními informacemi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Další ztížení vstřebání původní informace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9746130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1599</TotalTime>
  <Words>1012</Words>
  <Application>Microsoft Macintosh PowerPoint</Application>
  <PresentationFormat>On-screen Show (4:3)</PresentationFormat>
  <Paragraphs>156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3558</vt:lpstr>
      <vt:lpstr>BÉŽOVÁ TITL</vt:lpstr>
      <vt:lpstr> Informační přetížení 11. května  MP57902K Jakub Míšek</vt:lpstr>
      <vt:lpstr>Schéma modulu  </vt:lpstr>
      <vt:lpstr>Informační přetížení</vt:lpstr>
      <vt:lpstr>Historie pojmu</vt:lpstr>
      <vt:lpstr>Příčiny vzniku</vt:lpstr>
      <vt:lpstr>Příčiny vzniku</vt:lpstr>
      <vt:lpstr>Multitasking</vt:lpstr>
      <vt:lpstr>Příčiny vzniku</vt:lpstr>
      <vt:lpstr>Kognitivní zátěž</vt:lpstr>
      <vt:lpstr>Příčiny vzniku IP</vt:lpstr>
      <vt:lpstr>PowerPoint Presentation</vt:lpstr>
      <vt:lpstr>Následky IP Technostres</vt:lpstr>
      <vt:lpstr>Styly vyhledávání informací</vt:lpstr>
      <vt:lpstr>PowerPoint Presentation</vt:lpstr>
      <vt:lpstr>Riziko fulltextového vyhledávání</vt:lpstr>
      <vt:lpstr>Informační přetížení v právní praxi</vt:lpstr>
      <vt:lpstr>Návrh – filtrování informací dle jejich účelu</vt:lpstr>
      <vt:lpstr>Udržení přehledu v aktuálním dění v mém oboru</vt:lpstr>
      <vt:lpstr>Síťování</vt:lpstr>
      <vt:lpstr>Síťování</vt:lpstr>
      <vt:lpstr>Informační životní cesta soudního rozhodnutí</vt:lpstr>
      <vt:lpstr>Kritické myšlení</vt:lpstr>
      <vt:lpstr>Fakt, že jsem něco nenašel neznamená, že to neexistuje</vt:lpstr>
      <vt:lpstr>Rychlé nabrání nových informací</vt:lpstr>
      <vt:lpstr>Nezbytnost ověření zdrojů</vt:lpstr>
      <vt:lpstr>Hloubkové studium</vt:lpstr>
      <vt:lpstr>Hloubkové studium</vt:lpstr>
      <vt:lpstr>Organizace kreativní práce</vt:lpstr>
      <vt:lpstr>Praktické příklady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MP314K Právní informatika  Mgr. Jakub Harašta</dc:title>
  <dc:creator>Jakub Harašta</dc:creator>
  <cp:lastModifiedBy>Admin</cp:lastModifiedBy>
  <cp:revision>114</cp:revision>
  <cp:lastPrinted>2015-03-16T09:28:08Z</cp:lastPrinted>
  <dcterms:created xsi:type="dcterms:W3CDTF">2013-09-24T07:50:40Z</dcterms:created>
  <dcterms:modified xsi:type="dcterms:W3CDTF">2015-05-13T09:24:39Z</dcterms:modified>
</cp:coreProperties>
</file>