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84" r:id="rId4"/>
    <p:sldId id="285" r:id="rId5"/>
    <p:sldId id="260" r:id="rId6"/>
    <p:sldId id="259" r:id="rId7"/>
    <p:sldId id="300" r:id="rId8"/>
    <p:sldId id="265" r:id="rId9"/>
    <p:sldId id="266" r:id="rId10"/>
    <p:sldId id="267" r:id="rId11"/>
    <p:sldId id="269" r:id="rId12"/>
    <p:sldId id="270" r:id="rId13"/>
    <p:sldId id="271" r:id="rId14"/>
    <p:sldId id="286" r:id="rId15"/>
    <p:sldId id="273" r:id="rId16"/>
    <p:sldId id="298" r:id="rId17"/>
    <p:sldId id="299" r:id="rId18"/>
    <p:sldId id="262" r:id="rId19"/>
    <p:sldId id="276" r:id="rId20"/>
    <p:sldId id="274" r:id="rId21"/>
    <p:sldId id="277" r:id="rId22"/>
    <p:sldId id="287" r:id="rId23"/>
    <p:sldId id="289" r:id="rId24"/>
    <p:sldId id="263" r:id="rId25"/>
    <p:sldId id="288" r:id="rId26"/>
    <p:sldId id="278" r:id="rId27"/>
    <p:sldId id="280" r:id="rId28"/>
    <p:sldId id="282" r:id="rId29"/>
    <p:sldId id="291" r:id="rId30"/>
    <p:sldId id="281" r:id="rId31"/>
    <p:sldId id="296" r:id="rId32"/>
    <p:sldId id="295" r:id="rId33"/>
    <p:sldId id="293" r:id="rId34"/>
    <p:sldId id="297" r:id="rId35"/>
    <p:sldId id="283"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66" d="100"/>
          <a:sy n="66" d="100"/>
        </p:scale>
        <p:origin x="-2850" y="-135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Click to edit Master subtitle style</a:t>
            </a:r>
            <a:endParaRPr lang="en-US"/>
          </a:p>
        </p:txBody>
      </p:sp>
      <p:sp>
        <p:nvSpPr>
          <p:cNvPr id="4" name="Date Placeholder 3"/>
          <p:cNvSpPr>
            <a:spLocks noGrp="1"/>
          </p:cNvSpPr>
          <p:nvPr>
            <p:ph type="dt" sz="half" idx="10"/>
          </p:nvPr>
        </p:nvSpPr>
        <p:spPr/>
        <p:txBody>
          <a:bodyPr/>
          <a:lstStyle/>
          <a:p>
            <a:fld id="{13922F11-9547-364E-B916-25883268C56D}" type="datetimeFigureOut">
              <a:rPr lang="en-US" smtClean="0"/>
              <a:t>4/13/2015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D68917-B046-1346-B72A-52459B307EB6}" type="slidenum">
              <a:rPr lang="en-US" smtClean="0"/>
              <a:t>‹#›</a:t>
            </a:fld>
            <a:endParaRPr lang="en-US"/>
          </a:p>
        </p:txBody>
      </p:sp>
    </p:spTree>
    <p:extLst>
      <p:ext uri="{BB962C8B-B14F-4D97-AF65-F5344CB8AC3E}">
        <p14:creationId xmlns:p14="http://schemas.microsoft.com/office/powerpoint/2010/main" val="4091124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Date Placeholder 3"/>
          <p:cNvSpPr>
            <a:spLocks noGrp="1"/>
          </p:cNvSpPr>
          <p:nvPr>
            <p:ph type="dt" sz="half" idx="10"/>
          </p:nvPr>
        </p:nvSpPr>
        <p:spPr/>
        <p:txBody>
          <a:bodyPr/>
          <a:lstStyle/>
          <a:p>
            <a:fld id="{13922F11-9547-364E-B916-25883268C56D}" type="datetimeFigureOut">
              <a:rPr lang="en-US" smtClean="0"/>
              <a:t>4/13/2015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D68917-B046-1346-B72A-52459B307EB6}" type="slidenum">
              <a:rPr lang="en-US" smtClean="0"/>
              <a:t>‹#›</a:t>
            </a:fld>
            <a:endParaRPr lang="en-US"/>
          </a:p>
        </p:txBody>
      </p:sp>
    </p:spTree>
    <p:extLst>
      <p:ext uri="{BB962C8B-B14F-4D97-AF65-F5344CB8AC3E}">
        <p14:creationId xmlns:p14="http://schemas.microsoft.com/office/powerpoint/2010/main" val="1433067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Date Placeholder 3"/>
          <p:cNvSpPr>
            <a:spLocks noGrp="1"/>
          </p:cNvSpPr>
          <p:nvPr>
            <p:ph type="dt" sz="half" idx="10"/>
          </p:nvPr>
        </p:nvSpPr>
        <p:spPr/>
        <p:txBody>
          <a:bodyPr/>
          <a:lstStyle/>
          <a:p>
            <a:fld id="{13922F11-9547-364E-B916-25883268C56D}" type="datetimeFigureOut">
              <a:rPr lang="en-US" smtClean="0"/>
              <a:t>4/13/2015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D68917-B046-1346-B72A-52459B307EB6}" type="slidenum">
              <a:rPr lang="en-US" smtClean="0"/>
              <a:t>‹#›</a:t>
            </a:fld>
            <a:endParaRPr lang="en-US"/>
          </a:p>
        </p:txBody>
      </p:sp>
    </p:spTree>
    <p:extLst>
      <p:ext uri="{BB962C8B-B14F-4D97-AF65-F5344CB8AC3E}">
        <p14:creationId xmlns:p14="http://schemas.microsoft.com/office/powerpoint/2010/main" val="1490515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Content Placeholder 2"/>
          <p:cNvSpPr>
            <a:spLocks noGrp="1"/>
          </p:cNvSpPr>
          <p:nvPr>
            <p:ph idx="1"/>
          </p:nvPr>
        </p:nvSpPr>
        <p:spPr/>
        <p:txBody>
          <a:body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Date Placeholder 3"/>
          <p:cNvSpPr>
            <a:spLocks noGrp="1"/>
          </p:cNvSpPr>
          <p:nvPr>
            <p:ph type="dt" sz="half" idx="10"/>
          </p:nvPr>
        </p:nvSpPr>
        <p:spPr/>
        <p:txBody>
          <a:bodyPr/>
          <a:lstStyle/>
          <a:p>
            <a:fld id="{13922F11-9547-364E-B916-25883268C56D}" type="datetimeFigureOut">
              <a:rPr lang="en-US" smtClean="0"/>
              <a:t>4/13/2015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D68917-B046-1346-B72A-52459B307EB6}" type="slidenum">
              <a:rPr lang="en-US" smtClean="0"/>
              <a:t>‹#›</a:t>
            </a:fld>
            <a:endParaRPr lang="en-US"/>
          </a:p>
        </p:txBody>
      </p:sp>
    </p:spTree>
    <p:extLst>
      <p:ext uri="{BB962C8B-B14F-4D97-AF65-F5344CB8AC3E}">
        <p14:creationId xmlns:p14="http://schemas.microsoft.com/office/powerpoint/2010/main" val="3167635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Click to edit Master text styles</a:t>
            </a:r>
          </a:p>
        </p:txBody>
      </p:sp>
      <p:sp>
        <p:nvSpPr>
          <p:cNvPr id="4" name="Date Placeholder 3"/>
          <p:cNvSpPr>
            <a:spLocks noGrp="1"/>
          </p:cNvSpPr>
          <p:nvPr>
            <p:ph type="dt" sz="half" idx="10"/>
          </p:nvPr>
        </p:nvSpPr>
        <p:spPr/>
        <p:txBody>
          <a:bodyPr/>
          <a:lstStyle/>
          <a:p>
            <a:fld id="{13922F11-9547-364E-B916-25883268C56D}" type="datetimeFigureOut">
              <a:rPr lang="en-US" smtClean="0"/>
              <a:t>4/13/2015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D68917-B046-1346-B72A-52459B307EB6}" type="slidenum">
              <a:rPr lang="en-US" smtClean="0"/>
              <a:t>‹#›</a:t>
            </a:fld>
            <a:endParaRPr lang="en-US"/>
          </a:p>
        </p:txBody>
      </p:sp>
    </p:spTree>
    <p:extLst>
      <p:ext uri="{BB962C8B-B14F-4D97-AF65-F5344CB8AC3E}">
        <p14:creationId xmlns:p14="http://schemas.microsoft.com/office/powerpoint/2010/main" val="2302777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5" name="Date Placeholder 4"/>
          <p:cNvSpPr>
            <a:spLocks noGrp="1"/>
          </p:cNvSpPr>
          <p:nvPr>
            <p:ph type="dt" sz="half" idx="10"/>
          </p:nvPr>
        </p:nvSpPr>
        <p:spPr/>
        <p:txBody>
          <a:bodyPr/>
          <a:lstStyle/>
          <a:p>
            <a:fld id="{13922F11-9547-364E-B916-25883268C56D}" type="datetimeFigureOut">
              <a:rPr lang="en-US" smtClean="0"/>
              <a:t>4/13/2015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D68917-B046-1346-B72A-52459B307EB6}" type="slidenum">
              <a:rPr lang="en-US" smtClean="0"/>
              <a:t>‹#›</a:t>
            </a:fld>
            <a:endParaRPr lang="en-US"/>
          </a:p>
        </p:txBody>
      </p:sp>
    </p:spTree>
    <p:extLst>
      <p:ext uri="{BB962C8B-B14F-4D97-AF65-F5344CB8AC3E}">
        <p14:creationId xmlns:p14="http://schemas.microsoft.com/office/powerpoint/2010/main" val="3837822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7" name="Date Placeholder 6"/>
          <p:cNvSpPr>
            <a:spLocks noGrp="1"/>
          </p:cNvSpPr>
          <p:nvPr>
            <p:ph type="dt" sz="half" idx="10"/>
          </p:nvPr>
        </p:nvSpPr>
        <p:spPr/>
        <p:txBody>
          <a:bodyPr/>
          <a:lstStyle/>
          <a:p>
            <a:fld id="{13922F11-9547-364E-B916-25883268C56D}" type="datetimeFigureOut">
              <a:rPr lang="en-US" smtClean="0"/>
              <a:t>4/13/2015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D68917-B046-1346-B72A-52459B307EB6}" type="slidenum">
              <a:rPr lang="en-US" smtClean="0"/>
              <a:t>‹#›</a:t>
            </a:fld>
            <a:endParaRPr lang="en-US"/>
          </a:p>
        </p:txBody>
      </p:sp>
    </p:spTree>
    <p:extLst>
      <p:ext uri="{BB962C8B-B14F-4D97-AF65-F5344CB8AC3E}">
        <p14:creationId xmlns:p14="http://schemas.microsoft.com/office/powerpoint/2010/main" val="4152267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Date Placeholder 2"/>
          <p:cNvSpPr>
            <a:spLocks noGrp="1"/>
          </p:cNvSpPr>
          <p:nvPr>
            <p:ph type="dt" sz="half" idx="10"/>
          </p:nvPr>
        </p:nvSpPr>
        <p:spPr/>
        <p:txBody>
          <a:bodyPr/>
          <a:lstStyle/>
          <a:p>
            <a:fld id="{13922F11-9547-364E-B916-25883268C56D}" type="datetimeFigureOut">
              <a:rPr lang="en-US" smtClean="0"/>
              <a:t>4/13/2015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D68917-B046-1346-B72A-52459B307EB6}" type="slidenum">
              <a:rPr lang="en-US" smtClean="0"/>
              <a:t>‹#›</a:t>
            </a:fld>
            <a:endParaRPr lang="en-US"/>
          </a:p>
        </p:txBody>
      </p:sp>
    </p:spTree>
    <p:extLst>
      <p:ext uri="{BB962C8B-B14F-4D97-AF65-F5344CB8AC3E}">
        <p14:creationId xmlns:p14="http://schemas.microsoft.com/office/powerpoint/2010/main" val="2647803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922F11-9547-364E-B916-25883268C56D}" type="datetimeFigureOut">
              <a:rPr lang="en-US" smtClean="0"/>
              <a:t>4/13/2015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D68917-B046-1346-B72A-52459B307EB6}" type="slidenum">
              <a:rPr lang="en-US" smtClean="0"/>
              <a:t>‹#›</a:t>
            </a:fld>
            <a:endParaRPr lang="en-US"/>
          </a:p>
        </p:txBody>
      </p:sp>
    </p:spTree>
    <p:extLst>
      <p:ext uri="{BB962C8B-B14F-4D97-AF65-F5344CB8AC3E}">
        <p14:creationId xmlns:p14="http://schemas.microsoft.com/office/powerpoint/2010/main" val="526414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Click to edit Master text styles</a:t>
            </a:r>
          </a:p>
        </p:txBody>
      </p:sp>
      <p:sp>
        <p:nvSpPr>
          <p:cNvPr id="5" name="Date Placeholder 4"/>
          <p:cNvSpPr>
            <a:spLocks noGrp="1"/>
          </p:cNvSpPr>
          <p:nvPr>
            <p:ph type="dt" sz="half" idx="10"/>
          </p:nvPr>
        </p:nvSpPr>
        <p:spPr/>
        <p:txBody>
          <a:bodyPr/>
          <a:lstStyle/>
          <a:p>
            <a:fld id="{13922F11-9547-364E-B916-25883268C56D}" type="datetimeFigureOut">
              <a:rPr lang="en-US" smtClean="0"/>
              <a:t>4/13/2015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D68917-B046-1346-B72A-52459B307EB6}" type="slidenum">
              <a:rPr lang="en-US" smtClean="0"/>
              <a:t>‹#›</a:t>
            </a:fld>
            <a:endParaRPr lang="en-US"/>
          </a:p>
        </p:txBody>
      </p:sp>
    </p:spTree>
    <p:extLst>
      <p:ext uri="{BB962C8B-B14F-4D97-AF65-F5344CB8AC3E}">
        <p14:creationId xmlns:p14="http://schemas.microsoft.com/office/powerpoint/2010/main" val="1359780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Click to edit Master text styles</a:t>
            </a:r>
          </a:p>
        </p:txBody>
      </p:sp>
      <p:sp>
        <p:nvSpPr>
          <p:cNvPr id="5" name="Date Placeholder 4"/>
          <p:cNvSpPr>
            <a:spLocks noGrp="1"/>
          </p:cNvSpPr>
          <p:nvPr>
            <p:ph type="dt" sz="half" idx="10"/>
          </p:nvPr>
        </p:nvSpPr>
        <p:spPr/>
        <p:txBody>
          <a:bodyPr/>
          <a:lstStyle/>
          <a:p>
            <a:fld id="{13922F11-9547-364E-B916-25883268C56D}" type="datetimeFigureOut">
              <a:rPr lang="en-US" smtClean="0"/>
              <a:t>4/13/2015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D68917-B046-1346-B72A-52459B307EB6}" type="slidenum">
              <a:rPr lang="en-US" smtClean="0"/>
              <a:t>‹#›</a:t>
            </a:fld>
            <a:endParaRPr lang="en-US"/>
          </a:p>
        </p:txBody>
      </p:sp>
    </p:spTree>
    <p:extLst>
      <p:ext uri="{BB962C8B-B14F-4D97-AF65-F5344CB8AC3E}">
        <p14:creationId xmlns:p14="http://schemas.microsoft.com/office/powerpoint/2010/main" val="2506637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922F11-9547-364E-B916-25883268C56D}" type="datetimeFigureOut">
              <a:rPr lang="en-US" smtClean="0"/>
              <a:t>4/13/2015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D68917-B046-1346-B72A-52459B307EB6}" type="slidenum">
              <a:rPr lang="en-US" smtClean="0"/>
              <a:t>‹#›</a:t>
            </a:fld>
            <a:endParaRPr lang="en-US"/>
          </a:p>
        </p:txBody>
      </p:sp>
    </p:spTree>
    <p:extLst>
      <p:ext uri="{BB962C8B-B14F-4D97-AF65-F5344CB8AC3E}">
        <p14:creationId xmlns:p14="http://schemas.microsoft.com/office/powerpoint/2010/main" val="10641427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eucases.eu/legalopendata/" TargetMode="External"/><Relationship Id="rId2" Type="http://schemas.openxmlformats.org/officeDocument/2006/relationships/hyperlink" Target="https://e-justice.europa.eu/home.do?action=home&amp;plang=c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pacer.gov/"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novatrixprint.cz/databaz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aplikace.mvcr.cz/sbirka-zakonu/"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cs-CZ" sz="3600" dirty="0" smtClean="0"/>
              <a:t>Otevřený přístup k právu</a:t>
            </a:r>
            <a:endParaRPr lang="en-US" dirty="0"/>
          </a:p>
        </p:txBody>
      </p:sp>
      <p:sp>
        <p:nvSpPr>
          <p:cNvPr id="3" name="Subtitle 2"/>
          <p:cNvSpPr>
            <a:spLocks noGrp="1"/>
          </p:cNvSpPr>
          <p:nvPr>
            <p:ph type="subTitle" idx="1"/>
          </p:nvPr>
        </p:nvSpPr>
        <p:spPr>
          <a:xfrm>
            <a:off x="1371600" y="4849090"/>
            <a:ext cx="6400800" cy="1752600"/>
          </a:xfrm>
        </p:spPr>
        <p:txBody>
          <a:bodyPr>
            <a:noAutofit/>
          </a:bodyPr>
          <a:lstStyle/>
          <a:p>
            <a:r>
              <a:rPr lang="en-US" sz="2400" dirty="0" err="1" smtClean="0">
                <a:solidFill>
                  <a:schemeClr val="tx1"/>
                </a:solidFill>
              </a:rPr>
              <a:t>Matěj</a:t>
            </a:r>
            <a:r>
              <a:rPr lang="en-US" sz="2400" dirty="0" smtClean="0">
                <a:solidFill>
                  <a:schemeClr val="tx1"/>
                </a:solidFill>
              </a:rPr>
              <a:t> </a:t>
            </a:r>
            <a:r>
              <a:rPr lang="en-US" sz="2400" dirty="0" err="1" smtClean="0">
                <a:solidFill>
                  <a:schemeClr val="tx1"/>
                </a:solidFill>
              </a:rPr>
              <a:t>Myška</a:t>
            </a:r>
            <a:endParaRPr lang="en-US" sz="2400" dirty="0" smtClean="0">
              <a:solidFill>
                <a:schemeClr val="tx1"/>
              </a:solidFill>
            </a:endParaRPr>
          </a:p>
        </p:txBody>
      </p:sp>
    </p:spTree>
    <p:extLst>
      <p:ext uri="{BB962C8B-B14F-4D97-AF65-F5344CB8AC3E}">
        <p14:creationId xmlns:p14="http://schemas.microsoft.com/office/powerpoint/2010/main" val="12448044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t>Ústavní</a:t>
            </a:r>
            <a:r>
              <a:rPr lang="en-US" b="1" dirty="0" smtClean="0"/>
              <a:t> </a:t>
            </a:r>
            <a:r>
              <a:rPr lang="en-US" b="1" dirty="0" err="1" smtClean="0"/>
              <a:t>základy</a:t>
            </a:r>
            <a:r>
              <a:rPr lang="en-US" b="1" dirty="0" smtClean="0"/>
              <a:t> – </a:t>
            </a:r>
            <a:r>
              <a:rPr lang="en-US" b="1" dirty="0" err="1" smtClean="0"/>
              <a:t>ty</a:t>
            </a:r>
            <a:r>
              <a:rPr lang="en-US" b="1" dirty="0" smtClean="0"/>
              <a:t> </a:t>
            </a:r>
            <a:r>
              <a:rPr lang="en-US" b="1" dirty="0" err="1" smtClean="0"/>
              <a:t>přílepky</a:t>
            </a:r>
            <a:r>
              <a:rPr lang="en-US" b="1" dirty="0" smtClean="0"/>
              <a:t/>
            </a:r>
            <a:br>
              <a:rPr lang="en-US" b="1" dirty="0" smtClean="0"/>
            </a:br>
            <a:r>
              <a:rPr lang="en-US" b="1" dirty="0"/>
              <a:t>Pl. ÚS 77/06 </a:t>
            </a:r>
          </a:p>
        </p:txBody>
      </p:sp>
      <p:sp>
        <p:nvSpPr>
          <p:cNvPr id="3" name="Content Placeholder 2"/>
          <p:cNvSpPr>
            <a:spLocks noGrp="1"/>
          </p:cNvSpPr>
          <p:nvPr>
            <p:ph idx="1"/>
          </p:nvPr>
        </p:nvSpPr>
        <p:spPr/>
        <p:txBody>
          <a:bodyPr>
            <a:normAutofit/>
          </a:bodyPr>
          <a:lstStyle/>
          <a:p>
            <a:pPr marL="0" indent="0">
              <a:buNone/>
            </a:pPr>
            <a:r>
              <a:rPr lang="en-US" sz="4800" i="1" dirty="0" smtClean="0"/>
              <a:t>O </a:t>
            </a:r>
            <a:r>
              <a:rPr lang="en-US" sz="4800" i="1" dirty="0" err="1"/>
              <a:t>povinnosti</a:t>
            </a:r>
            <a:r>
              <a:rPr lang="en-US" sz="4800" i="1" dirty="0"/>
              <a:t> </a:t>
            </a:r>
            <a:r>
              <a:rPr lang="en-US" sz="4800" i="1" dirty="0" err="1"/>
              <a:t>poskytnout</a:t>
            </a:r>
            <a:r>
              <a:rPr lang="en-US" sz="4800" i="1" dirty="0"/>
              <a:t> </a:t>
            </a:r>
            <a:r>
              <a:rPr lang="en-US" sz="4800" i="1" dirty="0" err="1"/>
              <a:t>každému</a:t>
            </a:r>
            <a:r>
              <a:rPr lang="en-US" sz="4800" i="1" dirty="0"/>
              <a:t> </a:t>
            </a:r>
            <a:r>
              <a:rPr lang="en-US" sz="4800" i="1" dirty="0" err="1"/>
              <a:t>přístup</a:t>
            </a:r>
            <a:r>
              <a:rPr lang="en-US" sz="4800" i="1" dirty="0"/>
              <a:t> k </a:t>
            </a:r>
            <a:r>
              <a:rPr lang="en-US" sz="4800" i="1" dirty="0" err="1"/>
              <a:t>informačnímu</a:t>
            </a:r>
            <a:r>
              <a:rPr lang="en-US" sz="4800" i="1" dirty="0"/>
              <a:t> </a:t>
            </a:r>
            <a:r>
              <a:rPr lang="en-US" sz="4800" i="1" dirty="0" err="1"/>
              <a:t>systému</a:t>
            </a:r>
            <a:r>
              <a:rPr lang="en-US" sz="4800" i="1" dirty="0"/>
              <a:t> </a:t>
            </a:r>
            <a:r>
              <a:rPr lang="en-US" sz="4800" i="1" dirty="0" err="1"/>
              <a:t>obsahujícímu</a:t>
            </a:r>
            <a:r>
              <a:rPr lang="en-US" sz="4800" i="1" dirty="0"/>
              <a:t> </a:t>
            </a:r>
            <a:r>
              <a:rPr lang="en-US" sz="4800" i="1" dirty="0" err="1"/>
              <a:t>úplné</a:t>
            </a:r>
            <a:r>
              <a:rPr lang="en-US" sz="4800" i="1" dirty="0"/>
              <a:t> </a:t>
            </a:r>
            <a:r>
              <a:rPr lang="en-US" sz="4800" i="1" dirty="0" err="1"/>
              <a:t>znění</a:t>
            </a:r>
            <a:r>
              <a:rPr lang="en-US" sz="4800" i="1" dirty="0"/>
              <a:t> </a:t>
            </a:r>
            <a:r>
              <a:rPr lang="en-US" sz="4800" i="1" dirty="0" err="1"/>
              <a:t>právních</a:t>
            </a:r>
            <a:r>
              <a:rPr lang="en-US" sz="4800" i="1" dirty="0"/>
              <a:t> </a:t>
            </a:r>
            <a:r>
              <a:rPr lang="en-US" sz="4800" i="1" dirty="0" err="1"/>
              <a:t>předpisů</a:t>
            </a:r>
            <a:r>
              <a:rPr lang="en-US" sz="4800" i="1" dirty="0"/>
              <a:t> v </a:t>
            </a:r>
            <a:r>
              <a:rPr lang="en-US" sz="4800" i="1" dirty="0" err="1"/>
              <a:t>elektronické</a:t>
            </a:r>
            <a:r>
              <a:rPr lang="en-US" sz="4800" i="1" dirty="0"/>
              <a:t> </a:t>
            </a:r>
            <a:r>
              <a:rPr lang="en-US" sz="4800" i="1" dirty="0" err="1"/>
              <a:t>podobě</a:t>
            </a:r>
            <a:r>
              <a:rPr lang="en-US" sz="4800" i="1" dirty="0"/>
              <a:t> </a:t>
            </a:r>
            <a:r>
              <a:rPr lang="en-US" sz="4800" b="1" i="1" dirty="0" err="1"/>
              <a:t>zákon</a:t>
            </a:r>
            <a:r>
              <a:rPr lang="en-US" sz="4800" b="1" i="1" dirty="0"/>
              <a:t> </a:t>
            </a:r>
            <a:r>
              <a:rPr lang="en-US" sz="4800" b="1" i="1" dirty="0" err="1"/>
              <a:t>mlčí</a:t>
            </a:r>
            <a:r>
              <a:rPr lang="en-US" sz="4800" i="1" dirty="0"/>
              <a:t>. </a:t>
            </a:r>
          </a:p>
        </p:txBody>
      </p:sp>
    </p:spTree>
    <p:extLst>
      <p:ext uri="{BB962C8B-B14F-4D97-AF65-F5344CB8AC3E}">
        <p14:creationId xmlns:p14="http://schemas.microsoft.com/office/powerpoint/2010/main" val="3937868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t>Ústavní</a:t>
            </a:r>
            <a:r>
              <a:rPr lang="en-US" b="1" dirty="0" smtClean="0"/>
              <a:t> </a:t>
            </a:r>
            <a:r>
              <a:rPr lang="en-US" b="1" dirty="0" err="1" smtClean="0"/>
              <a:t>základy</a:t>
            </a:r>
            <a:r>
              <a:rPr lang="en-US" b="1" dirty="0" smtClean="0"/>
              <a:t> – </a:t>
            </a:r>
            <a:r>
              <a:rPr lang="en-US" b="1" dirty="0" err="1" smtClean="0"/>
              <a:t>ty</a:t>
            </a:r>
            <a:r>
              <a:rPr lang="en-US" b="1" dirty="0" smtClean="0"/>
              <a:t> </a:t>
            </a:r>
            <a:r>
              <a:rPr lang="en-US" b="1" dirty="0" err="1" smtClean="0"/>
              <a:t>přílepky</a:t>
            </a:r>
            <a:r>
              <a:rPr lang="en-US" b="1" dirty="0" smtClean="0"/>
              <a:t/>
            </a:r>
            <a:br>
              <a:rPr lang="en-US" b="1" dirty="0" smtClean="0"/>
            </a:br>
            <a:r>
              <a:rPr lang="en-US" b="1" dirty="0"/>
              <a:t>Pl. ÚS 77/06 </a:t>
            </a:r>
          </a:p>
        </p:txBody>
      </p:sp>
      <p:sp>
        <p:nvSpPr>
          <p:cNvPr id="3" name="Content Placeholder 2"/>
          <p:cNvSpPr>
            <a:spLocks noGrp="1"/>
          </p:cNvSpPr>
          <p:nvPr>
            <p:ph idx="1"/>
          </p:nvPr>
        </p:nvSpPr>
        <p:spPr/>
        <p:txBody>
          <a:bodyPr>
            <a:noAutofit/>
          </a:bodyPr>
          <a:lstStyle/>
          <a:p>
            <a:pPr marL="0" indent="0">
              <a:buNone/>
            </a:pPr>
            <a:r>
              <a:rPr lang="en-US" sz="4400" i="1" dirty="0" err="1" smtClean="0"/>
              <a:t>Přitom</a:t>
            </a:r>
            <a:r>
              <a:rPr lang="en-US" sz="4400" i="1" dirty="0" smtClean="0"/>
              <a:t> </a:t>
            </a:r>
            <a:r>
              <a:rPr lang="en-US" sz="4400" i="1" dirty="0"/>
              <a:t>je </a:t>
            </a:r>
            <a:r>
              <a:rPr lang="en-US" sz="4400" i="1" dirty="0" err="1"/>
              <a:t>zřejmé</a:t>
            </a:r>
            <a:r>
              <a:rPr lang="en-US" sz="4400" i="1" dirty="0"/>
              <a:t>, </a:t>
            </a:r>
            <a:r>
              <a:rPr lang="en-US" sz="4400" i="1" dirty="0" err="1"/>
              <a:t>že</a:t>
            </a:r>
            <a:r>
              <a:rPr lang="en-US" sz="4400" i="1" dirty="0"/>
              <a:t> </a:t>
            </a:r>
            <a:r>
              <a:rPr lang="en-US" sz="4400" i="1" dirty="0" err="1"/>
              <a:t>bez</a:t>
            </a:r>
            <a:r>
              <a:rPr lang="en-US" sz="4400" i="1" dirty="0"/>
              <a:t> </a:t>
            </a:r>
            <a:r>
              <a:rPr lang="en-US" sz="4400" i="1" dirty="0" err="1"/>
              <a:t>možnosti</a:t>
            </a:r>
            <a:r>
              <a:rPr lang="en-US" sz="4400" i="1" dirty="0"/>
              <a:t> </a:t>
            </a:r>
            <a:r>
              <a:rPr lang="en-US" sz="4400" i="1" dirty="0" err="1"/>
              <a:t>používání</a:t>
            </a:r>
            <a:r>
              <a:rPr lang="en-US" sz="4400" i="1" dirty="0"/>
              <a:t> </a:t>
            </a:r>
            <a:r>
              <a:rPr lang="en-US" sz="4400" i="1" dirty="0" err="1"/>
              <a:t>těchto</a:t>
            </a:r>
            <a:r>
              <a:rPr lang="en-US" sz="4400" i="1" dirty="0"/>
              <a:t> </a:t>
            </a:r>
            <a:r>
              <a:rPr lang="en-US" sz="4400" i="1" dirty="0" err="1"/>
              <a:t>systémů</a:t>
            </a:r>
            <a:r>
              <a:rPr lang="en-US" sz="4400" i="1" dirty="0"/>
              <a:t> se </a:t>
            </a:r>
            <a:r>
              <a:rPr lang="en-US" sz="4400" i="1" dirty="0" err="1"/>
              <a:t>dnes</a:t>
            </a:r>
            <a:r>
              <a:rPr lang="en-US" sz="4400" i="1" dirty="0"/>
              <a:t> </a:t>
            </a:r>
            <a:r>
              <a:rPr lang="en-US" sz="4400" i="1" dirty="0" err="1"/>
              <a:t>již</a:t>
            </a:r>
            <a:r>
              <a:rPr lang="en-US" sz="4400" i="1" dirty="0"/>
              <a:t> v </a:t>
            </a:r>
            <a:r>
              <a:rPr lang="en-US" sz="4400" i="1" dirty="0" err="1"/>
              <a:t>právním</a:t>
            </a:r>
            <a:r>
              <a:rPr lang="en-US" sz="4400" i="1" dirty="0"/>
              <a:t> </a:t>
            </a:r>
            <a:r>
              <a:rPr lang="en-US" sz="4400" i="1" dirty="0" err="1"/>
              <a:t>řádu</a:t>
            </a:r>
            <a:r>
              <a:rPr lang="en-US" sz="4400" i="1" dirty="0"/>
              <a:t> </a:t>
            </a:r>
            <a:r>
              <a:rPr lang="en-US" sz="4400" i="1" dirty="0" err="1"/>
              <a:t>České</a:t>
            </a:r>
            <a:r>
              <a:rPr lang="en-US" sz="4400" i="1" dirty="0"/>
              <a:t> </a:t>
            </a:r>
            <a:r>
              <a:rPr lang="en-US" sz="4400" i="1" dirty="0" err="1"/>
              <a:t>republiky</a:t>
            </a:r>
            <a:r>
              <a:rPr lang="en-US" sz="4400" i="1" dirty="0"/>
              <a:t> </a:t>
            </a:r>
            <a:r>
              <a:rPr lang="en-US" sz="4400" b="1" i="1" dirty="0" err="1"/>
              <a:t>nelze</a:t>
            </a:r>
            <a:r>
              <a:rPr lang="en-US" sz="4400" b="1" i="1" dirty="0"/>
              <a:t> </a:t>
            </a:r>
            <a:r>
              <a:rPr lang="en-US" sz="4400" b="1" i="1" dirty="0" err="1"/>
              <a:t>vyznat</a:t>
            </a:r>
            <a:r>
              <a:rPr lang="en-US" sz="4400" i="1" dirty="0"/>
              <a:t>, a </a:t>
            </a:r>
            <a:r>
              <a:rPr lang="en-US" sz="4400" i="1" dirty="0" err="1"/>
              <a:t>tak</a:t>
            </a:r>
            <a:r>
              <a:rPr lang="en-US" sz="4400" i="1" dirty="0"/>
              <a:t> se </a:t>
            </a:r>
            <a:r>
              <a:rPr lang="en-US" sz="4400" i="1" dirty="0" err="1"/>
              <a:t>problematizuje</a:t>
            </a:r>
            <a:r>
              <a:rPr lang="en-US" sz="4400" i="1" dirty="0"/>
              <a:t> </a:t>
            </a:r>
            <a:r>
              <a:rPr lang="en-US" sz="4400" i="1" dirty="0" err="1"/>
              <a:t>uplatnění</a:t>
            </a:r>
            <a:r>
              <a:rPr lang="en-US" sz="4400" i="1" dirty="0"/>
              <a:t> </a:t>
            </a:r>
            <a:r>
              <a:rPr lang="en-US" sz="4400" i="1" dirty="0" err="1"/>
              <a:t>obecné</a:t>
            </a:r>
            <a:r>
              <a:rPr lang="en-US" sz="4400" i="1" dirty="0"/>
              <a:t> </a:t>
            </a:r>
            <a:r>
              <a:rPr lang="en-US" sz="4400" i="1" dirty="0" err="1"/>
              <a:t>zásady</a:t>
            </a:r>
            <a:r>
              <a:rPr lang="en-US" sz="4400" i="1" dirty="0"/>
              <a:t> </a:t>
            </a:r>
            <a:r>
              <a:rPr lang="en-US" sz="4400" i="1" dirty="0" err="1"/>
              <a:t>právní</a:t>
            </a:r>
            <a:r>
              <a:rPr lang="en-US" sz="4400" i="1" dirty="0"/>
              <a:t>, </a:t>
            </a:r>
            <a:r>
              <a:rPr lang="en-US" sz="4400" i="1" dirty="0" err="1"/>
              <a:t>podle</a:t>
            </a:r>
            <a:r>
              <a:rPr lang="en-US" sz="4400" i="1" dirty="0"/>
              <a:t> </a:t>
            </a:r>
            <a:r>
              <a:rPr lang="en-US" sz="4400" i="1" dirty="0" err="1"/>
              <a:t>které</a:t>
            </a:r>
            <a:r>
              <a:rPr lang="en-US" sz="4400" i="1" dirty="0"/>
              <a:t> </a:t>
            </a:r>
            <a:r>
              <a:rPr lang="en-US" sz="4400" i="1" dirty="0" err="1"/>
              <a:t>neznalost</a:t>
            </a:r>
            <a:r>
              <a:rPr lang="en-US" sz="4400" i="1" dirty="0"/>
              <a:t> </a:t>
            </a:r>
            <a:r>
              <a:rPr lang="en-US" sz="4400" i="1" dirty="0" err="1"/>
              <a:t>zákona</a:t>
            </a:r>
            <a:r>
              <a:rPr lang="en-US" sz="4400" i="1" dirty="0"/>
              <a:t> </a:t>
            </a:r>
            <a:r>
              <a:rPr lang="en-US" sz="4400" i="1" dirty="0" err="1" smtClean="0"/>
              <a:t>neomlouvá</a:t>
            </a:r>
            <a:endParaRPr lang="en-US" sz="4400" i="1" dirty="0"/>
          </a:p>
        </p:txBody>
      </p:sp>
    </p:spTree>
    <p:extLst>
      <p:ext uri="{BB962C8B-B14F-4D97-AF65-F5344CB8AC3E}">
        <p14:creationId xmlns:p14="http://schemas.microsoft.com/office/powerpoint/2010/main" val="7400509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t>Ústavní</a:t>
            </a:r>
            <a:r>
              <a:rPr lang="en-US" b="1" dirty="0" smtClean="0"/>
              <a:t> </a:t>
            </a:r>
            <a:r>
              <a:rPr lang="en-US" b="1" dirty="0" err="1" smtClean="0"/>
              <a:t>základy</a:t>
            </a:r>
            <a:r>
              <a:rPr lang="en-US" b="1" dirty="0" smtClean="0"/>
              <a:t> – </a:t>
            </a:r>
            <a:r>
              <a:rPr lang="en-US" b="1" dirty="0" err="1" smtClean="0"/>
              <a:t>ty</a:t>
            </a:r>
            <a:r>
              <a:rPr lang="en-US" b="1" dirty="0" smtClean="0"/>
              <a:t> </a:t>
            </a:r>
            <a:r>
              <a:rPr lang="en-US" b="1" dirty="0" err="1" smtClean="0"/>
              <a:t>přílepky</a:t>
            </a:r>
            <a:r>
              <a:rPr lang="en-US" b="1" dirty="0" smtClean="0"/>
              <a:t/>
            </a:r>
            <a:br>
              <a:rPr lang="en-US" b="1" dirty="0" smtClean="0"/>
            </a:br>
            <a:r>
              <a:rPr lang="en-US" b="1" dirty="0"/>
              <a:t>Pl. ÚS 77/06 </a:t>
            </a:r>
          </a:p>
        </p:txBody>
      </p:sp>
      <p:sp>
        <p:nvSpPr>
          <p:cNvPr id="3" name="Content Placeholder 2"/>
          <p:cNvSpPr>
            <a:spLocks noGrp="1"/>
          </p:cNvSpPr>
          <p:nvPr>
            <p:ph idx="1"/>
          </p:nvPr>
        </p:nvSpPr>
        <p:spPr/>
        <p:txBody>
          <a:bodyPr>
            <a:noAutofit/>
          </a:bodyPr>
          <a:lstStyle/>
          <a:p>
            <a:pPr marL="0" indent="0" algn="ctr">
              <a:buNone/>
            </a:pPr>
            <a:r>
              <a:rPr lang="en-US" sz="7200" i="1" dirty="0" err="1" smtClean="0"/>
              <a:t>Právo</a:t>
            </a:r>
            <a:r>
              <a:rPr lang="en-US" sz="7200" i="1" dirty="0" smtClean="0"/>
              <a:t> </a:t>
            </a:r>
            <a:r>
              <a:rPr lang="en-US" sz="7200" i="1" dirty="0"/>
              <a:t>se </a:t>
            </a:r>
            <a:r>
              <a:rPr lang="en-US" sz="7200" i="1" dirty="0" err="1"/>
              <a:t>tak</a:t>
            </a:r>
            <a:r>
              <a:rPr lang="en-US" sz="7200" i="1" dirty="0"/>
              <a:t> </a:t>
            </a:r>
            <a:r>
              <a:rPr lang="en-US" sz="7200" i="1" dirty="0" err="1"/>
              <a:t>stává</a:t>
            </a:r>
            <a:r>
              <a:rPr lang="en-US" sz="7200" i="1" dirty="0"/>
              <a:t> pro </a:t>
            </a:r>
            <a:r>
              <a:rPr lang="en-US" sz="7200" i="1" dirty="0" err="1"/>
              <a:t>své</a:t>
            </a:r>
            <a:r>
              <a:rPr lang="en-US" sz="7200" i="1" dirty="0"/>
              <a:t> </a:t>
            </a:r>
            <a:r>
              <a:rPr lang="en-US" sz="7200" i="1" dirty="0" err="1"/>
              <a:t>adresáty</a:t>
            </a:r>
            <a:r>
              <a:rPr lang="en-US" sz="7200" i="1" dirty="0"/>
              <a:t> </a:t>
            </a:r>
            <a:r>
              <a:rPr lang="en-US" sz="7200" b="1" i="1" dirty="0" err="1"/>
              <a:t>zcela</a:t>
            </a:r>
            <a:r>
              <a:rPr lang="en-US" sz="7200" b="1" i="1" dirty="0"/>
              <a:t> </a:t>
            </a:r>
            <a:r>
              <a:rPr lang="en-US" sz="7200" b="1" i="1" dirty="0" err="1"/>
              <a:t>nepředvídatelné</a:t>
            </a:r>
            <a:r>
              <a:rPr lang="en-US" sz="7200" b="1" i="1" dirty="0" smtClean="0"/>
              <a:t>.</a:t>
            </a:r>
            <a:endParaRPr lang="en-US" sz="7200" b="1" i="1" dirty="0"/>
          </a:p>
        </p:txBody>
      </p:sp>
    </p:spTree>
    <p:extLst>
      <p:ext uri="{BB962C8B-B14F-4D97-AF65-F5344CB8AC3E}">
        <p14:creationId xmlns:p14="http://schemas.microsoft.com/office/powerpoint/2010/main" val="25362150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t>Ústavní</a:t>
            </a:r>
            <a:r>
              <a:rPr lang="en-US" b="1" dirty="0" smtClean="0"/>
              <a:t> </a:t>
            </a:r>
            <a:r>
              <a:rPr lang="en-US" b="1" dirty="0" err="1" smtClean="0"/>
              <a:t>základy</a:t>
            </a:r>
            <a:r>
              <a:rPr lang="en-US" b="1" dirty="0" smtClean="0"/>
              <a:t> – </a:t>
            </a:r>
            <a:r>
              <a:rPr lang="en-US" b="1" dirty="0" err="1" smtClean="0"/>
              <a:t>ty</a:t>
            </a:r>
            <a:r>
              <a:rPr lang="en-US" b="1" dirty="0" smtClean="0"/>
              <a:t> </a:t>
            </a:r>
            <a:r>
              <a:rPr lang="en-US" b="1" dirty="0" err="1" smtClean="0"/>
              <a:t>přílepky</a:t>
            </a:r>
            <a:r>
              <a:rPr lang="en-US" b="1" dirty="0" smtClean="0"/>
              <a:t/>
            </a:r>
            <a:br>
              <a:rPr lang="en-US" b="1" dirty="0" smtClean="0"/>
            </a:br>
            <a:r>
              <a:rPr lang="en-US" b="1" dirty="0"/>
              <a:t>Pl. ÚS 77/06 </a:t>
            </a:r>
          </a:p>
        </p:txBody>
      </p:sp>
      <p:sp>
        <p:nvSpPr>
          <p:cNvPr id="3" name="Content Placeholder 2"/>
          <p:cNvSpPr>
            <a:spLocks noGrp="1"/>
          </p:cNvSpPr>
          <p:nvPr>
            <p:ph idx="1"/>
          </p:nvPr>
        </p:nvSpPr>
        <p:spPr/>
        <p:txBody>
          <a:bodyPr>
            <a:noAutofit/>
          </a:bodyPr>
          <a:lstStyle/>
          <a:p>
            <a:pPr marL="0" indent="0">
              <a:buNone/>
            </a:pPr>
            <a:r>
              <a:rPr lang="en-US" sz="4000" i="1" dirty="0" err="1" smtClean="0"/>
              <a:t>Zmíněná</a:t>
            </a:r>
            <a:r>
              <a:rPr lang="en-US" sz="4000" i="1" dirty="0" smtClean="0"/>
              <a:t> </a:t>
            </a:r>
            <a:r>
              <a:rPr lang="en-US" sz="4000" i="1" dirty="0" err="1"/>
              <a:t>zásada</a:t>
            </a:r>
            <a:r>
              <a:rPr lang="en-US" sz="4000" i="1" dirty="0"/>
              <a:t> je </a:t>
            </a:r>
            <a:r>
              <a:rPr lang="en-US" sz="4000" i="1" dirty="0" err="1"/>
              <a:t>sice</a:t>
            </a:r>
            <a:r>
              <a:rPr lang="en-US" sz="4000" i="1" dirty="0"/>
              <a:t> </a:t>
            </a:r>
            <a:r>
              <a:rPr lang="en-US" sz="4000" i="1" dirty="0" err="1"/>
              <a:t>nutnou</a:t>
            </a:r>
            <a:r>
              <a:rPr lang="en-US" sz="4000" i="1" dirty="0"/>
              <a:t> </a:t>
            </a:r>
            <a:r>
              <a:rPr lang="en-US" sz="4000" i="1" dirty="0" err="1"/>
              <a:t>podmínkou</a:t>
            </a:r>
            <a:r>
              <a:rPr lang="en-US" sz="4000" i="1" dirty="0"/>
              <a:t> </a:t>
            </a:r>
            <a:r>
              <a:rPr lang="en-US" sz="4000" i="1" dirty="0" err="1"/>
              <a:t>efektivity</a:t>
            </a:r>
            <a:r>
              <a:rPr lang="en-US" sz="4000" i="1" dirty="0"/>
              <a:t> </a:t>
            </a:r>
            <a:r>
              <a:rPr lang="en-US" sz="4000" i="1" dirty="0" err="1"/>
              <a:t>každého</a:t>
            </a:r>
            <a:r>
              <a:rPr lang="en-US" sz="4000" i="1" dirty="0"/>
              <a:t> </a:t>
            </a:r>
            <a:r>
              <a:rPr lang="en-US" sz="4000" i="1" dirty="0" err="1"/>
              <a:t>systému</a:t>
            </a:r>
            <a:r>
              <a:rPr lang="en-US" sz="4000" i="1" dirty="0"/>
              <a:t> </a:t>
            </a:r>
            <a:r>
              <a:rPr lang="en-US" sz="4000" i="1" dirty="0" err="1"/>
              <a:t>platného</a:t>
            </a:r>
            <a:r>
              <a:rPr lang="en-US" sz="4000" i="1" dirty="0"/>
              <a:t> </a:t>
            </a:r>
            <a:r>
              <a:rPr lang="en-US" sz="4000" i="1" dirty="0" err="1"/>
              <a:t>práva</a:t>
            </a:r>
            <a:r>
              <a:rPr lang="en-US" sz="4000" i="1" dirty="0"/>
              <a:t>, </a:t>
            </a:r>
            <a:r>
              <a:rPr lang="en-US" sz="4000" i="1" dirty="0" err="1"/>
              <a:t>nelze</a:t>
            </a:r>
            <a:r>
              <a:rPr lang="en-US" sz="4000" i="1" dirty="0"/>
              <a:t> </a:t>
            </a:r>
            <a:r>
              <a:rPr lang="en-US" sz="4000" i="1" dirty="0" err="1"/>
              <a:t>ji</a:t>
            </a:r>
            <a:r>
              <a:rPr lang="en-US" sz="4000" i="1" dirty="0"/>
              <a:t> </a:t>
            </a:r>
            <a:r>
              <a:rPr lang="en-US" sz="4000" i="1" dirty="0" err="1"/>
              <a:t>však</a:t>
            </a:r>
            <a:r>
              <a:rPr lang="en-US" sz="4000" i="1" dirty="0"/>
              <a:t> </a:t>
            </a:r>
            <a:r>
              <a:rPr lang="en-US" sz="4000" i="1" dirty="0" err="1"/>
              <a:t>vykládat</a:t>
            </a:r>
            <a:r>
              <a:rPr lang="en-US" sz="4000" i="1" dirty="0"/>
              <a:t> </a:t>
            </a:r>
            <a:r>
              <a:rPr lang="en-US" sz="4000" i="1" dirty="0" err="1"/>
              <a:t>pouze</a:t>
            </a:r>
            <a:r>
              <a:rPr lang="en-US" sz="4000" i="1" dirty="0"/>
              <a:t> k </a:t>
            </a:r>
            <a:r>
              <a:rPr lang="en-US" sz="4000" i="1" dirty="0" err="1"/>
              <a:t>tíži</a:t>
            </a:r>
            <a:r>
              <a:rPr lang="en-US" sz="4000" i="1" dirty="0"/>
              <a:t> </a:t>
            </a:r>
            <a:r>
              <a:rPr lang="en-US" sz="4000" i="1" dirty="0" err="1"/>
              <a:t>adresátů</a:t>
            </a:r>
            <a:r>
              <a:rPr lang="en-US" sz="4000" i="1" dirty="0"/>
              <a:t> </a:t>
            </a:r>
            <a:r>
              <a:rPr lang="en-US" sz="4000" i="1" dirty="0" err="1"/>
              <a:t>práva</a:t>
            </a:r>
            <a:r>
              <a:rPr lang="en-US" sz="4000" i="1" dirty="0"/>
              <a:t>, </a:t>
            </a:r>
            <a:r>
              <a:rPr lang="en-US" sz="4000" i="1" dirty="0" err="1"/>
              <a:t>nýbrž</a:t>
            </a:r>
            <a:r>
              <a:rPr lang="en-US" sz="4000" i="1" dirty="0"/>
              <a:t> </a:t>
            </a:r>
            <a:r>
              <a:rPr lang="en-US" sz="4000" i="1" dirty="0" err="1"/>
              <a:t>též</a:t>
            </a:r>
            <a:r>
              <a:rPr lang="en-US" sz="4000" i="1" dirty="0"/>
              <a:t> </a:t>
            </a:r>
            <a:r>
              <a:rPr lang="en-US" sz="4000" i="1" dirty="0" err="1"/>
              <a:t>jako</a:t>
            </a:r>
            <a:r>
              <a:rPr lang="en-US" sz="4000" i="1" dirty="0"/>
              <a:t> </a:t>
            </a:r>
            <a:r>
              <a:rPr lang="en-US" sz="4000" b="1" i="1" dirty="0" err="1"/>
              <a:t>závazek</a:t>
            </a:r>
            <a:r>
              <a:rPr lang="en-US" sz="4000" b="1" i="1" dirty="0"/>
              <a:t> </a:t>
            </a:r>
            <a:r>
              <a:rPr lang="en-US" sz="4000" b="1" i="1" dirty="0" err="1"/>
              <a:t>veřejné</a:t>
            </a:r>
            <a:r>
              <a:rPr lang="en-US" sz="4000" b="1" i="1" dirty="0"/>
              <a:t> </a:t>
            </a:r>
            <a:r>
              <a:rPr lang="en-US" sz="4000" b="1" i="1" dirty="0" err="1"/>
              <a:t>moci</a:t>
            </a:r>
            <a:r>
              <a:rPr lang="en-US" sz="4000" b="1" i="1" dirty="0"/>
              <a:t> </a:t>
            </a:r>
            <a:r>
              <a:rPr lang="en-US" sz="4000" b="1" i="1" dirty="0" err="1"/>
              <a:t>vůbec</a:t>
            </a:r>
            <a:r>
              <a:rPr lang="en-US" sz="4000" b="1" i="1" dirty="0"/>
              <a:t> </a:t>
            </a:r>
            <a:r>
              <a:rPr lang="en-US" sz="4000" b="1" i="1" dirty="0" err="1"/>
              <a:t>učinit</a:t>
            </a:r>
            <a:r>
              <a:rPr lang="en-US" sz="4000" b="1" i="1" dirty="0"/>
              <a:t> </a:t>
            </a:r>
            <a:r>
              <a:rPr lang="en-US" sz="4000" b="1" i="1" dirty="0" err="1"/>
              <a:t>právo</a:t>
            </a:r>
            <a:r>
              <a:rPr lang="en-US" sz="4000" b="1" i="1" dirty="0"/>
              <a:t> </a:t>
            </a:r>
            <a:r>
              <a:rPr lang="en-US" sz="4000" b="1" i="1" dirty="0" err="1"/>
              <a:t>poznatelným</a:t>
            </a:r>
            <a:r>
              <a:rPr lang="en-US" sz="4000" i="1" dirty="0"/>
              <a:t>, </a:t>
            </a:r>
            <a:r>
              <a:rPr lang="en-US" sz="4000" i="1" dirty="0" err="1"/>
              <a:t>protože</a:t>
            </a:r>
            <a:r>
              <a:rPr lang="en-US" sz="4000" i="1" dirty="0"/>
              <a:t> </a:t>
            </a:r>
            <a:r>
              <a:rPr lang="en-US" sz="4000" i="1" dirty="0" err="1"/>
              <a:t>jen</a:t>
            </a:r>
            <a:r>
              <a:rPr lang="en-US" sz="4000" i="1" dirty="0"/>
              <a:t> </a:t>
            </a:r>
            <a:r>
              <a:rPr lang="en-US" sz="4000" i="1" dirty="0" err="1"/>
              <a:t>takovým</a:t>
            </a:r>
            <a:r>
              <a:rPr lang="en-US" sz="4000" i="1" dirty="0"/>
              <a:t> </a:t>
            </a:r>
            <a:r>
              <a:rPr lang="en-US" sz="4000" i="1" dirty="0" err="1"/>
              <a:t>právem</a:t>
            </a:r>
            <a:r>
              <a:rPr lang="en-US" sz="4000" i="1" dirty="0"/>
              <a:t> se </a:t>
            </a:r>
            <a:r>
              <a:rPr lang="en-US" sz="4000" i="1" dirty="0" err="1"/>
              <a:t>lze</a:t>
            </a:r>
            <a:r>
              <a:rPr lang="en-US" sz="4000" i="1" dirty="0"/>
              <a:t> </a:t>
            </a:r>
            <a:r>
              <a:rPr lang="en-US" sz="4000" i="1" dirty="0" err="1"/>
              <a:t>řídit</a:t>
            </a:r>
            <a:r>
              <a:rPr lang="en-US" sz="4000" i="1" dirty="0" smtClean="0"/>
              <a:t>.</a:t>
            </a:r>
            <a:endParaRPr lang="en-US" sz="4000" i="1" dirty="0"/>
          </a:p>
        </p:txBody>
      </p:sp>
    </p:spTree>
    <p:extLst>
      <p:ext uri="{BB962C8B-B14F-4D97-AF65-F5344CB8AC3E}">
        <p14:creationId xmlns:p14="http://schemas.microsoft.com/office/powerpoint/2010/main" val="38987037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Přístup k právu</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Nahlížení do Sb.</a:t>
            </a:r>
          </a:p>
          <a:p>
            <a:pPr lvl="1"/>
            <a:r>
              <a:rPr lang="cs-CZ" dirty="0" smtClean="0"/>
              <a:t>§ </a:t>
            </a:r>
            <a:r>
              <a:rPr lang="cs-CZ" dirty="0"/>
              <a:t>13 zákona č. 309/1999 </a:t>
            </a:r>
            <a:r>
              <a:rPr lang="cs-CZ" dirty="0" smtClean="0"/>
              <a:t>Sb.</a:t>
            </a:r>
          </a:p>
          <a:p>
            <a:pPr lvl="2"/>
            <a:r>
              <a:rPr lang="cs-CZ" dirty="0" smtClean="0"/>
              <a:t>všechny </a:t>
            </a:r>
            <a:r>
              <a:rPr lang="cs-CZ" dirty="0"/>
              <a:t>krajské úřady, obce a městské části a obvody statutárních </a:t>
            </a:r>
            <a:r>
              <a:rPr lang="cs-CZ" dirty="0" smtClean="0"/>
              <a:t>měst</a:t>
            </a:r>
            <a:endParaRPr lang="cs-CZ" dirty="0"/>
          </a:p>
          <a:p>
            <a:r>
              <a:rPr lang="cs-CZ" dirty="0" smtClean="0"/>
              <a:t>Dálkový přístup </a:t>
            </a:r>
          </a:p>
          <a:p>
            <a:pPr lvl="1"/>
            <a:r>
              <a:rPr lang="cs-CZ" dirty="0" smtClean="0"/>
              <a:t>§ 12 </a:t>
            </a:r>
            <a:r>
              <a:rPr lang="cs-CZ" dirty="0"/>
              <a:t>zákona č. 309/1999 Sb. </a:t>
            </a:r>
            <a:endParaRPr lang="cs-CZ" dirty="0" smtClean="0"/>
          </a:p>
          <a:p>
            <a:pPr lvl="1"/>
            <a:r>
              <a:rPr lang="cs-CZ" dirty="0" smtClean="0"/>
              <a:t>MV povinno </a:t>
            </a:r>
            <a:r>
              <a:rPr lang="cs-CZ" dirty="0"/>
              <a:t>způsobem umožňujícím dálkový </a:t>
            </a:r>
            <a:r>
              <a:rPr lang="cs-CZ" dirty="0" smtClean="0"/>
              <a:t>přístup </a:t>
            </a:r>
            <a:r>
              <a:rPr lang="cs-CZ" dirty="0"/>
              <a:t>(</a:t>
            </a:r>
            <a:r>
              <a:rPr lang="cs-CZ" dirty="0" err="1"/>
              <a:t>zee</a:t>
            </a:r>
            <a:r>
              <a:rPr lang="cs-CZ" dirty="0"/>
              <a:t> </a:t>
            </a:r>
            <a:r>
              <a:rPr lang="cs-CZ" dirty="0" err="1" smtClean="0"/>
              <a:t>interwebz</a:t>
            </a:r>
            <a:r>
              <a:rPr lang="cs-CZ" dirty="0" smtClean="0"/>
              <a:t>)zveřejňovat </a:t>
            </a:r>
            <a:r>
              <a:rPr lang="cs-CZ" dirty="0"/>
              <a:t>stejnopisy Sbírky mezinárodních smluv a Sbírky zákonů vydané po 4. květnu 1945. </a:t>
            </a:r>
          </a:p>
        </p:txBody>
      </p:sp>
    </p:spTree>
    <p:extLst>
      <p:ext uri="{BB962C8B-B14F-4D97-AF65-F5344CB8AC3E}">
        <p14:creationId xmlns:p14="http://schemas.microsoft.com/office/powerpoint/2010/main" val="1012920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Projek</a:t>
            </a:r>
            <a:r>
              <a:rPr lang="en-US" b="1" dirty="0" smtClean="0"/>
              <a:t> </a:t>
            </a:r>
            <a:r>
              <a:rPr lang="en-US" b="1" dirty="0" err="1" smtClean="0"/>
              <a:t>eSbírka</a:t>
            </a:r>
            <a:r>
              <a:rPr lang="en-US" b="1" dirty="0" smtClean="0"/>
              <a:t> a </a:t>
            </a:r>
            <a:r>
              <a:rPr lang="en-US" b="1" dirty="0" err="1" smtClean="0"/>
              <a:t>eLegislativa</a:t>
            </a:r>
            <a:endParaRPr lang="en-US" b="1" dirty="0"/>
          </a:p>
        </p:txBody>
      </p:sp>
      <p:sp>
        <p:nvSpPr>
          <p:cNvPr id="3" name="Content Placeholder 2"/>
          <p:cNvSpPr>
            <a:spLocks noGrp="1"/>
          </p:cNvSpPr>
          <p:nvPr>
            <p:ph idx="1"/>
          </p:nvPr>
        </p:nvSpPr>
        <p:spPr/>
        <p:txBody>
          <a:bodyPr>
            <a:normAutofit fontScale="85000" lnSpcReduction="10000"/>
          </a:bodyPr>
          <a:lstStyle/>
          <a:p>
            <a:r>
              <a:rPr lang="en-US" i="1" dirty="0" err="1" smtClean="0"/>
              <a:t>dostupne</a:t>
            </a:r>
            <a:r>
              <a:rPr lang="en-US" i="1" dirty="0" smtClean="0"/>
              <a:t>́, </a:t>
            </a:r>
            <a:r>
              <a:rPr lang="en-US" i="1" dirty="0" err="1" smtClean="0"/>
              <a:t>přehledne</a:t>
            </a:r>
            <a:r>
              <a:rPr lang="en-US" i="1" dirty="0" smtClean="0"/>
              <a:t>́</a:t>
            </a:r>
            <a:r>
              <a:rPr lang="en-US" i="1" dirty="0"/>
              <a:t>,</a:t>
            </a:r>
            <a:r>
              <a:rPr lang="en-US" i="1" dirty="0" err="1" smtClean="0"/>
              <a:t>srozumitelne</a:t>
            </a:r>
            <a:r>
              <a:rPr lang="en-US" i="1" dirty="0" smtClean="0"/>
              <a:t>́ a 100</a:t>
            </a:r>
            <a:r>
              <a:rPr lang="en-US" i="1" dirty="0"/>
              <a:t>% </a:t>
            </a:r>
            <a:r>
              <a:rPr lang="en-US" i="1" dirty="0" err="1"/>
              <a:t>garantovane</a:t>
            </a:r>
            <a:r>
              <a:rPr lang="en-US" i="1" dirty="0"/>
              <a:t>́ </a:t>
            </a:r>
            <a:r>
              <a:rPr lang="en-US" i="1" dirty="0" err="1"/>
              <a:t>právo</a:t>
            </a:r>
            <a:r>
              <a:rPr lang="en-US" i="1" dirty="0"/>
              <a:t> – </a:t>
            </a:r>
            <a:r>
              <a:rPr lang="en-US" i="1" dirty="0" err="1"/>
              <a:t>platne</a:t>
            </a:r>
            <a:r>
              <a:rPr lang="en-US" i="1" dirty="0"/>
              <a:t>́ </a:t>
            </a:r>
            <a:r>
              <a:rPr lang="en-US" i="1" dirty="0" err="1"/>
              <a:t>i</a:t>
            </a:r>
            <a:r>
              <a:rPr lang="en-US" i="1" dirty="0"/>
              <a:t> </a:t>
            </a:r>
            <a:r>
              <a:rPr lang="en-US" i="1" dirty="0" err="1"/>
              <a:t>minule</a:t>
            </a:r>
            <a:r>
              <a:rPr lang="en-US" i="1" dirty="0"/>
              <a:t>́ (</a:t>
            </a:r>
            <a:r>
              <a:rPr lang="en-US" i="1" dirty="0" err="1"/>
              <a:t>časove</a:t>
            </a:r>
            <a:r>
              <a:rPr lang="en-US" i="1" dirty="0"/>
              <a:t>́ </a:t>
            </a:r>
            <a:r>
              <a:rPr lang="en-US" i="1" dirty="0" err="1"/>
              <a:t>řezy</a:t>
            </a:r>
            <a:r>
              <a:rPr lang="en-US" i="1" dirty="0" smtClean="0"/>
              <a:t>)</a:t>
            </a:r>
          </a:p>
          <a:p>
            <a:r>
              <a:rPr lang="en-US" i="1" dirty="0" err="1" smtClean="0"/>
              <a:t>kvalitnějši</a:t>
            </a:r>
            <a:r>
              <a:rPr lang="en-US" i="1" dirty="0" smtClean="0"/>
              <a:t>́</a:t>
            </a:r>
            <a:r>
              <a:rPr lang="en-US" i="1" dirty="0"/>
              <a:t>,</a:t>
            </a:r>
            <a:r>
              <a:rPr lang="en-US" i="1" dirty="0" err="1" smtClean="0"/>
              <a:t>efektivnějši</a:t>
            </a:r>
            <a:r>
              <a:rPr lang="en-US" i="1" dirty="0" smtClean="0"/>
              <a:t>́ a </a:t>
            </a:r>
            <a:r>
              <a:rPr lang="en-US" i="1" dirty="0" err="1" smtClean="0"/>
              <a:t>transparentnějši</a:t>
            </a:r>
            <a:r>
              <a:rPr lang="en-US" i="1" dirty="0" smtClean="0"/>
              <a:t>́ </a:t>
            </a:r>
            <a:r>
              <a:rPr lang="en-US" i="1" dirty="0" err="1" smtClean="0"/>
              <a:t>tvorba</a:t>
            </a:r>
            <a:r>
              <a:rPr lang="en-US" i="1" dirty="0" smtClean="0"/>
              <a:t> </a:t>
            </a:r>
            <a:r>
              <a:rPr lang="en-US" i="1" dirty="0" err="1"/>
              <a:t>práva</a:t>
            </a:r>
            <a:r>
              <a:rPr lang="en-US" i="1" dirty="0"/>
              <a:t> </a:t>
            </a:r>
            <a:endParaRPr lang="en-US" i="1" dirty="0" smtClean="0"/>
          </a:p>
          <a:p>
            <a:r>
              <a:rPr lang="en-US" i="1" dirty="0"/>
              <a:t>data pro </a:t>
            </a:r>
            <a:r>
              <a:rPr lang="en-US" i="1" dirty="0" err="1" smtClean="0"/>
              <a:t>související</a:t>
            </a:r>
            <a:r>
              <a:rPr lang="en-US" i="1" dirty="0" smtClean="0"/>
              <a:t> </a:t>
            </a:r>
            <a:r>
              <a:rPr lang="en-US" i="1" dirty="0" err="1" smtClean="0"/>
              <a:t>systémy</a:t>
            </a:r>
            <a:r>
              <a:rPr lang="en-US" i="1" dirty="0" smtClean="0"/>
              <a:t> </a:t>
            </a:r>
            <a:r>
              <a:rPr lang="en-US" i="1" dirty="0"/>
              <a:t>– </a:t>
            </a:r>
            <a:r>
              <a:rPr lang="en-US" i="1" dirty="0" err="1"/>
              <a:t>Registr</a:t>
            </a:r>
            <a:r>
              <a:rPr lang="en-US" i="1" dirty="0"/>
              <a:t> </a:t>
            </a:r>
            <a:r>
              <a:rPr lang="en-US" i="1" dirty="0" err="1"/>
              <a:t>práv</a:t>
            </a:r>
            <a:r>
              <a:rPr lang="en-US" i="1" dirty="0"/>
              <a:t/>
            </a:r>
            <a:br>
              <a:rPr lang="en-US" i="1" dirty="0"/>
            </a:br>
            <a:r>
              <a:rPr lang="en-US" i="1" dirty="0"/>
              <a:t>a </a:t>
            </a:r>
            <a:r>
              <a:rPr lang="en-US" i="1" dirty="0" err="1" smtClean="0"/>
              <a:t>povinností</a:t>
            </a:r>
            <a:r>
              <a:rPr lang="en-US" i="1" dirty="0" smtClean="0"/>
              <a:t>, </a:t>
            </a:r>
            <a:r>
              <a:rPr lang="en-US" i="1" dirty="0" err="1"/>
              <a:t>integrace</a:t>
            </a:r>
            <a:r>
              <a:rPr lang="en-US" i="1" dirty="0"/>
              <a:t> </a:t>
            </a:r>
            <a:r>
              <a:rPr lang="en-US" i="1" dirty="0" err="1"/>
              <a:t>systému</a:t>
            </a:r>
            <a:r>
              <a:rPr lang="en-US" i="1" dirty="0"/>
              <a:t>̊ a </a:t>
            </a:r>
            <a:r>
              <a:rPr lang="en-US" i="1" dirty="0" err="1"/>
              <a:t>rozvoj</a:t>
            </a:r>
            <a:r>
              <a:rPr lang="en-US" i="1" dirty="0"/>
              <a:t> </a:t>
            </a:r>
            <a:r>
              <a:rPr lang="en-US" i="1" dirty="0" err="1" smtClean="0"/>
              <a:t>právní</a:t>
            </a:r>
            <a:r>
              <a:rPr lang="en-US" i="1" dirty="0" smtClean="0"/>
              <a:t> </a:t>
            </a:r>
            <a:r>
              <a:rPr lang="en-US" i="1" dirty="0" err="1" smtClean="0"/>
              <a:t>informatiky</a:t>
            </a:r>
            <a:r>
              <a:rPr lang="en-US" i="1" dirty="0" smtClean="0"/>
              <a:t> </a:t>
            </a:r>
            <a:r>
              <a:rPr lang="en-US" i="1" dirty="0"/>
              <a:t>(Open Data) </a:t>
            </a:r>
          </a:p>
          <a:p>
            <a:r>
              <a:rPr lang="en-US" i="1" dirty="0" err="1"/>
              <a:t>plne</a:t>
            </a:r>
            <a:r>
              <a:rPr lang="en-US" i="1" dirty="0"/>
              <a:t>́ </a:t>
            </a:r>
            <a:r>
              <a:rPr lang="en-US" i="1" dirty="0" err="1" smtClean="0"/>
              <a:t>zapojení</a:t>
            </a:r>
            <a:r>
              <a:rPr lang="en-US" i="1" dirty="0" smtClean="0"/>
              <a:t> </a:t>
            </a:r>
            <a:r>
              <a:rPr lang="en-US" i="1" dirty="0"/>
              <a:t>do </a:t>
            </a:r>
            <a:r>
              <a:rPr lang="en-US" i="1" dirty="0" err="1" smtClean="0"/>
              <a:t>mezinárodní</a:t>
            </a:r>
            <a:r>
              <a:rPr lang="en-US" i="1" dirty="0" smtClean="0"/>
              <a:t> </a:t>
            </a:r>
            <a:r>
              <a:rPr lang="en-US" i="1" dirty="0" err="1"/>
              <a:t>výměny</a:t>
            </a:r>
            <a:r>
              <a:rPr lang="en-US" i="1" dirty="0"/>
              <a:t> </a:t>
            </a:r>
            <a:r>
              <a:rPr lang="en-US" i="1" dirty="0" err="1"/>
              <a:t>právních</a:t>
            </a:r>
            <a:r>
              <a:rPr lang="en-US" i="1" dirty="0"/>
              <a:t> </a:t>
            </a:r>
            <a:r>
              <a:rPr lang="en-US" i="1" dirty="0" err="1"/>
              <a:t>dat</a:t>
            </a:r>
            <a:r>
              <a:rPr lang="en-US" i="1" dirty="0"/>
              <a:t> v EU (N-</a:t>
            </a:r>
            <a:r>
              <a:rPr lang="en-US" i="1" dirty="0" err="1"/>
              <a:t>Lex</a:t>
            </a:r>
            <a:r>
              <a:rPr lang="en-US" i="1" dirty="0"/>
              <a:t>, </a:t>
            </a:r>
            <a:r>
              <a:rPr lang="en-US" i="1" dirty="0" err="1"/>
              <a:t>EurLex</a:t>
            </a:r>
            <a:r>
              <a:rPr lang="en-US" i="1" dirty="0"/>
              <a:t>) - </a:t>
            </a:r>
            <a:r>
              <a:rPr lang="en-US" i="1" dirty="0" err="1" smtClean="0"/>
              <a:t>zvýšení</a:t>
            </a:r>
            <a:r>
              <a:rPr lang="en-US" i="1" dirty="0" smtClean="0"/>
              <a:t> </a:t>
            </a:r>
            <a:r>
              <a:rPr lang="en-US" i="1" dirty="0" err="1" smtClean="0"/>
              <a:t>konkurenceschopnosti</a:t>
            </a:r>
            <a:r>
              <a:rPr lang="en-US" i="1" dirty="0" smtClean="0"/>
              <a:t> </a:t>
            </a:r>
            <a:r>
              <a:rPr lang="en-US" i="1" dirty="0"/>
              <a:t>ČR a </a:t>
            </a:r>
            <a:r>
              <a:rPr lang="en-US" i="1" dirty="0" err="1"/>
              <a:t>českých</a:t>
            </a:r>
            <a:r>
              <a:rPr lang="en-US" i="1" dirty="0"/>
              <a:t> </a:t>
            </a:r>
            <a:r>
              <a:rPr lang="en-US" i="1" dirty="0" err="1"/>
              <a:t>podnikatelu</a:t>
            </a:r>
            <a:r>
              <a:rPr lang="en-US" i="1" dirty="0"/>
              <a:t>̊ </a:t>
            </a:r>
          </a:p>
          <a:p>
            <a:r>
              <a:rPr lang="en-US" dirty="0" err="1" smtClean="0"/>
              <a:t>Dle</a:t>
            </a:r>
            <a:r>
              <a:rPr lang="en-US" dirty="0" smtClean="0"/>
              <a:t> Mgr. </a:t>
            </a:r>
            <a:r>
              <a:rPr lang="en-US" dirty="0" err="1" smtClean="0"/>
              <a:t>Jiří</a:t>
            </a:r>
            <a:r>
              <a:rPr lang="en-US" dirty="0" smtClean="0"/>
              <a:t> </a:t>
            </a:r>
            <a:r>
              <a:rPr lang="en-US" dirty="0" err="1" smtClean="0"/>
              <a:t>Kaucký</a:t>
            </a:r>
            <a:r>
              <a:rPr lang="en-US" dirty="0" smtClean="0"/>
              <a:t>, </a:t>
            </a:r>
            <a:r>
              <a:rPr lang="en-US" dirty="0" err="1" smtClean="0"/>
              <a:t>eGovernment</a:t>
            </a:r>
            <a:r>
              <a:rPr lang="en-US" dirty="0" smtClean="0"/>
              <a:t> 2014+, 9. 4. </a:t>
            </a:r>
            <a:r>
              <a:rPr lang="en-US" smtClean="0"/>
              <a:t>2014, </a:t>
            </a:r>
            <a:r>
              <a:rPr lang="en-US" dirty="0" err="1" smtClean="0"/>
              <a:t>Projekt</a:t>
            </a:r>
            <a:r>
              <a:rPr lang="en-US" dirty="0" smtClean="0"/>
              <a:t> </a:t>
            </a:r>
            <a:r>
              <a:rPr lang="en-US" dirty="0" err="1" smtClean="0"/>
              <a:t>eSbírka</a:t>
            </a:r>
            <a:r>
              <a:rPr lang="en-US" dirty="0" smtClean="0"/>
              <a:t> a </a:t>
            </a:r>
            <a:r>
              <a:rPr lang="en-US" dirty="0" err="1" smtClean="0"/>
              <a:t>eLegislativa</a:t>
            </a:r>
            <a:endParaRPr lang="en-US" dirty="0"/>
          </a:p>
        </p:txBody>
      </p:sp>
    </p:spTree>
    <p:extLst>
      <p:ext uri="{BB962C8B-B14F-4D97-AF65-F5344CB8AC3E}">
        <p14:creationId xmlns:p14="http://schemas.microsoft.com/office/powerpoint/2010/main" val="29962052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Plán (Idea) I</a:t>
            </a:r>
            <a:endParaRPr lang="cs-CZ" dirty="0"/>
          </a:p>
        </p:txBody>
      </p:sp>
      <p:sp>
        <p:nvSpPr>
          <p:cNvPr id="3" name="Zástupný symbol pro obsah 2"/>
          <p:cNvSpPr>
            <a:spLocks noGrp="1"/>
          </p:cNvSpPr>
          <p:nvPr>
            <p:ph idx="1"/>
          </p:nvPr>
        </p:nvSpPr>
        <p:spPr/>
        <p:txBody>
          <a:bodyPr>
            <a:normAutofit lnSpcReduction="10000"/>
          </a:bodyPr>
          <a:lstStyle/>
          <a:p>
            <a:r>
              <a:rPr lang="cs-CZ" b="1" i="1" dirty="0" smtClean="0"/>
              <a:t>dostupně</a:t>
            </a:r>
            <a:r>
              <a:rPr lang="cs-CZ" i="1" dirty="0" smtClean="0"/>
              <a:t> </a:t>
            </a:r>
            <a:r>
              <a:rPr lang="cs-CZ" i="1" dirty="0"/>
              <a:t>– bezplatně dostupná právně </a:t>
            </a:r>
            <a:r>
              <a:rPr lang="cs-CZ" i="1" dirty="0" smtClean="0"/>
              <a:t>závazná elektronická </a:t>
            </a:r>
            <a:r>
              <a:rPr lang="cs-CZ" i="1" dirty="0"/>
              <a:t>podoba právních </a:t>
            </a:r>
            <a:r>
              <a:rPr lang="cs-CZ" i="1" dirty="0" smtClean="0"/>
              <a:t>předpisů</a:t>
            </a:r>
          </a:p>
          <a:p>
            <a:r>
              <a:rPr lang="cs-CZ" b="1" i="1" dirty="0" smtClean="0"/>
              <a:t>srozumitelně</a:t>
            </a:r>
            <a:r>
              <a:rPr lang="cs-CZ" i="1" dirty="0" smtClean="0"/>
              <a:t> </a:t>
            </a:r>
            <a:r>
              <a:rPr lang="cs-CZ" i="1" dirty="0"/>
              <a:t>– právně závazné úplné znění i </a:t>
            </a:r>
            <a:r>
              <a:rPr lang="cs-CZ" i="1" dirty="0" smtClean="0"/>
              <a:t>minulá znění </a:t>
            </a:r>
            <a:r>
              <a:rPr lang="cs-CZ" i="1" dirty="0"/>
              <a:t>právních </a:t>
            </a:r>
            <a:r>
              <a:rPr lang="cs-CZ" i="1" dirty="0" smtClean="0"/>
              <a:t>předpisů</a:t>
            </a:r>
          </a:p>
          <a:p>
            <a:r>
              <a:rPr lang="cs-CZ" b="1" i="1" dirty="0" smtClean="0"/>
              <a:t>moderně</a:t>
            </a:r>
            <a:r>
              <a:rPr lang="cs-CZ" i="1" dirty="0" smtClean="0"/>
              <a:t> </a:t>
            </a:r>
            <a:r>
              <a:rPr lang="cs-CZ" i="1" dirty="0"/>
              <a:t>- informace o právu obsažené v </a:t>
            </a:r>
            <a:r>
              <a:rPr lang="cs-CZ" i="1" dirty="0" smtClean="0"/>
              <a:t>moderní právní databázi</a:t>
            </a:r>
          </a:p>
          <a:p>
            <a:endParaRPr lang="cs-CZ" i="1" dirty="0"/>
          </a:p>
          <a:p>
            <a:pPr marL="0" indent="0">
              <a:buNone/>
            </a:pPr>
            <a:r>
              <a:rPr lang="cs-CZ" sz="1600" dirty="0" smtClean="0"/>
              <a:t>Dle: GOLA, Aleš. </a:t>
            </a:r>
            <a:r>
              <a:rPr lang="pt-BR" sz="1600" dirty="0"/>
              <a:t>Projekt eSbírka a eLegislativa Demonstrace řešení </a:t>
            </a:r>
            <a:r>
              <a:rPr lang="pt-BR" sz="1600" dirty="0" smtClean="0"/>
              <a:t>a</a:t>
            </a:r>
            <a:r>
              <a:rPr lang="cs-CZ" sz="1600" dirty="0" smtClean="0"/>
              <a:t> </a:t>
            </a:r>
            <a:r>
              <a:rPr lang="pt-BR" sz="1600" dirty="0" smtClean="0"/>
              <a:t>projekt</a:t>
            </a:r>
            <a:r>
              <a:rPr lang="cs-CZ" sz="1600" dirty="0"/>
              <a:t>.</a:t>
            </a:r>
            <a:endParaRPr lang="cs-CZ" sz="1600" dirty="0" smtClean="0"/>
          </a:p>
          <a:p>
            <a:pPr marL="0" indent="0">
              <a:buNone/>
            </a:pPr>
            <a:r>
              <a:rPr lang="cs-CZ" sz="1600" dirty="0" smtClean="0"/>
              <a:t>http</a:t>
            </a:r>
            <a:r>
              <a:rPr lang="cs-CZ" sz="1600" dirty="0"/>
              <a:t>://www.isss.cz/archiv/2014/download/prezentace/mvcr_gola.pdf</a:t>
            </a:r>
          </a:p>
        </p:txBody>
      </p:sp>
    </p:spTree>
    <p:extLst>
      <p:ext uri="{BB962C8B-B14F-4D97-AF65-F5344CB8AC3E}">
        <p14:creationId xmlns:p14="http://schemas.microsoft.com/office/powerpoint/2010/main" val="3560342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Plán (Idea) </a:t>
            </a:r>
            <a:r>
              <a:rPr lang="cs-CZ" dirty="0" smtClean="0"/>
              <a:t>II</a:t>
            </a:r>
            <a:endParaRPr lang="cs-CZ" dirty="0"/>
          </a:p>
        </p:txBody>
      </p:sp>
      <p:sp>
        <p:nvSpPr>
          <p:cNvPr id="3" name="Zástupný symbol pro obsah 2"/>
          <p:cNvSpPr>
            <a:spLocks noGrp="1"/>
          </p:cNvSpPr>
          <p:nvPr>
            <p:ph idx="1"/>
          </p:nvPr>
        </p:nvSpPr>
        <p:spPr/>
        <p:txBody>
          <a:bodyPr>
            <a:normAutofit lnSpcReduction="10000"/>
          </a:bodyPr>
          <a:lstStyle/>
          <a:p>
            <a:r>
              <a:rPr lang="cs-CZ" b="1" i="1" dirty="0" smtClean="0"/>
              <a:t>v </a:t>
            </a:r>
            <a:r>
              <a:rPr lang="cs-CZ" b="1" i="1" dirty="0"/>
              <a:t>kontextu </a:t>
            </a:r>
            <a:r>
              <a:rPr lang="cs-CZ" i="1" dirty="0"/>
              <a:t>- informace o právu EU, vazby </a:t>
            </a:r>
            <a:r>
              <a:rPr lang="cs-CZ" i="1" dirty="0" smtClean="0"/>
              <a:t>na systémy </a:t>
            </a:r>
            <a:r>
              <a:rPr lang="cs-CZ" i="1" dirty="0"/>
              <a:t>EU a metodické a výkladové dokumenty</a:t>
            </a:r>
          </a:p>
          <a:p>
            <a:r>
              <a:rPr lang="cs-CZ" b="1" i="1" dirty="0" smtClean="0"/>
              <a:t>spolehlivě</a:t>
            </a:r>
            <a:r>
              <a:rPr lang="cs-CZ" i="1" dirty="0" smtClean="0"/>
              <a:t> </a:t>
            </a:r>
            <a:r>
              <a:rPr lang="cs-CZ" i="1" dirty="0"/>
              <a:t>- garance správnosti a úplnost obsahu</a:t>
            </a:r>
          </a:p>
          <a:p>
            <a:r>
              <a:rPr lang="cs-CZ" b="1" i="1" dirty="0" smtClean="0"/>
              <a:t>bez </a:t>
            </a:r>
            <a:r>
              <a:rPr lang="cs-CZ" b="1" i="1" dirty="0"/>
              <a:t>bariér a administrativních komplikací </a:t>
            </a:r>
            <a:r>
              <a:rPr lang="cs-CZ" i="1" dirty="0"/>
              <a:t>– </a:t>
            </a:r>
            <a:r>
              <a:rPr lang="cs-CZ" i="1" dirty="0" err="1" smtClean="0"/>
              <a:t>provšechny</a:t>
            </a:r>
            <a:r>
              <a:rPr lang="cs-CZ" i="1" dirty="0" smtClean="0"/>
              <a:t> </a:t>
            </a:r>
            <a:r>
              <a:rPr lang="cs-CZ" i="1" dirty="0"/>
              <a:t>elektronicky prostřednictvím </a:t>
            </a:r>
            <a:r>
              <a:rPr lang="cs-CZ" i="1" dirty="0" smtClean="0"/>
              <a:t>ÚSC</a:t>
            </a:r>
          </a:p>
          <a:p>
            <a:endParaRPr lang="cs-CZ" i="1" dirty="0"/>
          </a:p>
          <a:p>
            <a:pPr marL="0" indent="0">
              <a:buNone/>
            </a:pPr>
            <a:r>
              <a:rPr lang="cs-CZ" sz="1600" dirty="0"/>
              <a:t>Dle: GOLA, Aleš. </a:t>
            </a:r>
            <a:r>
              <a:rPr lang="pt-BR" sz="1600" dirty="0"/>
              <a:t>Projekt eSbírka a eLegislativa Demonstrace řešení a</a:t>
            </a:r>
            <a:r>
              <a:rPr lang="cs-CZ" sz="1600" dirty="0"/>
              <a:t> </a:t>
            </a:r>
            <a:r>
              <a:rPr lang="pt-BR" sz="1600" dirty="0"/>
              <a:t>projekt</a:t>
            </a:r>
            <a:r>
              <a:rPr lang="cs-CZ" sz="1600" dirty="0"/>
              <a:t>.</a:t>
            </a:r>
          </a:p>
          <a:p>
            <a:pPr marL="0" indent="0">
              <a:buNone/>
            </a:pPr>
            <a:r>
              <a:rPr lang="cs-CZ" sz="1600" dirty="0"/>
              <a:t>http://www.isss.cz/archiv/2014/download/prezentace/mvcr_gola.pdf</a:t>
            </a:r>
          </a:p>
          <a:p>
            <a:endParaRPr lang="cs-CZ" i="1" dirty="0"/>
          </a:p>
        </p:txBody>
      </p:sp>
    </p:spTree>
    <p:extLst>
      <p:ext uri="{BB962C8B-B14F-4D97-AF65-F5344CB8AC3E}">
        <p14:creationId xmlns:p14="http://schemas.microsoft.com/office/powerpoint/2010/main" val="1395288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t>Ústavní</a:t>
            </a:r>
            <a:r>
              <a:rPr lang="en-US" b="1" dirty="0" smtClean="0"/>
              <a:t> </a:t>
            </a:r>
            <a:r>
              <a:rPr lang="en-US" b="1" dirty="0" err="1" smtClean="0"/>
              <a:t>základy</a:t>
            </a:r>
            <a:r>
              <a:rPr lang="en-US" b="1" dirty="0" smtClean="0"/>
              <a:t> – </a:t>
            </a:r>
            <a:r>
              <a:rPr lang="en-US" b="1" dirty="0" err="1" smtClean="0"/>
              <a:t>ty</a:t>
            </a:r>
            <a:r>
              <a:rPr lang="en-US" b="1" dirty="0" smtClean="0"/>
              <a:t> </a:t>
            </a:r>
            <a:r>
              <a:rPr lang="en-US" b="1" dirty="0" err="1" smtClean="0"/>
              <a:t>přílepky</a:t>
            </a:r>
            <a:r>
              <a:rPr lang="en-US" b="1" dirty="0" smtClean="0"/>
              <a:t/>
            </a:r>
            <a:br>
              <a:rPr lang="en-US" b="1" dirty="0" smtClean="0"/>
            </a:br>
            <a:r>
              <a:rPr lang="en-US" b="1" dirty="0" smtClean="0"/>
              <a:t>Pl. ÚS 77/06 </a:t>
            </a:r>
            <a:endParaRPr lang="en-US" dirty="0"/>
          </a:p>
        </p:txBody>
      </p:sp>
      <p:sp>
        <p:nvSpPr>
          <p:cNvPr id="3" name="Content Placeholder 2"/>
          <p:cNvSpPr>
            <a:spLocks noGrp="1"/>
          </p:cNvSpPr>
          <p:nvPr>
            <p:ph idx="1"/>
          </p:nvPr>
        </p:nvSpPr>
        <p:spPr/>
        <p:txBody>
          <a:bodyPr>
            <a:normAutofit/>
          </a:bodyPr>
          <a:lstStyle/>
          <a:p>
            <a:pPr marL="0" indent="0">
              <a:buNone/>
            </a:pPr>
            <a:r>
              <a:rPr lang="en-US" sz="6000" dirty="0" err="1" smtClean="0"/>
              <a:t>Právo</a:t>
            </a:r>
            <a:r>
              <a:rPr lang="en-US" sz="6000" dirty="0" smtClean="0"/>
              <a:t> </a:t>
            </a:r>
            <a:r>
              <a:rPr lang="en-US" sz="6000" dirty="0" err="1" smtClean="0"/>
              <a:t>na</a:t>
            </a:r>
            <a:r>
              <a:rPr lang="en-US" sz="6000" dirty="0" smtClean="0"/>
              <a:t> </a:t>
            </a:r>
            <a:r>
              <a:rPr lang="en-US" sz="6000" dirty="0" err="1" smtClean="0"/>
              <a:t>dobré</a:t>
            </a:r>
            <a:r>
              <a:rPr lang="en-US" sz="6000" dirty="0" smtClean="0"/>
              <a:t> </a:t>
            </a:r>
            <a:r>
              <a:rPr lang="en-US" sz="6000" dirty="0" err="1" smtClean="0"/>
              <a:t>právo</a:t>
            </a:r>
            <a:r>
              <a:rPr lang="en-US" sz="6000" dirty="0" smtClean="0"/>
              <a:t>?</a:t>
            </a:r>
            <a:endParaRPr lang="en-US" sz="6000" dirty="0"/>
          </a:p>
        </p:txBody>
      </p:sp>
    </p:spTree>
    <p:extLst>
      <p:ext uri="{BB962C8B-B14F-4D97-AF65-F5344CB8AC3E}">
        <p14:creationId xmlns:p14="http://schemas.microsoft.com/office/powerpoint/2010/main" val="25794673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Reality Check</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9770190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Journal of Open Access to Law</a:t>
            </a:r>
            <a:endParaRPr lang="en-US" dirty="0"/>
          </a:p>
        </p:txBody>
      </p:sp>
      <p:pic>
        <p:nvPicPr>
          <p:cNvPr id="4" name="Content Placeholder 3"/>
          <p:cNvPicPr>
            <a:picLocks noGrp="1" noChangeAspect="1"/>
          </p:cNvPicPr>
          <p:nvPr>
            <p:ph idx="1"/>
          </p:nvPr>
        </p:nvPicPr>
        <p:blipFill>
          <a:blip r:embed="rId2"/>
          <a:srcRect t="-6770" b="-6770"/>
          <a:stretch>
            <a:fillRect/>
          </a:stretch>
        </p:blipFill>
        <p:spPr>
          <a:xfrm>
            <a:off x="1517778" y="1417638"/>
            <a:ext cx="6366785" cy="3501487"/>
          </a:xfrm>
        </p:spPr>
      </p:pic>
      <p:sp>
        <p:nvSpPr>
          <p:cNvPr id="5" name="TextBox 4"/>
          <p:cNvSpPr txBox="1"/>
          <p:nvPr/>
        </p:nvSpPr>
        <p:spPr>
          <a:xfrm>
            <a:off x="414922" y="5545502"/>
            <a:ext cx="8097265" cy="584776"/>
          </a:xfrm>
          <a:prstGeom prst="rect">
            <a:avLst/>
          </a:prstGeom>
          <a:noFill/>
        </p:spPr>
        <p:txBody>
          <a:bodyPr wrap="square" rtlCol="0">
            <a:spAutoFit/>
          </a:bodyPr>
          <a:lstStyle/>
          <a:p>
            <a:pPr algn="ctr"/>
            <a:r>
              <a:rPr lang="en-US" sz="3200" dirty="0" smtClean="0"/>
              <a:t>http://</a:t>
            </a:r>
            <a:r>
              <a:rPr lang="en-US" sz="3200" dirty="0" err="1" smtClean="0"/>
              <a:t>ojs.law.cornell.edu</a:t>
            </a:r>
            <a:r>
              <a:rPr lang="en-US" sz="3200" dirty="0" smtClean="0"/>
              <a:t>/</a:t>
            </a:r>
            <a:r>
              <a:rPr lang="en-US" sz="3200" dirty="0" err="1" smtClean="0"/>
              <a:t>index.php</a:t>
            </a:r>
            <a:r>
              <a:rPr lang="en-US" sz="3200" dirty="0" smtClean="0"/>
              <a:t>/</a:t>
            </a:r>
            <a:r>
              <a:rPr lang="en-US" sz="3200" dirty="0" err="1" smtClean="0"/>
              <a:t>joal</a:t>
            </a:r>
            <a:endParaRPr lang="en-US" sz="3200" dirty="0"/>
          </a:p>
        </p:txBody>
      </p:sp>
    </p:spTree>
    <p:extLst>
      <p:ext uri="{BB962C8B-B14F-4D97-AF65-F5344CB8AC3E}">
        <p14:creationId xmlns:p14="http://schemas.microsoft.com/office/powerpoint/2010/main" val="41370619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6822" t="9537" r="-6822"/>
          <a:stretch/>
        </p:blipFill>
        <p:spPr>
          <a:xfrm>
            <a:off x="-577534" y="389820"/>
            <a:ext cx="10309340" cy="5129022"/>
          </a:xfrm>
        </p:spPr>
      </p:pic>
    </p:spTree>
    <p:extLst>
      <p:ext uri="{BB962C8B-B14F-4D97-AF65-F5344CB8AC3E}">
        <p14:creationId xmlns:p14="http://schemas.microsoft.com/office/powerpoint/2010/main" val="30541025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10683"/>
          <a:stretch/>
        </p:blipFill>
        <p:spPr>
          <a:xfrm>
            <a:off x="-892711" y="0"/>
            <a:ext cx="11228040" cy="6267842"/>
          </a:xfrm>
          <a:prstGeom prst="rect">
            <a:avLst/>
          </a:prstGeom>
        </p:spPr>
      </p:pic>
      <p:sp>
        <p:nvSpPr>
          <p:cNvPr id="5" name="TextBox 4"/>
          <p:cNvSpPr txBox="1"/>
          <p:nvPr/>
        </p:nvSpPr>
        <p:spPr>
          <a:xfrm>
            <a:off x="2967322" y="6211669"/>
            <a:ext cx="2406438" cy="646331"/>
          </a:xfrm>
          <a:prstGeom prst="rect">
            <a:avLst/>
          </a:prstGeom>
          <a:noFill/>
        </p:spPr>
        <p:txBody>
          <a:bodyPr wrap="square" rtlCol="0">
            <a:spAutoFit/>
          </a:bodyPr>
          <a:lstStyle/>
          <a:p>
            <a:pPr algn="ctr"/>
            <a:r>
              <a:rPr lang="en-US" sz="3600" b="1" dirty="0" smtClean="0">
                <a:solidFill>
                  <a:srgbClr val="FF0000"/>
                </a:solidFill>
              </a:rPr>
              <a:t>29. 4. 2014</a:t>
            </a:r>
            <a:endParaRPr lang="en-US" sz="3600" b="1" dirty="0">
              <a:solidFill>
                <a:srgbClr val="FF0000"/>
              </a:solidFill>
            </a:endParaRPr>
          </a:p>
        </p:txBody>
      </p:sp>
    </p:spTree>
    <p:extLst>
      <p:ext uri="{BB962C8B-B14F-4D97-AF65-F5344CB8AC3E}">
        <p14:creationId xmlns:p14="http://schemas.microsoft.com/office/powerpoint/2010/main" val="10933771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The</a:t>
            </a:r>
            <a:r>
              <a:rPr lang="cs-CZ" dirty="0" smtClean="0"/>
              <a:t> </a:t>
            </a:r>
            <a:r>
              <a:rPr lang="cs-CZ" dirty="0" err="1" smtClean="0"/>
              <a:t>Future</a:t>
            </a:r>
            <a:endParaRPr lang="cs-CZ" dirty="0"/>
          </a:p>
        </p:txBody>
      </p:sp>
      <p:sp>
        <p:nvSpPr>
          <p:cNvPr id="3" name="Zástupný symbol pro obsah 2"/>
          <p:cNvSpPr>
            <a:spLocks noGrp="1"/>
          </p:cNvSpPr>
          <p:nvPr>
            <p:ph idx="1"/>
          </p:nvPr>
        </p:nvSpPr>
        <p:spPr/>
        <p:txBody>
          <a:bodyPr/>
          <a:lstStyle/>
          <a:p>
            <a:r>
              <a:rPr lang="cs-CZ" dirty="0" smtClean="0"/>
              <a:t>2019</a:t>
            </a:r>
          </a:p>
          <a:p>
            <a:endParaRPr lang="cs-CZ" dirty="0"/>
          </a:p>
          <a:p>
            <a:r>
              <a:rPr lang="cs-CZ" dirty="0" smtClean="0">
                <a:sym typeface="Wingdings" panose="05000000000000000000" pitchFamily="2" charset="2"/>
              </a:rPr>
              <a:t></a:t>
            </a:r>
            <a:endParaRPr lang="cs-CZ" dirty="0"/>
          </a:p>
        </p:txBody>
      </p:sp>
    </p:spTree>
    <p:extLst>
      <p:ext uri="{BB962C8B-B14F-4D97-AF65-F5344CB8AC3E}">
        <p14:creationId xmlns:p14="http://schemas.microsoft.com/office/powerpoint/2010/main" val="41848710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Pohled za hranice</a:t>
            </a:r>
            <a:endParaRPr lang="cs-CZ" dirty="0"/>
          </a:p>
        </p:txBody>
      </p:sp>
      <p:sp>
        <p:nvSpPr>
          <p:cNvPr id="3" name="Zástupný symbol pro text 2"/>
          <p:cNvSpPr>
            <a:spLocks noGrp="1"/>
          </p:cNvSpPr>
          <p:nvPr>
            <p:ph type="body" idx="1"/>
          </p:nvPr>
        </p:nvSpPr>
        <p:spPr/>
        <p:txBody>
          <a:bodyPr/>
          <a:lstStyle/>
          <a:p>
            <a:endParaRPr lang="cs-CZ"/>
          </a:p>
        </p:txBody>
      </p:sp>
    </p:spTree>
    <p:extLst>
      <p:ext uri="{BB962C8B-B14F-4D97-AF65-F5344CB8AC3E}">
        <p14:creationId xmlns:p14="http://schemas.microsoft.com/office/powerpoint/2010/main" val="16797719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Zahraniční</a:t>
            </a:r>
            <a:endParaRPr lang="en-US" b="1" dirty="0"/>
          </a:p>
        </p:txBody>
      </p:sp>
      <p:sp>
        <p:nvSpPr>
          <p:cNvPr id="3" name="Content Placeholder 2"/>
          <p:cNvSpPr>
            <a:spLocks noGrp="1"/>
          </p:cNvSpPr>
          <p:nvPr>
            <p:ph idx="1"/>
          </p:nvPr>
        </p:nvSpPr>
        <p:spPr/>
        <p:txBody>
          <a:bodyPr>
            <a:normAutofit/>
          </a:bodyPr>
          <a:lstStyle/>
          <a:p>
            <a:r>
              <a:rPr lang="en-US" b="1" dirty="0"/>
              <a:t>19</a:t>
            </a:r>
            <a:r>
              <a:rPr lang="en-US" dirty="0"/>
              <a:t> z 27 </a:t>
            </a:r>
            <a:r>
              <a:rPr lang="en-US" dirty="0" err="1"/>
              <a:t>členských</a:t>
            </a:r>
            <a:r>
              <a:rPr lang="en-US" dirty="0"/>
              <a:t> </a:t>
            </a:r>
            <a:r>
              <a:rPr lang="en-US" dirty="0" err="1"/>
              <a:t>státu</a:t>
            </a:r>
            <a:r>
              <a:rPr lang="en-US" dirty="0"/>
              <a:t>̊ EU </a:t>
            </a:r>
            <a:r>
              <a:rPr lang="en-US" dirty="0" err="1"/>
              <a:t>i</a:t>
            </a:r>
            <a:r>
              <a:rPr lang="en-US" dirty="0"/>
              <a:t> EU </a:t>
            </a:r>
            <a:r>
              <a:rPr lang="en-US" dirty="0" err="1"/>
              <a:t>zavedly</a:t>
            </a:r>
            <a:r>
              <a:rPr lang="en-US" dirty="0"/>
              <a:t> </a:t>
            </a:r>
            <a:r>
              <a:rPr lang="en-US" dirty="0" err="1"/>
              <a:t>závazne</a:t>
            </a:r>
            <a:r>
              <a:rPr lang="en-US" dirty="0"/>
              <a:t>́ </a:t>
            </a:r>
            <a:r>
              <a:rPr lang="en-US" dirty="0" err="1"/>
              <a:t>elektronicke</a:t>
            </a:r>
            <a:r>
              <a:rPr lang="en-US" dirty="0"/>
              <a:t>́ </a:t>
            </a:r>
            <a:r>
              <a:rPr lang="en-US" dirty="0" err="1"/>
              <a:t>vyhlašováni</a:t>
            </a:r>
            <a:r>
              <a:rPr lang="en-US" dirty="0"/>
              <a:t>́ </a:t>
            </a:r>
            <a:r>
              <a:rPr lang="en-US" dirty="0" err="1"/>
              <a:t>práva</a:t>
            </a:r>
            <a:r>
              <a:rPr lang="en-US" dirty="0"/>
              <a:t> </a:t>
            </a:r>
          </a:p>
          <a:p>
            <a:r>
              <a:rPr lang="en-US" dirty="0" err="1" smtClean="0"/>
              <a:t>konsolidovane</a:t>
            </a:r>
            <a:r>
              <a:rPr lang="en-US" dirty="0" smtClean="0"/>
              <a:t>́ </a:t>
            </a:r>
            <a:r>
              <a:rPr lang="en-US" dirty="0" err="1" smtClean="0"/>
              <a:t>znění</a:t>
            </a:r>
            <a:r>
              <a:rPr lang="en-US" dirty="0" smtClean="0"/>
              <a:t> </a:t>
            </a:r>
            <a:r>
              <a:rPr lang="en-US" dirty="0" err="1" smtClean="0"/>
              <a:t>právního</a:t>
            </a:r>
            <a:r>
              <a:rPr lang="en-US" dirty="0" smtClean="0"/>
              <a:t> </a:t>
            </a:r>
            <a:r>
              <a:rPr lang="en-US" dirty="0" err="1"/>
              <a:t>předpisu</a:t>
            </a:r>
            <a:r>
              <a:rPr lang="en-US" dirty="0"/>
              <a:t> a </a:t>
            </a:r>
            <a:r>
              <a:rPr lang="en-US" dirty="0" err="1"/>
              <a:t>bezplatne</a:t>
            </a:r>
            <a:r>
              <a:rPr lang="en-US" dirty="0"/>
              <a:t>̌ </a:t>
            </a:r>
            <a:r>
              <a:rPr lang="en-US" dirty="0" err="1"/>
              <a:t>dostupne</a:t>
            </a:r>
            <a:r>
              <a:rPr lang="en-US" dirty="0"/>
              <a:t>́ </a:t>
            </a:r>
            <a:r>
              <a:rPr lang="en-US" dirty="0" err="1"/>
              <a:t>databáze</a:t>
            </a:r>
            <a:r>
              <a:rPr lang="en-US" dirty="0"/>
              <a:t> </a:t>
            </a:r>
            <a:r>
              <a:rPr lang="en-US" dirty="0" err="1"/>
              <a:t>úplných</a:t>
            </a:r>
            <a:r>
              <a:rPr lang="en-US" dirty="0"/>
              <a:t> </a:t>
            </a:r>
            <a:r>
              <a:rPr lang="en-US" dirty="0" err="1" smtClean="0"/>
              <a:t>znění</a:t>
            </a:r>
            <a:endParaRPr lang="en-US" dirty="0"/>
          </a:p>
          <a:p>
            <a:r>
              <a:rPr lang="en-US" dirty="0" smtClean="0"/>
              <a:t>Them TOOLS pro </a:t>
            </a:r>
            <a:r>
              <a:rPr lang="en-US" dirty="0" err="1"/>
              <a:t>tvorbu</a:t>
            </a:r>
            <a:r>
              <a:rPr lang="en-US" dirty="0"/>
              <a:t> a </a:t>
            </a:r>
            <a:r>
              <a:rPr lang="en-US" dirty="0" err="1" smtClean="0"/>
              <a:t>projednání</a:t>
            </a:r>
            <a:r>
              <a:rPr lang="en-US" dirty="0" smtClean="0"/>
              <a:t> </a:t>
            </a:r>
            <a:r>
              <a:rPr lang="en-US" dirty="0" err="1" smtClean="0"/>
              <a:t>práva</a:t>
            </a:r>
            <a:r>
              <a:rPr lang="en-US" dirty="0" smtClean="0"/>
              <a:t> </a:t>
            </a:r>
            <a:r>
              <a:rPr lang="en-US" dirty="0" err="1"/>
              <a:t>legislativních</a:t>
            </a:r>
            <a:r>
              <a:rPr lang="en-US" dirty="0"/>
              <a:t> </a:t>
            </a:r>
            <a:r>
              <a:rPr lang="en-US" dirty="0" err="1" smtClean="0"/>
              <a:t>návrhu</a:t>
            </a:r>
            <a:r>
              <a:rPr lang="en-US" dirty="0" smtClean="0"/>
              <a:t>̊</a:t>
            </a:r>
          </a:p>
          <a:p>
            <a:r>
              <a:rPr lang="en-US" dirty="0" smtClean="0"/>
              <a:t>RIS, EUR-</a:t>
            </a:r>
            <a:r>
              <a:rPr lang="en-US" dirty="0" err="1" smtClean="0"/>
              <a:t>Lex</a:t>
            </a:r>
            <a:endParaRPr lang="en-US" dirty="0"/>
          </a:p>
        </p:txBody>
      </p:sp>
    </p:spTree>
    <p:extLst>
      <p:ext uri="{BB962C8B-B14F-4D97-AF65-F5344CB8AC3E}">
        <p14:creationId xmlns:p14="http://schemas.microsoft.com/office/powerpoint/2010/main" val="3714946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Situace v Evropě</a:t>
            </a:r>
            <a:endParaRPr lang="cs-CZ" dirty="0"/>
          </a:p>
        </p:txBody>
      </p:sp>
      <p:sp>
        <p:nvSpPr>
          <p:cNvPr id="3" name="Zástupný symbol pro obsah 2"/>
          <p:cNvSpPr>
            <a:spLocks noGrp="1"/>
          </p:cNvSpPr>
          <p:nvPr>
            <p:ph idx="1"/>
          </p:nvPr>
        </p:nvSpPr>
        <p:spPr/>
        <p:txBody>
          <a:bodyPr/>
          <a:lstStyle/>
          <a:p>
            <a:r>
              <a:rPr lang="cs-CZ" dirty="0" smtClean="0">
                <a:hlinkClick r:id="rId2"/>
              </a:rPr>
              <a:t>Portál e-justice</a:t>
            </a:r>
            <a:endParaRPr lang="cs-CZ" dirty="0" smtClean="0"/>
          </a:p>
          <a:p>
            <a:endParaRPr lang="cs-CZ" dirty="0"/>
          </a:p>
          <a:p>
            <a:r>
              <a:rPr lang="cs-CZ" dirty="0" smtClean="0"/>
              <a:t>Not </a:t>
            </a:r>
            <a:r>
              <a:rPr lang="cs-CZ" dirty="0"/>
              <a:t>so </a:t>
            </a:r>
            <a:r>
              <a:rPr lang="cs-CZ" dirty="0" err="1"/>
              <a:t>cool</a:t>
            </a:r>
            <a:r>
              <a:rPr lang="cs-CZ" dirty="0" smtClean="0"/>
              <a:t>…</a:t>
            </a:r>
          </a:p>
          <a:p>
            <a:pPr lvl="1"/>
            <a:r>
              <a:rPr lang="cs-CZ" dirty="0" smtClean="0">
                <a:hlinkClick r:id="rId3"/>
              </a:rPr>
              <a:t>http</a:t>
            </a:r>
            <a:r>
              <a:rPr lang="cs-CZ" dirty="0">
                <a:hlinkClick r:id="rId3"/>
              </a:rPr>
              <a:t>://eucases.eu/legalopendata</a:t>
            </a:r>
            <a:r>
              <a:rPr lang="cs-CZ" dirty="0" smtClean="0">
                <a:hlinkClick r:id="rId3"/>
              </a:rPr>
              <a:t>/</a:t>
            </a:r>
            <a:endParaRPr lang="cs-CZ" dirty="0" smtClean="0"/>
          </a:p>
          <a:p>
            <a:pPr lvl="1"/>
            <a:endParaRPr lang="cs-CZ" dirty="0" smtClean="0"/>
          </a:p>
          <a:p>
            <a:endParaRPr lang="cs-CZ" dirty="0"/>
          </a:p>
        </p:txBody>
      </p:sp>
    </p:spTree>
    <p:extLst>
      <p:ext uri="{BB962C8B-B14F-4D97-AF65-F5344CB8AC3E}">
        <p14:creationId xmlns:p14="http://schemas.microsoft.com/office/powerpoint/2010/main" val="27664184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Law restricting the law (?)</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9665607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Veřejné</a:t>
            </a:r>
            <a:r>
              <a:rPr lang="en-US" dirty="0" smtClean="0"/>
              <a:t> </a:t>
            </a:r>
            <a:r>
              <a:rPr lang="en-US" dirty="0" err="1" smtClean="0"/>
              <a:t>rejstříky</a:t>
            </a:r>
            <a:r>
              <a:rPr lang="en-US" dirty="0" smtClean="0"/>
              <a:t> a </a:t>
            </a:r>
            <a:r>
              <a:rPr lang="en-US" dirty="0" err="1" smtClean="0"/>
              <a:t>právo</a:t>
            </a:r>
            <a:endParaRPr lang="en-US" dirty="0"/>
          </a:p>
        </p:txBody>
      </p:sp>
      <p:sp>
        <p:nvSpPr>
          <p:cNvPr id="5" name="Content Placeholder 4"/>
          <p:cNvSpPr>
            <a:spLocks noGrp="1"/>
          </p:cNvSpPr>
          <p:nvPr>
            <p:ph idx="1"/>
          </p:nvPr>
        </p:nvSpPr>
        <p:spPr/>
        <p:txBody>
          <a:bodyPr>
            <a:normAutofit/>
          </a:bodyPr>
          <a:lstStyle/>
          <a:p>
            <a:r>
              <a:rPr lang="en-US" sz="4000" dirty="0" err="1" smtClean="0"/>
              <a:t>Autorské</a:t>
            </a:r>
            <a:r>
              <a:rPr lang="en-US" sz="4000" dirty="0" smtClean="0"/>
              <a:t> </a:t>
            </a:r>
            <a:r>
              <a:rPr lang="en-US" sz="4000" dirty="0" err="1" smtClean="0"/>
              <a:t>právo</a:t>
            </a:r>
            <a:r>
              <a:rPr lang="en-US" sz="4000" dirty="0" smtClean="0"/>
              <a:t> - </a:t>
            </a:r>
            <a:r>
              <a:rPr lang="en-US" sz="4000" dirty="0" err="1" smtClean="0"/>
              <a:t>Úřední</a:t>
            </a:r>
            <a:r>
              <a:rPr lang="en-US" sz="4000" dirty="0" smtClean="0"/>
              <a:t> </a:t>
            </a:r>
            <a:r>
              <a:rPr lang="en-US" sz="4000" dirty="0" err="1" smtClean="0"/>
              <a:t>dílo</a:t>
            </a:r>
            <a:r>
              <a:rPr lang="en-US" sz="4000" dirty="0" smtClean="0"/>
              <a:t> (§ 3)</a:t>
            </a:r>
          </a:p>
          <a:p>
            <a:pPr marL="0" indent="0">
              <a:buNone/>
            </a:pPr>
            <a:r>
              <a:rPr lang="en-US" sz="4000" i="1" dirty="0" smtClean="0"/>
              <a:t>“</a:t>
            </a:r>
            <a:r>
              <a:rPr lang="en-US" sz="4000" i="1" dirty="0" err="1" smtClean="0"/>
              <a:t>Ochrana</a:t>
            </a:r>
            <a:r>
              <a:rPr lang="en-US" sz="4000" i="1" dirty="0" smtClean="0"/>
              <a:t> </a:t>
            </a:r>
            <a:r>
              <a:rPr lang="en-US" sz="4000" i="1" dirty="0" err="1" smtClean="0"/>
              <a:t>podle</a:t>
            </a:r>
            <a:r>
              <a:rPr lang="en-US" sz="4000" i="1" dirty="0" smtClean="0"/>
              <a:t> </a:t>
            </a:r>
            <a:r>
              <a:rPr lang="en-US" sz="4000" i="1" dirty="0" err="1" smtClean="0"/>
              <a:t>práva</a:t>
            </a:r>
            <a:r>
              <a:rPr lang="en-US" sz="4000" i="1" dirty="0" smtClean="0"/>
              <a:t> </a:t>
            </a:r>
            <a:r>
              <a:rPr lang="en-US" sz="4000" i="1" dirty="0" err="1" smtClean="0"/>
              <a:t>autorského</a:t>
            </a:r>
            <a:r>
              <a:rPr lang="en-US" sz="4000" i="1" dirty="0" smtClean="0"/>
              <a:t> se </a:t>
            </a:r>
            <a:r>
              <a:rPr lang="en-US" sz="4000" i="1" dirty="0" err="1" smtClean="0"/>
              <a:t>nevztahuje</a:t>
            </a:r>
            <a:r>
              <a:rPr lang="en-US" sz="4000" i="1" dirty="0" smtClean="0"/>
              <a:t> </a:t>
            </a:r>
            <a:r>
              <a:rPr lang="en-US" sz="4000" i="1" dirty="0" err="1" smtClean="0"/>
              <a:t>na</a:t>
            </a:r>
            <a:endParaRPr lang="en-US" sz="4000" i="1" dirty="0"/>
          </a:p>
          <a:p>
            <a:pPr marL="0" indent="0">
              <a:buNone/>
            </a:pPr>
            <a:r>
              <a:rPr lang="en-US" sz="4000" i="1" dirty="0" smtClean="0"/>
              <a:t>a) </a:t>
            </a:r>
            <a:r>
              <a:rPr lang="en-US" sz="4000" i="1" dirty="0" err="1" smtClean="0"/>
              <a:t>úřední</a:t>
            </a:r>
            <a:r>
              <a:rPr lang="en-US" sz="4000" i="1" dirty="0" smtClean="0"/>
              <a:t> </a:t>
            </a:r>
            <a:r>
              <a:rPr lang="en-US" sz="4000" i="1" dirty="0" err="1" smtClean="0"/>
              <a:t>dílo</a:t>
            </a:r>
            <a:r>
              <a:rPr lang="en-US" sz="4000" i="1" dirty="0" smtClean="0"/>
              <a:t>, </a:t>
            </a:r>
            <a:r>
              <a:rPr lang="en-US" sz="4000" i="1" dirty="0" err="1" smtClean="0"/>
              <a:t>jímž</a:t>
            </a:r>
            <a:r>
              <a:rPr lang="en-US" sz="4000" i="1" dirty="0" smtClean="0"/>
              <a:t> je </a:t>
            </a:r>
            <a:r>
              <a:rPr lang="en-US" sz="4000" i="1" dirty="0" err="1" smtClean="0"/>
              <a:t>právní</a:t>
            </a:r>
            <a:r>
              <a:rPr lang="en-US" sz="4000" i="1" dirty="0" smtClean="0"/>
              <a:t> </a:t>
            </a:r>
            <a:r>
              <a:rPr lang="en-US" sz="4000" i="1" dirty="0" err="1" smtClean="0"/>
              <a:t>předpis</a:t>
            </a:r>
            <a:r>
              <a:rPr lang="en-US" sz="4000" i="1" dirty="0" smtClean="0"/>
              <a:t>…”</a:t>
            </a:r>
          </a:p>
          <a:p>
            <a:endParaRPr lang="en-US" sz="4000" dirty="0" smtClean="0"/>
          </a:p>
          <a:p>
            <a:r>
              <a:rPr lang="en-US" sz="4000" dirty="0" err="1" smtClean="0"/>
              <a:t>Novelizace</a:t>
            </a:r>
            <a:r>
              <a:rPr lang="en-US" sz="4000" dirty="0" smtClean="0"/>
              <a:t> – </a:t>
            </a:r>
            <a:r>
              <a:rPr lang="en-US" sz="4000" dirty="0" err="1" smtClean="0"/>
              <a:t>dílo</a:t>
            </a:r>
            <a:r>
              <a:rPr lang="en-US" sz="4000" dirty="0" smtClean="0"/>
              <a:t> </a:t>
            </a:r>
            <a:r>
              <a:rPr lang="en-US" sz="4000" dirty="0" err="1" smtClean="0"/>
              <a:t>souborné</a:t>
            </a:r>
            <a:r>
              <a:rPr lang="en-US" sz="4000" dirty="0" smtClean="0"/>
              <a:t> (?)</a:t>
            </a:r>
          </a:p>
        </p:txBody>
      </p:sp>
    </p:spTree>
    <p:extLst>
      <p:ext uri="{BB962C8B-B14F-4D97-AF65-F5344CB8AC3E}">
        <p14:creationId xmlns:p14="http://schemas.microsoft.com/office/powerpoint/2010/main" val="2035222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Veřejná</a:t>
            </a:r>
            <a:r>
              <a:rPr lang="en-US" dirty="0" smtClean="0"/>
              <a:t> </a:t>
            </a:r>
            <a:r>
              <a:rPr lang="en-US" dirty="0" err="1" smtClean="0"/>
              <a:t>databáze</a:t>
            </a:r>
            <a:endParaRPr lang="en-US" dirty="0"/>
          </a:p>
        </p:txBody>
      </p:sp>
      <p:sp>
        <p:nvSpPr>
          <p:cNvPr id="3" name="Content Placeholder 2"/>
          <p:cNvSpPr>
            <a:spLocks noGrp="1"/>
          </p:cNvSpPr>
          <p:nvPr>
            <p:ph idx="1"/>
          </p:nvPr>
        </p:nvSpPr>
        <p:spPr/>
        <p:txBody>
          <a:bodyPr>
            <a:normAutofit/>
          </a:bodyPr>
          <a:lstStyle/>
          <a:p>
            <a:r>
              <a:rPr lang="en-US" dirty="0" smtClean="0"/>
              <a:t>§ 94 (</a:t>
            </a:r>
            <a:r>
              <a:rPr lang="en-US" dirty="0"/>
              <a:t>2) </a:t>
            </a:r>
            <a:r>
              <a:rPr lang="en-US" dirty="0" err="1"/>
              <a:t>Ustanovení</a:t>
            </a:r>
            <a:r>
              <a:rPr lang="en-US" dirty="0"/>
              <a:t> § 3 </a:t>
            </a:r>
            <a:r>
              <a:rPr lang="en-US" dirty="0" err="1"/>
              <a:t>písm</a:t>
            </a:r>
            <a:r>
              <a:rPr lang="en-US" dirty="0"/>
              <a:t>. a) </a:t>
            </a:r>
            <a:r>
              <a:rPr lang="en-US" dirty="0" err="1"/>
              <a:t>platí</a:t>
            </a:r>
            <a:r>
              <a:rPr lang="en-US" dirty="0"/>
              <a:t> </a:t>
            </a:r>
            <a:r>
              <a:rPr lang="en-US" dirty="0" err="1"/>
              <a:t>přiměřeně</a:t>
            </a:r>
            <a:r>
              <a:rPr lang="en-US" dirty="0"/>
              <a:t> </a:t>
            </a:r>
            <a:r>
              <a:rPr lang="en-US" dirty="0" err="1"/>
              <a:t>i</a:t>
            </a:r>
            <a:r>
              <a:rPr lang="en-US" dirty="0"/>
              <a:t> pro </a:t>
            </a:r>
            <a:r>
              <a:rPr lang="en-US" dirty="0" err="1"/>
              <a:t>pořizovatele</a:t>
            </a:r>
            <a:r>
              <a:rPr lang="en-US" dirty="0"/>
              <a:t> </a:t>
            </a:r>
            <a:r>
              <a:rPr lang="en-US" dirty="0" err="1"/>
              <a:t>databáze</a:t>
            </a:r>
            <a:r>
              <a:rPr lang="en-US" dirty="0"/>
              <a:t>,</a:t>
            </a:r>
            <a:r>
              <a:rPr lang="en-US" b="1" dirty="0"/>
              <a:t> </a:t>
            </a:r>
            <a:r>
              <a:rPr lang="en-US" b="1" dirty="0" err="1"/>
              <a:t>která</a:t>
            </a:r>
            <a:r>
              <a:rPr lang="en-US" b="1" dirty="0"/>
              <a:t> je </a:t>
            </a:r>
            <a:r>
              <a:rPr lang="en-US" b="1" dirty="0" err="1"/>
              <a:t>součástí</a:t>
            </a:r>
            <a:r>
              <a:rPr lang="en-US" b="1" dirty="0"/>
              <a:t> </a:t>
            </a:r>
            <a:r>
              <a:rPr lang="en-US" b="1" dirty="0" err="1"/>
              <a:t>právního</a:t>
            </a:r>
            <a:r>
              <a:rPr lang="en-US" b="1" dirty="0"/>
              <a:t> </a:t>
            </a:r>
            <a:r>
              <a:rPr lang="en-US" b="1" dirty="0" err="1"/>
              <a:t>předpisu</a:t>
            </a:r>
            <a:r>
              <a:rPr lang="en-US" b="1" dirty="0" smtClean="0"/>
              <a:t>.</a:t>
            </a:r>
          </a:p>
          <a:p>
            <a:r>
              <a:rPr lang="en-US" i="1" dirty="0" smtClean="0"/>
              <a:t>“</a:t>
            </a:r>
            <a:r>
              <a:rPr lang="en-US" i="1" dirty="0" err="1" smtClean="0"/>
              <a:t>Tuto</a:t>
            </a:r>
            <a:r>
              <a:rPr lang="en-US" i="1" dirty="0" smtClean="0"/>
              <a:t> </a:t>
            </a:r>
            <a:r>
              <a:rPr lang="en-US" i="1" dirty="0" err="1"/>
              <a:t>výluku</a:t>
            </a:r>
            <a:r>
              <a:rPr lang="en-US" i="1" dirty="0"/>
              <a:t> </a:t>
            </a:r>
            <a:r>
              <a:rPr lang="en-US" i="1" dirty="0" err="1"/>
              <a:t>nově</a:t>
            </a:r>
            <a:r>
              <a:rPr lang="en-US" i="1" dirty="0"/>
              <a:t> </a:t>
            </a:r>
            <a:r>
              <a:rPr lang="en-US" i="1" dirty="0" err="1"/>
              <a:t>stanoví</a:t>
            </a:r>
            <a:r>
              <a:rPr lang="en-US" i="1" dirty="0"/>
              <a:t> </a:t>
            </a:r>
            <a:r>
              <a:rPr lang="en-US" i="1" dirty="0" err="1"/>
              <a:t>autorský</a:t>
            </a:r>
            <a:r>
              <a:rPr lang="en-US" i="1" dirty="0"/>
              <a:t> </a:t>
            </a:r>
            <a:r>
              <a:rPr lang="en-US" i="1" dirty="0" err="1"/>
              <a:t>zákon</a:t>
            </a:r>
            <a:r>
              <a:rPr lang="en-US" i="1" dirty="0"/>
              <a:t> </a:t>
            </a:r>
            <a:r>
              <a:rPr lang="en-US" i="1" dirty="0" err="1"/>
              <a:t>velmi</a:t>
            </a:r>
            <a:r>
              <a:rPr lang="en-US" i="1" dirty="0"/>
              <a:t> </a:t>
            </a:r>
            <a:r>
              <a:rPr lang="en-US" i="1" dirty="0" err="1"/>
              <a:t>restriktivně</a:t>
            </a:r>
            <a:r>
              <a:rPr lang="en-US" i="1" dirty="0"/>
              <a:t> </a:t>
            </a:r>
            <a:r>
              <a:rPr lang="en-US" i="1" dirty="0" err="1"/>
              <a:t>pouze</a:t>
            </a:r>
            <a:r>
              <a:rPr lang="en-US" i="1" dirty="0"/>
              <a:t> </a:t>
            </a:r>
            <a:r>
              <a:rPr lang="en-US" i="1" dirty="0" err="1"/>
              <a:t>ve</a:t>
            </a:r>
            <a:r>
              <a:rPr lang="en-US" i="1" dirty="0"/>
              <a:t> </a:t>
            </a:r>
            <a:r>
              <a:rPr lang="en-US" i="1" dirty="0" err="1"/>
              <a:t>vztahu</a:t>
            </a:r>
            <a:r>
              <a:rPr lang="en-US" i="1" dirty="0"/>
              <a:t> k </a:t>
            </a:r>
            <a:r>
              <a:rPr lang="en-US" i="1" dirty="0" err="1"/>
              <a:t>databázím</a:t>
            </a:r>
            <a:r>
              <a:rPr lang="en-US" i="1" dirty="0"/>
              <a:t>, </a:t>
            </a:r>
            <a:r>
              <a:rPr lang="en-US" i="1" dirty="0" err="1"/>
              <a:t>které</a:t>
            </a:r>
            <a:r>
              <a:rPr lang="en-US" i="1" dirty="0"/>
              <a:t> </a:t>
            </a:r>
            <a:r>
              <a:rPr lang="en-US" i="1" dirty="0" err="1"/>
              <a:t>jsou</a:t>
            </a:r>
            <a:r>
              <a:rPr lang="en-US" i="1" dirty="0"/>
              <a:t> </a:t>
            </a:r>
            <a:r>
              <a:rPr lang="en-US" i="1" dirty="0" err="1"/>
              <a:t>součástí</a:t>
            </a:r>
            <a:r>
              <a:rPr lang="en-US" i="1" dirty="0"/>
              <a:t> </a:t>
            </a:r>
            <a:r>
              <a:rPr lang="en-US" i="1" dirty="0" err="1"/>
              <a:t>právního</a:t>
            </a:r>
            <a:r>
              <a:rPr lang="en-US" i="1" dirty="0"/>
              <a:t> </a:t>
            </a:r>
            <a:r>
              <a:rPr lang="en-US" i="1" dirty="0" err="1"/>
              <a:t>předpisu</a:t>
            </a:r>
            <a:r>
              <a:rPr lang="en-US" i="1" dirty="0" smtClean="0"/>
              <a:t>.” </a:t>
            </a:r>
            <a:r>
              <a:rPr lang="en-US" dirty="0" smtClean="0"/>
              <a:t>T/T, p. 743</a:t>
            </a:r>
            <a:endParaRPr lang="en-US" i="1" dirty="0" smtClean="0"/>
          </a:p>
          <a:p>
            <a:r>
              <a:rPr lang="en-US" dirty="0" smtClean="0"/>
              <a:t>DFQ?</a:t>
            </a:r>
            <a:endParaRPr lang="en-US" dirty="0"/>
          </a:p>
        </p:txBody>
      </p:sp>
    </p:spTree>
    <p:extLst>
      <p:ext uri="{BB962C8B-B14F-4D97-AF65-F5344CB8AC3E}">
        <p14:creationId xmlns:p14="http://schemas.microsoft.com/office/powerpoint/2010/main" val="6964392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38313" y="99892"/>
            <a:ext cx="8913479" cy="6662058"/>
          </a:xfrm>
        </p:spPr>
        <p:txBody>
          <a:bodyPr>
            <a:noAutofit/>
          </a:bodyPr>
          <a:lstStyle/>
          <a:p>
            <a:pPr marL="0" indent="0">
              <a:buNone/>
            </a:pPr>
            <a:r>
              <a:rPr lang="cs-CZ" sz="2200" dirty="0" smtClean="0"/>
              <a:t>Navržená </a:t>
            </a:r>
            <a:r>
              <a:rPr lang="cs-CZ" sz="2200" dirty="0"/>
              <a:t>právní úprava sjednocuje obecnou právní úpravu všech databází, bez ohledu na to, zda mají povahu úředního díla v souladu s úpravou, která chrání právo pořizovatele k souborům údajů v informačních systémech. Předmětem poskytování informací mohou být také údaje vedené v různých databázích a shromážděné za použití nemalých prostředků povinnými subjekty k plnění svých úkolů. S ohledem na prostředky, které stát vynaložil na zřízení a vedení těchto databází, je žádoucí, aby v okamžiku, kdy existují jasná pravidla pro poskytování dat z těchto databází, byly tyto databáze účinně chráněny před neoprávněným vytěžováním. Úprava chrání databázi jako celek, stávající úprava přístupu k jednotlivým údajům v databázi podle zvláštních zákonů není tímto ustanovením dotčena. Zařazením veřejně přístupných rejstříků a dalších databází pořizovaných státem do režimu zvláštního práva pořizovatele databáze se sleduje především ochrana investic veřejného sektoru do takovýchto databází. </a:t>
            </a:r>
            <a:endParaRPr lang="cs-CZ" sz="2200" dirty="0" smtClean="0"/>
          </a:p>
          <a:p>
            <a:pPr marL="0" indent="0">
              <a:buNone/>
            </a:pPr>
            <a:r>
              <a:rPr lang="cs-CZ" sz="2200" dirty="0" smtClean="0"/>
              <a:t>V</a:t>
            </a:r>
            <a:r>
              <a:rPr lang="cs-CZ" sz="2200" dirty="0"/>
              <a:t> současné době mohou žadatelé databáze využívat </a:t>
            </a:r>
            <a:r>
              <a:rPr lang="cs-CZ" sz="2200" u="sng" dirty="0"/>
              <a:t>naprosto (rozsahově) neomezeně</a:t>
            </a:r>
            <a:r>
              <a:rPr lang="cs-CZ" sz="2200" dirty="0"/>
              <a:t> i </a:t>
            </a:r>
            <a:r>
              <a:rPr lang="cs-CZ" sz="2200" u="sng" dirty="0"/>
              <a:t>k ryze komerčním účelům. </a:t>
            </a:r>
            <a:endParaRPr lang="cs-CZ" sz="2200" u="sng" dirty="0" smtClean="0"/>
          </a:p>
          <a:p>
            <a:pPr marL="0" indent="0">
              <a:buNone/>
            </a:pPr>
            <a:r>
              <a:rPr lang="cs-CZ" sz="2200" b="1" dirty="0" smtClean="0"/>
              <a:t>Tento </a:t>
            </a:r>
            <a:r>
              <a:rPr lang="cs-CZ" sz="2200" b="1" dirty="0"/>
              <a:t>trend je podle názoru předkladatele potřebné určitým způsobem regulovat.</a:t>
            </a:r>
          </a:p>
        </p:txBody>
      </p:sp>
    </p:spTree>
    <p:extLst>
      <p:ext uri="{BB962C8B-B14F-4D97-AF65-F5344CB8AC3E}">
        <p14:creationId xmlns:p14="http://schemas.microsoft.com/office/powerpoint/2010/main" val="3271590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AustLII</a:t>
            </a:r>
            <a:r>
              <a:rPr lang="cs-CZ" dirty="0" smtClean="0"/>
              <a:t> – </a:t>
            </a:r>
            <a:r>
              <a:rPr lang="cs-CZ" dirty="0" err="1" smtClean="0"/>
              <a:t>Obligation</a:t>
            </a:r>
            <a:r>
              <a:rPr lang="cs-CZ" dirty="0" smtClean="0"/>
              <a:t> </a:t>
            </a:r>
            <a:r>
              <a:rPr lang="cs-CZ" dirty="0" err="1" smtClean="0"/>
              <a:t>of</a:t>
            </a:r>
            <a:r>
              <a:rPr lang="cs-CZ" dirty="0" smtClean="0"/>
              <a:t> Public </a:t>
            </a:r>
            <a:r>
              <a:rPr lang="cs-CZ" dirty="0" err="1" smtClean="0"/>
              <a:t>Bodies</a:t>
            </a:r>
            <a:r>
              <a:rPr lang="cs-CZ" dirty="0" smtClean="0"/>
              <a:t/>
            </a:r>
            <a:br>
              <a:rPr lang="cs-CZ" dirty="0" smtClean="0"/>
            </a:br>
            <a:r>
              <a:rPr lang="cs-CZ" b="1" dirty="0" smtClean="0">
                <a:solidFill>
                  <a:srgbClr val="FF0000"/>
                </a:solidFill>
              </a:rPr>
              <a:t>1995 (sic!)</a:t>
            </a:r>
            <a:endParaRPr lang="cs-CZ" b="1" dirty="0">
              <a:solidFill>
                <a:srgbClr val="FF0000"/>
              </a:solidFill>
            </a:endParaRPr>
          </a:p>
        </p:txBody>
      </p:sp>
      <p:sp>
        <p:nvSpPr>
          <p:cNvPr id="3" name="Zástupný symbol pro obsah 2"/>
          <p:cNvSpPr>
            <a:spLocks noGrp="1"/>
          </p:cNvSpPr>
          <p:nvPr>
            <p:ph idx="1"/>
          </p:nvPr>
        </p:nvSpPr>
        <p:spPr>
          <a:xfrm>
            <a:off x="92207" y="1417638"/>
            <a:ext cx="8936531" cy="5313575"/>
          </a:xfrm>
        </p:spPr>
        <p:txBody>
          <a:bodyPr>
            <a:normAutofit fontScale="77500" lnSpcReduction="20000"/>
          </a:bodyPr>
          <a:lstStyle/>
          <a:p>
            <a:pPr marL="0" indent="0">
              <a:buNone/>
            </a:pPr>
            <a:r>
              <a:rPr lang="en-US" dirty="0" smtClean="0"/>
              <a:t>1</a:t>
            </a:r>
            <a:r>
              <a:rPr lang="en-US" dirty="0"/>
              <a:t>. Provision in a </a:t>
            </a:r>
            <a:r>
              <a:rPr lang="en-US" b="1" dirty="0"/>
              <a:t>completed form</a:t>
            </a:r>
            <a:r>
              <a:rPr lang="en-US" dirty="0"/>
              <a:t>, including any additional information best provided by the source, such as corrections made to decisions, catchwords added to them, and consolidation of </a:t>
            </a:r>
            <a:r>
              <a:rPr lang="en-US" dirty="0" smtClean="0"/>
              <a:t>legislation.</a:t>
            </a:r>
            <a:endParaRPr lang="cs-CZ" dirty="0" smtClean="0"/>
          </a:p>
          <a:p>
            <a:pPr marL="0" indent="0">
              <a:buNone/>
            </a:pPr>
            <a:r>
              <a:rPr lang="en-US" dirty="0" smtClean="0"/>
              <a:t>2</a:t>
            </a:r>
            <a:r>
              <a:rPr lang="en-US" dirty="0"/>
              <a:t>. Provision in an </a:t>
            </a:r>
            <a:r>
              <a:rPr lang="en-US" b="1" dirty="0"/>
              <a:t>authoritative form</a:t>
            </a:r>
            <a:r>
              <a:rPr lang="en-US" dirty="0"/>
              <a:t>, including “citations and numbering such that it can be cited to any court in an acceptable way”. </a:t>
            </a:r>
            <a:endParaRPr lang="cs-CZ" dirty="0" smtClean="0"/>
          </a:p>
          <a:p>
            <a:pPr marL="0" indent="0">
              <a:buNone/>
            </a:pPr>
            <a:r>
              <a:rPr lang="en-US" dirty="0" smtClean="0"/>
              <a:t>3</a:t>
            </a:r>
            <a:r>
              <a:rPr lang="en-US" dirty="0"/>
              <a:t>. Provision in the </a:t>
            </a:r>
            <a:r>
              <a:rPr lang="en-US" b="1" dirty="0"/>
              <a:t>form best facilitating dissemination</a:t>
            </a:r>
            <a:r>
              <a:rPr lang="en-US" dirty="0"/>
              <a:t>, including in any </a:t>
            </a:r>
            <a:r>
              <a:rPr lang="en-US" dirty="0" err="1"/>
              <a:t>computerised</a:t>
            </a:r>
            <a:r>
              <a:rPr lang="en-US" dirty="0"/>
              <a:t> form produced by government bodies “as a by-product of their normal work”. </a:t>
            </a:r>
            <a:endParaRPr lang="cs-CZ" dirty="0" smtClean="0"/>
          </a:p>
          <a:p>
            <a:pPr marL="0" indent="0">
              <a:buNone/>
            </a:pPr>
            <a:r>
              <a:rPr lang="en-US" dirty="0" smtClean="0"/>
              <a:t>4</a:t>
            </a:r>
            <a:r>
              <a:rPr lang="en-US" dirty="0"/>
              <a:t>. Provision to anyone who wishes to obtain it on a </a:t>
            </a:r>
            <a:r>
              <a:rPr lang="en-US" b="1" dirty="0"/>
              <a:t>cost recovery (</a:t>
            </a:r>
            <a:r>
              <a:rPr lang="en-US" b="1" dirty="0" err="1"/>
              <a:t>marginalcost</a:t>
            </a:r>
            <a:r>
              <a:rPr lang="en-US" b="1" dirty="0"/>
              <a:t>) basis</a:t>
            </a:r>
            <a:r>
              <a:rPr lang="en-US" dirty="0"/>
              <a:t>. </a:t>
            </a:r>
            <a:endParaRPr lang="cs-CZ" dirty="0" smtClean="0"/>
          </a:p>
          <a:p>
            <a:pPr marL="0" indent="0">
              <a:buNone/>
            </a:pPr>
            <a:r>
              <a:rPr lang="en-US" dirty="0" smtClean="0"/>
              <a:t>5</a:t>
            </a:r>
            <a:r>
              <a:rPr lang="en-US" dirty="0"/>
              <a:t>. Provision with </a:t>
            </a:r>
            <a:r>
              <a:rPr lang="en-US" b="1" dirty="0"/>
              <a:t>no restrictions on re-use</a:t>
            </a:r>
            <a:r>
              <a:rPr lang="en-US" dirty="0"/>
              <a:t> including for re-publication by any third parties with no </a:t>
            </a:r>
            <a:r>
              <a:rPr lang="en-US" dirty="0" err="1"/>
              <a:t>licence</a:t>
            </a:r>
            <a:r>
              <a:rPr lang="en-US" dirty="0"/>
              <a:t> fees</a:t>
            </a:r>
            <a:r>
              <a:rPr lang="en-US" dirty="0" smtClean="0"/>
              <a:t>.</a:t>
            </a:r>
            <a:endParaRPr lang="cs-CZ" dirty="0" smtClean="0"/>
          </a:p>
          <a:p>
            <a:pPr marL="0" indent="0">
              <a:buNone/>
            </a:pPr>
            <a:r>
              <a:rPr lang="en-US" dirty="0"/>
              <a:t>6. </a:t>
            </a:r>
            <a:r>
              <a:rPr lang="en-US" b="1" dirty="0"/>
              <a:t>Preservation</a:t>
            </a:r>
            <a:r>
              <a:rPr lang="en-US" dirty="0"/>
              <a:t> of a copy by the </a:t>
            </a:r>
            <a:r>
              <a:rPr lang="en-US" dirty="0" smtClean="0"/>
              <a:t>public</a:t>
            </a:r>
            <a:r>
              <a:rPr lang="cs-CZ" dirty="0" smtClean="0"/>
              <a:t> </a:t>
            </a:r>
            <a:r>
              <a:rPr lang="en-US" dirty="0" smtClean="0"/>
              <a:t>authority</a:t>
            </a:r>
            <a:r>
              <a:rPr lang="cs-CZ" dirty="0" smtClean="0"/>
              <a:t> </a:t>
            </a:r>
            <a:r>
              <a:rPr lang="cs-CZ" dirty="0" smtClean="0">
                <a:solidFill>
                  <a:srgbClr val="FF0000"/>
                </a:solidFill>
              </a:rPr>
              <a:t>(</a:t>
            </a:r>
            <a:r>
              <a:rPr lang="cs-CZ" dirty="0" err="1" smtClean="0">
                <a:solidFill>
                  <a:srgbClr val="FF0000"/>
                </a:solidFill>
              </a:rPr>
              <a:t>added</a:t>
            </a:r>
            <a:r>
              <a:rPr lang="cs-CZ" dirty="0" smtClean="0">
                <a:solidFill>
                  <a:srgbClr val="FF0000"/>
                </a:solidFill>
              </a:rPr>
              <a:t> 1997)</a:t>
            </a:r>
            <a:endParaRPr lang="cs-CZ" dirty="0">
              <a:solidFill>
                <a:srgbClr val="FF0000"/>
              </a:solidFill>
            </a:endParaRPr>
          </a:p>
        </p:txBody>
      </p:sp>
    </p:spTree>
    <p:extLst>
      <p:ext uri="{BB962C8B-B14F-4D97-AF65-F5344CB8AC3E}">
        <p14:creationId xmlns:p14="http://schemas.microsoft.com/office/powerpoint/2010/main" val="34114829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Nutnost</a:t>
            </a:r>
            <a:r>
              <a:rPr lang="en-US" dirty="0" smtClean="0"/>
              <a:t> “</a:t>
            </a:r>
            <a:r>
              <a:rPr lang="en-US" dirty="0" err="1" smtClean="0"/>
              <a:t>licencovat</a:t>
            </a:r>
            <a:r>
              <a:rPr lang="en-US" dirty="0" smtClean="0"/>
              <a:t>?”</a:t>
            </a:r>
            <a:endParaRPr lang="en-US" dirty="0"/>
          </a:p>
        </p:txBody>
      </p:sp>
      <p:sp>
        <p:nvSpPr>
          <p:cNvPr id="3" name="Content Placeholder 2"/>
          <p:cNvSpPr>
            <a:spLocks noGrp="1"/>
          </p:cNvSpPr>
          <p:nvPr>
            <p:ph idx="1"/>
          </p:nvPr>
        </p:nvSpPr>
        <p:spPr/>
        <p:txBody>
          <a:bodyPr/>
          <a:lstStyle/>
          <a:p>
            <a:r>
              <a:rPr lang="en-US" dirty="0"/>
              <a:t>2003/98</a:t>
            </a:r>
            <a:r>
              <a:rPr lang="en-US" dirty="0" smtClean="0"/>
              <a:t>/ES - 2013</a:t>
            </a:r>
            <a:r>
              <a:rPr lang="en-US" dirty="0"/>
              <a:t>/37</a:t>
            </a:r>
            <a:r>
              <a:rPr lang="en-US" dirty="0" smtClean="0"/>
              <a:t>/EU – PSI </a:t>
            </a:r>
            <a:r>
              <a:rPr lang="en-US" dirty="0" err="1" smtClean="0"/>
              <a:t>Směrnice</a:t>
            </a:r>
            <a:endParaRPr lang="en-US" dirty="0" smtClean="0"/>
          </a:p>
          <a:p>
            <a:r>
              <a:rPr lang="en-US" dirty="0" smtClean="0"/>
              <a:t>§ 88a (</a:t>
            </a:r>
            <a:r>
              <a:rPr lang="en-US" dirty="0"/>
              <a:t>1) </a:t>
            </a:r>
            <a:r>
              <a:rPr lang="en-US" dirty="0" err="1"/>
              <a:t>Zvláštní</a:t>
            </a:r>
            <a:r>
              <a:rPr lang="en-US" dirty="0"/>
              <a:t> </a:t>
            </a:r>
            <a:r>
              <a:rPr lang="en-US" dirty="0" err="1"/>
              <a:t>práva</a:t>
            </a:r>
            <a:r>
              <a:rPr lang="en-US" dirty="0"/>
              <a:t> k </a:t>
            </a:r>
            <a:r>
              <a:rPr lang="en-US" dirty="0" err="1"/>
              <a:t>databázi</a:t>
            </a:r>
            <a:r>
              <a:rPr lang="en-US" dirty="0"/>
              <a:t> (§ 90) </a:t>
            </a:r>
            <a:r>
              <a:rPr lang="en-US" dirty="0" err="1"/>
              <a:t>přísluší</a:t>
            </a:r>
            <a:r>
              <a:rPr lang="en-US" dirty="0"/>
              <a:t> </a:t>
            </a:r>
            <a:r>
              <a:rPr lang="en-US" dirty="0" err="1"/>
              <a:t>pořizovateli</a:t>
            </a:r>
            <a:r>
              <a:rPr lang="en-US" dirty="0"/>
              <a:t> </a:t>
            </a:r>
            <a:r>
              <a:rPr lang="en-US" dirty="0" err="1"/>
              <a:t>databáze</a:t>
            </a:r>
            <a:r>
              <a:rPr lang="en-US" dirty="0"/>
              <a:t>, </a:t>
            </a:r>
            <a:r>
              <a:rPr lang="en-US" dirty="0" err="1"/>
              <a:t>pokud</a:t>
            </a:r>
            <a:r>
              <a:rPr lang="en-US" dirty="0"/>
              <a:t> </a:t>
            </a:r>
            <a:r>
              <a:rPr lang="en-US" dirty="0" err="1"/>
              <a:t>pořízení</a:t>
            </a:r>
            <a:r>
              <a:rPr lang="en-US" dirty="0"/>
              <a:t>, </a:t>
            </a:r>
            <a:r>
              <a:rPr lang="en-US" dirty="0" err="1"/>
              <a:t>ověření</a:t>
            </a:r>
            <a:r>
              <a:rPr lang="en-US" dirty="0"/>
              <a:t> </a:t>
            </a:r>
            <a:r>
              <a:rPr lang="en-US" dirty="0" err="1"/>
              <a:t>nebo</a:t>
            </a:r>
            <a:r>
              <a:rPr lang="en-US" dirty="0"/>
              <a:t> </a:t>
            </a:r>
            <a:r>
              <a:rPr lang="en-US" dirty="0" err="1"/>
              <a:t>předvedení</a:t>
            </a:r>
            <a:r>
              <a:rPr lang="en-US" dirty="0"/>
              <a:t> </a:t>
            </a:r>
            <a:r>
              <a:rPr lang="en-US" dirty="0" err="1"/>
              <a:t>obsahu</a:t>
            </a:r>
            <a:r>
              <a:rPr lang="en-US" dirty="0"/>
              <a:t> </a:t>
            </a:r>
            <a:r>
              <a:rPr lang="en-US" dirty="0" err="1"/>
              <a:t>databáze</a:t>
            </a:r>
            <a:r>
              <a:rPr lang="en-US" dirty="0"/>
              <a:t> </a:t>
            </a:r>
            <a:r>
              <a:rPr lang="en-US" dirty="0" err="1"/>
              <a:t>představuje</a:t>
            </a:r>
            <a:r>
              <a:rPr lang="en-US" dirty="0"/>
              <a:t> </a:t>
            </a:r>
            <a:r>
              <a:rPr lang="en-US" dirty="0" err="1"/>
              <a:t>kvalitativně</a:t>
            </a:r>
            <a:r>
              <a:rPr lang="en-US" dirty="0"/>
              <a:t> </a:t>
            </a:r>
            <a:r>
              <a:rPr lang="en-US" dirty="0" err="1"/>
              <a:t>nebo</a:t>
            </a:r>
            <a:r>
              <a:rPr lang="en-US" dirty="0"/>
              <a:t> </a:t>
            </a:r>
            <a:r>
              <a:rPr lang="en-US" dirty="0" err="1"/>
              <a:t>kvantitativně</a:t>
            </a:r>
            <a:r>
              <a:rPr lang="en-US" dirty="0"/>
              <a:t> </a:t>
            </a:r>
            <a:r>
              <a:rPr lang="en-US" dirty="0" err="1"/>
              <a:t>podstatný</a:t>
            </a:r>
            <a:r>
              <a:rPr lang="en-US" dirty="0"/>
              <a:t> </a:t>
            </a:r>
            <a:r>
              <a:rPr lang="en-US" dirty="0" err="1"/>
              <a:t>vklad</a:t>
            </a:r>
            <a:r>
              <a:rPr lang="en-US" dirty="0"/>
              <a:t> bez </a:t>
            </a:r>
            <a:r>
              <a:rPr lang="en-US" dirty="0" err="1"/>
              <a:t>ohledu</a:t>
            </a:r>
            <a:r>
              <a:rPr lang="en-US" dirty="0"/>
              <a:t> </a:t>
            </a:r>
            <a:r>
              <a:rPr lang="en-US" dirty="0" err="1"/>
              <a:t>na</a:t>
            </a:r>
            <a:r>
              <a:rPr lang="en-US" dirty="0"/>
              <a:t> to, </a:t>
            </a:r>
            <a:r>
              <a:rPr lang="en-US" dirty="0" err="1"/>
              <a:t>zda</a:t>
            </a:r>
            <a:r>
              <a:rPr lang="en-US" dirty="0"/>
              <a:t> </a:t>
            </a:r>
            <a:r>
              <a:rPr lang="en-US" dirty="0" err="1"/>
              <a:t>databáze</a:t>
            </a:r>
            <a:r>
              <a:rPr lang="en-US" dirty="0"/>
              <a:t> </a:t>
            </a:r>
            <a:r>
              <a:rPr lang="en-US" dirty="0" err="1"/>
              <a:t>nebo</a:t>
            </a:r>
            <a:r>
              <a:rPr lang="en-US" dirty="0"/>
              <a:t> </a:t>
            </a:r>
            <a:r>
              <a:rPr lang="en-US" dirty="0" err="1"/>
              <a:t>její</a:t>
            </a:r>
            <a:r>
              <a:rPr lang="en-US" dirty="0"/>
              <a:t> </a:t>
            </a:r>
            <a:r>
              <a:rPr lang="en-US" dirty="0" err="1"/>
              <a:t>obsah</a:t>
            </a:r>
            <a:r>
              <a:rPr lang="en-US" dirty="0"/>
              <a:t> </a:t>
            </a:r>
            <a:r>
              <a:rPr lang="en-US" dirty="0" err="1"/>
              <a:t>jsou</a:t>
            </a:r>
            <a:r>
              <a:rPr lang="en-US" dirty="0"/>
              <a:t> </a:t>
            </a:r>
            <a:r>
              <a:rPr lang="en-US" dirty="0" err="1"/>
              <a:t>předmětem</a:t>
            </a:r>
            <a:r>
              <a:rPr lang="en-US" dirty="0"/>
              <a:t> </a:t>
            </a:r>
            <a:r>
              <a:rPr lang="en-US" dirty="0" err="1"/>
              <a:t>autorskoprávní</a:t>
            </a:r>
            <a:r>
              <a:rPr lang="en-US" dirty="0"/>
              <a:t> </a:t>
            </a:r>
            <a:r>
              <a:rPr lang="en-US" dirty="0" err="1"/>
              <a:t>nebo</a:t>
            </a:r>
            <a:r>
              <a:rPr lang="en-US" dirty="0"/>
              <a:t> </a:t>
            </a:r>
            <a:r>
              <a:rPr lang="en-US" dirty="0" err="1"/>
              <a:t>jiné</a:t>
            </a:r>
            <a:r>
              <a:rPr lang="en-US" dirty="0"/>
              <a:t> </a:t>
            </a:r>
            <a:r>
              <a:rPr lang="en-US" dirty="0" err="1"/>
              <a:t>ochrany</a:t>
            </a:r>
            <a:r>
              <a:rPr lang="en-US" dirty="0"/>
              <a:t>.</a:t>
            </a:r>
            <a:endParaRPr lang="en-US" dirty="0" smtClean="0"/>
          </a:p>
          <a:p>
            <a:endParaRPr lang="en-US" dirty="0" smtClean="0"/>
          </a:p>
          <a:p>
            <a:endParaRPr lang="en-US" dirty="0"/>
          </a:p>
        </p:txBody>
      </p:sp>
    </p:spTree>
    <p:extLst>
      <p:ext uri="{BB962C8B-B14F-4D97-AF65-F5344CB8AC3E}">
        <p14:creationId xmlns:p14="http://schemas.microsoft.com/office/powerpoint/2010/main" val="11126450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err="1" smtClean="0"/>
              <a:t>The</a:t>
            </a:r>
            <a:r>
              <a:rPr lang="cs-CZ" dirty="0" smtClean="0"/>
              <a:t> </a:t>
            </a:r>
            <a:r>
              <a:rPr lang="cs-CZ" dirty="0" err="1" smtClean="0"/>
              <a:t>Consequences</a:t>
            </a:r>
            <a:endParaRPr lang="cs-CZ" dirty="0"/>
          </a:p>
        </p:txBody>
      </p:sp>
      <p:sp>
        <p:nvSpPr>
          <p:cNvPr id="5" name="Zástupný symbol pro text 4"/>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12198107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de-AT" dirty="0" smtClean="0"/>
              <a:t>On j</a:t>
            </a:r>
            <a:r>
              <a:rPr lang="cs-CZ" dirty="0" err="1" smtClean="0"/>
              <a:t>ůtůb</a:t>
            </a:r>
            <a:endParaRPr lang="cs-CZ" dirty="0"/>
          </a:p>
        </p:txBody>
      </p:sp>
      <p:sp>
        <p:nvSpPr>
          <p:cNvPr id="3" name="Zástupný symbol pro obsah 2"/>
          <p:cNvSpPr>
            <a:spLocks noGrp="1"/>
          </p:cNvSpPr>
          <p:nvPr>
            <p:ph idx="1"/>
          </p:nvPr>
        </p:nvSpPr>
        <p:spPr/>
        <p:txBody>
          <a:bodyPr/>
          <a:lstStyle/>
          <a:p>
            <a:endParaRPr lang="cs-CZ"/>
          </a:p>
        </p:txBody>
      </p:sp>
      <p:pic>
        <p:nvPicPr>
          <p:cNvPr id="3074" name="Picture 2" descr="http://i.ytimg.com/vi/vXr-2hwTk58/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71650"/>
            <a:ext cx="9144000" cy="5086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05994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Open Access to </a:t>
            </a:r>
            <a:r>
              <a:rPr lang="cs-CZ" dirty="0" err="1" smtClean="0"/>
              <a:t>Law</a:t>
            </a:r>
            <a:endParaRPr lang="cs-CZ" dirty="0"/>
          </a:p>
        </p:txBody>
      </p:sp>
      <p:sp>
        <p:nvSpPr>
          <p:cNvPr id="3" name="Zástupný symbol pro obsah 2"/>
          <p:cNvSpPr>
            <a:spLocks noGrp="1"/>
          </p:cNvSpPr>
          <p:nvPr>
            <p:ph idx="1"/>
          </p:nvPr>
        </p:nvSpPr>
        <p:spPr/>
        <p:txBody>
          <a:bodyPr/>
          <a:lstStyle/>
          <a:p>
            <a:r>
              <a:rPr lang="en-US" i="1" dirty="0"/>
              <a:t> "Swartz downloaded public court documents from the </a:t>
            </a:r>
            <a:r>
              <a:rPr lang="en-US" i="1" dirty="0">
                <a:hlinkClick r:id="rId2"/>
              </a:rPr>
              <a:t>PACER system</a:t>
            </a:r>
            <a:r>
              <a:rPr lang="en-US" i="1" dirty="0"/>
              <a:t> in an effort to make them available outside of the expensive service. The move drew the attention of the FBI, which ultimately decided not to press charges as the documents, were, in fact, public."</a:t>
            </a:r>
            <a:endParaRPr lang="cs-CZ" i="1" dirty="0"/>
          </a:p>
        </p:txBody>
      </p:sp>
    </p:spTree>
    <p:extLst>
      <p:ext uri="{BB962C8B-B14F-4D97-AF65-F5344CB8AC3E}">
        <p14:creationId xmlns:p14="http://schemas.microsoft.com/office/powerpoint/2010/main" val="29861765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Resumé	</a:t>
            </a:r>
            <a:endParaRPr lang="cs-CZ" dirty="0"/>
          </a:p>
        </p:txBody>
      </p:sp>
      <p:sp>
        <p:nvSpPr>
          <p:cNvPr id="3" name="Zástupný symbol pro obsah 2"/>
          <p:cNvSpPr>
            <a:spLocks noGrp="1"/>
          </p:cNvSpPr>
          <p:nvPr>
            <p:ph idx="1"/>
          </p:nvPr>
        </p:nvSpPr>
        <p:spPr/>
        <p:txBody>
          <a:bodyPr/>
          <a:lstStyle/>
          <a:p>
            <a:r>
              <a:rPr lang="cs-CZ" dirty="0" smtClean="0"/>
              <a:t>Přístup k právu</a:t>
            </a:r>
          </a:p>
          <a:p>
            <a:r>
              <a:rPr lang="cs-CZ" dirty="0" smtClean="0"/>
              <a:t>Legitimita (?)</a:t>
            </a:r>
          </a:p>
          <a:p>
            <a:r>
              <a:rPr lang="cs-CZ" dirty="0" smtClean="0"/>
              <a:t>(Ne)oficiální zdroje</a:t>
            </a:r>
          </a:p>
          <a:p>
            <a:r>
              <a:rPr lang="cs-CZ" dirty="0" err="1" smtClean="0"/>
              <a:t>eSbírka</a:t>
            </a:r>
            <a:endParaRPr lang="cs-CZ" dirty="0" smtClean="0"/>
          </a:p>
          <a:p>
            <a:r>
              <a:rPr lang="cs-CZ" dirty="0" smtClean="0"/>
              <a:t>Jak v zahraničí?</a:t>
            </a:r>
          </a:p>
          <a:p>
            <a:r>
              <a:rPr lang="cs-CZ" dirty="0" smtClean="0"/>
              <a:t>Právo omezující přístup k právu</a:t>
            </a:r>
          </a:p>
          <a:p>
            <a:r>
              <a:rPr lang="cs-CZ" dirty="0" err="1" smtClean="0"/>
              <a:t>The</a:t>
            </a:r>
            <a:r>
              <a:rPr lang="cs-CZ" dirty="0" smtClean="0"/>
              <a:t> Internet</a:t>
            </a:r>
            <a:r>
              <a:rPr lang="en-US" dirty="0" smtClean="0"/>
              <a:t>’s Own Boy</a:t>
            </a:r>
            <a:endParaRPr lang="cs-CZ" dirty="0"/>
          </a:p>
        </p:txBody>
      </p:sp>
    </p:spTree>
    <p:extLst>
      <p:ext uri="{BB962C8B-B14F-4D97-AF65-F5344CB8AC3E}">
        <p14:creationId xmlns:p14="http://schemas.microsoft.com/office/powerpoint/2010/main" val="33418902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Děkuji</a:t>
            </a:r>
            <a:r>
              <a:rPr lang="en-US" dirty="0" smtClean="0"/>
              <a:t> </a:t>
            </a:r>
            <a:r>
              <a:rPr lang="en-US" dirty="0" err="1" smtClean="0"/>
              <a:t>za</a:t>
            </a:r>
            <a:r>
              <a:rPr lang="en-US" dirty="0" smtClean="0"/>
              <a:t> </a:t>
            </a:r>
            <a:r>
              <a:rPr lang="en-US" dirty="0" err="1" smtClean="0"/>
              <a:t>pozornost</a:t>
            </a:r>
            <a:r>
              <a:rPr lang="en-US" dirty="0" smtClean="0"/>
              <a:t>!</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6952531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Váš úkol</a:t>
            </a:r>
            <a:endParaRPr lang="cs-CZ" dirty="0"/>
          </a:p>
        </p:txBody>
      </p:sp>
      <p:sp>
        <p:nvSpPr>
          <p:cNvPr id="3" name="Zástupný symbol pro obsah 2"/>
          <p:cNvSpPr>
            <a:spLocks noGrp="1"/>
          </p:cNvSpPr>
          <p:nvPr>
            <p:ph idx="1"/>
          </p:nvPr>
        </p:nvSpPr>
        <p:spPr/>
        <p:txBody>
          <a:bodyPr/>
          <a:lstStyle/>
          <a:p>
            <a:r>
              <a:rPr lang="cs-CZ" dirty="0" smtClean="0"/>
              <a:t>Vyhodnoťte naplňování těchto principů v České republice</a:t>
            </a:r>
          </a:p>
          <a:p>
            <a:endParaRPr lang="cs-CZ" dirty="0"/>
          </a:p>
        </p:txBody>
      </p:sp>
    </p:spTree>
    <p:extLst>
      <p:ext uri="{BB962C8B-B14F-4D97-AF65-F5344CB8AC3E}">
        <p14:creationId xmlns:p14="http://schemas.microsoft.com/office/powerpoint/2010/main" val="2789707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Obecně</a:t>
            </a:r>
            <a:endParaRPr lang="en-US" dirty="0"/>
          </a:p>
        </p:txBody>
      </p:sp>
      <p:sp>
        <p:nvSpPr>
          <p:cNvPr id="3" name="Content Placeholder 2"/>
          <p:cNvSpPr>
            <a:spLocks noGrp="1"/>
          </p:cNvSpPr>
          <p:nvPr>
            <p:ph idx="1"/>
          </p:nvPr>
        </p:nvSpPr>
        <p:spPr/>
        <p:txBody>
          <a:bodyPr/>
          <a:lstStyle/>
          <a:p>
            <a:r>
              <a:rPr lang="cs-CZ" dirty="0" smtClean="0"/>
              <a:t>Veřejný zájem?</a:t>
            </a:r>
          </a:p>
          <a:p>
            <a:r>
              <a:rPr lang="cs-CZ" dirty="0">
                <a:hlinkClick r:id="rId2"/>
              </a:rPr>
              <a:t>http://www.novatrixprint.cz/databaze</a:t>
            </a:r>
            <a:r>
              <a:rPr lang="cs-CZ" dirty="0" smtClean="0">
                <a:hlinkClick r:id="rId2"/>
              </a:rPr>
              <a:t>#</a:t>
            </a:r>
            <a:endParaRPr lang="cs-CZ" dirty="0" smtClean="0"/>
          </a:p>
          <a:p>
            <a:pPr marL="0" indent="0">
              <a:buNone/>
            </a:pPr>
            <a:r>
              <a:rPr lang="cs-CZ" b="1" dirty="0" err="1" smtClean="0"/>
              <a:t>Lon</a:t>
            </a:r>
            <a:r>
              <a:rPr lang="cs-CZ" b="1" dirty="0" smtClean="0"/>
              <a:t> </a:t>
            </a:r>
            <a:r>
              <a:rPr lang="cs-CZ" b="1" dirty="0" err="1" smtClean="0"/>
              <a:t>Fuller</a:t>
            </a:r>
            <a:r>
              <a:rPr lang="cs-CZ" b="1" dirty="0" smtClean="0"/>
              <a:t> – </a:t>
            </a:r>
            <a:r>
              <a:rPr lang="cs-CZ" b="1" dirty="0" err="1" smtClean="0"/>
              <a:t>The</a:t>
            </a:r>
            <a:r>
              <a:rPr lang="cs-CZ" b="1" dirty="0" smtClean="0"/>
              <a:t> Morality </a:t>
            </a:r>
            <a:r>
              <a:rPr lang="cs-CZ" b="1" dirty="0" err="1" smtClean="0"/>
              <a:t>of</a:t>
            </a:r>
            <a:r>
              <a:rPr lang="cs-CZ" b="1" dirty="0" smtClean="0"/>
              <a:t> </a:t>
            </a:r>
            <a:r>
              <a:rPr lang="cs-CZ" b="1" dirty="0" err="1" smtClean="0"/>
              <a:t>Law</a:t>
            </a:r>
            <a:endParaRPr lang="cs-CZ" b="1" dirty="0" smtClean="0"/>
          </a:p>
          <a:p>
            <a:pPr marL="0" indent="0">
              <a:buNone/>
            </a:pPr>
            <a:r>
              <a:rPr lang="en-US" dirty="0"/>
              <a:t>Eight routes of failure for any legal system</a:t>
            </a:r>
          </a:p>
          <a:p>
            <a:r>
              <a:rPr lang="en-US" dirty="0" smtClean="0"/>
              <a:t>Failure </a:t>
            </a:r>
            <a:r>
              <a:rPr lang="en-US" dirty="0"/>
              <a:t>to publicize or make known the rules of law.</a:t>
            </a:r>
          </a:p>
          <a:p>
            <a:endParaRPr lang="cs-CZ" dirty="0" smtClean="0"/>
          </a:p>
        </p:txBody>
      </p:sp>
    </p:spTree>
    <p:extLst>
      <p:ext uri="{BB962C8B-B14F-4D97-AF65-F5344CB8AC3E}">
        <p14:creationId xmlns:p14="http://schemas.microsoft.com/office/powerpoint/2010/main" val="17979762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Přístup</a:t>
            </a:r>
            <a:r>
              <a:rPr lang="en-US" dirty="0" smtClean="0"/>
              <a:t> k </a:t>
            </a:r>
            <a:r>
              <a:rPr lang="en-US" dirty="0" err="1" smtClean="0"/>
              <a:t>právu</a:t>
            </a:r>
            <a:r>
              <a:rPr lang="en-US" dirty="0" smtClean="0"/>
              <a:t> v ČR</a:t>
            </a:r>
            <a:endParaRPr lang="en-US" dirty="0"/>
          </a:p>
        </p:txBody>
      </p:sp>
      <p:sp>
        <p:nvSpPr>
          <p:cNvPr id="3" name="Content Placeholder 2"/>
          <p:cNvSpPr>
            <a:spLocks noGrp="1"/>
          </p:cNvSpPr>
          <p:nvPr>
            <p:ph idx="1"/>
          </p:nvPr>
        </p:nvSpPr>
        <p:spPr/>
        <p:txBody>
          <a:bodyPr/>
          <a:lstStyle/>
          <a:p>
            <a:r>
              <a:rPr lang="en-US" dirty="0" err="1"/>
              <a:t>přístup</a:t>
            </a:r>
            <a:r>
              <a:rPr lang="en-US" dirty="0"/>
              <a:t> k </a:t>
            </a:r>
            <a:r>
              <a:rPr lang="en-US" dirty="0" err="1"/>
              <a:t>platnému</a:t>
            </a:r>
            <a:r>
              <a:rPr lang="en-US" dirty="0"/>
              <a:t> </a:t>
            </a:r>
            <a:r>
              <a:rPr lang="en-US" dirty="0" err="1" smtClean="0"/>
              <a:t>právu</a:t>
            </a:r>
            <a:r>
              <a:rPr lang="cs-CZ" dirty="0" smtClean="0"/>
              <a:t> (</a:t>
            </a:r>
            <a:r>
              <a:rPr lang="cs-CZ" dirty="0" err="1" smtClean="0"/>
              <a:t>oficiláně</a:t>
            </a:r>
            <a:r>
              <a:rPr lang="cs-CZ" dirty="0" smtClean="0"/>
              <a:t>?)</a:t>
            </a:r>
            <a:r>
              <a:rPr lang="en-US" dirty="0" smtClean="0"/>
              <a:t>:</a:t>
            </a:r>
          </a:p>
          <a:p>
            <a:pPr lvl="1"/>
            <a:r>
              <a:rPr lang="en-US" dirty="0" err="1"/>
              <a:t>L</a:t>
            </a:r>
            <a:r>
              <a:rPr lang="en-US" dirty="0" err="1" smtClean="0"/>
              <a:t>istinna</a:t>
            </a:r>
            <a:r>
              <a:rPr lang="en-US" dirty="0" smtClean="0"/>
              <a:t>́ </a:t>
            </a:r>
            <a:r>
              <a:rPr lang="en-US" dirty="0" err="1"/>
              <a:t>Sbírka</a:t>
            </a:r>
            <a:r>
              <a:rPr lang="en-US" dirty="0"/>
              <a:t> </a:t>
            </a:r>
            <a:r>
              <a:rPr lang="en-US" dirty="0" err="1"/>
              <a:t>zákonu</a:t>
            </a:r>
            <a:r>
              <a:rPr lang="en-US" dirty="0"/>
              <a:t>̊ a </a:t>
            </a:r>
            <a:r>
              <a:rPr lang="en-US" dirty="0" err="1"/>
              <a:t>Sbírka</a:t>
            </a:r>
            <a:r>
              <a:rPr lang="en-US" dirty="0"/>
              <a:t> </a:t>
            </a:r>
            <a:r>
              <a:rPr lang="en-US" dirty="0" err="1"/>
              <a:t>mezinárodních</a:t>
            </a:r>
            <a:r>
              <a:rPr lang="en-US" dirty="0"/>
              <a:t> </a:t>
            </a:r>
            <a:r>
              <a:rPr lang="en-US" dirty="0" err="1"/>
              <a:t>smluv</a:t>
            </a:r>
            <a:r>
              <a:rPr lang="en-US" dirty="0"/>
              <a:t> </a:t>
            </a:r>
            <a:r>
              <a:rPr lang="en-US" dirty="0" err="1"/>
              <a:t>jako</a:t>
            </a:r>
            <a:r>
              <a:rPr lang="en-US" dirty="0"/>
              <a:t> </a:t>
            </a:r>
            <a:r>
              <a:rPr lang="en-US" dirty="0" err="1" smtClean="0"/>
              <a:t>jedina</a:t>
            </a:r>
            <a:r>
              <a:rPr lang="en-US" dirty="0" smtClean="0"/>
              <a:t>́ </a:t>
            </a:r>
            <a:r>
              <a:rPr lang="en-US" dirty="0" err="1" smtClean="0"/>
              <a:t>závazna</a:t>
            </a:r>
            <a:r>
              <a:rPr lang="en-US" dirty="0" smtClean="0"/>
              <a:t>́ </a:t>
            </a:r>
            <a:r>
              <a:rPr lang="en-US" dirty="0"/>
              <a:t>(</a:t>
            </a:r>
            <a:r>
              <a:rPr lang="en-US" dirty="0" err="1"/>
              <a:t>pramen</a:t>
            </a:r>
            <a:r>
              <a:rPr lang="en-US" dirty="0"/>
              <a:t> </a:t>
            </a:r>
            <a:r>
              <a:rPr lang="en-US" dirty="0" err="1"/>
              <a:t>psaného</a:t>
            </a:r>
            <a:r>
              <a:rPr lang="en-US" dirty="0"/>
              <a:t> </a:t>
            </a:r>
            <a:r>
              <a:rPr lang="en-US" dirty="0" err="1"/>
              <a:t>práva</a:t>
            </a:r>
            <a:r>
              <a:rPr lang="en-US" dirty="0" smtClean="0"/>
              <a:t>)</a:t>
            </a:r>
            <a:r>
              <a:rPr lang="cs-CZ" dirty="0" smtClean="0"/>
              <a:t> - </a:t>
            </a:r>
            <a:endParaRPr lang="en-US" dirty="0" smtClean="0"/>
          </a:p>
          <a:p>
            <a:pPr lvl="1"/>
            <a:r>
              <a:rPr lang="en-US" dirty="0" err="1" smtClean="0"/>
              <a:t>Informativní</a:t>
            </a:r>
            <a:r>
              <a:rPr lang="en-US" dirty="0" smtClean="0"/>
              <a:t> </a:t>
            </a:r>
            <a:r>
              <a:rPr lang="en-US" dirty="0" err="1" smtClean="0"/>
              <a:t>stejnopis</a:t>
            </a:r>
            <a:r>
              <a:rPr lang="en-US" dirty="0" smtClean="0"/>
              <a:t> </a:t>
            </a:r>
            <a:r>
              <a:rPr lang="en-US" dirty="0" err="1" smtClean="0"/>
              <a:t>Sbírky</a:t>
            </a:r>
            <a:r>
              <a:rPr lang="en-US" dirty="0" smtClean="0"/>
              <a:t> </a:t>
            </a:r>
            <a:r>
              <a:rPr lang="en-US" dirty="0" err="1" smtClean="0"/>
              <a:t>zákonu</a:t>
            </a:r>
            <a:r>
              <a:rPr lang="en-US" dirty="0" smtClean="0"/>
              <a:t>̊ a </a:t>
            </a:r>
            <a:r>
              <a:rPr lang="en-US" dirty="0" err="1" smtClean="0"/>
              <a:t>Sbírky</a:t>
            </a:r>
            <a:r>
              <a:rPr lang="en-US" dirty="0" smtClean="0"/>
              <a:t> </a:t>
            </a:r>
            <a:r>
              <a:rPr lang="en-US" dirty="0" err="1"/>
              <a:t>mezinárodních</a:t>
            </a:r>
            <a:r>
              <a:rPr lang="en-US" dirty="0"/>
              <a:t> </a:t>
            </a:r>
            <a:r>
              <a:rPr lang="en-US" dirty="0" err="1" smtClean="0"/>
              <a:t>smluv</a:t>
            </a:r>
            <a:r>
              <a:rPr lang="cs-CZ" dirty="0"/>
              <a:t> (</a:t>
            </a:r>
            <a:r>
              <a:rPr lang="cs-CZ" dirty="0">
                <a:hlinkClick r:id="rId2"/>
              </a:rPr>
              <a:t>http://aplikace.mvcr.cz/</a:t>
            </a:r>
            <a:r>
              <a:rPr lang="cs-CZ" dirty="0" err="1">
                <a:hlinkClick r:id="rId2"/>
              </a:rPr>
              <a:t>sbirka-zakonu</a:t>
            </a:r>
            <a:r>
              <a:rPr lang="cs-CZ" dirty="0" smtClean="0">
                <a:hlinkClick r:id="rId2"/>
              </a:rPr>
              <a:t>/</a:t>
            </a:r>
            <a:r>
              <a:rPr lang="cs-CZ" dirty="0" smtClean="0"/>
              <a:t>)</a:t>
            </a:r>
          </a:p>
          <a:p>
            <a:r>
              <a:rPr lang="cs-CZ" dirty="0" smtClean="0"/>
              <a:t>přístup k judikatuře:</a:t>
            </a:r>
          </a:p>
          <a:p>
            <a:pPr lvl="1"/>
            <a:r>
              <a:rPr lang="cs-CZ" dirty="0" smtClean="0"/>
              <a:t>?</a:t>
            </a:r>
          </a:p>
          <a:p>
            <a:pPr lvl="1"/>
            <a:endParaRPr lang="cs-CZ" dirty="0" smtClean="0"/>
          </a:p>
          <a:p>
            <a:pPr lvl="1"/>
            <a:endParaRPr lang="en-US" dirty="0"/>
          </a:p>
        </p:txBody>
      </p:sp>
    </p:spTree>
    <p:extLst>
      <p:ext uri="{BB962C8B-B14F-4D97-AF65-F5344CB8AC3E}">
        <p14:creationId xmlns:p14="http://schemas.microsoft.com/office/powerpoint/2010/main" val="39161742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Kauza „přílepků“</a:t>
            </a:r>
            <a:endParaRPr lang="cs-CZ" dirty="0"/>
          </a:p>
        </p:txBody>
      </p:sp>
      <p:sp>
        <p:nvSpPr>
          <p:cNvPr id="3" name="Zástupný symbol pro obsah 2"/>
          <p:cNvSpPr>
            <a:spLocks noGrp="1"/>
          </p:cNvSpPr>
          <p:nvPr>
            <p:ph idx="1"/>
          </p:nvPr>
        </p:nvSpPr>
        <p:spPr/>
        <p:txBody>
          <a:bodyPr>
            <a:normAutofit fontScale="62500" lnSpcReduction="20000"/>
          </a:bodyPr>
          <a:lstStyle/>
          <a:p>
            <a:r>
              <a:rPr lang="cs-CZ" dirty="0"/>
              <a:t>Návrh skupiny senátorů na zrušení části zákona č. 319/2001 Sb., která se stala součástí jeho přechodných ustanovení na základě novely, která byla přijata údajným neústavním postupem - VYHOVĚNO</a:t>
            </a:r>
          </a:p>
          <a:p>
            <a:r>
              <a:rPr lang="cs-CZ" dirty="0"/>
              <a:t>Napadená ustanovení se týkala vztahů vkladatelů určitých bank k těmto bankám, resp. vůči Fondu pojištění vkladů. Napadená ustanovení dle navrhovatelů rozšiřují okruh oprávněných osob, mění proceduru a vstupují do již jednou zákonem řešených vztahů (navrhovatelé polemizují, zda se jedná o pravou či nepravou retroaktivitu). Jedná se o to, jakým způsobem se mají odškodňovat klienti zkrachovalých bank. Zákonodárce zde na úkor zajišťovacího fondu, hospodařícího s prostředky odevzdanými soukromými subjekty, nakládá s těmito prostředky v rozporu s obecně stanovenými pravidly, a v důsledku toho určitou skupinu či určitý subjekt zvýhodňuje oproti ostatním. Prostředky vybrané od klientů bank, které jsou určeny k odškodnění klientů bank, budou poskytnuty nad rámec pravidel, která platila v době, kdy banky do Fondu přispívaly.</a:t>
            </a:r>
          </a:p>
          <a:p>
            <a:endParaRPr lang="cs-CZ" dirty="0"/>
          </a:p>
        </p:txBody>
      </p:sp>
    </p:spTree>
    <p:extLst>
      <p:ext uri="{BB962C8B-B14F-4D97-AF65-F5344CB8AC3E}">
        <p14:creationId xmlns:p14="http://schemas.microsoft.com/office/powerpoint/2010/main" val="582829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t>Ústavní</a:t>
            </a:r>
            <a:r>
              <a:rPr lang="en-US" b="1" dirty="0" smtClean="0"/>
              <a:t> </a:t>
            </a:r>
            <a:r>
              <a:rPr lang="en-US" b="1" dirty="0" err="1" smtClean="0"/>
              <a:t>základy</a:t>
            </a:r>
            <a:r>
              <a:rPr lang="en-US" b="1" dirty="0" smtClean="0"/>
              <a:t> – </a:t>
            </a:r>
            <a:r>
              <a:rPr lang="en-US" b="1" dirty="0" err="1" smtClean="0"/>
              <a:t>ty</a:t>
            </a:r>
            <a:r>
              <a:rPr lang="en-US" b="1" dirty="0" smtClean="0"/>
              <a:t> </a:t>
            </a:r>
            <a:r>
              <a:rPr lang="en-US" b="1" dirty="0" err="1" smtClean="0"/>
              <a:t>přílepky</a:t>
            </a:r>
            <a:r>
              <a:rPr lang="en-US" b="1" dirty="0" smtClean="0"/>
              <a:t/>
            </a:r>
            <a:br>
              <a:rPr lang="en-US" b="1" dirty="0" smtClean="0"/>
            </a:br>
            <a:r>
              <a:rPr lang="en-US" b="1" dirty="0"/>
              <a:t>Pl. ÚS 77/06 </a:t>
            </a:r>
          </a:p>
        </p:txBody>
      </p:sp>
      <p:sp>
        <p:nvSpPr>
          <p:cNvPr id="3" name="Content Placeholder 2"/>
          <p:cNvSpPr>
            <a:spLocks noGrp="1"/>
          </p:cNvSpPr>
          <p:nvPr>
            <p:ph idx="1"/>
          </p:nvPr>
        </p:nvSpPr>
        <p:spPr/>
        <p:txBody>
          <a:bodyPr>
            <a:noAutofit/>
          </a:bodyPr>
          <a:lstStyle/>
          <a:p>
            <a:pPr marL="0" indent="0">
              <a:buNone/>
            </a:pPr>
            <a:r>
              <a:rPr lang="en-US" sz="5400" i="1" dirty="0" err="1"/>
              <a:t>Orientace</a:t>
            </a:r>
            <a:r>
              <a:rPr lang="en-US" sz="5400" i="1" dirty="0"/>
              <a:t> </a:t>
            </a:r>
            <a:r>
              <a:rPr lang="en-US" sz="5400" i="1" dirty="0" err="1"/>
              <a:t>adresáta</a:t>
            </a:r>
            <a:r>
              <a:rPr lang="en-US" sz="5400" i="1" dirty="0"/>
              <a:t> </a:t>
            </a:r>
            <a:r>
              <a:rPr lang="en-US" sz="5400" i="1" dirty="0" err="1"/>
              <a:t>právní</a:t>
            </a:r>
            <a:r>
              <a:rPr lang="en-US" sz="5400" i="1" dirty="0"/>
              <a:t> </a:t>
            </a:r>
            <a:r>
              <a:rPr lang="en-US" sz="5400" i="1" dirty="0" err="1"/>
              <a:t>normy</a:t>
            </a:r>
            <a:r>
              <a:rPr lang="en-US" sz="5400" i="1" dirty="0"/>
              <a:t> v </a:t>
            </a:r>
            <a:r>
              <a:rPr lang="en-US" sz="5400" i="1" dirty="0" err="1"/>
              <a:t>právním</a:t>
            </a:r>
            <a:r>
              <a:rPr lang="en-US" sz="5400" i="1" dirty="0"/>
              <a:t> </a:t>
            </a:r>
            <a:r>
              <a:rPr lang="en-US" sz="5400" i="1" dirty="0" err="1"/>
              <a:t>řádu</a:t>
            </a:r>
            <a:r>
              <a:rPr lang="en-US" sz="5400" i="1" dirty="0"/>
              <a:t> se </a:t>
            </a:r>
            <a:r>
              <a:rPr lang="en-US" sz="5400" i="1" dirty="0" err="1"/>
              <a:t>bez</a:t>
            </a:r>
            <a:r>
              <a:rPr lang="en-US" sz="5400" i="1" dirty="0"/>
              <a:t> </a:t>
            </a:r>
            <a:r>
              <a:rPr lang="en-US" sz="5400" i="1" dirty="0" err="1"/>
              <a:t>použití</a:t>
            </a:r>
            <a:r>
              <a:rPr lang="en-US" sz="5400" i="1" dirty="0"/>
              <a:t> </a:t>
            </a:r>
            <a:r>
              <a:rPr lang="en-US" sz="5400" i="1" dirty="0" err="1"/>
              <a:t>přístrojů</a:t>
            </a:r>
            <a:r>
              <a:rPr lang="en-US" sz="5400" i="1" dirty="0"/>
              <a:t> </a:t>
            </a:r>
            <a:r>
              <a:rPr lang="en-US" sz="5400" i="1" dirty="0" err="1"/>
              <a:t>informačních</a:t>
            </a:r>
            <a:r>
              <a:rPr lang="en-US" sz="5400" i="1" dirty="0"/>
              <a:t> </a:t>
            </a:r>
            <a:r>
              <a:rPr lang="en-US" sz="5400" i="1" dirty="0" err="1"/>
              <a:t>technologií</a:t>
            </a:r>
            <a:r>
              <a:rPr lang="en-US" sz="5400" i="1" dirty="0"/>
              <a:t> </a:t>
            </a:r>
            <a:r>
              <a:rPr lang="en-US" sz="5400" i="1" dirty="0" err="1"/>
              <a:t>stává</a:t>
            </a:r>
            <a:r>
              <a:rPr lang="en-US" sz="5400" i="1" dirty="0"/>
              <a:t> </a:t>
            </a:r>
            <a:r>
              <a:rPr lang="en-US" sz="5400" i="1" dirty="0" err="1"/>
              <a:t>zcela</a:t>
            </a:r>
            <a:r>
              <a:rPr lang="en-US" sz="5400" i="1" dirty="0"/>
              <a:t> </a:t>
            </a:r>
            <a:r>
              <a:rPr lang="en-US" sz="5400" i="1" dirty="0" err="1"/>
              <a:t>nemožnou</a:t>
            </a:r>
            <a:r>
              <a:rPr lang="en-US" sz="5400" i="1" dirty="0" smtClean="0"/>
              <a:t>.</a:t>
            </a:r>
            <a:endParaRPr lang="en-US" sz="5400" i="1" dirty="0"/>
          </a:p>
        </p:txBody>
      </p:sp>
    </p:spTree>
    <p:extLst>
      <p:ext uri="{BB962C8B-B14F-4D97-AF65-F5344CB8AC3E}">
        <p14:creationId xmlns:p14="http://schemas.microsoft.com/office/powerpoint/2010/main" val="1679411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t>Ústavní</a:t>
            </a:r>
            <a:r>
              <a:rPr lang="en-US" b="1" dirty="0" smtClean="0"/>
              <a:t> </a:t>
            </a:r>
            <a:r>
              <a:rPr lang="en-US" b="1" dirty="0" err="1" smtClean="0"/>
              <a:t>základy</a:t>
            </a:r>
            <a:r>
              <a:rPr lang="en-US" b="1" dirty="0" smtClean="0"/>
              <a:t> – </a:t>
            </a:r>
            <a:r>
              <a:rPr lang="en-US" b="1" dirty="0" err="1" smtClean="0"/>
              <a:t>ty</a:t>
            </a:r>
            <a:r>
              <a:rPr lang="en-US" b="1" dirty="0" smtClean="0"/>
              <a:t> </a:t>
            </a:r>
            <a:r>
              <a:rPr lang="en-US" b="1" dirty="0" err="1" smtClean="0"/>
              <a:t>přílepky</a:t>
            </a:r>
            <a:r>
              <a:rPr lang="en-US" b="1" dirty="0" smtClean="0"/>
              <a:t/>
            </a:r>
            <a:br>
              <a:rPr lang="en-US" b="1" dirty="0" smtClean="0"/>
            </a:br>
            <a:r>
              <a:rPr lang="en-US" b="1" dirty="0"/>
              <a:t>Pl. ÚS 77/06 </a:t>
            </a:r>
          </a:p>
        </p:txBody>
      </p:sp>
      <p:sp>
        <p:nvSpPr>
          <p:cNvPr id="3" name="Content Placeholder 2"/>
          <p:cNvSpPr>
            <a:spLocks noGrp="1"/>
          </p:cNvSpPr>
          <p:nvPr>
            <p:ph idx="1"/>
          </p:nvPr>
        </p:nvSpPr>
        <p:spPr/>
        <p:txBody>
          <a:bodyPr>
            <a:normAutofit/>
          </a:bodyPr>
          <a:lstStyle/>
          <a:p>
            <a:pPr marL="0" indent="0">
              <a:buNone/>
            </a:pPr>
            <a:r>
              <a:rPr lang="en-US" sz="4400" i="1" dirty="0" err="1" smtClean="0"/>
              <a:t>Přitom</a:t>
            </a:r>
            <a:r>
              <a:rPr lang="en-US" sz="4400" i="1" dirty="0" smtClean="0"/>
              <a:t> </a:t>
            </a:r>
            <a:r>
              <a:rPr lang="en-US" sz="4400" i="1" dirty="0"/>
              <a:t>§ 13 </a:t>
            </a:r>
            <a:r>
              <a:rPr lang="en-US" sz="4400" i="1" dirty="0" err="1"/>
              <a:t>zákona</a:t>
            </a:r>
            <a:r>
              <a:rPr lang="en-US" sz="4400" i="1" dirty="0"/>
              <a:t> </a:t>
            </a:r>
            <a:r>
              <a:rPr lang="en-US" sz="4400" i="1" dirty="0" err="1"/>
              <a:t>č</a:t>
            </a:r>
            <a:r>
              <a:rPr lang="en-US" sz="4400" i="1" dirty="0"/>
              <a:t>. 309/1999 Sb., o </a:t>
            </a:r>
            <a:r>
              <a:rPr lang="en-US" sz="4400" i="1" dirty="0" err="1"/>
              <a:t>Sbírce</a:t>
            </a:r>
            <a:r>
              <a:rPr lang="en-US" sz="4400" i="1" dirty="0"/>
              <a:t> </a:t>
            </a:r>
            <a:r>
              <a:rPr lang="en-US" sz="4400" i="1" dirty="0" err="1"/>
              <a:t>zákonů</a:t>
            </a:r>
            <a:r>
              <a:rPr lang="en-US" sz="4400" i="1" dirty="0"/>
              <a:t> a o </a:t>
            </a:r>
            <a:r>
              <a:rPr lang="en-US" sz="4400" i="1" dirty="0" err="1"/>
              <a:t>Sbírce</a:t>
            </a:r>
            <a:r>
              <a:rPr lang="en-US" sz="4400" i="1" dirty="0"/>
              <a:t> </a:t>
            </a:r>
            <a:r>
              <a:rPr lang="en-US" sz="4400" i="1" dirty="0" err="1"/>
              <a:t>mezinárodních</a:t>
            </a:r>
            <a:r>
              <a:rPr lang="en-US" sz="4400" i="1" dirty="0"/>
              <a:t> </a:t>
            </a:r>
            <a:r>
              <a:rPr lang="en-US" sz="4400" i="1" dirty="0" err="1"/>
              <a:t>smluv</a:t>
            </a:r>
            <a:r>
              <a:rPr lang="en-US" sz="4400" i="1" dirty="0"/>
              <a:t>, </a:t>
            </a:r>
            <a:r>
              <a:rPr lang="en-US" sz="4400" i="1" dirty="0" err="1"/>
              <a:t>předvídá</a:t>
            </a:r>
            <a:r>
              <a:rPr lang="en-US" sz="4400" i="1" dirty="0"/>
              <a:t>, </a:t>
            </a:r>
            <a:r>
              <a:rPr lang="en-US" sz="4400" i="1" dirty="0" err="1"/>
              <a:t>že</a:t>
            </a:r>
            <a:r>
              <a:rPr lang="en-US" sz="4400" i="1" dirty="0"/>
              <a:t> </a:t>
            </a:r>
            <a:r>
              <a:rPr lang="en-US" sz="4400" i="1" dirty="0" err="1"/>
              <a:t>územní</a:t>
            </a:r>
            <a:r>
              <a:rPr lang="en-US" sz="4400" i="1" dirty="0"/>
              <a:t> </a:t>
            </a:r>
            <a:r>
              <a:rPr lang="en-US" sz="4400" i="1" dirty="0" err="1"/>
              <a:t>samosprávné</a:t>
            </a:r>
            <a:r>
              <a:rPr lang="en-US" sz="4400" i="1" dirty="0"/>
              <a:t> </a:t>
            </a:r>
            <a:r>
              <a:rPr lang="en-US" sz="4400" i="1" dirty="0" err="1"/>
              <a:t>celky</a:t>
            </a:r>
            <a:r>
              <a:rPr lang="en-US" sz="4400" i="1" dirty="0"/>
              <a:t> </a:t>
            </a:r>
            <a:r>
              <a:rPr lang="en-US" sz="4400" i="1" dirty="0" err="1"/>
              <a:t>mají</a:t>
            </a:r>
            <a:r>
              <a:rPr lang="en-US" sz="4400" i="1" dirty="0"/>
              <a:t> </a:t>
            </a:r>
            <a:r>
              <a:rPr lang="en-US" sz="4400" i="1" dirty="0" err="1"/>
              <a:t>povinnost</a:t>
            </a:r>
            <a:r>
              <a:rPr lang="en-US" sz="4400" i="1" dirty="0"/>
              <a:t> </a:t>
            </a:r>
            <a:r>
              <a:rPr lang="en-US" sz="4400" i="1" dirty="0" err="1"/>
              <a:t>umožnit</a:t>
            </a:r>
            <a:r>
              <a:rPr lang="en-US" sz="4400" i="1" dirty="0"/>
              <a:t> </a:t>
            </a:r>
            <a:r>
              <a:rPr lang="en-US" sz="4400" i="1" dirty="0" err="1"/>
              <a:t>každému</a:t>
            </a:r>
            <a:r>
              <a:rPr lang="en-US" sz="4400" i="1" dirty="0"/>
              <a:t> </a:t>
            </a:r>
            <a:r>
              <a:rPr lang="en-US" sz="4400" i="1" dirty="0" err="1"/>
              <a:t>nahlížení</a:t>
            </a:r>
            <a:r>
              <a:rPr lang="en-US" sz="4400" i="1" dirty="0"/>
              <a:t> do </a:t>
            </a:r>
            <a:r>
              <a:rPr lang="en-US" sz="4400" i="1" dirty="0" err="1"/>
              <a:t>Sbírky</a:t>
            </a:r>
            <a:r>
              <a:rPr lang="en-US" sz="4400" i="1" dirty="0"/>
              <a:t> </a:t>
            </a:r>
            <a:r>
              <a:rPr lang="en-US" sz="4400" i="1" dirty="0" err="1" smtClean="0"/>
              <a:t>zákonů</a:t>
            </a:r>
            <a:r>
              <a:rPr lang="en-US" sz="4400" i="1" dirty="0" smtClean="0"/>
              <a:t>.</a:t>
            </a:r>
            <a:endParaRPr lang="en-US" sz="4400" i="1" dirty="0"/>
          </a:p>
        </p:txBody>
      </p:sp>
    </p:spTree>
    <p:extLst>
      <p:ext uri="{BB962C8B-B14F-4D97-AF65-F5344CB8AC3E}">
        <p14:creationId xmlns:p14="http://schemas.microsoft.com/office/powerpoint/2010/main" val="7476062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333</TotalTime>
  <Words>1083</Words>
  <Application>Microsoft Office PowerPoint</Application>
  <PresentationFormat>Předvádění na obrazovce (4:3)</PresentationFormat>
  <Paragraphs>116</Paragraphs>
  <Slides>35</Slides>
  <Notes>0</Notes>
  <HiddenSlides>0</HiddenSlides>
  <MMClips>0</MMClips>
  <ScaleCrop>false</ScaleCrop>
  <HeadingPairs>
    <vt:vector size="4" baseType="variant">
      <vt:variant>
        <vt:lpstr>Motiv</vt:lpstr>
      </vt:variant>
      <vt:variant>
        <vt:i4>1</vt:i4>
      </vt:variant>
      <vt:variant>
        <vt:lpstr>Nadpisy snímků</vt:lpstr>
      </vt:variant>
      <vt:variant>
        <vt:i4>35</vt:i4>
      </vt:variant>
    </vt:vector>
  </HeadingPairs>
  <TitlesOfParts>
    <vt:vector size="36" baseType="lpstr">
      <vt:lpstr>Office Theme</vt:lpstr>
      <vt:lpstr>Otevřený přístup k právu</vt:lpstr>
      <vt:lpstr>Journal of Open Access to Law</vt:lpstr>
      <vt:lpstr>AustLII – Obligation of Public Bodies 1995 (sic!)</vt:lpstr>
      <vt:lpstr>Váš úkol</vt:lpstr>
      <vt:lpstr>Obecně</vt:lpstr>
      <vt:lpstr>Přístup k právu v ČR</vt:lpstr>
      <vt:lpstr>Kauza „přílepků“</vt:lpstr>
      <vt:lpstr>Ústavní základy – ty přílepky Pl. ÚS 77/06 </vt:lpstr>
      <vt:lpstr>Ústavní základy – ty přílepky Pl. ÚS 77/06 </vt:lpstr>
      <vt:lpstr>Ústavní základy – ty přílepky Pl. ÚS 77/06 </vt:lpstr>
      <vt:lpstr>Ústavní základy – ty přílepky Pl. ÚS 77/06 </vt:lpstr>
      <vt:lpstr>Ústavní základy – ty přílepky Pl. ÚS 77/06 </vt:lpstr>
      <vt:lpstr>Ústavní základy – ty přílepky Pl. ÚS 77/06 </vt:lpstr>
      <vt:lpstr>Přístup k právu</vt:lpstr>
      <vt:lpstr>Projek eSbírka a eLegislativa</vt:lpstr>
      <vt:lpstr>Plán (Idea) I</vt:lpstr>
      <vt:lpstr>Plán (Idea) II</vt:lpstr>
      <vt:lpstr>Ústavní základy – ty přílepky Pl. ÚS 77/06 </vt:lpstr>
      <vt:lpstr>Reality Check</vt:lpstr>
      <vt:lpstr>Prezentace aplikace PowerPoint</vt:lpstr>
      <vt:lpstr>Prezentace aplikace PowerPoint</vt:lpstr>
      <vt:lpstr>The Future</vt:lpstr>
      <vt:lpstr>Pohled za hranice</vt:lpstr>
      <vt:lpstr>Zahraniční</vt:lpstr>
      <vt:lpstr>Situace v Evropě</vt:lpstr>
      <vt:lpstr>Law restricting the law (?)</vt:lpstr>
      <vt:lpstr>Veřejné rejstříky a právo</vt:lpstr>
      <vt:lpstr>Veřejná databáze</vt:lpstr>
      <vt:lpstr>Prezentace aplikace PowerPoint</vt:lpstr>
      <vt:lpstr>Nutnost “licencovat?”</vt:lpstr>
      <vt:lpstr>The Consequences</vt:lpstr>
      <vt:lpstr>On jůtůb</vt:lpstr>
      <vt:lpstr>Open Access to Law</vt:lpstr>
      <vt:lpstr>Resumé </vt:lpstr>
      <vt:lpstr>Děkuji za pozornost!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Law Workshop</dc:title>
  <dc:creator>Matej Myska</dc:creator>
  <cp:lastModifiedBy>Matěj Myška</cp:lastModifiedBy>
  <cp:revision>58</cp:revision>
  <dcterms:created xsi:type="dcterms:W3CDTF">2014-10-24T05:17:29Z</dcterms:created>
  <dcterms:modified xsi:type="dcterms:W3CDTF">2015-04-13T11:59:50Z</dcterms:modified>
</cp:coreProperties>
</file>