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</p:grpSp>
      <p:sp>
        <p:nvSpPr>
          <p:cNvPr id="1230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123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FE8FB4F-3843-4896-8E32-360CC6FA29B9}" type="datetimeFigureOut">
              <a:rPr lang="cs-CZ" smtClean="0"/>
              <a:t>12.5.2015</a:t>
            </a:fld>
            <a:endParaRPr lang="cs-CZ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8F64C79-CE12-43B7-9CB8-20BFF328C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9722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E8FB4F-3843-4896-8E32-360CC6FA29B9}" type="datetimeFigureOut">
              <a:rPr lang="cs-CZ" smtClean="0"/>
              <a:t>12.5.2015</a:t>
            </a:fld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F64C79-CE12-43B7-9CB8-20BFF328C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349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E8FB4F-3843-4896-8E32-360CC6FA29B9}" type="datetimeFigureOut">
              <a:rPr lang="cs-CZ" smtClean="0"/>
              <a:t>12.5.2015</a:t>
            </a:fld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F64C79-CE12-43B7-9CB8-20BFF328C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7481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E8FB4F-3843-4896-8E32-360CC6FA29B9}" type="datetimeFigureOut">
              <a:rPr lang="cs-CZ" smtClean="0"/>
              <a:t>12.5.2015</a:t>
            </a:fld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F64C79-CE12-43B7-9CB8-20BFF328C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5779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E8FB4F-3843-4896-8E32-360CC6FA29B9}" type="datetimeFigureOut">
              <a:rPr lang="cs-CZ" smtClean="0"/>
              <a:t>12.5.2015</a:t>
            </a:fld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F64C79-CE12-43B7-9CB8-20BFF328C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682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E8FB4F-3843-4896-8E32-360CC6FA29B9}" type="datetimeFigureOut">
              <a:rPr lang="cs-CZ" smtClean="0"/>
              <a:t>12.5.2015</a:t>
            </a:fld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F64C79-CE12-43B7-9CB8-20BFF328C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046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E8FB4F-3843-4896-8E32-360CC6FA29B9}" type="datetimeFigureOut">
              <a:rPr lang="cs-CZ" smtClean="0"/>
              <a:t>12.5.2015</a:t>
            </a:fld>
            <a:endParaRPr lang="cs-CZ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F64C79-CE12-43B7-9CB8-20BFF328C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3789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E8FB4F-3843-4896-8E32-360CC6FA29B9}" type="datetimeFigureOut">
              <a:rPr lang="cs-CZ" smtClean="0"/>
              <a:t>12.5.2015</a:t>
            </a:fld>
            <a:endParaRPr lang="cs-CZ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F64C79-CE12-43B7-9CB8-20BFF328C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7953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E8FB4F-3843-4896-8E32-360CC6FA29B9}" type="datetimeFigureOut">
              <a:rPr lang="cs-CZ" smtClean="0"/>
              <a:t>12.5.2015</a:t>
            </a:fld>
            <a:endParaRPr lang="cs-CZ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F64C79-CE12-43B7-9CB8-20BFF328C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7563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E8FB4F-3843-4896-8E32-360CC6FA29B9}" type="datetimeFigureOut">
              <a:rPr lang="cs-CZ" smtClean="0"/>
              <a:t>12.5.2015</a:t>
            </a:fld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F64C79-CE12-43B7-9CB8-20BFF328C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648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E8FB4F-3843-4896-8E32-360CC6FA29B9}" type="datetimeFigureOut">
              <a:rPr lang="cs-CZ" smtClean="0"/>
              <a:t>12.5.2015</a:t>
            </a:fld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F64C79-CE12-43B7-9CB8-20BFF328C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568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12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2FE8FB4F-3843-4896-8E32-360CC6FA29B9}" type="datetimeFigureOut">
              <a:rPr lang="cs-CZ" smtClean="0"/>
              <a:t>12.5.2015</a:t>
            </a:fld>
            <a:endParaRPr lang="cs-CZ"/>
          </a:p>
        </p:txBody>
      </p:sp>
      <p:sp>
        <p:nvSpPr>
          <p:cNvPr id="112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12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8F64C79-CE12-43B7-9CB8-20BFF328C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2772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Právo sociálního zabezpečení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Pojistné na SZ</a:t>
            </a:r>
          </a:p>
          <a:p>
            <a:r>
              <a:rPr lang="cs-CZ" dirty="0" smtClean="0"/>
              <a:t>Důchodové spoření</a:t>
            </a:r>
          </a:p>
          <a:p>
            <a:r>
              <a:rPr lang="cs-CZ" dirty="0" smtClean="0"/>
              <a:t>Doplňkové penzijní spoření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749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Placení pojistného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Zaměstnavatel</a:t>
            </a:r>
          </a:p>
          <a:p>
            <a:pPr lvl="1"/>
            <a:r>
              <a:rPr lang="cs-CZ" dirty="0" smtClean="0"/>
              <a:t>Odvádí pojistné za své zaměstnance – vypočítává a sráží ze mzdy – zákonná srážka</a:t>
            </a:r>
          </a:p>
          <a:p>
            <a:pPr lvl="1"/>
            <a:r>
              <a:rPr lang="cs-CZ" dirty="0" smtClean="0"/>
              <a:t>Vypočítává a odvádí své pojistné</a:t>
            </a:r>
          </a:p>
          <a:p>
            <a:pPr lvl="1"/>
            <a:r>
              <a:rPr lang="cs-CZ" dirty="0" smtClean="0"/>
              <a:t>Oboje pojistné odvádí za jednotlivé kalendářní měsíce, a to od 1. do 20. dne následujícího kalendářního měsíce na účet příslušné OSSZ</a:t>
            </a:r>
          </a:p>
          <a:p>
            <a:r>
              <a:rPr lang="cs-CZ" dirty="0" smtClean="0"/>
              <a:t>OSVČ</a:t>
            </a:r>
          </a:p>
          <a:p>
            <a:pPr lvl="1"/>
            <a:r>
              <a:rPr lang="cs-CZ" dirty="0" smtClean="0"/>
              <a:t>Zálohy na pojistné za kalendářní měsíce – od 1. do 20. dne následujícího kalendářního měsíce na účet příslušné OSSZ</a:t>
            </a:r>
          </a:p>
          <a:p>
            <a:pPr lvl="1"/>
            <a:r>
              <a:rPr lang="cs-CZ" dirty="0" smtClean="0"/>
              <a:t>Doplatek na pojistné do 8 dnů po podání přehledu o příjmech a výdajích</a:t>
            </a:r>
          </a:p>
          <a:p>
            <a:pPr lvl="1"/>
            <a:r>
              <a:rPr lang="cs-CZ" dirty="0" smtClean="0"/>
              <a:t>Přeplatek na pojistném</a:t>
            </a:r>
          </a:p>
          <a:p>
            <a:r>
              <a:rPr lang="cs-CZ" dirty="0" smtClean="0"/>
              <a:t>Osoba dobrovolně účastná na DP</a:t>
            </a:r>
          </a:p>
          <a:p>
            <a:pPr lvl="1"/>
            <a:r>
              <a:rPr lang="cs-CZ" dirty="0"/>
              <a:t> </a:t>
            </a:r>
            <a:r>
              <a:rPr lang="cs-CZ" dirty="0" smtClean="0"/>
              <a:t>za jednotlivé kalendářní měsíce na účet příslušné OSSZ</a:t>
            </a:r>
          </a:p>
          <a:p>
            <a:r>
              <a:rPr lang="cs-CZ" dirty="0" smtClean="0"/>
              <a:t>Zahraniční zaměstnanec</a:t>
            </a:r>
          </a:p>
          <a:p>
            <a:pPr lvl="1"/>
            <a:r>
              <a:rPr lang="cs-CZ" dirty="0" smtClean="0"/>
              <a:t>Za jednotlivé kalendářní měsíce na účet příslušné OSSZ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827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Sankce v souvislosti s placením pojistného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Sankce</a:t>
            </a:r>
          </a:p>
          <a:p>
            <a:pPr lvl="1"/>
            <a:r>
              <a:rPr lang="cs-CZ" dirty="0" smtClean="0"/>
              <a:t>Penále - § 20</a:t>
            </a:r>
          </a:p>
          <a:p>
            <a:pPr lvl="2"/>
            <a:r>
              <a:rPr lang="cs-CZ" dirty="0" smtClean="0"/>
              <a:t>jestliže pojistné nebylo zaplaceno ve stanovené lhůtě nebo bylo zaplaceno v nižší částce</a:t>
            </a:r>
          </a:p>
          <a:p>
            <a:pPr lvl="2"/>
            <a:r>
              <a:rPr lang="cs-CZ" dirty="0" smtClean="0"/>
              <a:t>Výše penále je 0,05 </a:t>
            </a:r>
            <a:r>
              <a:rPr lang="cs-CZ" smtClean="0"/>
              <a:t>% dlužné </a:t>
            </a:r>
            <a:r>
              <a:rPr lang="cs-CZ" dirty="0" smtClean="0"/>
              <a:t>částky za každý kalendářní den prodlení</a:t>
            </a:r>
          </a:p>
          <a:p>
            <a:pPr lvl="2"/>
            <a:r>
              <a:rPr lang="cs-CZ" dirty="0" smtClean="0"/>
              <a:t>Platí plátce pojistného (tedy ne zaměstnanec)</a:t>
            </a:r>
          </a:p>
          <a:p>
            <a:pPr lvl="1"/>
            <a:r>
              <a:rPr lang="cs-CZ" dirty="0" smtClean="0"/>
              <a:t>Přirážka k pojistnému - § 21</a:t>
            </a:r>
          </a:p>
          <a:p>
            <a:pPr lvl="2"/>
            <a:r>
              <a:rPr lang="cs-CZ" dirty="0" smtClean="0"/>
              <a:t>Platí zaměstnavatel</a:t>
            </a:r>
          </a:p>
          <a:p>
            <a:pPr lvl="2"/>
            <a:r>
              <a:rPr lang="cs-CZ" dirty="0" smtClean="0"/>
              <a:t>Výrobní zařízení nevyhovuje předpisům BOZP, zdravotním nebo hygienickým předpisům nebo není provozováno předepsané zařízení na ochranu života a zdravím zaměstnanců</a:t>
            </a:r>
          </a:p>
          <a:p>
            <a:pPr lvl="2"/>
            <a:r>
              <a:rPr lang="cs-CZ" dirty="0" smtClean="0"/>
              <a:t>Výše až 5 % z vyměřovacího základu</a:t>
            </a:r>
          </a:p>
          <a:p>
            <a:pPr lvl="2"/>
            <a:r>
              <a:rPr lang="cs-CZ" dirty="0" smtClean="0"/>
              <a:t>Rozhoduje OSSZ</a:t>
            </a:r>
          </a:p>
          <a:p>
            <a:pPr lvl="1"/>
            <a:r>
              <a:rPr lang="cs-CZ" dirty="0" smtClean="0"/>
              <a:t>Pokuta - § 22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903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Doplňkové důchodové systémy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V současné době existují 3 doplňkové systémy</a:t>
            </a:r>
          </a:p>
          <a:p>
            <a:pPr lvl="1"/>
            <a:r>
              <a:rPr lang="cs-CZ" dirty="0" smtClean="0"/>
              <a:t>Penzijní připojištění (nyní transformované)</a:t>
            </a:r>
          </a:p>
          <a:p>
            <a:pPr lvl="1"/>
            <a:r>
              <a:rPr lang="cs-CZ" dirty="0" smtClean="0"/>
              <a:t>Důchodové spoření</a:t>
            </a:r>
          </a:p>
          <a:p>
            <a:pPr lvl="1"/>
            <a:r>
              <a:rPr lang="cs-CZ" smtClean="0"/>
              <a:t>doplňkové </a:t>
            </a:r>
            <a:r>
              <a:rPr lang="cs-CZ" dirty="0" smtClean="0"/>
              <a:t>penzijní spoření</a:t>
            </a:r>
          </a:p>
          <a:p>
            <a:r>
              <a:rPr lang="cs-CZ" dirty="0" smtClean="0"/>
              <a:t>Charakteristika</a:t>
            </a:r>
          </a:p>
          <a:p>
            <a:pPr lvl="1"/>
            <a:r>
              <a:rPr lang="cs-CZ" dirty="0" smtClean="0"/>
              <a:t>všechny založeny na občanském principu (neuplatňují se profesní nebo odvětvové zaměstnanecké systémy)</a:t>
            </a:r>
          </a:p>
          <a:p>
            <a:pPr lvl="1"/>
            <a:r>
              <a:rPr lang="cs-CZ" dirty="0" smtClean="0"/>
              <a:t>dobrovolnost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řenositelnost</a:t>
            </a:r>
          </a:p>
          <a:p>
            <a:pPr lvl="1"/>
            <a:r>
              <a:rPr lang="cs-CZ" dirty="0"/>
              <a:t>d</a:t>
            </a:r>
            <a:r>
              <a:rPr lang="cs-CZ" dirty="0" smtClean="0"/>
              <a:t>louhodobost</a:t>
            </a:r>
          </a:p>
          <a:p>
            <a:pPr lvl="1"/>
            <a:r>
              <a:rPr lang="cs-CZ" dirty="0"/>
              <a:t>b</a:t>
            </a:r>
            <a:r>
              <a:rPr lang="cs-CZ" dirty="0" smtClean="0"/>
              <a:t>ezpečnost</a:t>
            </a:r>
          </a:p>
          <a:p>
            <a:pPr lvl="1"/>
            <a:r>
              <a:rPr lang="cs-CZ" dirty="0"/>
              <a:t>f</a:t>
            </a:r>
            <a:r>
              <a:rPr lang="cs-CZ" dirty="0" smtClean="0"/>
              <a:t>inanční podpora státu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řípadná účast třetích osob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143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Penzijní připojištění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Založeno na zákoně č. 42/1994 Sb., o penzijním připojištění se státním příspěvkem, naposledy novelizován zák. č. 427/2011 Sb.</a:t>
            </a:r>
          </a:p>
          <a:p>
            <a:r>
              <a:rPr lang="cs-CZ" dirty="0" smtClean="0"/>
              <a:t>V současné době je uzavřeným systémem a neumožňuje přístup nových účastníků</a:t>
            </a:r>
          </a:p>
          <a:p>
            <a:r>
              <a:rPr lang="cs-CZ" dirty="0" smtClean="0"/>
              <a:t>Účastníci:</a:t>
            </a:r>
          </a:p>
          <a:p>
            <a:pPr lvl="1"/>
            <a:r>
              <a:rPr lang="cs-CZ" dirty="0" smtClean="0"/>
              <a:t>Fyzická osoba starší 18 let s trvalým pobytem na území ČR (mohla vstoupit jen před 1. 12. 2012)</a:t>
            </a:r>
          </a:p>
          <a:p>
            <a:pPr lvl="2"/>
            <a:r>
              <a:rPr lang="cs-CZ" dirty="0" smtClean="0"/>
              <a:t>Doplněny další možnosti po vstupu do EU – fyzická osoba starší 18 let s bydlištěm na území jiného členského státu EU, pokud byla účastna DP nebo byla poživatelem důchodu z českého DP nebo byla účastna systému VZP v ČR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441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Penzijní připojištění 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 smtClean="0"/>
              <a:t>Vznik na základě smlouvy s penzijním fondem (nyní penzijní společnost)</a:t>
            </a:r>
          </a:p>
          <a:p>
            <a:r>
              <a:rPr lang="cs-CZ" dirty="0" smtClean="0"/>
              <a:t>Zánik</a:t>
            </a:r>
          </a:p>
          <a:p>
            <a:pPr lvl="1"/>
            <a:r>
              <a:rPr lang="cs-CZ" dirty="0" smtClean="0"/>
              <a:t>Výpovědí účastníka (kdykoliv a bez uvedení důvodu)</a:t>
            </a:r>
          </a:p>
          <a:p>
            <a:pPr lvl="1"/>
            <a:r>
              <a:rPr lang="cs-CZ" dirty="0" smtClean="0"/>
              <a:t>Výpovědí penzijní společnosti (velmi omezené důvody – např. neplacení příspěvku)</a:t>
            </a:r>
          </a:p>
          <a:p>
            <a:pPr lvl="1"/>
            <a:r>
              <a:rPr lang="cs-CZ" dirty="0" smtClean="0"/>
              <a:t>Dohodou účastníků</a:t>
            </a:r>
          </a:p>
          <a:p>
            <a:pPr lvl="1"/>
            <a:r>
              <a:rPr lang="cs-CZ" dirty="0" smtClean="0"/>
              <a:t>Výplatou poslední penze nebo jednorázového vyrovnání</a:t>
            </a:r>
          </a:p>
          <a:p>
            <a:pPr lvl="1"/>
            <a:r>
              <a:rPr lang="cs-CZ" dirty="0" smtClean="0"/>
              <a:t>Zánikem obecných podmínek stanovených pro vznik</a:t>
            </a:r>
          </a:p>
          <a:p>
            <a:pPr lvl="1"/>
            <a:r>
              <a:rPr lang="cs-CZ" dirty="0" smtClean="0"/>
              <a:t>Smrtí účastníka</a:t>
            </a:r>
          </a:p>
          <a:p>
            <a:r>
              <a:rPr lang="cs-CZ" dirty="0" smtClean="0"/>
              <a:t>Příspěvky na penzijní připojištění</a:t>
            </a:r>
          </a:p>
          <a:p>
            <a:pPr lvl="1"/>
            <a:r>
              <a:rPr lang="cs-CZ" dirty="0" smtClean="0"/>
              <a:t>Účastník – platí měsíčně sjednané příspěvky, min. 100,- Kč</a:t>
            </a:r>
          </a:p>
          <a:p>
            <a:pPr lvl="1"/>
            <a:r>
              <a:rPr lang="cs-CZ" dirty="0" smtClean="0"/>
              <a:t>Státní příspěvek – odstupňován podle výše příspěvku účastníka</a:t>
            </a:r>
          </a:p>
          <a:p>
            <a:pPr lvl="1"/>
            <a:r>
              <a:rPr lang="cs-CZ" dirty="0" smtClean="0"/>
              <a:t>Příspěvek zaměstnavatele</a:t>
            </a:r>
          </a:p>
          <a:p>
            <a:pPr lvl="1"/>
            <a:r>
              <a:rPr lang="cs-CZ" dirty="0" smtClean="0"/>
              <a:t>Daňové zvýhodnění</a:t>
            </a:r>
          </a:p>
          <a:p>
            <a:r>
              <a:rPr lang="cs-CZ" dirty="0" smtClean="0"/>
              <a:t>Plnění z penzijního připojištění</a:t>
            </a:r>
          </a:p>
          <a:p>
            <a:pPr lvl="1"/>
            <a:r>
              <a:rPr lang="cs-CZ" dirty="0" smtClean="0"/>
              <a:t>Penze (starobní, invalidní, výsluhová a pozůstalostní)</a:t>
            </a:r>
          </a:p>
          <a:p>
            <a:pPr lvl="1"/>
            <a:r>
              <a:rPr lang="cs-CZ" dirty="0" smtClean="0"/>
              <a:t>Jednorázové vyrovnání</a:t>
            </a:r>
          </a:p>
          <a:p>
            <a:pPr lvl="1"/>
            <a:r>
              <a:rPr lang="cs-CZ" dirty="0" smtClean="0"/>
              <a:t>odbytné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831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Důchodové spoření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 smtClean="0"/>
              <a:t>Jedná se o tzv. 2. pilíř</a:t>
            </a:r>
          </a:p>
          <a:p>
            <a:r>
              <a:rPr lang="cs-CZ" dirty="0" smtClean="0"/>
              <a:t>Upraveno zák. č. 426/2011 Sb., o důchodovém spoření</a:t>
            </a:r>
          </a:p>
          <a:p>
            <a:r>
              <a:rPr lang="cs-CZ" dirty="0" smtClean="0"/>
              <a:t>Charakteristika</a:t>
            </a:r>
          </a:p>
          <a:p>
            <a:pPr lvl="1"/>
            <a:r>
              <a:rPr lang="cs-CZ" dirty="0" smtClean="0"/>
              <a:t>Získání dalších zdrojů pro zabezpečení ve stáří</a:t>
            </a:r>
          </a:p>
          <a:p>
            <a:pPr lvl="1"/>
            <a:r>
              <a:rPr lang="cs-CZ" dirty="0" smtClean="0"/>
              <a:t>Oddělení fáze spořící a fáze výplatní (realizují jiné společnosti)</a:t>
            </a:r>
          </a:p>
          <a:p>
            <a:pPr lvl="1"/>
            <a:r>
              <a:rPr lang="cs-CZ" dirty="0" smtClean="0"/>
              <a:t>Dobrovolnost vzniku, ale povinnost setrvání</a:t>
            </a:r>
          </a:p>
          <a:p>
            <a:pPr lvl="1"/>
            <a:r>
              <a:rPr lang="cs-CZ" dirty="0" smtClean="0"/>
              <a:t>Zásada zvýšené odpovědnosti účastníka (volí strategii spoření)</a:t>
            </a:r>
          </a:p>
          <a:p>
            <a:pPr lvl="1"/>
            <a:r>
              <a:rPr lang="cs-CZ" dirty="0" smtClean="0"/>
              <a:t>Ochrana státem – může provozovat jen penzijní společnost, která má povolení vydané ČNB</a:t>
            </a:r>
          </a:p>
          <a:p>
            <a:pPr lvl="1"/>
            <a:r>
              <a:rPr lang="cs-CZ" dirty="0" smtClean="0"/>
              <a:t>Oddělení majetku účastníků od majetku penzijní společnosti</a:t>
            </a:r>
          </a:p>
          <a:p>
            <a:r>
              <a:rPr lang="cs-CZ" dirty="0" smtClean="0"/>
              <a:t>Účastník</a:t>
            </a:r>
          </a:p>
          <a:p>
            <a:pPr lvl="1"/>
            <a:r>
              <a:rPr lang="cs-CZ" dirty="0" smtClean="0"/>
              <a:t>fyzická osoba starší 18 let, která uzavře smlouvu nejpozději do svých 35 let</a:t>
            </a:r>
          </a:p>
          <a:p>
            <a:pPr lvl="1"/>
            <a:r>
              <a:rPr lang="cs-CZ" dirty="0" smtClean="0"/>
              <a:t>účast na DP</a:t>
            </a:r>
          </a:p>
          <a:p>
            <a:pPr lvl="1"/>
            <a:r>
              <a:rPr lang="cs-CZ" dirty="0" smtClean="0"/>
              <a:t>omezeně fyzická osoba starší 35 let, pokud uzavřela smlouvu do 30. 6. 2013 (případně do 6 měsíců od data, kdy se poprvé od 1. 1. 2013 stala poplatníkem pojistného na DP)</a:t>
            </a:r>
          </a:p>
          <a:p>
            <a:pPr lvl="1"/>
            <a:r>
              <a:rPr lang="cs-CZ" dirty="0" smtClean="0"/>
              <a:t>Nemůže být účastníkem osoba, které již byl přiznán starobní důchod z DP</a:t>
            </a:r>
          </a:p>
          <a:p>
            <a:r>
              <a:rPr lang="cs-CZ" dirty="0" smtClean="0"/>
              <a:t>Penzijní společnost</a:t>
            </a:r>
          </a:p>
          <a:p>
            <a:pPr lvl="1"/>
            <a:r>
              <a:rPr lang="cs-CZ" dirty="0" smtClean="0"/>
              <a:t>Akciová společnost se sídlem na území ČR</a:t>
            </a:r>
          </a:p>
          <a:p>
            <a:pPr lvl="1"/>
            <a:r>
              <a:rPr lang="cs-CZ" dirty="0" smtClean="0"/>
              <a:t>Povolení ČNB</a:t>
            </a:r>
          </a:p>
          <a:p>
            <a:pPr lvl="1"/>
            <a:r>
              <a:rPr lang="cs-CZ" dirty="0" smtClean="0"/>
              <a:t>Minimální počáteční kapitál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869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Důchodové spoření 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 smtClean="0"/>
              <a:t>Vznik důchodového spoření</a:t>
            </a:r>
          </a:p>
          <a:p>
            <a:pPr lvl="1"/>
            <a:r>
              <a:rPr lang="cs-CZ" dirty="0" smtClean="0"/>
              <a:t>Smlouva mezi účastníkem a penzijní společností</a:t>
            </a:r>
          </a:p>
          <a:p>
            <a:pPr lvl="1"/>
            <a:r>
              <a:rPr lang="cs-CZ" dirty="0" smtClean="0"/>
              <a:t>Registrace smlouvy v Centrálním registru smluv</a:t>
            </a:r>
          </a:p>
          <a:p>
            <a:pPr lvl="1"/>
            <a:r>
              <a:rPr lang="cs-CZ" dirty="0" smtClean="0"/>
              <a:t>Účast na důchodovém spoření vzniká až registrací smlouvy</a:t>
            </a:r>
          </a:p>
          <a:p>
            <a:r>
              <a:rPr lang="cs-CZ" dirty="0" smtClean="0"/>
              <a:t>Zánik důchodového spoření</a:t>
            </a:r>
          </a:p>
          <a:p>
            <a:pPr lvl="1"/>
            <a:r>
              <a:rPr lang="cs-CZ" dirty="0" smtClean="0"/>
              <a:t>Smrtí účastníka</a:t>
            </a:r>
          </a:p>
          <a:p>
            <a:pPr lvl="1"/>
            <a:r>
              <a:rPr lang="cs-CZ" dirty="0" smtClean="0"/>
              <a:t>Dnem registrace pojistné smlouvy o pojištění důchodu (výplata plnění z tohoto systému) – vazba na SD z DP</a:t>
            </a:r>
          </a:p>
          <a:p>
            <a:r>
              <a:rPr lang="cs-CZ" dirty="0" smtClean="0"/>
              <a:t>Pojistné na důchodové spoření</a:t>
            </a:r>
          </a:p>
          <a:p>
            <a:pPr lvl="1"/>
            <a:r>
              <a:rPr lang="cs-CZ" dirty="0" smtClean="0"/>
              <a:t>Sazba 5 % z vyměřovacího základu, z toho</a:t>
            </a:r>
          </a:p>
          <a:p>
            <a:pPr lvl="2"/>
            <a:r>
              <a:rPr lang="cs-CZ" dirty="0" smtClean="0"/>
              <a:t>3 % se převádějí z pojistného na důchodové pojištění</a:t>
            </a:r>
          </a:p>
          <a:p>
            <a:pPr lvl="2"/>
            <a:r>
              <a:rPr lang="cs-CZ" dirty="0" smtClean="0"/>
              <a:t>2 % doplácí samostatně</a:t>
            </a:r>
          </a:p>
          <a:p>
            <a:pPr lvl="1"/>
            <a:r>
              <a:rPr lang="cs-CZ" dirty="0" smtClean="0"/>
              <a:t>Správu tohoto pojistného vykonává Finanční správa ČR</a:t>
            </a:r>
          </a:p>
          <a:p>
            <a:r>
              <a:rPr lang="cs-CZ" dirty="0" smtClean="0"/>
              <a:t>Plnění z důchodového spoření</a:t>
            </a:r>
          </a:p>
          <a:p>
            <a:pPr lvl="1"/>
            <a:r>
              <a:rPr lang="cs-CZ" dirty="0" smtClean="0"/>
              <a:t>Úhrada jednorázového pojistného na pojištění důchodu (hlavní účel, převádějí se prostředky na pojišťovnu, aby se poskytovala penze)</a:t>
            </a:r>
          </a:p>
          <a:p>
            <a:pPr lvl="1"/>
            <a:r>
              <a:rPr lang="cs-CZ" dirty="0" smtClean="0"/>
              <a:t>Úhrada 60 % prostředků účastníka do státního rozpočtu</a:t>
            </a:r>
          </a:p>
          <a:p>
            <a:pPr lvl="1"/>
            <a:r>
              <a:rPr lang="cs-CZ" dirty="0"/>
              <a:t> </a:t>
            </a:r>
            <a:r>
              <a:rPr lang="cs-CZ" dirty="0" smtClean="0"/>
              <a:t>úhrada prostředků účastníka v souvislosti s převodem důchodových práv do důchodového systému EU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176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Doplňkové penzijní spoření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Upraveno zák. č.  427/2011 Sb.</a:t>
            </a:r>
          </a:p>
          <a:p>
            <a:r>
              <a:rPr lang="cs-CZ" dirty="0" smtClean="0"/>
              <a:t>Charakteristika</a:t>
            </a:r>
          </a:p>
          <a:p>
            <a:pPr lvl="1"/>
            <a:r>
              <a:rPr lang="cs-CZ" dirty="0" smtClean="0"/>
              <a:t>umožňuje vytvářet další prostředky pro zajištění účastníka v tíživých sociálních situacích</a:t>
            </a:r>
          </a:p>
          <a:p>
            <a:pPr lvl="1"/>
            <a:r>
              <a:rPr lang="cs-CZ" dirty="0" smtClean="0"/>
              <a:t>dobrovolné při vzniku i zániku</a:t>
            </a:r>
          </a:p>
          <a:p>
            <a:r>
              <a:rPr lang="cs-CZ" dirty="0" smtClean="0"/>
              <a:t>Účastník</a:t>
            </a:r>
          </a:p>
          <a:p>
            <a:pPr lvl="1"/>
            <a:r>
              <a:rPr lang="cs-CZ" dirty="0" smtClean="0"/>
              <a:t>Fyzická osoba starší 18 let, pokud není účastna penzijního připojištění</a:t>
            </a:r>
          </a:p>
          <a:p>
            <a:r>
              <a:rPr lang="cs-CZ" dirty="0" smtClean="0"/>
              <a:t>Vznik doplňkového penzijního spoření</a:t>
            </a:r>
          </a:p>
          <a:p>
            <a:pPr lvl="1"/>
            <a:r>
              <a:rPr lang="cs-CZ" dirty="0" smtClean="0"/>
              <a:t>Smlouva s penzijní společností</a:t>
            </a:r>
          </a:p>
          <a:p>
            <a:r>
              <a:rPr lang="cs-CZ" dirty="0" smtClean="0"/>
              <a:t>Zánik doplňkového penzijního spoření</a:t>
            </a:r>
          </a:p>
          <a:p>
            <a:pPr lvl="1"/>
            <a:r>
              <a:rPr lang="cs-CZ" dirty="0" smtClean="0"/>
              <a:t>výpovědí účastníka nebo penzijní společnosti</a:t>
            </a:r>
          </a:p>
          <a:p>
            <a:pPr lvl="1"/>
            <a:r>
              <a:rPr lang="cs-CZ" dirty="0" smtClean="0"/>
              <a:t>dohodou</a:t>
            </a:r>
          </a:p>
          <a:p>
            <a:pPr lvl="1"/>
            <a:r>
              <a:rPr lang="cs-CZ" dirty="0" smtClean="0"/>
              <a:t>poskytnutím plnění</a:t>
            </a:r>
          </a:p>
          <a:p>
            <a:pPr lvl="1"/>
            <a:r>
              <a:rPr lang="cs-CZ" dirty="0" smtClean="0"/>
              <a:t>smrtí účastníka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830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Doplňkové penzijní spoření 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Příspěvky na doplňkové penzijní spoření</a:t>
            </a:r>
          </a:p>
          <a:p>
            <a:pPr lvl="1"/>
            <a:r>
              <a:rPr lang="cs-CZ" dirty="0" smtClean="0"/>
              <a:t>Účastník</a:t>
            </a:r>
          </a:p>
          <a:p>
            <a:pPr lvl="2"/>
            <a:r>
              <a:rPr lang="cs-CZ" dirty="0" smtClean="0"/>
              <a:t>měsíční příspěvky, min. 100,- Kč</a:t>
            </a:r>
          </a:p>
          <a:p>
            <a:pPr lvl="2"/>
            <a:r>
              <a:rPr lang="cs-CZ" dirty="0" smtClean="0"/>
              <a:t>Maximální výše není stanovena</a:t>
            </a:r>
          </a:p>
          <a:p>
            <a:pPr lvl="2"/>
            <a:r>
              <a:rPr lang="cs-CZ" dirty="0" smtClean="0"/>
              <a:t>Daňové zvýhodnění</a:t>
            </a:r>
          </a:p>
          <a:p>
            <a:pPr lvl="1"/>
            <a:r>
              <a:rPr lang="cs-CZ" dirty="0" smtClean="0"/>
              <a:t>Stát</a:t>
            </a:r>
          </a:p>
          <a:p>
            <a:pPr lvl="2"/>
            <a:r>
              <a:rPr lang="cs-CZ" dirty="0" smtClean="0"/>
              <a:t>Státní příspěvek odstupňován podle výše příspěvku účastníka</a:t>
            </a:r>
          </a:p>
          <a:p>
            <a:pPr lvl="2"/>
            <a:r>
              <a:rPr lang="cs-CZ" dirty="0" smtClean="0"/>
              <a:t>Výše od 90,- Kč do 230,- Kč</a:t>
            </a:r>
          </a:p>
          <a:p>
            <a:pPr lvl="2"/>
            <a:r>
              <a:rPr lang="cs-CZ" dirty="0" smtClean="0"/>
              <a:t>Účastník musí mít trvalý pobyt na území ČR nebo bydliště na území jiného členského státu EU</a:t>
            </a:r>
          </a:p>
          <a:p>
            <a:pPr lvl="2"/>
            <a:r>
              <a:rPr lang="cs-CZ" dirty="0" smtClean="0"/>
              <a:t>Je účasten DP podle českých předpisů nebo je poživatelem důchodu z DP ČR nebo je účasten VZP v ČR</a:t>
            </a:r>
          </a:p>
          <a:p>
            <a:pPr lvl="1"/>
            <a:r>
              <a:rPr lang="cs-CZ" dirty="0" smtClean="0"/>
              <a:t>Zaměstnavatel</a:t>
            </a:r>
          </a:p>
          <a:p>
            <a:pPr lvl="2"/>
            <a:r>
              <a:rPr lang="cs-CZ" dirty="0" smtClean="0"/>
              <a:t>Se souhlasem účastníka může přispívat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611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Pojistné na sociální zabezpečení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Pojistné na SZ obsahuje (dále jen „pojistné“)</a:t>
            </a:r>
          </a:p>
          <a:p>
            <a:pPr lvl="1"/>
            <a:r>
              <a:rPr lang="cs-CZ" dirty="0" smtClean="0"/>
              <a:t>Pojistné na nemocenské pojištění</a:t>
            </a:r>
          </a:p>
          <a:p>
            <a:pPr lvl="1"/>
            <a:r>
              <a:rPr lang="cs-CZ" dirty="0" smtClean="0"/>
              <a:t>Pojistné na důchodové pojištěné</a:t>
            </a:r>
          </a:p>
          <a:p>
            <a:pPr lvl="1"/>
            <a:r>
              <a:rPr lang="cs-CZ" dirty="0" smtClean="0"/>
              <a:t>Příspěvek na státní politiku zaměstnanosti</a:t>
            </a:r>
          </a:p>
          <a:p>
            <a:r>
              <a:rPr lang="cs-CZ" dirty="0" smtClean="0"/>
              <a:t>Upraveno zák. č. 589/1992 Sb.</a:t>
            </a:r>
          </a:p>
          <a:p>
            <a:r>
              <a:rPr lang="cs-CZ" dirty="0" smtClean="0"/>
              <a:t>Pojistné je příjmem státního rozpočtu</a:t>
            </a:r>
          </a:p>
          <a:p>
            <a:pPr lvl="1"/>
            <a:r>
              <a:rPr lang="cs-CZ" dirty="0" smtClean="0"/>
              <a:t>Pojistné na DP je vedeno na samostatném účtu státního rozpočtu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007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Poplatníci a plátci pojistného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Poplatník – subjekt, který je povinen snášet náklady na pojistné ze svých příjmů (zdrojů)</a:t>
            </a:r>
          </a:p>
          <a:p>
            <a:pPr lvl="1"/>
            <a:r>
              <a:rPr lang="cs-CZ" dirty="0" smtClean="0"/>
              <a:t>Zaměstnavatel</a:t>
            </a:r>
          </a:p>
          <a:p>
            <a:pPr lvl="1"/>
            <a:r>
              <a:rPr lang="cs-CZ" dirty="0" smtClean="0"/>
              <a:t>Zaměstnanec</a:t>
            </a:r>
          </a:p>
          <a:p>
            <a:pPr lvl="1"/>
            <a:r>
              <a:rPr lang="cs-CZ" dirty="0" smtClean="0"/>
              <a:t>Osoba samostatně výdělečně činná</a:t>
            </a:r>
          </a:p>
          <a:p>
            <a:pPr lvl="1"/>
            <a:r>
              <a:rPr lang="cs-CZ" dirty="0" smtClean="0"/>
              <a:t>Osoba dobrovolně účastná na DP</a:t>
            </a:r>
          </a:p>
          <a:p>
            <a:pPr lvl="1"/>
            <a:r>
              <a:rPr lang="cs-CZ" dirty="0" smtClean="0"/>
              <a:t>Zahraniční zaměstnanec</a:t>
            </a:r>
          </a:p>
          <a:p>
            <a:r>
              <a:rPr lang="cs-CZ" dirty="0" smtClean="0"/>
              <a:t>Plátce – subjekt, který je povinen administrativně zajišťovat placení pojistného</a:t>
            </a:r>
          </a:p>
          <a:p>
            <a:pPr lvl="1"/>
            <a:r>
              <a:rPr lang="cs-CZ" dirty="0" smtClean="0"/>
              <a:t>Zaměstnavatel</a:t>
            </a:r>
          </a:p>
          <a:p>
            <a:pPr lvl="1"/>
            <a:r>
              <a:rPr lang="cs-CZ" dirty="0" smtClean="0"/>
              <a:t>Osoba samostatně výdělečně činná</a:t>
            </a:r>
          </a:p>
          <a:p>
            <a:pPr lvl="1"/>
            <a:r>
              <a:rPr lang="cs-CZ" dirty="0" smtClean="0"/>
              <a:t>Osoba dobrovolně účastná na DP</a:t>
            </a:r>
          </a:p>
          <a:p>
            <a:pPr lvl="1"/>
            <a:r>
              <a:rPr lang="cs-CZ" dirty="0" smtClean="0"/>
              <a:t>Zahraniční zaměstnanec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2614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Poplatníci pojistného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Zaměstnavatel platí pojistné za své zaměstnance na</a:t>
            </a:r>
          </a:p>
          <a:p>
            <a:pPr lvl="1"/>
            <a:r>
              <a:rPr lang="cs-CZ" dirty="0" smtClean="0"/>
              <a:t>Nemocenské pojištění</a:t>
            </a:r>
          </a:p>
          <a:p>
            <a:pPr lvl="1"/>
            <a:r>
              <a:rPr lang="cs-CZ" dirty="0" smtClean="0"/>
              <a:t>Důchodové pojištění</a:t>
            </a:r>
          </a:p>
          <a:p>
            <a:pPr lvl="1"/>
            <a:r>
              <a:rPr lang="cs-CZ" dirty="0" smtClean="0"/>
              <a:t>Příspěvek na státní politiku zaměstnanosti</a:t>
            </a:r>
          </a:p>
          <a:p>
            <a:r>
              <a:rPr lang="cs-CZ" dirty="0" smtClean="0"/>
              <a:t>Zaměstnanec</a:t>
            </a:r>
          </a:p>
          <a:p>
            <a:pPr lvl="1"/>
            <a:r>
              <a:rPr lang="cs-CZ" dirty="0" smtClean="0"/>
              <a:t>Platí pojistné na důchodové pojištění</a:t>
            </a:r>
          </a:p>
          <a:p>
            <a:r>
              <a:rPr lang="cs-CZ" dirty="0" smtClean="0"/>
              <a:t>Osoba samostatně výdělečně činná platí</a:t>
            </a:r>
          </a:p>
          <a:p>
            <a:pPr lvl="1"/>
            <a:r>
              <a:rPr lang="cs-CZ" dirty="0" smtClean="0"/>
              <a:t>Pojistné na důchodové pojištění</a:t>
            </a:r>
          </a:p>
          <a:p>
            <a:pPr lvl="1"/>
            <a:r>
              <a:rPr lang="cs-CZ" dirty="0" smtClean="0"/>
              <a:t>Příspěvek na státní politiku zaměstnanosti</a:t>
            </a:r>
          </a:p>
          <a:p>
            <a:pPr lvl="1"/>
            <a:r>
              <a:rPr lang="cs-CZ" dirty="0" smtClean="0"/>
              <a:t>Pojistné na NP, pokud je dobrovolně účastná NP</a:t>
            </a:r>
          </a:p>
          <a:p>
            <a:r>
              <a:rPr lang="cs-CZ" dirty="0" smtClean="0"/>
              <a:t>Osoba dobrovolně účastná DP platí pouze</a:t>
            </a:r>
          </a:p>
          <a:p>
            <a:pPr lvl="1"/>
            <a:r>
              <a:rPr lang="cs-CZ" dirty="0" smtClean="0"/>
              <a:t>Pojistné na důchodové pojištění</a:t>
            </a:r>
          </a:p>
          <a:p>
            <a:r>
              <a:rPr lang="cs-CZ" dirty="0" smtClean="0"/>
              <a:t>Zahraniční zaměstnanec platí pouze</a:t>
            </a:r>
          </a:p>
          <a:p>
            <a:pPr lvl="1"/>
            <a:r>
              <a:rPr lang="cs-CZ" dirty="0" smtClean="0"/>
              <a:t>Pojistné na NP, pokud je dobrovolně účasten NP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169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Pojistné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Platí se procentní sazbou z vyměřovacího základu zjištěného z rozhodného období</a:t>
            </a:r>
          </a:p>
          <a:p>
            <a:r>
              <a:rPr lang="cs-CZ" dirty="0" smtClean="0"/>
              <a:t>Rozhodné období</a:t>
            </a:r>
          </a:p>
          <a:p>
            <a:pPr lvl="1"/>
            <a:r>
              <a:rPr lang="cs-CZ" dirty="0" smtClean="0"/>
              <a:t>Obecně kalendářní měsíc</a:t>
            </a:r>
          </a:p>
          <a:p>
            <a:pPr lvl="1"/>
            <a:r>
              <a:rPr lang="cs-CZ" dirty="0" smtClean="0"/>
              <a:t>U OSVČ kalendářní rok, za který se pojistné platí</a:t>
            </a:r>
          </a:p>
        </p:txBody>
      </p:sp>
    </p:spTree>
    <p:extLst>
      <p:ext uri="{BB962C8B-B14F-4D97-AF65-F5344CB8AC3E}">
        <p14:creationId xmlns:p14="http://schemas.microsoft.com/office/powerpoint/2010/main" val="162969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Pojistné 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Vyměřovací základ</a:t>
            </a:r>
          </a:p>
          <a:p>
            <a:pPr lvl="1"/>
            <a:r>
              <a:rPr lang="cs-CZ" dirty="0" smtClean="0"/>
              <a:t>Zaměstnanec – úhrn příjmů, které podléhají dani z příjmů a nejsou osvobozeny, zúčtovaných zaměstnavatelem v rozhodném období</a:t>
            </a:r>
          </a:p>
          <a:p>
            <a:pPr lvl="1"/>
            <a:r>
              <a:rPr lang="cs-CZ" dirty="0" smtClean="0"/>
              <a:t>Zaměstnavatel – úhrn vyměřovacích základů jeho zaměstnanců</a:t>
            </a:r>
          </a:p>
          <a:p>
            <a:pPr lvl="1"/>
            <a:r>
              <a:rPr lang="cs-CZ" dirty="0" smtClean="0"/>
              <a:t>OSVČ – částka, kterou si sama určí, ne však méně než 50 % daňového základu</a:t>
            </a:r>
          </a:p>
          <a:p>
            <a:pPr lvl="2"/>
            <a:r>
              <a:rPr lang="cs-CZ" dirty="0" smtClean="0"/>
              <a:t>Minimální vyměřovací základ</a:t>
            </a:r>
          </a:p>
          <a:p>
            <a:pPr lvl="2"/>
            <a:r>
              <a:rPr lang="cs-CZ" dirty="0" smtClean="0"/>
              <a:t>Vyměřovací základ pro pojistné na NP – určuje sama, nejméně však dvojnásobek částky rozhodné pro účast zaměstnanců na NP (nyní 2x 2.500,-)</a:t>
            </a:r>
          </a:p>
          <a:p>
            <a:pPr lvl="1"/>
            <a:r>
              <a:rPr lang="cs-CZ" dirty="0" smtClean="0"/>
              <a:t>Osoba dobrovolně účastná na DP – určuje sama, nejméně však ¼ průměrné mzdy v příslušném kalendářním roce</a:t>
            </a:r>
          </a:p>
          <a:p>
            <a:pPr lvl="1"/>
            <a:r>
              <a:rPr lang="cs-CZ" dirty="0" smtClean="0"/>
              <a:t>Zahraniční zaměstnanec – určuje sám, nejméně však ¼ průměrné mzdy nebo dvojnásobek rozhodné částky pro účast zaměstnanců na NP (2x 2.500,-)</a:t>
            </a:r>
          </a:p>
          <a:p>
            <a:r>
              <a:rPr lang="cs-CZ" dirty="0" smtClean="0"/>
              <a:t>Průměrná mzda - §23 odst. 4</a:t>
            </a:r>
          </a:p>
          <a:p>
            <a:r>
              <a:rPr lang="cs-CZ" dirty="0" smtClean="0"/>
              <a:t>Maximální vyměřovací základ – částka rovnající se 48 násobku průměrné mzdy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066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Sazba pojistného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Sazba pojistného</a:t>
            </a:r>
          </a:p>
          <a:p>
            <a:pPr lvl="1"/>
            <a:r>
              <a:rPr lang="cs-CZ" dirty="0" smtClean="0"/>
              <a:t>Zaměstnavatel 25 % vyměřovacího základu, z toho</a:t>
            </a:r>
          </a:p>
          <a:p>
            <a:pPr lvl="2"/>
            <a:r>
              <a:rPr lang="cs-CZ" dirty="0" smtClean="0"/>
              <a:t>2,3 % na nemocenské pojištění</a:t>
            </a:r>
          </a:p>
          <a:p>
            <a:pPr lvl="2"/>
            <a:r>
              <a:rPr lang="cs-CZ" dirty="0" smtClean="0"/>
              <a:t>21,5 % na důchodové pojištění</a:t>
            </a:r>
          </a:p>
          <a:p>
            <a:pPr lvl="2"/>
            <a:r>
              <a:rPr lang="cs-CZ" dirty="0" smtClean="0"/>
              <a:t>1,2 % na státní politiku zaměstnanosti</a:t>
            </a:r>
          </a:p>
          <a:p>
            <a:pPr lvl="1"/>
            <a:r>
              <a:rPr lang="cs-CZ" dirty="0" smtClean="0"/>
              <a:t>Nebo 26 % - je malým zaměstnavatelem (počet zaměstnanců je nižší než 26) a tuto sazbu si určí, z toho</a:t>
            </a:r>
          </a:p>
          <a:p>
            <a:pPr lvl="2"/>
            <a:r>
              <a:rPr lang="cs-CZ" dirty="0" smtClean="0"/>
              <a:t>3,3 % na nemocenské pojištění</a:t>
            </a:r>
          </a:p>
          <a:p>
            <a:pPr lvl="2"/>
            <a:r>
              <a:rPr lang="cs-CZ" dirty="0" smtClean="0"/>
              <a:t>21,5 % na důchodové pojištění</a:t>
            </a:r>
          </a:p>
          <a:p>
            <a:pPr lvl="2"/>
            <a:r>
              <a:rPr lang="cs-CZ" dirty="0" smtClean="0"/>
              <a:t>1,2 % na státní politiku zaměstnanosti</a:t>
            </a:r>
          </a:p>
          <a:p>
            <a:pPr lvl="1"/>
            <a:r>
              <a:rPr lang="cs-CZ" dirty="0" smtClean="0"/>
              <a:t>Zaměstnanec</a:t>
            </a:r>
          </a:p>
          <a:p>
            <a:pPr lvl="2"/>
            <a:r>
              <a:rPr lang="cs-CZ" dirty="0" smtClean="0"/>
              <a:t>6,5 % na důchodové pojištění nebo</a:t>
            </a:r>
          </a:p>
          <a:p>
            <a:pPr lvl="2"/>
            <a:r>
              <a:rPr lang="cs-CZ" dirty="0" smtClean="0"/>
              <a:t>3,5 % na důchodové pojištění, pokud je v rozhodném období účasten důchodového spoření</a:t>
            </a:r>
          </a:p>
          <a:p>
            <a:pPr lvl="1"/>
            <a:endParaRPr lang="cs-CZ" dirty="0" smtClean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152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Sazba pojistného 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Sazba pojistného</a:t>
            </a:r>
          </a:p>
          <a:p>
            <a:pPr lvl="1"/>
            <a:r>
              <a:rPr lang="cs-CZ" dirty="0" smtClean="0"/>
              <a:t>Osoba samostatně výdělečně činná</a:t>
            </a:r>
          </a:p>
          <a:p>
            <a:pPr lvl="2"/>
            <a:r>
              <a:rPr lang="cs-CZ" dirty="0" smtClean="0"/>
              <a:t>29,2 % z vyměřovacího základu, z toho</a:t>
            </a:r>
          </a:p>
          <a:p>
            <a:pPr lvl="3"/>
            <a:r>
              <a:rPr lang="cs-CZ" dirty="0" smtClean="0"/>
              <a:t>28 % na důchodové pojištění</a:t>
            </a:r>
          </a:p>
          <a:p>
            <a:pPr lvl="3"/>
            <a:r>
              <a:rPr lang="cs-CZ" dirty="0" smtClean="0"/>
              <a:t>1,2 % na státní politiku zaměstnanosti</a:t>
            </a:r>
          </a:p>
          <a:p>
            <a:pPr lvl="2"/>
            <a:r>
              <a:rPr lang="cs-CZ" dirty="0" smtClean="0"/>
              <a:t>26,2 % z vyměřovacího základu, pokud je OSVČ účastna důchodového spoření, z toho</a:t>
            </a:r>
          </a:p>
          <a:p>
            <a:pPr lvl="3"/>
            <a:r>
              <a:rPr lang="cs-CZ" dirty="0" smtClean="0"/>
              <a:t>25 % na důchodové pojištění</a:t>
            </a:r>
          </a:p>
          <a:p>
            <a:pPr lvl="3"/>
            <a:r>
              <a:rPr lang="cs-CZ" dirty="0" smtClean="0"/>
              <a:t>1,2 % na státní politiku zaměstnanosti</a:t>
            </a:r>
          </a:p>
          <a:p>
            <a:pPr lvl="2"/>
            <a:r>
              <a:rPr lang="cs-CZ" dirty="0" smtClean="0"/>
              <a:t>2,3 % z vyměřovacího základu na nemocenské pojištění, pokud je dobrovolně účastna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653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Sazba pojistného 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Sazba pojistného</a:t>
            </a:r>
          </a:p>
          <a:p>
            <a:pPr lvl="1"/>
            <a:r>
              <a:rPr lang="cs-CZ" dirty="0" smtClean="0"/>
              <a:t>Osoba dobrovolně účastná na DP</a:t>
            </a:r>
          </a:p>
          <a:p>
            <a:pPr lvl="2"/>
            <a:r>
              <a:rPr lang="cs-CZ" dirty="0" smtClean="0"/>
              <a:t>28 % z vyměřovacího základu nebo</a:t>
            </a:r>
          </a:p>
          <a:p>
            <a:pPr lvl="2"/>
            <a:r>
              <a:rPr lang="cs-CZ" dirty="0" smtClean="0"/>
              <a:t>30 % z vyměřovacího základu, pokud je účastna důchodového spoření</a:t>
            </a:r>
          </a:p>
          <a:p>
            <a:pPr lvl="1"/>
            <a:r>
              <a:rPr lang="cs-CZ" dirty="0" smtClean="0"/>
              <a:t>Zahraniční zaměstnanec – 2,3 % z </a:t>
            </a:r>
            <a:r>
              <a:rPr lang="cs-CZ" smtClean="0"/>
              <a:t>vyměřovacího základu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977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měsice">
  <a:themeElements>
    <a:clrScheme name="Směsic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měsic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Sociální politika EU-důchodové dávky</Template>
  <TotalTime>145</TotalTime>
  <Words>1425</Words>
  <Application>Microsoft Office PowerPoint</Application>
  <PresentationFormat>Předvádění na obrazovce (4:3)</PresentationFormat>
  <Paragraphs>209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Tahoma</vt:lpstr>
      <vt:lpstr>Wingdings</vt:lpstr>
      <vt:lpstr>Směsice</vt:lpstr>
      <vt:lpstr>Právo sociálního zabezpečení</vt:lpstr>
      <vt:lpstr>Pojistné na sociální zabezpečení</vt:lpstr>
      <vt:lpstr>Poplatníci a plátci pojistného</vt:lpstr>
      <vt:lpstr>Poplatníci pojistného</vt:lpstr>
      <vt:lpstr>Pojistné</vt:lpstr>
      <vt:lpstr>Pojistné - pokračování</vt:lpstr>
      <vt:lpstr>Sazba pojistného</vt:lpstr>
      <vt:lpstr>Sazba pojistného - pokračování</vt:lpstr>
      <vt:lpstr>Sazba pojistného - pokračování</vt:lpstr>
      <vt:lpstr>Placení pojistného</vt:lpstr>
      <vt:lpstr>Sankce v souvislosti s placením pojistného</vt:lpstr>
      <vt:lpstr>Doplňkové důchodové systémy v ČR</vt:lpstr>
      <vt:lpstr>Penzijní připojištění</vt:lpstr>
      <vt:lpstr>Penzijní připojištění - pokračování</vt:lpstr>
      <vt:lpstr>Důchodové spoření</vt:lpstr>
      <vt:lpstr>Důchodové spoření - pokračování</vt:lpstr>
      <vt:lpstr>Doplňkové penzijní spoření</vt:lpstr>
      <vt:lpstr>Doplňkové penzijní spoření - pokračování</vt:lpstr>
    </vt:vector>
  </TitlesOfParts>
  <Company>PrF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Právo sociálního zabezpečení</dc:title>
  <dc:creator>Zdeňka Gregorová</dc:creator>
  <cp:lastModifiedBy>Zdeňka Gregorová</cp:lastModifiedBy>
  <cp:revision>18</cp:revision>
  <dcterms:created xsi:type="dcterms:W3CDTF">2014-04-24T07:34:35Z</dcterms:created>
  <dcterms:modified xsi:type="dcterms:W3CDTF">2015-05-12T07:24:49Z</dcterms:modified>
</cp:coreProperties>
</file>