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handoutMasterIdLst>
    <p:handoutMasterId r:id="rId23"/>
  </p:handoutMasterIdLst>
  <p:sldIdLst>
    <p:sldId id="444" r:id="rId2"/>
    <p:sldId id="378" r:id="rId3"/>
    <p:sldId id="379" r:id="rId4"/>
    <p:sldId id="380" r:id="rId5"/>
    <p:sldId id="381" r:id="rId6"/>
    <p:sldId id="382" r:id="rId7"/>
    <p:sldId id="383" r:id="rId8"/>
    <p:sldId id="388" r:id="rId9"/>
    <p:sldId id="389" r:id="rId10"/>
    <p:sldId id="390" r:id="rId11"/>
    <p:sldId id="391" r:id="rId12"/>
    <p:sldId id="393" r:id="rId13"/>
    <p:sldId id="458" r:id="rId14"/>
    <p:sldId id="459" r:id="rId15"/>
    <p:sldId id="460" r:id="rId16"/>
    <p:sldId id="403" r:id="rId17"/>
    <p:sldId id="412" r:id="rId18"/>
    <p:sldId id="443" r:id="rId19"/>
    <p:sldId id="405" r:id="rId20"/>
    <p:sldId id="404" r:id="rId21"/>
    <p:sldId id="304" r:id="rId2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5338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9933"/>
    <a:srgbClr val="99CCFF"/>
    <a:srgbClr val="FFCC00"/>
    <a:srgbClr val="FFFF00"/>
    <a:srgbClr val="CCFFFF"/>
    <a:srgbClr val="66CCFF"/>
    <a:srgbClr val="00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56" autoAdjust="0"/>
    <p:restoredTop sz="94660"/>
  </p:normalViewPr>
  <p:slideViewPr>
    <p:cSldViewPr>
      <p:cViewPr>
        <p:scale>
          <a:sx n="75" d="100"/>
          <a:sy n="75" d="100"/>
        </p:scale>
        <p:origin x="-2664" y="-8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17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4C358F7-7000-430A-A099-CBB4FE6AF995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08424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520731"/>
            <a:ext cx="9144000" cy="3435579"/>
          </a:xfrm>
          <a:custGeom>
            <a:avLst/>
            <a:gdLst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9794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7466" y="25350"/>
                  <a:pt x="0" y="19794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28000"/>
                  <a:satMod val="2000000"/>
                  <a:alpha val="30000"/>
                </a:schemeClr>
              </a:gs>
              <a:gs pos="35000">
                <a:schemeClr val="bg2">
                  <a:shade val="100000"/>
                  <a:satMod val="600000"/>
                  <a:alpha val="0"/>
                </a:schemeClr>
              </a:gs>
            </a:gsLst>
            <a:lin ang="54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02920" y="2775745"/>
            <a:ext cx="8229600" cy="2167128"/>
          </a:xfrm>
        </p:spPr>
        <p:txBody>
          <a:bodyPr tIns="0" bIns="0" anchor="t"/>
          <a:lstStyle>
            <a:lvl1pPr>
              <a:defRPr sz="5000" cap="all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00064" y="1559720"/>
            <a:ext cx="5105400" cy="1219200"/>
          </a:xfrm>
        </p:spPr>
        <p:txBody>
          <a:bodyPr lIns="0" tIns="0" rIns="0" bIns="0" anchor="b"/>
          <a:lstStyle>
            <a:lvl1pPr marL="0" indent="0" algn="l">
              <a:buNone/>
              <a:defRPr sz="19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CB777-CFE0-41F4-B09D-09EBDB7B47E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EB6C6-534C-4D43-A1DF-A585B60511A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02737-C5E9-4272-A923-3BD0310C6FA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C24E6-F90D-43C9-9417-6F6381EF05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990600"/>
            <a:ext cx="7772400" cy="1362456"/>
          </a:xfrm>
        </p:spPr>
        <p:txBody>
          <a:bodyPr>
            <a:noAutofit/>
          </a:bodyPr>
          <a:lstStyle>
            <a:lvl1pPr algn="l">
              <a:buNone/>
              <a:defRPr sz="48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352677"/>
            <a:ext cx="7772400" cy="1509712"/>
          </a:xfrm>
        </p:spPr>
        <p:txBody>
          <a:bodyPr anchor="t"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959E3-AFA8-4F2F-804F-1D0BB207FFC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6F2D6-A2E3-41B7-AF88-7068BDC2872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 anchor="b"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12168"/>
            <a:ext cx="4040188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8000" dist="38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2112168"/>
            <a:ext cx="4041775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667000"/>
            <a:ext cx="4040188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7000"/>
            <a:ext cx="4041775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F8A1E-637B-4EAD-A1B4-2FCA2A5AEEB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  <a:effectLst/>
        </p:spPr>
        <p:txBody>
          <a:bodyPr tIns="9144" bIns="9144" anchor="b"/>
          <a:lstStyle>
            <a:lvl1pPr>
              <a:defRPr sz="4800" cap="none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D1F36-3CBE-4CED-889D-A8CAF6D3B3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0E88D-1161-494E-A15D-7AFF31C026E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40"/>
            <a:ext cx="8229600" cy="914400"/>
          </a:xfrm>
        </p:spPr>
        <p:txBody>
          <a:bodyPr tIns="0" bIns="0" anchor="b"/>
          <a:lstStyle>
            <a:lvl1pPr algn="l">
              <a:buNone/>
              <a:defRPr sz="5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133856"/>
            <a:ext cx="2590800" cy="5181600"/>
          </a:xfrm>
        </p:spPr>
        <p:txBody>
          <a:bodyPr lIns="45720" tIns="45720" rIns="0"/>
          <a:lstStyle>
            <a:lvl1pPr marL="0" indent="0">
              <a:spcBef>
                <a:spcPts val="300"/>
              </a:spcBef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133472"/>
            <a:ext cx="5257800" cy="5191128"/>
          </a:xfrm>
        </p:spPr>
        <p:txBody>
          <a:bodyPr/>
          <a:lstStyle>
            <a:lvl1pPr algn="l">
              <a:defRPr sz="3000"/>
            </a:lvl1pPr>
            <a:lvl2pPr algn="l">
              <a:defRPr sz="2800"/>
            </a:lvl2pPr>
            <a:lvl3pPr algn="l">
              <a:defRPr sz="2400"/>
            </a:lvl3pPr>
            <a:lvl4pPr algn="l">
              <a:defRPr sz="2000"/>
            </a:lvl4pPr>
            <a:lvl5pPr algn="l">
              <a:defRPr sz="20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71A7E-47A7-4EF3-815D-057A1595752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40" y="1981200"/>
            <a:ext cx="3429000" cy="522288"/>
          </a:xfrm>
        </p:spPr>
        <p:txBody>
          <a:bodyPr tIns="0" bIns="0" anchor="b"/>
          <a:lstStyle>
            <a:lvl1pPr algn="r">
              <a:buNone/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3368" y="1066800"/>
            <a:ext cx="4572000" cy="4572000"/>
          </a:xfrm>
          <a:solidFill>
            <a:schemeClr val="bg2">
              <a:shade val="75000"/>
            </a:schemeClr>
          </a:solidFill>
          <a:ln w="60325">
            <a:solidFill>
              <a:srgbClr val="FFFFFF"/>
            </a:solidFill>
            <a:miter lim="800000"/>
          </a:ln>
          <a:effectLst>
            <a:outerShdw blurRad="36195" dist="10000" dir="5400000" algn="tl" rotWithShape="0">
              <a:srgbClr val="000000">
                <a:alpha val="75000"/>
              </a:srgbClr>
            </a:outerShdw>
            <a:reflection stA="21000" endA="500" endPos="10000" dist="20000" dir="5400000" sy="-100000" algn="bl" rotWithShape="0"/>
          </a:effectLst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240" y="2543176"/>
            <a:ext cx="3429000" cy="914400"/>
          </a:xfrm>
        </p:spPr>
        <p:txBody>
          <a:bodyPr lIns="0" tIns="0" rIns="0" bIns="0" anchor="t"/>
          <a:lstStyle>
            <a:lvl1pPr indent="0" algn="r">
              <a:spcBef>
                <a:spcPts val="300"/>
              </a:spcBef>
              <a:buFontTx/>
              <a:buNone/>
              <a:defRPr sz="1400" baseline="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3400" y="6356350"/>
            <a:ext cx="533400" cy="365125"/>
          </a:xfrm>
        </p:spPr>
        <p:txBody>
          <a:bodyPr/>
          <a:lstStyle/>
          <a:p>
            <a:fld id="{DD4B319F-9301-4B84-971B-CA56CC1E97C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142899"/>
            <a:ext cx="9144000" cy="5562705"/>
          </a:xfrm>
          <a:custGeom>
            <a:avLst/>
            <a:gdLst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25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056" y="24231"/>
                  <a:pt x="0" y="2025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55000"/>
                  <a:satMod val="1800000"/>
                  <a:alpha val="55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Flowchart: Document 7"/>
          <p:cNvSpPr/>
          <p:nvPr/>
        </p:nvSpPr>
        <p:spPr>
          <a:xfrm rot="10800000">
            <a:off x="1" y="1341133"/>
            <a:ext cx="9144000" cy="4480425"/>
          </a:xfrm>
          <a:custGeom>
            <a:avLst/>
            <a:gdLst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03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8684" y="24776"/>
                  <a:pt x="0" y="2003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40000"/>
                  <a:satMod val="1900000"/>
                  <a:alpha val="30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24000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2179637"/>
            <a:ext cx="8229600" cy="4114800"/>
          </a:xfrm>
          <a:prstGeom prst="rect">
            <a:avLst/>
          </a:prstGeom>
        </p:spPr>
        <p:txBody>
          <a:bodyPr vert="horz" lIns="9144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981200" cy="365125"/>
          </a:xfrm>
          <a:prstGeom prst="rect">
            <a:avLst/>
          </a:prstGeom>
        </p:spPr>
        <p:txBody>
          <a:bodyPr vert="horz" anchor="b"/>
          <a:lstStyle>
            <a:lvl1pPr algn="ctr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0" anchor="b"/>
          <a:lstStyle>
            <a:lvl1pPr algn="l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356350"/>
            <a:ext cx="533400" cy="365125"/>
          </a:xfrm>
          <a:prstGeom prst="rect">
            <a:avLst/>
          </a:prstGeom>
        </p:spPr>
        <p:txBody>
          <a:bodyPr vert="horz" lIns="91440" rIns="0" anchor="b"/>
          <a:lstStyle>
            <a:lvl1pPr algn="r">
              <a:defRPr sz="14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BF0FD76-1DDE-42D6-B712-D35FAC2ABA7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l" rtl="0" eaLnBrk="1" latinLnBrk="0" hangingPunct="1">
        <a:spcBef>
          <a:spcPct val="0"/>
        </a:spcBef>
        <a:buNone/>
        <a:defRPr sz="4800" b="1" kern="1200">
          <a:ln w="500">
            <a:solidFill>
              <a:schemeClr val="tx2">
                <a:shade val="20000"/>
                <a:satMod val="350000"/>
              </a:schemeClr>
            </a:solidFill>
          </a:ln>
          <a:solidFill>
            <a:schemeClr val="tx2">
              <a:tint val="100000"/>
              <a:satMod val="250000"/>
            </a:schemeClr>
          </a:solidFill>
          <a:effectLst>
            <a:outerShdw blurRad="30000" dist="30000" dir="2700000" algn="tl" rotWithShape="0">
              <a:schemeClr val="bg2">
                <a:shade val="45000"/>
                <a:satMod val="150000"/>
                <a:alpha val="9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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30936" indent="-27432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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23544" indent="-274320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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2860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22860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73352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11096" indent="-228600" algn="l" rtl="0" eaLnBrk="1" latinLnBrk="0" hangingPunct="1">
        <a:spcBef>
          <a:spcPct val="20000"/>
        </a:spcBef>
        <a:buClr>
          <a:schemeClr val="tx2"/>
        </a:buClr>
        <a:buFont typeface="Wingdings 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21408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22576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4" name="Rectangle 14"/>
          <p:cNvSpPr>
            <a:spLocks noGrp="1" noChangeArrowheads="1"/>
          </p:cNvSpPr>
          <p:nvPr>
            <p:ph type="ctrTitle"/>
          </p:nvPr>
        </p:nvSpPr>
        <p:spPr>
          <a:xfrm>
            <a:off x="543620" y="764704"/>
            <a:ext cx="7916863" cy="1181993"/>
          </a:xfrm>
        </p:spPr>
        <p:txBody>
          <a:bodyPr>
            <a:normAutofit/>
          </a:bodyPr>
          <a:lstStyle/>
          <a:p>
            <a:r>
              <a:rPr lang="cs-CZ" sz="2800" cap="none" dirty="0">
                <a:solidFill>
                  <a:schemeClr val="tx1"/>
                </a:solidFill>
                <a:effectLst>
                  <a:reflection blurRad="12000" stA="25000" endPos="49000" dist="5000" dir="5400000" sy="-100000" algn="bl" rotWithShape="0"/>
                </a:effectLst>
                <a:latin typeface="+mn-lt"/>
              </a:rPr>
              <a:t>Přednáška pro VIII. jarní semestr magisterského studia </a:t>
            </a:r>
          </a:p>
        </p:txBody>
      </p:sp>
      <p:sp>
        <p:nvSpPr>
          <p:cNvPr id="102415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467544" y="3117131"/>
            <a:ext cx="8280920" cy="1319981"/>
          </a:xfrm>
        </p:spPr>
        <p:txBody>
          <a:bodyPr>
            <a:noAutofit/>
          </a:bodyPr>
          <a:lstStyle/>
          <a:p>
            <a:r>
              <a:rPr lang="cs-CZ" sz="3600" b="1" cap="all" dirty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  <a:latin typeface="+mj-lt"/>
                <a:ea typeface="+mj-ea"/>
                <a:cs typeface="+mj-cs"/>
              </a:rPr>
              <a:t>Trestní právo v mezinárodním a evropském </a:t>
            </a:r>
            <a:r>
              <a:rPr lang="cs-CZ" sz="3600" b="1" cap="all" dirty="0" smtClean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  <a:latin typeface="+mj-lt"/>
                <a:ea typeface="+mj-ea"/>
                <a:cs typeface="+mj-cs"/>
              </a:rPr>
              <a:t>prostředí</a:t>
            </a:r>
          </a:p>
          <a:p>
            <a:endParaRPr lang="cs-CZ" sz="3600" b="1" cap="all" dirty="0">
              <a:ln w="500">
                <a:solidFill>
                  <a:schemeClr val="tx2">
                    <a:shade val="20000"/>
                    <a:satMod val="350000"/>
                  </a:schemeClr>
                </a:solidFill>
              </a:ln>
              <a:solidFill>
                <a:schemeClr val="tx2">
                  <a:tint val="100000"/>
                  <a:satMod val="250000"/>
                </a:schemeClr>
              </a:solidFill>
              <a:effectLst>
                <a:outerShdw blurRad="30000" dist="30000" dir="2700000" algn="tl" rotWithShape="0">
                  <a:schemeClr val="bg2">
                    <a:shade val="45000"/>
                    <a:satMod val="150000"/>
                    <a:alpha val="90000"/>
                  </a:schemeClr>
                </a:outerShdw>
                <a:reflection blurRad="12000" stA="25000" endPos="49000" dist="5000" dir="5400000" sy="-100000" algn="bl" rotWithShape="0"/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02417" name="Rectangle 17"/>
          <p:cNvSpPr>
            <a:spLocks noChangeArrowheads="1"/>
          </p:cNvSpPr>
          <p:nvPr/>
        </p:nvSpPr>
        <p:spPr bwMode="auto">
          <a:xfrm>
            <a:off x="539552" y="5229200"/>
            <a:ext cx="6400800" cy="503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cs-CZ" sz="2400" b="1" dirty="0">
                <a:solidFill>
                  <a:prstClr val="white"/>
                </a:solidFill>
                <a:latin typeface="Corbel"/>
              </a:rPr>
              <a:t>Prof. JUDr. Jaroslav </a:t>
            </a:r>
            <a:r>
              <a:rPr lang="cs-CZ" sz="2400" b="1" dirty="0" err="1">
                <a:solidFill>
                  <a:prstClr val="white"/>
                </a:solidFill>
                <a:latin typeface="Corbel"/>
              </a:rPr>
              <a:t>Fenyk</a:t>
            </a:r>
            <a:r>
              <a:rPr lang="cs-CZ" sz="2400" b="1" dirty="0">
                <a:solidFill>
                  <a:prstClr val="white"/>
                </a:solidFill>
                <a:latin typeface="Corbel"/>
              </a:rPr>
              <a:t>, Ph.D., </a:t>
            </a:r>
            <a:r>
              <a:rPr lang="cs-CZ" sz="2400" b="1" dirty="0" err="1">
                <a:solidFill>
                  <a:prstClr val="white"/>
                </a:solidFill>
                <a:latin typeface="Corbel"/>
              </a:rPr>
              <a:t>DSc</a:t>
            </a:r>
            <a:r>
              <a:rPr lang="cs-CZ" sz="2400" b="1" dirty="0">
                <a:solidFill>
                  <a:prstClr val="white"/>
                </a:solidFill>
                <a:latin typeface="Corbel"/>
              </a:rPr>
              <a:t>.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endParaRPr lang="cs-CZ" sz="2400" b="1" dirty="0">
              <a:solidFill>
                <a:prstClr val="white"/>
              </a:solidFill>
              <a:latin typeface="Corbel"/>
            </a:endParaRP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cs-CZ" sz="2400" b="1" dirty="0" smtClean="0">
                <a:solidFill>
                  <a:prstClr val="white"/>
                </a:solidFill>
                <a:latin typeface="Corbel"/>
              </a:rPr>
              <a:t>14. 5. 2015 </a:t>
            </a:r>
            <a:endParaRPr lang="cs-CZ" sz="2400" b="1" dirty="0">
              <a:solidFill>
                <a:prstClr val="white"/>
              </a:solidFill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41475041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ChangeArrowheads="1"/>
          </p:cNvSpPr>
          <p:nvPr/>
        </p:nvSpPr>
        <p:spPr bwMode="auto">
          <a:xfrm>
            <a:off x="468313" y="2132856"/>
            <a:ext cx="8229600" cy="295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dirty="0">
              <a:solidFill>
                <a:schemeClr val="bg1"/>
              </a:solidFill>
              <a:latin typeface="+mj-lt"/>
            </a:endParaRPr>
          </a:p>
          <a:p>
            <a:pPr marL="342900" indent="-342900" algn="just">
              <a:spcBef>
                <a:spcPct val="20000"/>
              </a:spcBef>
              <a:buClr>
                <a:srgbClr val="FF9900"/>
              </a:buClr>
              <a:buFont typeface="Arial" pitchFamily="34" charset="0"/>
              <a:buChar char="•"/>
            </a:pPr>
            <a:r>
              <a:rPr lang="cs-CZ" sz="2000" dirty="0">
                <a:latin typeface="+mj-lt"/>
              </a:rPr>
              <a:t>Na úrovni diplomatické a konzulární</a:t>
            </a:r>
          </a:p>
          <a:p>
            <a:pPr marL="342900" indent="-342900" algn="just">
              <a:spcBef>
                <a:spcPct val="20000"/>
              </a:spcBef>
              <a:buClr>
                <a:srgbClr val="FF9900"/>
              </a:buClr>
              <a:buFont typeface="Arial" pitchFamily="34" charset="0"/>
              <a:buChar char="•"/>
            </a:pPr>
            <a:r>
              <a:rPr lang="cs-CZ" sz="2000" dirty="0">
                <a:latin typeface="+mj-lt"/>
              </a:rPr>
              <a:t>Mezi ministerstvy a jinými ústředními státními orgány</a:t>
            </a:r>
          </a:p>
          <a:p>
            <a:pPr marL="342900" indent="-342900" algn="just">
              <a:spcBef>
                <a:spcPct val="20000"/>
              </a:spcBef>
              <a:buClr>
                <a:srgbClr val="FF9900"/>
              </a:buClr>
              <a:buFont typeface="Arial" pitchFamily="34" charset="0"/>
              <a:buChar char="•"/>
            </a:pPr>
            <a:r>
              <a:rPr lang="cs-CZ" sz="2000" b="1" dirty="0">
                <a:solidFill>
                  <a:srgbClr val="FF9900"/>
                </a:solidFill>
                <a:latin typeface="+mj-lt"/>
              </a:rPr>
              <a:t>Přímá spolupráce mezi justičními orgány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sz="2000" b="1" dirty="0">
              <a:solidFill>
                <a:srgbClr val="FF9900"/>
              </a:solidFill>
              <a:latin typeface="Bookman Old Style" pitchFamily="18" charset="0"/>
            </a:endParaRPr>
          </a:p>
          <a:p>
            <a:pPr marL="900113" lvl="1" indent="-377825" algn="just">
              <a:spcBef>
                <a:spcPct val="20000"/>
              </a:spcBef>
              <a:buFont typeface="Wingdings" pitchFamily="2" charset="2"/>
              <a:buNone/>
            </a:pPr>
            <a:endParaRPr lang="cs-CZ" b="1" dirty="0">
              <a:solidFill>
                <a:srgbClr val="FF6600"/>
              </a:solidFill>
              <a:latin typeface="Bookman Old Style" pitchFamily="18" charset="0"/>
            </a:endParaRPr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title"/>
          </p:nvPr>
        </p:nvSpPr>
        <p:spPr>
          <a:xfrm>
            <a:off x="323528" y="404664"/>
            <a:ext cx="8229600" cy="648072"/>
          </a:xfrm>
          <a:noFill/>
          <a:ln/>
        </p:spPr>
        <p:txBody>
          <a:bodyPr>
            <a:normAutofit/>
          </a:bodyPr>
          <a:lstStyle/>
          <a:p>
            <a:r>
              <a:rPr lang="cs-CZ" sz="3200" dirty="0"/>
              <a:t>Podoby mezinárodní justiční spolupráce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14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14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31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14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14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314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14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314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2314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314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314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2314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42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ChangeArrowheads="1"/>
          </p:cNvSpPr>
          <p:nvPr/>
        </p:nvSpPr>
        <p:spPr bwMode="auto">
          <a:xfrm>
            <a:off x="468313" y="1773238"/>
            <a:ext cx="8229600" cy="381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dirty="0">
              <a:solidFill>
                <a:schemeClr val="bg1"/>
              </a:solidFill>
              <a:latin typeface="Bookman Old Style" pitchFamily="18" charset="0"/>
            </a:endParaRPr>
          </a:p>
          <a:p>
            <a:pPr marL="342900" indent="-342900" algn="just">
              <a:spcBef>
                <a:spcPct val="20000"/>
              </a:spcBef>
              <a:buClr>
                <a:srgbClr val="FF9900"/>
              </a:buClr>
              <a:buFont typeface="Arial" pitchFamily="34" charset="0"/>
              <a:buChar char="•"/>
            </a:pPr>
            <a:r>
              <a:rPr lang="cs-CZ" b="1" dirty="0">
                <a:solidFill>
                  <a:srgbClr val="FF9900"/>
                </a:solidFill>
                <a:latin typeface="Corbel" pitchFamily="34" charset="0"/>
              </a:rPr>
              <a:t>Vydávací řízení</a:t>
            </a:r>
            <a:r>
              <a:rPr lang="cs-CZ" dirty="0">
                <a:solidFill>
                  <a:schemeClr val="bg1"/>
                </a:solidFill>
                <a:latin typeface="Corbel" pitchFamily="34" charset="0"/>
              </a:rPr>
              <a:t> </a:t>
            </a:r>
            <a:r>
              <a:rPr lang="cs-CZ" dirty="0">
                <a:latin typeface="Corbel" pitchFamily="34" charset="0"/>
              </a:rPr>
              <a:t>(extradice)</a:t>
            </a:r>
          </a:p>
          <a:p>
            <a:pPr marL="342900" indent="-342900" algn="just">
              <a:spcBef>
                <a:spcPct val="20000"/>
              </a:spcBef>
              <a:buClr>
                <a:srgbClr val="FF9900"/>
              </a:buClr>
              <a:buFont typeface="Arial" pitchFamily="34" charset="0"/>
              <a:buChar char="•"/>
            </a:pPr>
            <a:r>
              <a:rPr lang="cs-CZ" dirty="0">
                <a:latin typeface="Corbel" pitchFamily="34" charset="0"/>
              </a:rPr>
              <a:t>Předávání osob na základě </a:t>
            </a:r>
            <a:r>
              <a:rPr lang="cs-CZ" b="1" dirty="0">
                <a:solidFill>
                  <a:srgbClr val="FF9900"/>
                </a:solidFill>
                <a:latin typeface="Corbel" pitchFamily="34" charset="0"/>
              </a:rPr>
              <a:t>evropského zatýkacího rozkazu</a:t>
            </a:r>
          </a:p>
          <a:p>
            <a:pPr marL="342900" indent="-342900" algn="just">
              <a:spcBef>
                <a:spcPct val="20000"/>
              </a:spcBef>
              <a:buClr>
                <a:srgbClr val="FF9900"/>
              </a:buClr>
              <a:buFont typeface="Arial" pitchFamily="34" charset="0"/>
              <a:buChar char="•"/>
            </a:pPr>
            <a:r>
              <a:rPr lang="cs-CZ" dirty="0">
                <a:latin typeface="Corbel" pitchFamily="34" charset="0"/>
              </a:rPr>
              <a:t>Předávání osob mezinárodním tribunálům a mezinárodnímu soudu a jiná povinná součinnost</a:t>
            </a:r>
          </a:p>
          <a:p>
            <a:pPr marL="342900" indent="-342900" algn="just">
              <a:spcBef>
                <a:spcPct val="20000"/>
              </a:spcBef>
              <a:buClr>
                <a:srgbClr val="FF9900"/>
              </a:buClr>
              <a:buFont typeface="Arial" pitchFamily="34" charset="0"/>
              <a:buChar char="•"/>
            </a:pPr>
            <a:r>
              <a:rPr lang="cs-CZ" b="1" dirty="0">
                <a:solidFill>
                  <a:srgbClr val="FF9900"/>
                </a:solidFill>
                <a:latin typeface="Corbel" pitchFamily="34" charset="0"/>
              </a:rPr>
              <a:t>Dožádání</a:t>
            </a:r>
          </a:p>
          <a:p>
            <a:pPr marL="342900" indent="-342900" algn="just">
              <a:spcBef>
                <a:spcPct val="20000"/>
              </a:spcBef>
              <a:buClr>
                <a:srgbClr val="FF9900"/>
              </a:buClr>
              <a:buFont typeface="Arial" pitchFamily="34" charset="0"/>
              <a:buChar char="•"/>
            </a:pPr>
            <a:r>
              <a:rPr lang="cs-CZ" dirty="0">
                <a:latin typeface="Corbel" pitchFamily="34" charset="0"/>
              </a:rPr>
              <a:t>Průvoz pro účely řízení v cizině</a:t>
            </a:r>
          </a:p>
          <a:p>
            <a:pPr marL="342900" indent="-342900" algn="just">
              <a:spcBef>
                <a:spcPct val="20000"/>
              </a:spcBef>
              <a:buClr>
                <a:srgbClr val="FF9900"/>
              </a:buClr>
              <a:buFont typeface="Arial" pitchFamily="34" charset="0"/>
              <a:buChar char="•"/>
            </a:pPr>
            <a:r>
              <a:rPr lang="cs-CZ" dirty="0">
                <a:latin typeface="Corbel" pitchFamily="34" charset="0"/>
              </a:rPr>
              <a:t>Převzetí a předávání trestního řízení</a:t>
            </a:r>
          </a:p>
          <a:p>
            <a:pPr marL="342900" indent="-342900" algn="just">
              <a:spcBef>
                <a:spcPct val="20000"/>
              </a:spcBef>
              <a:buClr>
                <a:srgbClr val="FF9900"/>
              </a:buClr>
              <a:buFont typeface="Arial" pitchFamily="34" charset="0"/>
              <a:buChar char="•"/>
            </a:pPr>
            <a:r>
              <a:rPr lang="cs-CZ" dirty="0">
                <a:latin typeface="Corbel" pitchFamily="34" charset="0"/>
              </a:rPr>
              <a:t>Předávání výkonu rozhodnutí v trestních věcech</a:t>
            </a:r>
          </a:p>
          <a:p>
            <a:pPr marL="342900" indent="-342900" algn="just">
              <a:spcBef>
                <a:spcPct val="20000"/>
              </a:spcBef>
              <a:buClr>
                <a:srgbClr val="FF9900"/>
              </a:buClr>
              <a:buFont typeface="Arial" pitchFamily="34" charset="0"/>
              <a:buChar char="•"/>
            </a:pPr>
            <a:r>
              <a:rPr lang="cs-CZ" dirty="0">
                <a:latin typeface="Corbel" pitchFamily="34" charset="0"/>
              </a:rPr>
              <a:t>Další, moderní formy spolupráce mezi členskými státy Evropské unie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dirty="0">
              <a:latin typeface="Bookman Old Style" pitchFamily="18" charset="0"/>
            </a:endParaRPr>
          </a:p>
          <a:p>
            <a:pPr marL="900113" lvl="1" indent="-377825" algn="just">
              <a:spcBef>
                <a:spcPct val="20000"/>
              </a:spcBef>
              <a:buFont typeface="Wingdings" pitchFamily="2" charset="2"/>
              <a:buNone/>
            </a:pPr>
            <a:endParaRPr lang="cs-CZ" b="1" dirty="0">
              <a:solidFill>
                <a:srgbClr val="FF6600"/>
              </a:solidFill>
              <a:latin typeface="Bookman Old Style" pitchFamily="18" charset="0"/>
            </a:endParaRPr>
          </a:p>
        </p:txBody>
      </p:sp>
      <p:sp>
        <p:nvSpPr>
          <p:cNvPr id="232451" name="Rectangle 3"/>
          <p:cNvSpPr>
            <a:spLocks noGrp="1" noChangeArrowheads="1"/>
          </p:cNvSpPr>
          <p:nvPr>
            <p:ph type="title"/>
          </p:nvPr>
        </p:nvSpPr>
        <p:spPr>
          <a:xfrm>
            <a:off x="323528" y="404664"/>
            <a:ext cx="8229600" cy="648072"/>
          </a:xfrm>
          <a:noFill/>
          <a:ln/>
        </p:spPr>
        <p:txBody>
          <a:bodyPr>
            <a:normAutofit/>
          </a:bodyPr>
          <a:lstStyle/>
          <a:p>
            <a:r>
              <a:rPr lang="cs-CZ" sz="3200" dirty="0"/>
              <a:t>Formy mezinárodní justiční spolupráce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24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24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32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24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24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324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324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24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324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24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24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2324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324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324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2324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324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324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2324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324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324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2324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24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24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2324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324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324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2324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245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ChangeArrowheads="1"/>
          </p:cNvSpPr>
          <p:nvPr/>
        </p:nvSpPr>
        <p:spPr bwMode="auto">
          <a:xfrm>
            <a:off x="395288" y="1790701"/>
            <a:ext cx="8229600" cy="194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dirty="0">
              <a:solidFill>
                <a:schemeClr val="bg1"/>
              </a:solidFill>
              <a:latin typeface="Bookman Old Style" pitchFamily="18" charset="0"/>
            </a:endParaRPr>
          </a:p>
          <a:p>
            <a:pPr algn="just">
              <a:spcBef>
                <a:spcPct val="20000"/>
              </a:spcBef>
            </a:pPr>
            <a:r>
              <a:rPr lang="cs-CZ" b="1" dirty="0" smtClean="0">
                <a:solidFill>
                  <a:srgbClr val="FF9900"/>
                </a:solidFill>
                <a:latin typeface="Bookman Old Style" pitchFamily="18" charset="0"/>
              </a:rPr>
              <a:t>Vývoj do konce 80. let 20. století</a:t>
            </a:r>
            <a:endParaRPr lang="cs-CZ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 marL="285750" indent="-28575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cs-CZ" dirty="0" smtClean="0">
                <a:latin typeface="Bookman Old Style" pitchFamily="18" charset="0"/>
              </a:rPr>
              <a:t>Reakce na důsledky 2. světové války v mezinárodním právu</a:t>
            </a:r>
          </a:p>
          <a:p>
            <a:pPr marL="285750" indent="-28575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cs-CZ" dirty="0" smtClean="0">
                <a:latin typeface="Bookman Old Style" pitchFamily="18" charset="0"/>
              </a:rPr>
              <a:t>Vznik tzv. socialistické soustavy států a důsledky pro spolupráci</a:t>
            </a:r>
          </a:p>
          <a:p>
            <a:pPr marL="342900" indent="-3429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cs-CZ" dirty="0" smtClean="0">
                <a:latin typeface="Bookman Old Style" pitchFamily="18" charset="0"/>
              </a:rPr>
              <a:t>OSN a Rada Evropy, ochrana lidských práv a mezinárodní justiční spolupráce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dirty="0">
              <a:solidFill>
                <a:schemeClr val="bg1"/>
              </a:solidFill>
              <a:latin typeface="Bookman Old Style" pitchFamily="18" charset="0"/>
            </a:endParaRPr>
          </a:p>
          <a:p>
            <a:pPr marL="900113" lvl="1" indent="-377825" algn="just">
              <a:spcBef>
                <a:spcPct val="20000"/>
              </a:spcBef>
              <a:buFont typeface="Wingdings" pitchFamily="2" charset="2"/>
              <a:buNone/>
            </a:pPr>
            <a:endParaRPr lang="cs-CZ" b="1" dirty="0">
              <a:solidFill>
                <a:srgbClr val="FF6600"/>
              </a:solidFill>
              <a:latin typeface="Bookman Old Style" pitchFamily="18" charset="0"/>
            </a:endParaRPr>
          </a:p>
        </p:txBody>
      </p:sp>
      <p:sp>
        <p:nvSpPr>
          <p:cNvPr id="234501" name="Rectangle 5"/>
          <p:cNvSpPr>
            <a:spLocks noChangeArrowheads="1"/>
          </p:cNvSpPr>
          <p:nvPr/>
        </p:nvSpPr>
        <p:spPr bwMode="auto">
          <a:xfrm>
            <a:off x="468313" y="4005263"/>
            <a:ext cx="8229600" cy="194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just">
              <a:spcBef>
                <a:spcPct val="20000"/>
              </a:spcBef>
            </a:pPr>
            <a:r>
              <a:rPr lang="cs-CZ" b="1" dirty="0" smtClean="0">
                <a:solidFill>
                  <a:srgbClr val="FF9900"/>
                </a:solidFill>
                <a:latin typeface="Bookman Old Style" pitchFamily="18" charset="0"/>
              </a:rPr>
              <a:t>Vývoj od 90. let až do současnosti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Ø"/>
            </a:pPr>
            <a:endParaRPr lang="cs-CZ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Ø"/>
            </a:pPr>
            <a:r>
              <a:rPr lang="cs-CZ" dirty="0" smtClean="0">
                <a:latin typeface="Bookman Old Style" pitchFamily="18" charset="0"/>
              </a:rPr>
              <a:t>Reakce </a:t>
            </a:r>
            <a:r>
              <a:rPr lang="cs-CZ" dirty="0">
                <a:latin typeface="Bookman Old Style" pitchFamily="18" charset="0"/>
              </a:rPr>
              <a:t>na společenské změny v mezinárodní justiční spolupráci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Ø"/>
            </a:pPr>
            <a:r>
              <a:rPr lang="cs-CZ" dirty="0">
                <a:latin typeface="Bookman Old Style" pitchFamily="18" charset="0"/>
              </a:rPr>
              <a:t>Vztah starších a nových instrumentů mezinárodní justiční spolupráce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dirty="0">
              <a:solidFill>
                <a:schemeClr val="bg1"/>
              </a:solidFill>
              <a:latin typeface="Bookman Old Style" pitchFamily="18" charset="0"/>
            </a:endParaRPr>
          </a:p>
          <a:p>
            <a:pPr marL="900113" lvl="1" indent="-377825" algn="just">
              <a:spcBef>
                <a:spcPct val="20000"/>
              </a:spcBef>
              <a:buFont typeface="Wingdings" pitchFamily="2" charset="2"/>
              <a:buNone/>
            </a:pPr>
            <a:endParaRPr lang="cs-CZ" b="1" dirty="0">
              <a:solidFill>
                <a:srgbClr val="FF66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44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44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344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44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44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344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344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44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344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344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344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2344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345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345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2345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345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345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2345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345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345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2345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ESLP a ochrana lidských práv a základních svobod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sz="3200" dirty="0"/>
              <a:t>Mezinárodní soud složený se stejného počtu soudců, jako  je počet členských států RE, které ratifikovaly  Úmluvu – 47 ( ne všechny státy ratifikovaly protokoly)</a:t>
            </a:r>
          </a:p>
          <a:p>
            <a:r>
              <a:rPr lang="cs-CZ" sz="3200" dirty="0"/>
              <a:t>Musí být vyčerpány účinné prostředky nápravy na národní úrovni, 6 měsíců na podání (úplné) stížnosti</a:t>
            </a:r>
          </a:p>
          <a:p>
            <a:r>
              <a:rPr lang="cs-CZ" sz="3200" dirty="0"/>
              <a:t>Soudci nehájí zájmy konkrétního státu</a:t>
            </a:r>
          </a:p>
          <a:p>
            <a:r>
              <a:rPr lang="cs-CZ" sz="3200" dirty="0"/>
              <a:t>Návrh rozhodnutí připravuje Kancelář ( právní referenti), rozhoduje  samosoudce, 3 členný senát, velký senát</a:t>
            </a:r>
          </a:p>
          <a:p>
            <a:r>
              <a:rPr lang="cs-CZ" sz="3200" dirty="0"/>
              <a:t>14. protokol zavádí rozhodování o odmítnutí stížnosti jedním soudcem, dále charakterizuje tzv. podstatnou újmu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87631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>
                <a:solidFill>
                  <a:srgbClr val="FFC000"/>
                </a:solidFill>
              </a:rPr>
              <a:t>Právní rámec </a:t>
            </a:r>
            <a:r>
              <a:rPr lang="cs-CZ" dirty="0"/>
              <a:t>– Úmluva o ochraně lidských práv a základních svobod ( EÚLP)</a:t>
            </a:r>
          </a:p>
          <a:p>
            <a:r>
              <a:rPr lang="cs-CZ" dirty="0"/>
              <a:t>Hlavní procesní záruky </a:t>
            </a:r>
            <a:r>
              <a:rPr lang="cs-CZ" dirty="0">
                <a:solidFill>
                  <a:srgbClr val="FFC000"/>
                </a:solidFill>
              </a:rPr>
              <a:t>spravedlivého trestního řízení </a:t>
            </a:r>
            <a:r>
              <a:rPr lang="cs-CZ" dirty="0"/>
              <a:t>– čl. 6 odst.1 EÚLP</a:t>
            </a:r>
          </a:p>
          <a:p>
            <a:r>
              <a:rPr lang="cs-CZ" dirty="0">
                <a:solidFill>
                  <a:srgbClr val="FFC000"/>
                </a:solidFill>
              </a:rPr>
              <a:t>Právo na obhajobu </a:t>
            </a:r>
            <a:r>
              <a:rPr lang="cs-CZ" dirty="0"/>
              <a:t>– čl. 6 odst.3 EÚLP</a:t>
            </a:r>
          </a:p>
          <a:p>
            <a:r>
              <a:rPr lang="cs-CZ" dirty="0"/>
              <a:t>Jde o práva minimální, výčet není vyčerpávající</a:t>
            </a:r>
          </a:p>
          <a:p>
            <a:r>
              <a:rPr lang="cs-CZ" dirty="0"/>
              <a:t>Cíl : je zajistit spravedlnost řízení jako celku</a:t>
            </a:r>
          </a:p>
          <a:p>
            <a:r>
              <a:rPr lang="cs-CZ" dirty="0"/>
              <a:t>Vztahuje se </a:t>
            </a:r>
            <a:r>
              <a:rPr lang="cs-CZ" dirty="0">
                <a:solidFill>
                  <a:srgbClr val="FFC000"/>
                </a:solidFill>
              </a:rPr>
              <a:t>na obviněného, </a:t>
            </a:r>
            <a:r>
              <a:rPr lang="cs-CZ" dirty="0"/>
              <a:t>kde úloha obhájce fakticky začíná ( lze však v ČR vztáhnout i na podezřelého mladistvého)</a:t>
            </a:r>
            <a:endParaRPr lang="cs-CZ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87859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Právo na obhajobu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cs-CZ" dirty="0"/>
          </a:p>
          <a:p>
            <a:pPr algn="just"/>
            <a:r>
              <a:rPr lang="cs-CZ" sz="3200" dirty="0">
                <a:solidFill>
                  <a:srgbClr val="FFC000"/>
                </a:solidFill>
              </a:rPr>
              <a:t>Čl. 6 odst. 3 EÚLP: „Každý, kdo je obviněn z trestného činu, má tato minimální </a:t>
            </a:r>
            <a:r>
              <a:rPr lang="cs-CZ" sz="3200" dirty="0"/>
              <a:t>práva:</a:t>
            </a:r>
          </a:p>
          <a:p>
            <a:pPr algn="just"/>
            <a:r>
              <a:rPr lang="cs-CZ" sz="3200" dirty="0"/>
              <a:t>být neprodleně a v jazyce, jemuž rozumí, podrobně seznámen s povahou a důvodem</a:t>
            </a:r>
            <a:r>
              <a:rPr lang="cs-CZ" sz="3200" dirty="0">
                <a:solidFill>
                  <a:srgbClr val="FFC000"/>
                </a:solidFill>
              </a:rPr>
              <a:t> obvinění </a:t>
            </a:r>
            <a:r>
              <a:rPr lang="cs-CZ" sz="3200" dirty="0"/>
              <a:t>proti němu;</a:t>
            </a:r>
          </a:p>
          <a:p>
            <a:pPr algn="just"/>
            <a:r>
              <a:rPr lang="cs-CZ" sz="3200" dirty="0"/>
              <a:t>mít přiměřený čas a možnost k </a:t>
            </a:r>
            <a:r>
              <a:rPr lang="cs-CZ" sz="3200" dirty="0">
                <a:solidFill>
                  <a:srgbClr val="FFC000"/>
                </a:solidFill>
              </a:rPr>
              <a:t>přípravě</a:t>
            </a:r>
            <a:r>
              <a:rPr lang="cs-CZ" sz="3200" dirty="0"/>
              <a:t> své obhajoby;</a:t>
            </a:r>
          </a:p>
          <a:p>
            <a:pPr algn="just"/>
            <a:r>
              <a:rPr lang="cs-CZ" sz="3200" dirty="0">
                <a:solidFill>
                  <a:srgbClr val="FF0000"/>
                </a:solidFill>
              </a:rPr>
              <a:t> </a:t>
            </a:r>
            <a:r>
              <a:rPr lang="cs-CZ" sz="3200" dirty="0">
                <a:solidFill>
                  <a:srgbClr val="FFC000"/>
                </a:solidFill>
              </a:rPr>
              <a:t>obhajovat se </a:t>
            </a:r>
            <a:r>
              <a:rPr lang="cs-CZ" sz="3200" dirty="0"/>
              <a:t>osobně nebo za pomoci obhájce podle vlastního výběru nebo, pokud nemá prostředky na zaplacení obhájce, aby mu byl poskytnut bezplatně, jestliže to zájmy spravedlnosti vyžadují;</a:t>
            </a:r>
          </a:p>
          <a:p>
            <a:pPr algn="just"/>
            <a:r>
              <a:rPr lang="cs-CZ" sz="3200" dirty="0"/>
              <a:t> </a:t>
            </a:r>
            <a:r>
              <a:rPr lang="cs-CZ" sz="3200" dirty="0">
                <a:solidFill>
                  <a:srgbClr val="FFC000"/>
                </a:solidFill>
              </a:rPr>
              <a:t>vyslýchat</a:t>
            </a:r>
            <a:r>
              <a:rPr lang="cs-CZ" sz="3200" dirty="0"/>
              <a:t> nebo dát vyslýchat svědky proti sobě a dosáhnout předvolání a výslech svědků ve svůj prospěch za stejných podmínek, jako svědků proti sobě;</a:t>
            </a:r>
          </a:p>
          <a:p>
            <a:pPr algn="just"/>
            <a:r>
              <a:rPr lang="cs-CZ" sz="3200" dirty="0"/>
              <a:t>mít bezplatnou pomoc </a:t>
            </a:r>
            <a:r>
              <a:rPr lang="cs-CZ" sz="3200" dirty="0">
                <a:solidFill>
                  <a:srgbClr val="FFC000"/>
                </a:solidFill>
              </a:rPr>
              <a:t>tlumočníka</a:t>
            </a:r>
            <a:r>
              <a:rPr lang="cs-CZ" sz="3200" dirty="0"/>
              <a:t>, jestliže nerozumí jazyku používanému před soudem nebo tímto jazykem nemluví.“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64276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565400"/>
            <a:ext cx="8713788" cy="151130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000" b="1" dirty="0">
                <a:solidFill>
                  <a:srgbClr val="FF6600"/>
                </a:solidFill>
                <a:latin typeface="Bookman Old Style" pitchFamily="18" charset="0"/>
              </a:rPr>
              <a:t/>
            </a:r>
            <a:br>
              <a:rPr lang="cs-CZ" sz="4000" b="1" dirty="0">
                <a:solidFill>
                  <a:srgbClr val="FF6600"/>
                </a:solidFill>
                <a:latin typeface="Bookman Old Style" pitchFamily="18" charset="0"/>
              </a:rPr>
            </a:br>
            <a:r>
              <a:rPr lang="cs-CZ" sz="4000" dirty="0"/>
              <a:t>Mezinárodní justiční spolupráce </a:t>
            </a:r>
            <a:br>
              <a:rPr lang="cs-CZ" sz="4000" dirty="0"/>
            </a:br>
            <a:r>
              <a:rPr lang="cs-CZ" sz="4000" dirty="0"/>
              <a:t>v trestních věcech a Evropská unie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57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5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45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6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7" name="Rectangle 3"/>
          <p:cNvSpPr>
            <a:spLocks noChangeArrowheads="1"/>
          </p:cNvSpPr>
          <p:nvPr/>
        </p:nvSpPr>
        <p:spPr bwMode="auto">
          <a:xfrm>
            <a:off x="827088" y="1628775"/>
            <a:ext cx="7978775" cy="417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sz="1700" dirty="0">
              <a:solidFill>
                <a:schemeClr val="bg1"/>
              </a:solidFill>
              <a:latin typeface="Bookman Old Style" pitchFamily="18" charset="0"/>
            </a:endParaRP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sz="1700" dirty="0">
              <a:solidFill>
                <a:schemeClr val="bg1"/>
              </a:solidFill>
              <a:latin typeface="Bookman Old Style" pitchFamily="18" charset="0"/>
            </a:endParaRPr>
          </a:p>
          <a:p>
            <a:pPr marL="900113" lvl="1" indent="-377825" algn="just">
              <a:spcBef>
                <a:spcPct val="20000"/>
              </a:spcBef>
              <a:buFont typeface="Wingdings" pitchFamily="2" charset="2"/>
              <a:buNone/>
            </a:pPr>
            <a:endParaRPr lang="cs-CZ" sz="1700" b="1" dirty="0">
              <a:solidFill>
                <a:srgbClr val="FF6600"/>
              </a:solidFill>
              <a:latin typeface="Bookman Old Style" pitchFamily="18" charset="0"/>
            </a:endParaRPr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6737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dirty="0" smtClean="0">
                <a:solidFill>
                  <a:srgbClr val="FF9900"/>
                </a:solidFill>
              </a:rPr>
              <a:t>Formy spolupráce mezi členskými státy Evropské unie</a:t>
            </a:r>
          </a:p>
          <a:p>
            <a:pPr marL="0" indent="0" algn="just">
              <a:buNone/>
            </a:pPr>
            <a:endParaRPr lang="cs-CZ" sz="1700" dirty="0"/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sz="1700" dirty="0" smtClean="0"/>
              <a:t>Evropský </a:t>
            </a:r>
            <a:r>
              <a:rPr lang="cs-CZ" sz="1700" dirty="0"/>
              <a:t>zatýkací rozkaz, Evropský příkaz k výkonu příkazu k zajištění majetku nebo důkazních prostředků EU apod.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sz="1700" dirty="0"/>
              <a:t>Zvláštní </a:t>
            </a:r>
            <a:r>
              <a:rPr lang="cs-CZ" sz="1700" dirty="0" smtClean="0"/>
              <a:t>druhy právní pomoci:</a:t>
            </a:r>
          </a:p>
          <a:p>
            <a:pPr marL="900113" lvl="1" indent="-377825" algn="just">
              <a:buFont typeface="Arial" pitchFamily="34" charset="0"/>
              <a:buChar char="•"/>
            </a:pPr>
            <a:r>
              <a:rPr lang="cs-CZ" sz="1700" dirty="0" smtClean="0"/>
              <a:t>Přeshraniční </a:t>
            </a:r>
            <a:r>
              <a:rPr lang="cs-CZ" sz="1700" dirty="0"/>
              <a:t>pronásledování</a:t>
            </a:r>
          </a:p>
          <a:p>
            <a:pPr marL="900113" lvl="1" indent="-377825" algn="just">
              <a:buFont typeface="Arial" pitchFamily="34" charset="0"/>
              <a:buChar char="•"/>
            </a:pPr>
            <a:r>
              <a:rPr lang="cs-CZ" sz="1700" dirty="0"/>
              <a:t>Přeshraniční sledování</a:t>
            </a:r>
          </a:p>
          <a:p>
            <a:pPr marL="900113" lvl="1" indent="-377825" algn="just">
              <a:buFont typeface="Arial" pitchFamily="34" charset="0"/>
              <a:buChar char="•"/>
            </a:pPr>
            <a:r>
              <a:rPr lang="cs-CZ" sz="1700" dirty="0"/>
              <a:t>Skryté </a:t>
            </a:r>
            <a:r>
              <a:rPr lang="cs-CZ" sz="1700" dirty="0" smtClean="0"/>
              <a:t>vyšetřování</a:t>
            </a:r>
          </a:p>
          <a:p>
            <a:pPr marL="900113" lvl="1" indent="-377825" algn="just">
              <a:buFont typeface="Arial" pitchFamily="34" charset="0"/>
              <a:buChar char="•"/>
            </a:pPr>
            <a:r>
              <a:rPr lang="cs-CZ" sz="1700" dirty="0" smtClean="0"/>
              <a:t>Přeshraniční odposlech</a:t>
            </a:r>
            <a:endParaRPr lang="cs-CZ" sz="1700" dirty="0"/>
          </a:p>
          <a:p>
            <a:pPr marL="900113" lvl="1" indent="-377825" algn="just">
              <a:buFont typeface="Arial" pitchFamily="34" charset="0"/>
              <a:buChar char="•"/>
            </a:pPr>
            <a:r>
              <a:rPr lang="cs-CZ" sz="1700" dirty="0"/>
              <a:t>Dočasné předání do ciziny za účelem provedení procesních úkonů</a:t>
            </a:r>
          </a:p>
          <a:p>
            <a:pPr marL="900113" lvl="1" indent="-377825" algn="just">
              <a:buFont typeface="Arial" pitchFamily="34" charset="0"/>
              <a:buChar char="•"/>
            </a:pPr>
            <a:r>
              <a:rPr lang="cs-CZ" sz="1700" dirty="0"/>
              <a:t>Dočasné převzetí z ciziny za stejným účelem</a:t>
            </a:r>
          </a:p>
          <a:p>
            <a:pPr marL="900113" lvl="1" indent="-377825" algn="just">
              <a:buFont typeface="Arial" pitchFamily="34" charset="0"/>
              <a:buChar char="•"/>
            </a:pPr>
            <a:r>
              <a:rPr lang="cs-CZ" sz="1700" dirty="0"/>
              <a:t>Zajištění a předání věcí</a:t>
            </a:r>
          </a:p>
          <a:p>
            <a:pPr marL="900113" lvl="1" indent="-377825" algn="just">
              <a:buFont typeface="Arial" pitchFamily="34" charset="0"/>
              <a:buChar char="•"/>
            </a:pPr>
            <a:r>
              <a:rPr lang="cs-CZ" sz="1700" dirty="0"/>
              <a:t>Zajištění jiné majetkové hodnoty a zajištění majetku</a:t>
            </a:r>
          </a:p>
          <a:p>
            <a:pPr marL="900113" lvl="1" indent="-377825" algn="just">
              <a:buFont typeface="Arial" pitchFamily="34" charset="0"/>
              <a:buChar char="•"/>
            </a:pPr>
            <a:r>
              <a:rPr lang="cs-CZ" sz="1700" dirty="0"/>
              <a:t>Předběžné zajištění věci</a:t>
            </a:r>
          </a:p>
          <a:p>
            <a:pPr marL="900113" lvl="1" indent="-377825" algn="just">
              <a:buFont typeface="Arial" pitchFamily="34" charset="0"/>
              <a:buChar char="•"/>
            </a:pPr>
            <a:r>
              <a:rPr lang="cs-CZ" sz="1700" dirty="0"/>
              <a:t>Společný vyšetřovací tým</a:t>
            </a:r>
          </a:p>
          <a:p>
            <a:pPr marL="900113" lvl="1" indent="-377825" algn="just">
              <a:buFont typeface="Arial" pitchFamily="34" charset="0"/>
              <a:buChar char="•"/>
            </a:pPr>
            <a:r>
              <a:rPr lang="cs-CZ" sz="1700" dirty="0"/>
              <a:t>Výslech prostřednictvím videotelefonu a telefonu</a:t>
            </a:r>
          </a:p>
          <a:p>
            <a:pPr marL="900113" lvl="1" indent="-377825" algn="just">
              <a:buFont typeface="Arial" pitchFamily="34" charset="0"/>
              <a:buChar char="•"/>
            </a:pPr>
            <a:r>
              <a:rPr lang="cs-CZ" sz="1700" dirty="0"/>
              <a:t>Poskytování informací z Rejstříku trestů</a:t>
            </a:r>
            <a:r>
              <a:rPr lang="cs-CZ" sz="1700" b="1" dirty="0"/>
              <a:t> </a:t>
            </a:r>
            <a:endParaRPr lang="cs-CZ" sz="1700" b="1" dirty="0" smtClean="0"/>
          </a:p>
          <a:p>
            <a:pPr marL="900113" lvl="1" indent="-377825" algn="just">
              <a:buFont typeface="Arial" pitchFamily="34" charset="0"/>
              <a:buChar char="•"/>
            </a:pPr>
            <a:r>
              <a:rPr lang="cs-CZ" sz="1700" dirty="0" smtClean="0"/>
              <a:t>Využívání údajů z Schengenského informačního systému</a:t>
            </a:r>
            <a:endParaRPr lang="cs-CZ" sz="1700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735360"/>
          </a:xfrm>
        </p:spPr>
        <p:txBody>
          <a:bodyPr>
            <a:normAutofit/>
          </a:bodyPr>
          <a:lstStyle/>
          <a:p>
            <a:r>
              <a:rPr lang="cs-CZ" sz="3200" dirty="0"/>
              <a:t>D. Lisabonská smlouva</a:t>
            </a:r>
          </a:p>
        </p:txBody>
      </p:sp>
      <p:sp>
        <p:nvSpPr>
          <p:cNvPr id="3010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400" dirty="0"/>
              <a:t>justiční spolupráce v trestní věcech – kap. 4 LS</a:t>
            </a:r>
          </a:p>
          <a:p>
            <a:r>
              <a:rPr lang="cs-CZ" sz="2400" b="1" dirty="0">
                <a:solidFill>
                  <a:srgbClr val="FF6600"/>
                </a:solidFill>
              </a:rPr>
              <a:t>články 82 a 83 LS</a:t>
            </a:r>
          </a:p>
          <a:p>
            <a:r>
              <a:rPr lang="cs-CZ" sz="2400" dirty="0"/>
              <a:t>trestní právo hmotné čl. 83 – způsob přijímání právních předpisů EU – pozitivní hlas všech člen. států</a:t>
            </a:r>
          </a:p>
          <a:p>
            <a:r>
              <a:rPr lang="cs-CZ" sz="2400" dirty="0"/>
              <a:t>Evropský parlament A Rada zřídí </a:t>
            </a:r>
            <a:r>
              <a:rPr lang="cs-CZ" sz="2400" b="1" dirty="0">
                <a:solidFill>
                  <a:srgbClr val="FF6600"/>
                </a:solidFill>
              </a:rPr>
              <a:t>minimální pravidla pro definice trestných činů a sankcí</a:t>
            </a:r>
            <a:r>
              <a:rPr lang="cs-CZ" sz="2400" dirty="0"/>
              <a:t>, zejm. v oblastech závažných trestných činů s přeshraničním rozměrem</a:t>
            </a:r>
          </a:p>
          <a:p>
            <a:pPr lvl="1"/>
            <a:r>
              <a:rPr lang="cs-CZ" sz="2400" dirty="0"/>
              <a:t>terorismus</a:t>
            </a:r>
          </a:p>
          <a:p>
            <a:pPr lvl="1"/>
            <a:r>
              <a:rPr lang="cs-CZ" sz="2400" dirty="0"/>
              <a:t>organizovaný zločin</a:t>
            </a:r>
          </a:p>
          <a:p>
            <a:pPr lvl="1"/>
            <a:r>
              <a:rPr lang="cs-CZ" sz="2400" dirty="0"/>
              <a:t>praní špinavých peněz </a:t>
            </a:r>
          </a:p>
          <a:p>
            <a:r>
              <a:rPr lang="cs-CZ" sz="2400" b="1" dirty="0">
                <a:solidFill>
                  <a:srgbClr val="FF6600"/>
                </a:solidFill>
              </a:rPr>
              <a:t>Stockholmský program</a:t>
            </a:r>
          </a:p>
          <a:p>
            <a:pPr marL="536575" indent="-536575">
              <a:buClr>
                <a:srgbClr val="FF9900"/>
              </a:buClr>
              <a:buFont typeface="Wingdings" pitchFamily="2" charset="2"/>
              <a:buChar char="Ø"/>
            </a:pPr>
            <a:endParaRPr lang="cs-CZ" dirty="0">
              <a:solidFill>
                <a:schemeClr val="bg1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1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1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01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1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1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01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1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1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01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1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1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301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01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01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301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01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01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301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01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01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301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01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01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301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01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01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301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105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205038"/>
            <a:ext cx="8229600" cy="151130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000" b="1" dirty="0">
                <a:solidFill>
                  <a:srgbClr val="FF6600"/>
                </a:solidFill>
                <a:latin typeface="Bookman Old Style" pitchFamily="18" charset="0"/>
              </a:rPr>
              <a:t/>
            </a:r>
            <a:br>
              <a:rPr lang="cs-CZ" sz="4000" b="1" dirty="0">
                <a:solidFill>
                  <a:srgbClr val="FF6600"/>
                </a:solidFill>
                <a:latin typeface="Bookman Old Style" pitchFamily="18" charset="0"/>
              </a:rPr>
            </a:br>
            <a:r>
              <a:rPr lang="cs-CZ" sz="4000" dirty="0"/>
              <a:t>Rozhodovací praxe Evropského soudního dvora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78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78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47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8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239416"/>
          </a:xfrm>
        </p:spPr>
        <p:txBody>
          <a:bodyPr>
            <a:normAutofit/>
          </a:bodyPr>
          <a:lstStyle/>
          <a:p>
            <a:r>
              <a:rPr lang="cs-CZ" sz="3600" dirty="0"/>
              <a:t>Prostředí mezinárodní justiční spolupráce v trestních věcech</a:t>
            </a:r>
          </a:p>
        </p:txBody>
      </p:sp>
      <p:sp>
        <p:nvSpPr>
          <p:cNvPr id="2191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cs-CZ" sz="2000" dirty="0"/>
              <a:t>Spolupráce mezi státy v oblasti trestního práva je podmíněna především ohledy na </a:t>
            </a:r>
            <a:r>
              <a:rPr lang="cs-CZ" sz="2000" b="1" dirty="0">
                <a:solidFill>
                  <a:srgbClr val="FF9933"/>
                </a:solidFill>
              </a:rPr>
              <a:t>zásadu suverenity</a:t>
            </a:r>
            <a:r>
              <a:rPr lang="cs-CZ" sz="2000" dirty="0">
                <a:solidFill>
                  <a:srgbClr val="FF9933"/>
                </a:solidFill>
              </a:rPr>
              <a:t>. </a:t>
            </a:r>
            <a:endParaRPr lang="cs-CZ" sz="2000" dirty="0" smtClean="0">
              <a:solidFill>
                <a:srgbClr val="FF9933"/>
              </a:solidFill>
            </a:endParaRPr>
          </a:p>
          <a:p>
            <a:pPr algn="just">
              <a:buFont typeface="Wingdings" pitchFamily="2" charset="2"/>
              <a:buChar char="Ø"/>
            </a:pPr>
            <a:endParaRPr lang="cs-CZ" sz="2000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cs-CZ" sz="2000" b="1" i="1" dirty="0" smtClean="0">
                <a:solidFill>
                  <a:schemeClr val="tx2">
                    <a:lumMod val="75000"/>
                  </a:schemeClr>
                </a:solidFill>
              </a:rPr>
              <a:t>Suverenita </a:t>
            </a:r>
            <a:r>
              <a:rPr lang="cs-CZ" sz="2000" b="1" i="1" dirty="0">
                <a:solidFill>
                  <a:schemeClr val="tx2">
                    <a:lumMod val="75000"/>
                  </a:schemeClr>
                </a:solidFill>
              </a:rPr>
              <a:t>je vlastnost státní moci, její nezávislost na jakékoli jiné moci, a to v oblasti vztahů mezinárodních i vnitřních</a:t>
            </a:r>
            <a:r>
              <a:rPr lang="cs-CZ" sz="2000" b="1" i="1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pPr marL="342900" indent="-342900" algn="just">
              <a:lnSpc>
                <a:spcPct val="80000"/>
              </a:lnSpc>
              <a:buNone/>
            </a:pPr>
            <a:endParaRPr lang="cs-CZ" sz="2000" i="1" dirty="0">
              <a:solidFill>
                <a:srgbClr val="FF9933"/>
              </a:solidFill>
            </a:endParaRPr>
          </a:p>
          <a:p>
            <a:pPr marL="342900" indent="-342900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dirty="0"/>
              <a:t>Pro mezinárodní justiční spolupráci je nejvýznamnější </a:t>
            </a:r>
            <a:r>
              <a:rPr lang="cs-CZ" sz="2000" b="1" dirty="0">
                <a:solidFill>
                  <a:srgbClr val="FF9933"/>
                </a:solidFill>
              </a:rPr>
              <a:t>tzv. vnitřní suverenita,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podle které státu náleží výlučná, nejvyšší moc na státním území a vyloučení jakýchkoli aktů cizí státní moci bez jeho souhlasu (plná volnost při úpravě vnitřních záležitostí).</a:t>
            </a:r>
          </a:p>
          <a:p>
            <a:pPr marL="342900" indent="-342900" algn="just">
              <a:lnSpc>
                <a:spcPct val="90000"/>
              </a:lnSpc>
              <a:buNone/>
            </a:pPr>
            <a:endParaRPr lang="cs-CZ" sz="2000" b="1" dirty="0">
              <a:solidFill>
                <a:srgbClr val="FFFF00"/>
              </a:solidFill>
            </a:endParaRPr>
          </a:p>
          <a:p>
            <a:pPr marL="342900" indent="-342900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b="1" dirty="0">
                <a:solidFill>
                  <a:srgbClr val="FF9933"/>
                </a:solidFill>
              </a:rPr>
              <a:t>Právo trestat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jako jeden z projevů vnitřní suverenity vycházející z veřejné moci a z jejího veřejného projevu. </a:t>
            </a:r>
          </a:p>
          <a:p>
            <a:pPr algn="just">
              <a:buFont typeface="Wingdings" pitchFamily="2" charset="2"/>
              <a:buChar char="Ø"/>
            </a:pPr>
            <a:endParaRPr lang="cs-CZ" sz="1800" b="1" i="1" dirty="0">
              <a:solidFill>
                <a:srgbClr val="FF6600"/>
              </a:solidFill>
              <a:latin typeface="Bookman Old Style" pitchFamily="18" charset="0"/>
            </a:endParaRPr>
          </a:p>
          <a:p>
            <a:pPr algn="just">
              <a:buFont typeface="Wingdings" pitchFamily="2" charset="2"/>
              <a:buChar char="Ø"/>
            </a:pPr>
            <a:endParaRPr lang="cs-CZ" sz="1800" dirty="0">
              <a:solidFill>
                <a:srgbClr val="FF9933"/>
              </a:solidFill>
              <a:latin typeface="Bookman Old Style" pitchFamily="18" charset="0"/>
            </a:endParaRPr>
          </a:p>
          <a:p>
            <a:pPr algn="just">
              <a:buFont typeface="Wingdings" pitchFamily="2" charset="2"/>
              <a:buNone/>
            </a:pPr>
            <a:endParaRPr lang="cs-CZ" sz="2000" b="1" i="1" dirty="0">
              <a:solidFill>
                <a:srgbClr val="FF9933"/>
              </a:solidFill>
              <a:latin typeface="Bookman Old Style" pitchFamily="18" charset="0"/>
            </a:endParaRPr>
          </a:p>
          <a:p>
            <a:pPr algn="just">
              <a:buFont typeface="Wingdings" pitchFamily="2" charset="2"/>
              <a:buNone/>
            </a:pPr>
            <a:endParaRPr lang="cs-CZ" sz="1800" i="1" dirty="0">
              <a:solidFill>
                <a:srgbClr val="FF9933"/>
              </a:solidFill>
              <a:latin typeface="Bookman Old Style" pitchFamily="18" charset="0"/>
            </a:endParaRPr>
          </a:p>
        </p:txBody>
      </p:sp>
      <p:sp>
        <p:nvSpPr>
          <p:cNvPr id="219140" name="Rectangle 4"/>
          <p:cNvSpPr>
            <a:spLocks noChangeArrowheads="1"/>
          </p:cNvSpPr>
          <p:nvPr/>
        </p:nvSpPr>
        <p:spPr bwMode="auto">
          <a:xfrm>
            <a:off x="395288" y="4076700"/>
            <a:ext cx="8229600" cy="2376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522288" lvl="1" indent="14288" algn="just"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endParaRPr lang="cs-CZ" b="1" dirty="0">
              <a:solidFill>
                <a:srgbClr val="FF6600"/>
              </a:solidFill>
              <a:latin typeface="Bookman Old Style" pitchFamily="18" charset="0"/>
            </a:endParaRPr>
          </a:p>
        </p:txBody>
      </p:sp>
      <p:sp>
        <p:nvSpPr>
          <p:cNvPr id="219141" name="Rectangle 5"/>
          <p:cNvSpPr>
            <a:spLocks noChangeArrowheads="1"/>
          </p:cNvSpPr>
          <p:nvPr/>
        </p:nvSpPr>
        <p:spPr bwMode="auto">
          <a:xfrm>
            <a:off x="611188" y="4149725"/>
            <a:ext cx="8229600" cy="1395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522288" lvl="1" indent="14288" algn="just"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endParaRPr lang="cs-CZ" sz="1200" b="1">
              <a:solidFill>
                <a:srgbClr val="FF66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9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9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19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1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9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9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19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19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19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219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19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19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219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13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Clr>
                <a:srgbClr val="FF9933"/>
              </a:buClr>
              <a:buNone/>
            </a:pPr>
            <a:r>
              <a:rPr lang="cs-CZ" sz="2000" b="1" dirty="0" smtClean="0">
                <a:solidFill>
                  <a:srgbClr val="FFC000"/>
                </a:solidFill>
              </a:rPr>
              <a:t>       </a:t>
            </a:r>
            <a:r>
              <a:rPr lang="cs-CZ" sz="2400" b="1" dirty="0" smtClean="0">
                <a:solidFill>
                  <a:srgbClr val="FFC000"/>
                </a:solidFill>
              </a:rPr>
              <a:t>Význam </a:t>
            </a:r>
            <a:r>
              <a:rPr lang="cs-CZ" sz="2400" b="1" dirty="0">
                <a:solidFill>
                  <a:srgbClr val="FFC000"/>
                </a:solidFill>
              </a:rPr>
              <a:t>řízení o předběžné </a:t>
            </a:r>
            <a:r>
              <a:rPr lang="cs-CZ" sz="2400" b="1" dirty="0" smtClean="0">
                <a:solidFill>
                  <a:srgbClr val="FFC000"/>
                </a:solidFill>
              </a:rPr>
              <a:t>otázce</a:t>
            </a:r>
          </a:p>
          <a:p>
            <a:pPr>
              <a:buClr>
                <a:srgbClr val="FF9933"/>
              </a:buClr>
              <a:buFont typeface="Arial" pitchFamily="34" charset="0"/>
              <a:buChar char="•"/>
            </a:pPr>
            <a:endParaRPr lang="cs-CZ" sz="2000" dirty="0"/>
          </a:p>
          <a:p>
            <a:pPr>
              <a:buClr>
                <a:srgbClr val="FF9933"/>
              </a:buClr>
              <a:buFont typeface="Arial" pitchFamily="34" charset="0"/>
              <a:buChar char="•"/>
            </a:pPr>
            <a:r>
              <a:rPr lang="cs-CZ" sz="2000" dirty="0"/>
              <a:t>Rozsudek ve věci </a:t>
            </a:r>
            <a:r>
              <a:rPr lang="cs-CZ" sz="2000" dirty="0" err="1"/>
              <a:t>Pupino</a:t>
            </a:r>
            <a:r>
              <a:rPr lang="cs-CZ" sz="2000" dirty="0"/>
              <a:t> (2005)</a:t>
            </a:r>
          </a:p>
          <a:p>
            <a:pPr>
              <a:buClr>
                <a:srgbClr val="FF9933"/>
              </a:buClr>
              <a:buFont typeface="Arial" pitchFamily="34" charset="0"/>
              <a:buChar char="•"/>
            </a:pPr>
            <a:r>
              <a:rPr lang="cs-CZ" sz="2000" dirty="0"/>
              <a:t>Rozsudek ve věci </a:t>
            </a:r>
            <a:r>
              <a:rPr lang="cs-CZ" sz="2000" dirty="0" err="1"/>
              <a:t>Gözütok</a:t>
            </a:r>
            <a:r>
              <a:rPr lang="cs-CZ" sz="2000" dirty="0"/>
              <a:t> vs. </a:t>
            </a:r>
            <a:r>
              <a:rPr lang="cs-CZ" sz="2000" dirty="0" err="1"/>
              <a:t>Brügge</a:t>
            </a:r>
            <a:r>
              <a:rPr lang="cs-CZ" sz="2000" dirty="0"/>
              <a:t> (2003)</a:t>
            </a:r>
          </a:p>
          <a:p>
            <a:pPr>
              <a:buClr>
                <a:srgbClr val="FF9933"/>
              </a:buClr>
              <a:buFont typeface="Arial" pitchFamily="34" charset="0"/>
              <a:buChar char="•"/>
            </a:pPr>
            <a:r>
              <a:rPr lang="cs-CZ" sz="2000" dirty="0"/>
              <a:t>Rozsudek ve věci </a:t>
            </a:r>
            <a:r>
              <a:rPr lang="cs-CZ" sz="2000" dirty="0" err="1"/>
              <a:t>Miraglia</a:t>
            </a:r>
            <a:r>
              <a:rPr lang="cs-CZ" sz="2000" dirty="0"/>
              <a:t> (</a:t>
            </a:r>
            <a:r>
              <a:rPr lang="cs-CZ" sz="2000" dirty="0" smtClean="0"/>
              <a:t>2005</a:t>
            </a:r>
            <a:r>
              <a:rPr lang="cs-CZ" sz="2000" dirty="0" smtClean="0"/>
              <a:t>)</a:t>
            </a:r>
          </a:p>
          <a:p>
            <a:pPr>
              <a:buClr>
                <a:srgbClr val="FF9933"/>
              </a:buClr>
              <a:buFont typeface="Arial" pitchFamily="34" charset="0"/>
              <a:buChar char="•"/>
            </a:pPr>
            <a:r>
              <a:rPr lang="cs-CZ" sz="2000" dirty="0" smtClean="0"/>
              <a:t>Rozsudek ve věci </a:t>
            </a:r>
            <a:r>
              <a:rPr lang="cs-CZ" sz="2000" dirty="0" err="1" smtClean="0"/>
              <a:t>Akerberg</a:t>
            </a:r>
            <a:r>
              <a:rPr lang="cs-CZ" sz="2000" dirty="0" smtClean="0"/>
              <a:t> </a:t>
            </a:r>
            <a:r>
              <a:rPr lang="cs-CZ" sz="2000" dirty="0" err="1" smtClean="0"/>
              <a:t>Fransson</a:t>
            </a:r>
            <a:r>
              <a:rPr lang="cs-CZ" sz="2000" dirty="0" smtClean="0"/>
              <a:t> ( 2010)</a:t>
            </a:r>
            <a:endParaRPr lang="cs-CZ" sz="2000" dirty="0" smtClean="0"/>
          </a:p>
          <a:p>
            <a:pPr>
              <a:buClr>
                <a:srgbClr val="FF9933"/>
              </a:buClr>
              <a:buFont typeface="Arial" pitchFamily="34" charset="0"/>
              <a:buChar char="•"/>
            </a:pPr>
            <a:r>
              <a:rPr lang="cs-CZ" sz="2000" dirty="0" smtClean="0"/>
              <a:t>Rozsudek ve věci </a:t>
            </a:r>
            <a:r>
              <a:rPr lang="cs-CZ" sz="2000" dirty="0" err="1" smtClean="0"/>
              <a:t>Melloni</a:t>
            </a:r>
            <a:r>
              <a:rPr lang="cs-CZ" sz="2000" dirty="0" smtClean="0"/>
              <a:t> ( 2013)</a:t>
            </a:r>
          </a:p>
          <a:p>
            <a:pPr>
              <a:buClr>
                <a:srgbClr val="FF9933"/>
              </a:buClr>
              <a:buFont typeface="Arial" pitchFamily="34" charset="0"/>
              <a:buChar char="•"/>
            </a:pPr>
            <a:r>
              <a:rPr lang="cs-CZ" sz="2000" dirty="0" smtClean="0"/>
              <a:t>Rozsudek ve věci </a:t>
            </a:r>
            <a:r>
              <a:rPr lang="cs-CZ" sz="2000" dirty="0" err="1" smtClean="0"/>
              <a:t>Spasic</a:t>
            </a:r>
            <a:r>
              <a:rPr lang="cs-CZ" sz="2000" dirty="0" smtClean="0"/>
              <a:t> </a:t>
            </a:r>
            <a:r>
              <a:rPr lang="cs-CZ" sz="2000" dirty="0" smtClean="0"/>
              <a:t>( 2014)…</a:t>
            </a:r>
          </a:p>
          <a:p>
            <a:pPr>
              <a:buClr>
                <a:srgbClr val="FF9933"/>
              </a:buClr>
              <a:buFont typeface="Arial" pitchFamily="34" charset="0"/>
              <a:buChar char="•"/>
            </a:pP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6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6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46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46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6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46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46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46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46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46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46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246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46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46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246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46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46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246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467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467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2467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cs-CZ" b="1" dirty="0">
              <a:solidFill>
                <a:srgbClr val="FF9900"/>
              </a:solidFill>
              <a:latin typeface="Bookman Old Style" pitchFamily="18" charset="0"/>
            </a:endParaRPr>
          </a:p>
          <a:p>
            <a:pPr algn="ctr">
              <a:buFontTx/>
              <a:buNone/>
            </a:pPr>
            <a:endParaRPr lang="cs-CZ" b="1" dirty="0">
              <a:solidFill>
                <a:srgbClr val="FF9900"/>
              </a:solidFill>
              <a:latin typeface="Bookman Old Style" pitchFamily="18" charset="0"/>
            </a:endParaRPr>
          </a:p>
          <a:p>
            <a:pPr algn="ctr">
              <a:buFontTx/>
              <a:buNone/>
            </a:pPr>
            <a:endParaRPr lang="cs-CZ" b="1" dirty="0">
              <a:solidFill>
                <a:srgbClr val="FF9900"/>
              </a:solidFill>
              <a:latin typeface="Bookman Old Style" pitchFamily="18" charset="0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cs-CZ" sz="3600" b="1" dirty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  <a:latin typeface="+mj-lt"/>
                <a:ea typeface="+mj-ea"/>
                <a:cs typeface="+mj-cs"/>
              </a:rPr>
              <a:t>Děkuji za pozornost.</a:t>
            </a:r>
            <a:endParaRPr lang="en-GB" sz="3600" b="1" dirty="0">
              <a:ln w="500">
                <a:solidFill>
                  <a:schemeClr val="tx2">
                    <a:shade val="20000"/>
                    <a:satMod val="350000"/>
                  </a:schemeClr>
                </a:solidFill>
              </a:ln>
              <a:solidFill>
                <a:schemeClr val="tx2">
                  <a:tint val="100000"/>
                  <a:satMod val="250000"/>
                </a:schemeClr>
              </a:solidFill>
              <a:effectLst>
                <a:outerShdw blurRad="30000" dist="30000" dir="2700000" algn="tl" rotWithShape="0">
                  <a:schemeClr val="bg2">
                    <a:shade val="45000"/>
                    <a:satMod val="150000"/>
                    <a:alpha val="90000"/>
                  </a:scheme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457200" y="2179637"/>
            <a:ext cx="8229600" cy="3625627"/>
          </a:xfrm>
        </p:spPr>
        <p:txBody>
          <a:bodyPr>
            <a:normAutofit fontScale="85000" lnSpcReduction="20000"/>
          </a:bodyPr>
          <a:lstStyle/>
          <a:p>
            <a:pPr marL="342900" indent="-342900" algn="just">
              <a:buFont typeface="Wingdings" pitchFamily="2" charset="2"/>
              <a:buChar char="Ø"/>
            </a:pPr>
            <a:r>
              <a:rPr lang="cs-CZ" sz="2400" dirty="0">
                <a:solidFill>
                  <a:srgbClr val="FF9933"/>
                </a:solidFill>
              </a:rPr>
              <a:t>Jurisdikce</a:t>
            </a:r>
            <a:r>
              <a:rPr lang="cs-CZ" sz="2400" dirty="0">
                <a:solidFill>
                  <a:schemeClr val="bg1"/>
                </a:solidFill>
              </a:rPr>
              <a:t> </a:t>
            </a:r>
            <a:r>
              <a:rPr lang="cs-CZ" sz="2400" dirty="0"/>
              <a:t>(</a:t>
            </a:r>
            <a:r>
              <a:rPr lang="cs-CZ" sz="2400" dirty="0" err="1"/>
              <a:t>common</a:t>
            </a:r>
            <a:r>
              <a:rPr lang="cs-CZ" sz="2400" dirty="0"/>
              <a:t> </a:t>
            </a:r>
            <a:r>
              <a:rPr lang="cs-CZ" sz="2400" dirty="0" err="1"/>
              <a:t>law</a:t>
            </a:r>
            <a:r>
              <a:rPr lang="cs-CZ" sz="2400" dirty="0"/>
              <a:t> pojetí suverenity) je součástí moci státu a znamená především stanovení nebo nalézání práva. Pokud tímto orgánem je soud, jde o</a:t>
            </a:r>
            <a:r>
              <a:rPr lang="cs-CZ" sz="2400" dirty="0">
                <a:solidFill>
                  <a:schemeClr val="bg1"/>
                </a:solidFill>
              </a:rPr>
              <a:t> </a:t>
            </a:r>
            <a:r>
              <a:rPr lang="cs-CZ" sz="2400" dirty="0">
                <a:solidFill>
                  <a:srgbClr val="FF9933"/>
                </a:solidFill>
              </a:rPr>
              <a:t>jurisdikci soudní</a:t>
            </a:r>
            <a:r>
              <a:rPr lang="cs-CZ" sz="2400" dirty="0">
                <a:solidFill>
                  <a:schemeClr val="bg1"/>
                </a:solidFill>
              </a:rPr>
              <a:t>. </a:t>
            </a:r>
          </a:p>
          <a:p>
            <a:pPr marL="342900" indent="-342900" algn="just">
              <a:buNone/>
            </a:pPr>
            <a:endParaRPr lang="cs-CZ" sz="2400" dirty="0">
              <a:solidFill>
                <a:schemeClr val="bg1"/>
              </a:solidFill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sz="2400" dirty="0"/>
              <a:t>Trestní soudní jurisdikce je založena na následujících zásadách:</a:t>
            </a:r>
          </a:p>
          <a:p>
            <a:pPr marL="987425" lvl="1" indent="-465138" algn="just">
              <a:buFont typeface="Arial" pitchFamily="34" charset="0"/>
              <a:buChar char="•"/>
            </a:pPr>
            <a:r>
              <a:rPr lang="cs-CZ" sz="2400" dirty="0">
                <a:solidFill>
                  <a:srgbClr val="FF9933"/>
                </a:solidFill>
              </a:rPr>
              <a:t>Zásada teritoriality </a:t>
            </a:r>
            <a:r>
              <a:rPr lang="cs-CZ" sz="2400" dirty="0"/>
              <a:t>(§ 4 českého trestního zákoníku)</a:t>
            </a:r>
          </a:p>
          <a:p>
            <a:pPr marL="987425" lvl="1" indent="-465138" algn="just">
              <a:buFont typeface="Arial" pitchFamily="34" charset="0"/>
              <a:buChar char="•"/>
            </a:pPr>
            <a:r>
              <a:rPr lang="cs-CZ" sz="2400" dirty="0">
                <a:solidFill>
                  <a:srgbClr val="FF9933"/>
                </a:solidFill>
              </a:rPr>
              <a:t>Zásada registrace</a:t>
            </a:r>
            <a:r>
              <a:rPr lang="cs-CZ" sz="2400" dirty="0">
                <a:solidFill>
                  <a:schemeClr val="bg1"/>
                </a:solidFill>
              </a:rPr>
              <a:t> </a:t>
            </a:r>
            <a:r>
              <a:rPr lang="cs-CZ" sz="2400" dirty="0"/>
              <a:t>(§ 5 českého TZ)</a:t>
            </a:r>
          </a:p>
          <a:p>
            <a:pPr marL="987425" lvl="1" indent="-465138" algn="just">
              <a:buFont typeface="Arial" pitchFamily="34" charset="0"/>
              <a:buChar char="•"/>
            </a:pPr>
            <a:r>
              <a:rPr lang="cs-CZ" sz="2400" dirty="0">
                <a:solidFill>
                  <a:srgbClr val="FF9933"/>
                </a:solidFill>
              </a:rPr>
              <a:t>Zásada personality</a:t>
            </a:r>
            <a:r>
              <a:rPr lang="cs-CZ" sz="2400" dirty="0">
                <a:solidFill>
                  <a:schemeClr val="bg1"/>
                </a:solidFill>
              </a:rPr>
              <a:t> </a:t>
            </a:r>
            <a:r>
              <a:rPr lang="cs-CZ" sz="2400" dirty="0"/>
              <a:t>(aktivní personalita - § 6 českého TZ, pasivní personalita - § 7 odst. 2 českého TZ)</a:t>
            </a:r>
          </a:p>
          <a:p>
            <a:pPr marL="987425" lvl="1" indent="-465138" algn="just">
              <a:buFont typeface="Arial" pitchFamily="34" charset="0"/>
              <a:buChar char="•"/>
            </a:pPr>
            <a:r>
              <a:rPr lang="cs-CZ" sz="2400" dirty="0">
                <a:solidFill>
                  <a:srgbClr val="FF9933"/>
                </a:solidFill>
              </a:rPr>
              <a:t>Zásada univerzality</a:t>
            </a:r>
            <a:r>
              <a:rPr lang="cs-CZ" sz="2400" dirty="0">
                <a:solidFill>
                  <a:schemeClr val="bg1"/>
                </a:solidFill>
              </a:rPr>
              <a:t> </a:t>
            </a:r>
            <a:r>
              <a:rPr lang="cs-CZ" sz="2400" dirty="0"/>
              <a:t>(§ 7 odst. 1 českého TZ, subsidiární univerzalita - § 8 českého TZ) </a:t>
            </a:r>
          </a:p>
          <a:p>
            <a:pPr marL="987425" lvl="1" indent="-465138" algn="just">
              <a:buFont typeface="Arial" pitchFamily="34" charset="0"/>
              <a:buChar char="•"/>
            </a:pPr>
            <a:r>
              <a:rPr lang="cs-CZ" sz="2400" dirty="0">
                <a:solidFill>
                  <a:srgbClr val="FF9933"/>
                </a:solidFill>
              </a:rPr>
              <a:t>Zásada ochrany</a:t>
            </a:r>
            <a:r>
              <a:rPr lang="cs-CZ" sz="2400" dirty="0">
                <a:solidFill>
                  <a:schemeClr val="bg1"/>
                </a:solidFill>
              </a:rPr>
              <a:t> </a:t>
            </a:r>
            <a:r>
              <a:rPr lang="cs-CZ" sz="2400" dirty="0"/>
              <a:t>(a univerzality - § 7 českého TZ)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 algn="just">
              <a:buFont typeface="Wingdings" pitchFamily="2" charset="2"/>
              <a:buChar char="Ø"/>
            </a:pPr>
            <a:r>
              <a:rPr lang="cs-CZ" sz="2000" b="1" dirty="0">
                <a:solidFill>
                  <a:srgbClr val="FF9933"/>
                </a:solidFill>
              </a:rPr>
              <a:t>Mezinárodní právo trestní</a:t>
            </a:r>
            <a:r>
              <a:rPr lang="cs-CZ" sz="2000" b="1" dirty="0">
                <a:solidFill>
                  <a:srgbClr val="FFFF00"/>
                </a:solidFill>
              </a:rPr>
              <a:t> </a:t>
            </a:r>
            <a:r>
              <a:rPr lang="cs-CZ" sz="2000" dirty="0"/>
              <a:t>je tvořeno mezinárodními smlouvami, které zavazují smluvní státy k povinnosti: </a:t>
            </a:r>
          </a:p>
          <a:p>
            <a:pPr marL="987425" lvl="1" indent="-465138" algn="just">
              <a:buFont typeface="Arial" pitchFamily="34" charset="0"/>
              <a:buChar char="•"/>
            </a:pPr>
            <a:r>
              <a:rPr lang="cs-CZ" sz="2000" dirty="0"/>
              <a:t>kriminalizovat určitá jednání,</a:t>
            </a:r>
          </a:p>
          <a:p>
            <a:pPr marL="987425" lvl="1" indent="-465138" algn="just">
              <a:buFont typeface="Arial" pitchFamily="34" charset="0"/>
              <a:buChar char="•"/>
            </a:pPr>
            <a:r>
              <a:rPr lang="cs-CZ" sz="2000" dirty="0"/>
              <a:t>vytvořit jurisdikci, </a:t>
            </a:r>
          </a:p>
          <a:p>
            <a:pPr marL="987425" lvl="1" indent="-465138" algn="just">
              <a:buFont typeface="Arial" pitchFamily="34" charset="0"/>
              <a:buChar char="•"/>
            </a:pPr>
            <a:r>
              <a:rPr lang="cs-CZ" sz="2000" dirty="0"/>
              <a:t>spolupracovat v trestním řízení.</a:t>
            </a:r>
          </a:p>
          <a:p>
            <a:pPr marL="342900" indent="-342900" algn="just">
              <a:buNone/>
            </a:pPr>
            <a:endParaRPr lang="cs-CZ" sz="2000" dirty="0">
              <a:solidFill>
                <a:schemeClr val="bg1"/>
              </a:solidFill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sz="2000" b="1" dirty="0">
                <a:solidFill>
                  <a:srgbClr val="FF9933"/>
                </a:solidFill>
              </a:rPr>
              <a:t>Trestní právo mezinárodní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tvoří vnitrostátní normy trestního práva, upravující:</a:t>
            </a:r>
          </a:p>
          <a:p>
            <a:pPr marL="865187" lvl="1" indent="-342900" algn="just">
              <a:buFont typeface="Arial" pitchFamily="34" charset="0"/>
              <a:buChar char="•"/>
            </a:pPr>
            <a:r>
              <a:rPr lang="cs-CZ" sz="2000" dirty="0"/>
              <a:t>místní působnost trestního zákona a dalších norem,</a:t>
            </a:r>
          </a:p>
          <a:p>
            <a:pPr marL="865187" lvl="1" indent="-342900" algn="just">
              <a:buFont typeface="Arial" pitchFamily="34" charset="0"/>
              <a:buChar char="•"/>
            </a:pPr>
            <a:r>
              <a:rPr lang="cs-CZ" sz="2000" dirty="0"/>
              <a:t>subsidiární jurisdikci.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3" name="Rectangle 5"/>
          <p:cNvSpPr>
            <a:spLocks noChangeArrowheads="1"/>
          </p:cNvSpPr>
          <p:nvPr/>
        </p:nvSpPr>
        <p:spPr bwMode="auto">
          <a:xfrm>
            <a:off x="1116013" y="2060575"/>
            <a:ext cx="2879725" cy="720725"/>
          </a:xfrm>
          <a:prstGeom prst="rect">
            <a:avLst/>
          </a:prstGeom>
          <a:noFill/>
          <a:ln w="9525">
            <a:solidFill>
              <a:srgbClr val="66CCFF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cs-CZ" sz="2000" b="1" dirty="0">
                <a:latin typeface="Bookman Old Style" pitchFamily="18" charset="0"/>
              </a:rPr>
              <a:t>MEZINÁRODNÍ PRÁVO</a:t>
            </a:r>
            <a:endParaRPr lang="cs-CZ" sz="2000" dirty="0">
              <a:latin typeface="Bookman Old Style" pitchFamily="18" charset="0"/>
            </a:endParaRPr>
          </a:p>
          <a:p>
            <a:pPr algn="just">
              <a:spcBef>
                <a:spcPct val="20000"/>
              </a:spcBef>
              <a:buFont typeface="Wingdings" pitchFamily="2" charset="2"/>
              <a:buChar char="Ø"/>
            </a:pPr>
            <a:endParaRPr lang="cs-CZ" dirty="0">
              <a:solidFill>
                <a:srgbClr val="FFFF00"/>
              </a:solidFill>
              <a:latin typeface="Bookman Old Style" pitchFamily="18" charset="0"/>
            </a:endParaRPr>
          </a:p>
          <a:p>
            <a:pPr marL="987425" lvl="1" indent="-465138" algn="just">
              <a:spcBef>
                <a:spcPct val="20000"/>
              </a:spcBef>
              <a:buFont typeface="Wingdings" pitchFamily="2" charset="2"/>
              <a:buNone/>
            </a:pPr>
            <a:endParaRPr lang="cs-CZ" b="1" dirty="0">
              <a:solidFill>
                <a:srgbClr val="FF6600"/>
              </a:solidFill>
              <a:latin typeface="Bookman Old Style" pitchFamily="18" charset="0"/>
            </a:endParaRPr>
          </a:p>
        </p:txBody>
      </p:sp>
      <p:sp>
        <p:nvSpPr>
          <p:cNvPr id="222215" name="Rectangle 7"/>
          <p:cNvSpPr>
            <a:spLocks noChangeArrowheads="1"/>
          </p:cNvSpPr>
          <p:nvPr/>
        </p:nvSpPr>
        <p:spPr bwMode="auto">
          <a:xfrm>
            <a:off x="5219700" y="2060575"/>
            <a:ext cx="2879725" cy="720725"/>
          </a:xfrm>
          <a:prstGeom prst="rect">
            <a:avLst/>
          </a:prstGeom>
          <a:noFill/>
          <a:ln w="9525">
            <a:solidFill>
              <a:srgbClr val="66CCFF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cs-CZ" sz="2000" b="1" dirty="0">
                <a:latin typeface="Bookman Old Style" pitchFamily="18" charset="0"/>
              </a:rPr>
              <a:t>VNITROSTÁTNÍ PRÁVO</a:t>
            </a:r>
            <a:endParaRPr lang="cs-CZ" sz="2000" dirty="0">
              <a:latin typeface="Bookman Old Style" pitchFamily="18" charset="0"/>
            </a:endParaRPr>
          </a:p>
          <a:p>
            <a:pPr algn="just">
              <a:spcBef>
                <a:spcPct val="20000"/>
              </a:spcBef>
              <a:buFont typeface="Wingdings" pitchFamily="2" charset="2"/>
              <a:buChar char="Ø"/>
            </a:pPr>
            <a:endParaRPr lang="cs-CZ" dirty="0">
              <a:solidFill>
                <a:srgbClr val="FFFF00"/>
              </a:solidFill>
              <a:latin typeface="Bookman Old Style" pitchFamily="18" charset="0"/>
            </a:endParaRPr>
          </a:p>
          <a:p>
            <a:pPr marL="987425" lvl="1" indent="-465138" algn="just">
              <a:spcBef>
                <a:spcPct val="20000"/>
              </a:spcBef>
              <a:buFont typeface="Wingdings" pitchFamily="2" charset="2"/>
              <a:buNone/>
            </a:pPr>
            <a:endParaRPr lang="cs-CZ" b="1" dirty="0">
              <a:solidFill>
                <a:srgbClr val="FF6600"/>
              </a:solidFill>
              <a:latin typeface="Bookman Old Style" pitchFamily="18" charset="0"/>
            </a:endParaRPr>
          </a:p>
        </p:txBody>
      </p:sp>
      <p:sp>
        <p:nvSpPr>
          <p:cNvPr id="222216" name="WordArt 8"/>
          <p:cNvSpPr>
            <a:spLocks noChangeArrowheads="1" noChangeShapeType="1" noTextEdit="1"/>
          </p:cNvSpPr>
          <p:nvPr/>
        </p:nvSpPr>
        <p:spPr bwMode="auto">
          <a:xfrm>
            <a:off x="2339975" y="3141663"/>
            <a:ext cx="4824413" cy="187166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lang="cs-CZ" sz="2800" kern="10" dirty="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solidFill>
                  <a:srgbClr val="FF9900">
                    <a:alpha val="50000"/>
                  </a:srgbClr>
                </a:solidFill>
                <a:latin typeface="Bookman Old Style"/>
              </a:rPr>
              <a:t>Vzájemný vztah</a:t>
            </a:r>
          </a:p>
        </p:txBody>
      </p:sp>
      <p:sp>
        <p:nvSpPr>
          <p:cNvPr id="222217" name="WordArt 9"/>
          <p:cNvSpPr>
            <a:spLocks noChangeArrowheads="1" noChangeShapeType="1" noTextEdit="1"/>
          </p:cNvSpPr>
          <p:nvPr/>
        </p:nvSpPr>
        <p:spPr bwMode="auto">
          <a:xfrm>
            <a:off x="2484438" y="5445125"/>
            <a:ext cx="4537075" cy="504825"/>
          </a:xfrm>
          <a:prstGeom prst="rect">
            <a:avLst/>
          </a:prstGeom>
          <a:noFill/>
          <a:ln>
            <a:noFill/>
          </a:ln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lang="cs-CZ" sz="2000" kern="10" dirty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00">
                    <a:alpha val="50000"/>
                  </a:srgbClr>
                </a:solidFill>
                <a:latin typeface="Bookman Old Style"/>
              </a:rPr>
              <a:t>(</a:t>
            </a:r>
            <a:r>
              <a:rPr lang="cs-CZ" sz="2000" kern="10" dirty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chemeClr val="tx1">
                    <a:alpha val="50000"/>
                  </a:schemeClr>
                </a:solidFill>
                <a:latin typeface="Bookman Old Style"/>
              </a:rPr>
              <a:t>monistická a dualistická teorie, teorie smíšené</a:t>
            </a:r>
            <a:r>
              <a:rPr lang="cs-CZ" sz="2000" kern="10" dirty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00">
                    <a:alpha val="50000"/>
                  </a:srgbClr>
                </a:solidFill>
                <a:latin typeface="Bookman Old Style"/>
              </a:rPr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2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2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9" presetClass="entr" presetSubtype="1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2222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2222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22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2213" grpId="0" animBg="1"/>
      <p:bldP spid="222215" grpId="0" animBg="1"/>
      <p:bldP spid="222216" grpId="0" animBg="1"/>
      <p:bldP spid="2222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6" name="Rectangle 4"/>
          <p:cNvSpPr>
            <a:spLocks noChangeArrowheads="1"/>
          </p:cNvSpPr>
          <p:nvPr/>
        </p:nvSpPr>
        <p:spPr bwMode="auto">
          <a:xfrm>
            <a:off x="468313" y="2132856"/>
            <a:ext cx="8229600" cy="424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just">
              <a:spcBef>
                <a:spcPct val="20000"/>
              </a:spcBef>
            </a:pPr>
            <a:r>
              <a:rPr lang="cs-CZ" sz="2000" b="1" dirty="0">
                <a:solidFill>
                  <a:srgbClr val="FF9933"/>
                </a:solidFill>
                <a:latin typeface="+mn-lt"/>
              </a:rPr>
              <a:t>Recepce mezinárodních smluv v ČR: 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Ø"/>
            </a:pPr>
            <a:endParaRPr lang="cs-CZ" sz="2000" dirty="0">
              <a:solidFill>
                <a:srgbClr val="FF9933"/>
              </a:solidFill>
              <a:latin typeface="+mn-lt"/>
            </a:endParaRPr>
          </a:p>
          <a:p>
            <a:pPr marL="900113" lvl="1" indent="-377825" algn="just">
              <a:spcBef>
                <a:spcPct val="20000"/>
              </a:spcBef>
              <a:buFont typeface="Wingdings" pitchFamily="2" charset="2"/>
              <a:buChar char="Ø"/>
            </a:pPr>
            <a:r>
              <a:rPr lang="cs-CZ" sz="2000" dirty="0">
                <a:latin typeface="+mn-lt"/>
              </a:rPr>
              <a:t>Článek 10 Ústavy (ústavní zákon č. 395/2001 Sb.) – součástí právního řádu České republiky jsou všechny mezinárodní smlouvy, které</a:t>
            </a:r>
          </a:p>
          <a:p>
            <a:pPr marL="1436688" lvl="2" indent="-357188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cs-CZ" sz="2000" dirty="0">
                <a:latin typeface="+mn-lt"/>
              </a:rPr>
              <a:t>byly ratifikovány – k jejichž ratifikaci dal souhlas československý nebo český parlament</a:t>
            </a:r>
          </a:p>
          <a:p>
            <a:pPr marL="1436688" lvl="2" indent="-357188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cs-CZ" sz="2000" dirty="0">
                <a:latin typeface="+mn-lt"/>
              </a:rPr>
              <a:t>zavazují Českou republiku – ratifikace potřebným počtem států</a:t>
            </a:r>
          </a:p>
          <a:p>
            <a:pPr marL="1436688" lvl="2" indent="-357188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cs-CZ" sz="2000" dirty="0">
                <a:latin typeface="+mn-lt"/>
              </a:rPr>
              <a:t>byly vyhlášeny v příslušné sbírce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sz="2000" dirty="0">
              <a:solidFill>
                <a:schemeClr val="bg1"/>
              </a:solidFill>
              <a:latin typeface="+mn-lt"/>
            </a:endParaRP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Ø"/>
            </a:pPr>
            <a:r>
              <a:rPr lang="cs-CZ" sz="2000" b="1" dirty="0">
                <a:solidFill>
                  <a:srgbClr val="FF9933"/>
                </a:solidFill>
                <a:latin typeface="+mn-lt"/>
              </a:rPr>
              <a:t>Inkorporace výběrová</a:t>
            </a:r>
            <a:r>
              <a:rPr lang="cs-CZ" sz="2000" b="1" dirty="0">
                <a:solidFill>
                  <a:srgbClr val="FFFF00"/>
                </a:solidFill>
                <a:latin typeface="+mn-lt"/>
              </a:rPr>
              <a:t> </a:t>
            </a:r>
            <a:r>
              <a:rPr lang="cs-CZ" sz="2000" dirty="0">
                <a:latin typeface="+mn-lt"/>
              </a:rPr>
              <a:t>byla nahrazena </a:t>
            </a:r>
            <a:r>
              <a:rPr lang="cs-CZ" sz="2000" b="1" dirty="0">
                <a:solidFill>
                  <a:srgbClr val="FF9933"/>
                </a:solidFill>
                <a:latin typeface="+mn-lt"/>
              </a:rPr>
              <a:t>inkorporací univerzální</a:t>
            </a:r>
            <a:r>
              <a:rPr lang="cs-CZ" sz="2000" b="1" dirty="0">
                <a:solidFill>
                  <a:srgbClr val="FFFF00"/>
                </a:solidFill>
                <a:latin typeface="+mn-lt"/>
              </a:rPr>
              <a:t>.</a:t>
            </a:r>
            <a:r>
              <a:rPr lang="cs-CZ" sz="2000" b="1" dirty="0">
                <a:solidFill>
                  <a:srgbClr val="FFFF00"/>
                </a:solidFill>
                <a:latin typeface="Bookman Old Style" pitchFamily="18" charset="0"/>
              </a:rPr>
              <a:t> </a:t>
            </a:r>
            <a:endParaRPr lang="cs-CZ" sz="2000" dirty="0">
              <a:solidFill>
                <a:schemeClr val="bg1"/>
              </a:solidFill>
              <a:latin typeface="Bookman Old Style" pitchFamily="18" charset="0"/>
            </a:endParaRP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dirty="0">
              <a:solidFill>
                <a:srgbClr val="FFFF00"/>
              </a:solidFill>
              <a:latin typeface="Bookman Old Style" pitchFamily="18" charset="0"/>
            </a:endParaRPr>
          </a:p>
          <a:p>
            <a:pPr marL="900113" lvl="1" indent="-377825" algn="just">
              <a:spcBef>
                <a:spcPct val="20000"/>
              </a:spcBef>
              <a:buFont typeface="Wingdings" pitchFamily="2" charset="2"/>
              <a:buNone/>
            </a:pPr>
            <a:endParaRPr lang="cs-CZ" b="1" dirty="0">
              <a:solidFill>
                <a:srgbClr val="FF66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3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3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23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32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32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232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232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232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2232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232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232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2232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32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32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2232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232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232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2232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92150"/>
            <a:ext cx="8229600" cy="936650"/>
          </a:xfrm>
        </p:spPr>
        <p:txBody>
          <a:bodyPr>
            <a:normAutofit fontScale="90000"/>
          </a:bodyPr>
          <a:lstStyle/>
          <a:p>
            <a:r>
              <a:rPr lang="cs-CZ" sz="3600" dirty="0"/>
              <a:t>Podstata mezinárodní justiční spolupráce v trestních věcech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2205038"/>
            <a:ext cx="8229600" cy="4248298"/>
          </a:xfrm>
        </p:spPr>
        <p:txBody>
          <a:bodyPr/>
          <a:lstStyle/>
          <a:p>
            <a:pPr marL="0" indent="0" algn="just">
              <a:buNone/>
            </a:pPr>
            <a:r>
              <a:rPr lang="cs-CZ" sz="2000" dirty="0">
                <a:solidFill>
                  <a:srgbClr val="FF9933"/>
                </a:solidFill>
              </a:rPr>
              <a:t>Charakteristické znaky mezinárodní justiční spolupráce v trestních věcech: </a:t>
            </a:r>
            <a:endParaRPr lang="cs-CZ" sz="2000" dirty="0" smtClean="0">
              <a:solidFill>
                <a:srgbClr val="FF9933"/>
              </a:solidFill>
            </a:endParaRPr>
          </a:p>
          <a:p>
            <a:pPr algn="just">
              <a:buFont typeface="Wingdings" pitchFamily="2" charset="2"/>
              <a:buChar char="Ø"/>
            </a:pPr>
            <a:endParaRPr lang="cs-CZ" sz="1800" dirty="0" smtClean="0">
              <a:solidFill>
                <a:schemeClr val="bg1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cs-CZ" sz="2000" dirty="0"/>
              <a:t>součást mezinárodní justiční spolupráce,</a:t>
            </a:r>
          </a:p>
          <a:p>
            <a:pPr algn="just">
              <a:buFont typeface="Arial" pitchFamily="34" charset="0"/>
              <a:buChar char="•"/>
            </a:pPr>
            <a:r>
              <a:rPr lang="cs-CZ" sz="2000" dirty="0"/>
              <a:t>obor, tvořený zejména mezinárodním právem veřejným a trestním právem,</a:t>
            </a:r>
          </a:p>
          <a:p>
            <a:pPr algn="just">
              <a:buFont typeface="Arial" pitchFamily="34" charset="0"/>
              <a:buChar char="•"/>
            </a:pPr>
            <a:r>
              <a:rPr lang="cs-CZ" sz="2000" dirty="0"/>
              <a:t>institut upravující justiční pomoc mezi justičními orgány různých zemí a tím i mezi státy,</a:t>
            </a:r>
          </a:p>
          <a:p>
            <a:pPr algn="just">
              <a:buFont typeface="Arial" pitchFamily="34" charset="0"/>
              <a:buChar char="•"/>
            </a:pPr>
            <a:r>
              <a:rPr lang="cs-CZ" sz="2000" dirty="0"/>
              <a:t>důležitý nástroj vzájemného pochopení, komunikace a spolupráce mezi tuzemskými státními orgány a orgány jiného státu v oblasti trestního práva, </a:t>
            </a:r>
          </a:p>
          <a:p>
            <a:pPr algn="just">
              <a:buFont typeface="Arial" pitchFamily="34" charset="0"/>
              <a:buChar char="•"/>
            </a:pPr>
            <a:r>
              <a:rPr lang="cs-CZ" sz="2000" dirty="0"/>
              <a:t>spolupráce mezi státem dožádaným a státem dožadujícím. </a:t>
            </a:r>
          </a:p>
          <a:p>
            <a:pPr algn="just">
              <a:buFont typeface="Wingdings" pitchFamily="2" charset="2"/>
              <a:buChar char="Ø"/>
            </a:pPr>
            <a:endParaRPr lang="cs-CZ" sz="2000" b="1" dirty="0">
              <a:solidFill>
                <a:srgbClr val="FF9900"/>
              </a:solidFill>
              <a:latin typeface="Bookman Old Style" pitchFamily="18" charset="0"/>
            </a:endParaRPr>
          </a:p>
          <a:p>
            <a:pPr algn="just">
              <a:buFont typeface="Wingdings" pitchFamily="2" charset="2"/>
              <a:buNone/>
            </a:pPr>
            <a:endParaRPr lang="cs-CZ" sz="1800" b="1" dirty="0">
              <a:solidFill>
                <a:srgbClr val="FF9900"/>
              </a:solidFill>
              <a:latin typeface="Bookman Old Style" pitchFamily="18" charset="0"/>
            </a:endParaRPr>
          </a:p>
          <a:p>
            <a:pPr algn="just">
              <a:buFont typeface="Wingdings" pitchFamily="2" charset="2"/>
              <a:buNone/>
            </a:pPr>
            <a:endParaRPr lang="cs-CZ" sz="1800" dirty="0">
              <a:solidFill>
                <a:schemeClr val="bg1"/>
              </a:solidFill>
              <a:latin typeface="Bookman Old Style" pitchFamily="18" charset="0"/>
            </a:endParaRPr>
          </a:p>
          <a:p>
            <a:pPr marL="812800" lvl="1" indent="-276225" algn="just">
              <a:buFont typeface="Wingdings" pitchFamily="2" charset="2"/>
              <a:buNone/>
            </a:pPr>
            <a:endParaRPr lang="cs-CZ" sz="1800" b="1" dirty="0">
              <a:solidFill>
                <a:srgbClr val="FF66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4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4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24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4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4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24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24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4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24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24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4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224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24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24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224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24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24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224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24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24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224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25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ChangeArrowheads="1"/>
          </p:cNvSpPr>
          <p:nvPr/>
        </p:nvSpPr>
        <p:spPr bwMode="auto">
          <a:xfrm>
            <a:off x="468313" y="1773238"/>
            <a:ext cx="8229600" cy="39600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dirty="0">
              <a:solidFill>
                <a:schemeClr val="bg1"/>
              </a:solidFill>
              <a:latin typeface="Bookman Old Style" pitchFamily="18" charset="0"/>
            </a:endParaRP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 b="1" dirty="0">
                <a:solidFill>
                  <a:srgbClr val="FF9933"/>
                </a:solidFill>
                <a:latin typeface="+mn-lt"/>
              </a:rPr>
              <a:t>Mezinárodní právo obyčejové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§"/>
            </a:pPr>
            <a:endParaRPr lang="cs-CZ" sz="2000" b="1" dirty="0">
              <a:solidFill>
                <a:srgbClr val="FF9933"/>
              </a:solidFill>
              <a:latin typeface="+mn-lt"/>
            </a:endParaRP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 b="1" dirty="0">
                <a:solidFill>
                  <a:srgbClr val="FF9933"/>
                </a:solidFill>
                <a:latin typeface="+mn-lt"/>
              </a:rPr>
              <a:t>Mezinárodní smlouvy</a:t>
            </a:r>
          </a:p>
          <a:p>
            <a:pPr marL="900113" lvl="1" indent="-377825" algn="just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 dirty="0">
                <a:latin typeface="+mn-lt"/>
              </a:rPr>
              <a:t>z hlediska počtu smluvních stran – dvoustranné nebo mnohostranné</a:t>
            </a:r>
          </a:p>
          <a:p>
            <a:pPr marL="900113" lvl="1" indent="-377825" algn="just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 dirty="0">
                <a:latin typeface="+mn-lt"/>
              </a:rPr>
              <a:t>z hlediska obsahu – obsahující jednu nebo více forem spolupráce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§"/>
            </a:pPr>
            <a:endParaRPr lang="cs-CZ" sz="2000" b="1" dirty="0">
              <a:solidFill>
                <a:srgbClr val="FF9933"/>
              </a:solidFill>
              <a:latin typeface="+mn-lt"/>
            </a:endParaRP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 b="1" dirty="0">
                <a:solidFill>
                  <a:srgbClr val="FF9933"/>
                </a:solidFill>
                <a:latin typeface="+mn-lt"/>
              </a:rPr>
              <a:t>Vnitrostátní právo v ČR</a:t>
            </a:r>
            <a:r>
              <a:rPr lang="cs-CZ" sz="2000" dirty="0">
                <a:solidFill>
                  <a:schemeClr val="bg1"/>
                </a:solidFill>
                <a:latin typeface="+mn-lt"/>
              </a:rPr>
              <a:t> </a:t>
            </a:r>
            <a:r>
              <a:rPr lang="cs-CZ" sz="2000" dirty="0" smtClean="0">
                <a:latin typeface="+mn-lt"/>
              </a:rPr>
              <a:t>( dříve hlava </a:t>
            </a:r>
            <a:r>
              <a:rPr lang="cs-CZ" sz="2000" dirty="0">
                <a:latin typeface="+mn-lt"/>
              </a:rPr>
              <a:t>25 trestního </a:t>
            </a:r>
            <a:r>
              <a:rPr lang="cs-CZ" sz="2000" dirty="0" smtClean="0">
                <a:latin typeface="+mn-lt"/>
              </a:rPr>
              <a:t>řádu, dnes zákon č. 104/2013 Sb.)</a:t>
            </a:r>
            <a:endParaRPr lang="cs-CZ" sz="2000" dirty="0">
              <a:latin typeface="+mn-lt"/>
            </a:endParaRP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dirty="0">
              <a:solidFill>
                <a:srgbClr val="FFFF00"/>
              </a:solidFill>
              <a:latin typeface="Bookman Old Style" pitchFamily="18" charset="0"/>
            </a:endParaRPr>
          </a:p>
          <a:p>
            <a:pPr marL="900113" lvl="1" indent="-377825" algn="just">
              <a:spcBef>
                <a:spcPct val="20000"/>
              </a:spcBef>
              <a:buFont typeface="Wingdings" pitchFamily="2" charset="2"/>
              <a:buNone/>
            </a:pPr>
            <a:endParaRPr lang="cs-CZ" b="1" dirty="0">
              <a:solidFill>
                <a:srgbClr val="FF6600"/>
              </a:solidFill>
              <a:latin typeface="Bookman Old Style" pitchFamily="18" charset="0"/>
            </a:endParaRP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title"/>
          </p:nvPr>
        </p:nvSpPr>
        <p:spPr>
          <a:xfrm>
            <a:off x="395288" y="765175"/>
            <a:ext cx="8229600" cy="791617"/>
          </a:xfrm>
          <a:noFill/>
          <a:ln/>
        </p:spPr>
        <p:txBody>
          <a:bodyPr>
            <a:noAutofit/>
          </a:bodyPr>
          <a:lstStyle/>
          <a:p>
            <a:r>
              <a:rPr lang="cs-CZ" sz="3200" dirty="0"/>
              <a:t>Prameny práva mezinárodní justiční spolupráce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9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9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29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93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93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293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293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93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293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293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93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2293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293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293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2293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293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293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2293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37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ChangeArrowheads="1"/>
          </p:cNvSpPr>
          <p:nvPr/>
        </p:nvSpPr>
        <p:spPr bwMode="auto">
          <a:xfrm>
            <a:off x="468313" y="1773238"/>
            <a:ext cx="8229600" cy="295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dirty="0">
              <a:solidFill>
                <a:schemeClr val="bg1"/>
              </a:solidFill>
              <a:latin typeface="Bookman Old Style" pitchFamily="18" charset="0"/>
            </a:endParaRP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 b="1" dirty="0">
                <a:solidFill>
                  <a:srgbClr val="FF9900"/>
                </a:solidFill>
                <a:latin typeface="Corbel" pitchFamily="34" charset="0"/>
              </a:rPr>
              <a:t>Obecné zásady:</a:t>
            </a:r>
          </a:p>
          <a:p>
            <a:pPr marL="900113" lvl="1" indent="-377825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cs-CZ" sz="2000" dirty="0">
                <a:latin typeface="Corbel" pitchFamily="34" charset="0"/>
              </a:rPr>
              <a:t>Zásada reciprocity (vzájemnosti)</a:t>
            </a:r>
          </a:p>
          <a:p>
            <a:pPr marL="900113" lvl="1" indent="-377825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cs-CZ" sz="2000" dirty="0">
                <a:latin typeface="Corbel" pitchFamily="34" charset="0"/>
              </a:rPr>
              <a:t>Zásada </a:t>
            </a:r>
            <a:r>
              <a:rPr lang="cs-CZ" sz="2000" dirty="0" err="1">
                <a:latin typeface="Corbel" pitchFamily="34" charset="0"/>
              </a:rPr>
              <a:t>ordre</a:t>
            </a:r>
            <a:r>
              <a:rPr lang="cs-CZ" sz="2000" dirty="0">
                <a:latin typeface="Corbel" pitchFamily="34" charset="0"/>
              </a:rPr>
              <a:t> public (ochrany veřejného pořádku)</a:t>
            </a:r>
          </a:p>
          <a:p>
            <a:pPr marL="900113" lvl="1" indent="-377825" algn="just">
              <a:spcBef>
                <a:spcPct val="20000"/>
              </a:spcBef>
              <a:buFont typeface="Wingdings" pitchFamily="2" charset="2"/>
              <a:buNone/>
            </a:pPr>
            <a:endParaRPr lang="cs-CZ" sz="2000" dirty="0">
              <a:latin typeface="Corbel" pitchFamily="34" charset="0"/>
            </a:endParaRPr>
          </a:p>
          <a:p>
            <a:pPr marL="900113" lvl="1" indent="-377825" algn="just">
              <a:spcBef>
                <a:spcPct val="20000"/>
              </a:spcBef>
              <a:buFont typeface="Wingdings" pitchFamily="2" charset="2"/>
              <a:buChar char="Ø"/>
            </a:pPr>
            <a:endParaRPr lang="cs-CZ" sz="2000" b="1" dirty="0">
              <a:solidFill>
                <a:schemeClr val="bg1"/>
              </a:solidFill>
              <a:latin typeface="Corbel" pitchFamily="34" charset="0"/>
            </a:endParaRP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 b="1" dirty="0">
                <a:solidFill>
                  <a:srgbClr val="FF9900"/>
                </a:solidFill>
                <a:latin typeface="Corbel" pitchFamily="34" charset="0"/>
              </a:rPr>
              <a:t>Zvláštní zásady</a:t>
            </a:r>
            <a:r>
              <a:rPr lang="cs-CZ" sz="2000" b="1" dirty="0">
                <a:solidFill>
                  <a:srgbClr val="FFFF00"/>
                </a:solidFill>
                <a:latin typeface="Corbel" pitchFamily="34" charset="0"/>
              </a:rPr>
              <a:t> </a:t>
            </a:r>
            <a:r>
              <a:rPr lang="cs-CZ" sz="2000" dirty="0">
                <a:latin typeface="Corbel" pitchFamily="34" charset="0"/>
              </a:rPr>
              <a:t>vytvořené pro účely jednotlivých forem spolupráce (zejména pro vydávací řízení)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dirty="0">
              <a:solidFill>
                <a:schemeClr val="bg1"/>
              </a:solidFill>
              <a:latin typeface="Bookman Old Style" pitchFamily="18" charset="0"/>
            </a:endParaRPr>
          </a:p>
          <a:p>
            <a:pPr marL="900113" lvl="1" indent="-377825" algn="just">
              <a:spcBef>
                <a:spcPct val="20000"/>
              </a:spcBef>
              <a:buFont typeface="Wingdings" pitchFamily="2" charset="2"/>
              <a:buNone/>
            </a:pPr>
            <a:endParaRPr lang="cs-CZ" b="1" dirty="0">
              <a:solidFill>
                <a:srgbClr val="FF6600"/>
              </a:solidFill>
              <a:latin typeface="Bookman Old Style" pitchFamily="18" charset="0"/>
            </a:endParaRPr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title"/>
          </p:nvPr>
        </p:nvSpPr>
        <p:spPr>
          <a:xfrm>
            <a:off x="395288" y="548681"/>
            <a:ext cx="8229600" cy="648072"/>
          </a:xfrm>
          <a:noFill/>
          <a:ln/>
        </p:spPr>
        <p:txBody>
          <a:bodyPr>
            <a:normAutofit/>
          </a:bodyPr>
          <a:lstStyle/>
          <a:p>
            <a:r>
              <a:rPr lang="cs-CZ" sz="3200" dirty="0"/>
              <a:t>Zásady mezinárodní justiční spolupráce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0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0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30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04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04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304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04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304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2304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304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304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2304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304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304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2304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0403" grpId="0" animBg="1"/>
    </p:bldLst>
  </p:timing>
</p:sld>
</file>

<file path=ppt/theme/theme1.xml><?xml version="1.0" encoding="utf-8"?>
<a:theme xmlns:a="http://schemas.openxmlformats.org/drawingml/2006/main" name="Deluxe">
  <a:themeElements>
    <a:clrScheme name="Deluxe">
      <a:dk1>
        <a:sysClr val="windowText" lastClr="000000"/>
      </a:dk1>
      <a:lt1>
        <a:sysClr val="window" lastClr="FFFFFF"/>
      </a:lt1>
      <a:dk2>
        <a:srgbClr val="30356E"/>
      </a:dk2>
      <a:lt2>
        <a:srgbClr val="FFF9E5"/>
      </a:lt2>
      <a:accent1>
        <a:srgbClr val="CC4757"/>
      </a:accent1>
      <a:accent2>
        <a:srgbClr val="FF6F61"/>
      </a:accent2>
      <a:accent3>
        <a:srgbClr val="FF953E"/>
      </a:accent3>
      <a:accent4>
        <a:srgbClr val="F8BD52"/>
      </a:accent4>
      <a:accent5>
        <a:srgbClr val="46A6BD"/>
      </a:accent5>
      <a:accent6>
        <a:srgbClr val="5488BC"/>
      </a:accent6>
      <a:hlink>
        <a:srgbClr val="FA7D7A"/>
      </a:hlink>
      <a:folHlink>
        <a:srgbClr val="FFCF3E"/>
      </a:folHlink>
    </a:clrScheme>
    <a:fontScheme name="Deluxe">
      <a:maj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Deluxe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280000"/>
              </a:schemeClr>
            </a:gs>
            <a:gs pos="14000">
              <a:schemeClr val="phClr">
                <a:tint val="37000"/>
                <a:satMod val="250000"/>
              </a:schemeClr>
            </a:gs>
            <a:gs pos="45000">
              <a:schemeClr val="phClr">
                <a:tint val="53000"/>
                <a:satMod val="220000"/>
              </a:schemeClr>
            </a:gs>
            <a:gs pos="65000">
              <a:schemeClr val="phClr">
                <a:tint val="53000"/>
                <a:satMod val="220000"/>
              </a:schemeClr>
            </a:gs>
            <a:gs pos="86000">
              <a:schemeClr val="phClr">
                <a:tint val="42000"/>
                <a:satMod val="240000"/>
              </a:schemeClr>
            </a:gs>
            <a:gs pos="100000">
              <a:schemeClr val="phClr">
                <a:tint val="20000"/>
                <a:satMod val="23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0000">
              <a:schemeClr val="phClr">
                <a:satMod val="150000"/>
              </a:schemeClr>
            </a:gs>
            <a:gs pos="100000">
              <a:schemeClr val="phClr">
                <a:tint val="75000"/>
                <a:satMod val="20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atMod val="14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  <a:effectStyle>
          <a:effectLst>
            <a:reflection blurRad="12700" stA="26000" endPos="28000" dist="38100" dir="5400000" sy="-100000"/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90500" h="1016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3000"/>
                <a:satMod val="1550000"/>
              </a:schemeClr>
            </a:gs>
            <a:gs pos="1000">
              <a:schemeClr val="phClr">
                <a:tint val="48000"/>
                <a:satMod val="155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r="210000" b="300000"/>
          </a:path>
        </a:gradFill>
        <a:gradFill rotWithShape="1">
          <a:gsLst>
            <a:gs pos="5000">
              <a:schemeClr val="phClr">
                <a:tint val="38000"/>
                <a:satMod val="1800000"/>
              </a:schemeClr>
            </a:gs>
            <a:gs pos="5000">
              <a:schemeClr val="phClr">
                <a:tint val="40000"/>
                <a:satMod val="180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l="20000" t="30000" r="135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Luxusní motiv</Template>
  <TotalTime>3088</TotalTime>
  <Words>1167</Words>
  <Application>Microsoft Office PowerPoint</Application>
  <PresentationFormat>Předvádění na obrazovce (4:3)</PresentationFormat>
  <Paragraphs>155</Paragraphs>
  <Slides>21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Deluxe</vt:lpstr>
      <vt:lpstr>Přednáška pro VIII. jarní semestr magisterského studia </vt:lpstr>
      <vt:lpstr>Prostředí mezinárodní justiční spolupráce v trestních věcech</vt:lpstr>
      <vt:lpstr>Prezentace aplikace PowerPoint</vt:lpstr>
      <vt:lpstr>Prezentace aplikace PowerPoint</vt:lpstr>
      <vt:lpstr>Prezentace aplikace PowerPoint</vt:lpstr>
      <vt:lpstr>Prezentace aplikace PowerPoint</vt:lpstr>
      <vt:lpstr>Podstata mezinárodní justiční spolupráce v trestních věcech</vt:lpstr>
      <vt:lpstr>Prameny práva mezinárodní justiční spolupráce</vt:lpstr>
      <vt:lpstr>Zásady mezinárodní justiční spolupráce</vt:lpstr>
      <vt:lpstr>Podoby mezinárodní justiční spolupráce</vt:lpstr>
      <vt:lpstr>Formy mezinárodní justiční spolupráce</vt:lpstr>
      <vt:lpstr>Prezentace aplikace PowerPoint</vt:lpstr>
      <vt:lpstr>ESLP a ochrana lidských práv a základních svobod</vt:lpstr>
      <vt:lpstr>Prezentace aplikace PowerPoint</vt:lpstr>
      <vt:lpstr>Právo na obhajobu</vt:lpstr>
      <vt:lpstr> Mezinárodní justiční spolupráce  v trestních věcech a Evropská unie</vt:lpstr>
      <vt:lpstr>Prezentace aplikace PowerPoint</vt:lpstr>
      <vt:lpstr>D. Lisabonská smlouva</vt:lpstr>
      <vt:lpstr> Rozhodovací praxe Evropského soudního dvora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Jaroslav Fenyk</dc:title>
  <dc:creator>Jaroslav Fenyk</dc:creator>
  <cp:lastModifiedBy>Fenyk Jaroslav</cp:lastModifiedBy>
  <cp:revision>121</cp:revision>
  <dcterms:created xsi:type="dcterms:W3CDTF">2005-04-06T16:52:48Z</dcterms:created>
  <dcterms:modified xsi:type="dcterms:W3CDTF">2015-05-12T07:48:17Z</dcterms:modified>
</cp:coreProperties>
</file>