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9" r:id="rId5"/>
    <p:sldId id="260" r:id="rId6"/>
    <p:sldId id="275" r:id="rId7"/>
    <p:sldId id="276" r:id="rId8"/>
    <p:sldId id="277" r:id="rId9"/>
    <p:sldId id="278" r:id="rId10"/>
    <p:sldId id="279" r:id="rId11"/>
    <p:sldId id="280" r:id="rId12"/>
    <p:sldId id="271" r:id="rId13"/>
    <p:sldId id="272"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4.3.2015</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4.3.2015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4.3.2015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4.3.2015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4.3.2015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4.3.2015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4.3.2015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4.3.2015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4.3.2015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4.3.2015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4.3.2015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4.3.2015</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smtClean="0"/>
              <a:t>Základní zásady TPP a TŘ </a:t>
            </a:r>
            <a:endParaRPr lang="cs-CZ" dirty="0"/>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smtClean="0"/>
              <a:t>Přednáška pro VIII. jarní semestr magisterského studia </a:t>
            </a:r>
            <a:endParaRPr lang="cs-CZ" sz="2400" b="1" dirty="0"/>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smtClean="0"/>
              <a:t>Prof. JUDr. Jaroslav </a:t>
            </a:r>
            <a:r>
              <a:rPr lang="cs-CZ" sz="2400" b="1" dirty="0" err="1" smtClean="0"/>
              <a:t>Fenyk</a:t>
            </a:r>
            <a:r>
              <a:rPr lang="cs-CZ" sz="2400" b="1" dirty="0" smtClean="0"/>
              <a:t>, Ph.D., </a:t>
            </a:r>
            <a:r>
              <a:rPr lang="cs-CZ" sz="2400" b="1" dirty="0" err="1" smtClean="0"/>
              <a:t>DSc</a:t>
            </a:r>
            <a:r>
              <a:rPr lang="cs-CZ" sz="2400" b="1" dirty="0" smtClean="0"/>
              <a:t>.</a:t>
            </a:r>
          </a:p>
          <a:p>
            <a:endParaRPr lang="cs-CZ" sz="2400" b="1" dirty="0"/>
          </a:p>
          <a:p>
            <a:r>
              <a:rPr lang="cs-CZ" sz="2400" b="1" dirty="0"/>
              <a:t>5</a:t>
            </a:r>
            <a:r>
              <a:rPr lang="cs-CZ" sz="2400" b="1" dirty="0" smtClean="0"/>
              <a:t>. </a:t>
            </a:r>
            <a:r>
              <a:rPr lang="cs-CZ" sz="2400" b="1" dirty="0" smtClean="0"/>
              <a:t>3. </a:t>
            </a:r>
            <a:r>
              <a:rPr lang="cs-CZ" sz="2400" b="1" dirty="0" smtClean="0"/>
              <a:t>2015 </a:t>
            </a:r>
            <a:endParaRPr lang="cs-CZ" sz="2400" b="1" dirty="0"/>
          </a:p>
        </p:txBody>
      </p:sp>
    </p:spTree>
    <p:extLst>
      <p:ext uri="{BB962C8B-B14F-4D97-AF65-F5344CB8AC3E}">
        <p14:creationId xmlns:p14="http://schemas.microsoft.com/office/powerpoint/2010/main" val="3527781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rychlosti </a:t>
            </a:r>
            <a:r>
              <a:rPr lang="cs-CZ" sz="2400" b="1" dirty="0">
                <a:solidFill>
                  <a:schemeClr val="accent3"/>
                </a:solidFill>
              </a:rPr>
              <a:t>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0000"/>
                </a:solidFill>
              </a:rPr>
              <a:t>urychleně bez zbytečných </a:t>
            </a:r>
            <a:r>
              <a:rPr lang="cs-CZ" sz="2200" b="1" dirty="0" smtClean="0">
                <a:solidFill>
                  <a:srgbClr val="FF0000"/>
                </a:solidFill>
              </a:rPr>
              <a:t>průtahů</a:t>
            </a:r>
            <a:r>
              <a:rPr lang="cs-CZ" sz="2200" dirty="0" smtClean="0"/>
              <a:t> a </a:t>
            </a:r>
            <a:r>
              <a:rPr lang="cs-CZ" sz="2200" dirty="0"/>
              <a:t>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endParaRPr lang="cs-CZ" sz="2200" dirty="0" smtClean="0"/>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a:bodyPr>
          <a:lstStyle/>
          <a:p>
            <a:r>
              <a:rPr lang="cs-CZ" b="1" dirty="0">
                <a:solidFill>
                  <a:schemeClr val="accent3"/>
                </a:solidFill>
              </a:rPr>
              <a:t>Zásada šetření osoby a práv poškozeného</a:t>
            </a:r>
          </a:p>
          <a:p>
            <a:pPr marL="0" indent="0">
              <a:buNone/>
            </a:pPr>
            <a:endParaRPr lang="cs-CZ" dirty="0" smtClean="0"/>
          </a:p>
          <a:p>
            <a:r>
              <a:rPr lang="cs-CZ" sz="2000" dirty="0" smtClean="0"/>
              <a:t>Všechny orgány činné v trestním řízení v každém </a:t>
            </a:r>
            <a:r>
              <a:rPr lang="cs-CZ" sz="2000" smtClean="0"/>
              <a:t>stádiu </a:t>
            </a:r>
            <a:r>
              <a:rPr lang="cs-CZ" sz="2000" smtClean="0"/>
              <a:t>:</a:t>
            </a:r>
            <a:endParaRPr lang="cs-CZ" sz="2000" dirty="0" smtClean="0"/>
          </a:p>
          <a:p>
            <a:pPr marL="0" indent="0">
              <a:buNone/>
            </a:pPr>
            <a:r>
              <a:rPr lang="cs-CZ" sz="2000" dirty="0"/>
              <a:t> </a:t>
            </a:r>
            <a:r>
              <a:rPr lang="cs-CZ" sz="2000" dirty="0" smtClean="0"/>
              <a:t>- umožňují poškozenému uplatnit jeho práva</a:t>
            </a:r>
          </a:p>
          <a:p>
            <a:pPr marL="0" indent="0">
              <a:buNone/>
            </a:pPr>
            <a:r>
              <a:rPr lang="cs-CZ" sz="2000" dirty="0" smtClean="0"/>
              <a:t> - vhodně a srozumitelně ho poučí</a:t>
            </a:r>
          </a:p>
          <a:p>
            <a:pPr marL="0" indent="0">
              <a:buNone/>
            </a:pPr>
            <a:r>
              <a:rPr lang="cs-CZ" sz="2000" dirty="0"/>
              <a:t> </a:t>
            </a:r>
            <a:r>
              <a:rPr lang="cs-CZ" sz="2000" dirty="0" smtClean="0"/>
              <a:t>- a postupují vůči němu ohleduplně při šetření jeho osobnosti</a:t>
            </a:r>
          </a:p>
          <a:p>
            <a:pPr marL="0" indent="0">
              <a:buNone/>
            </a:pPr>
            <a:endParaRPr lang="cs-CZ" sz="2000" dirty="0" smtClean="0"/>
          </a:p>
          <a:p>
            <a:r>
              <a:rPr lang="cs-CZ" sz="2000" dirty="0" smtClean="0"/>
              <a:t>§ 2 odst. 15 TŘ</a:t>
            </a:r>
            <a:endParaRPr lang="cs-CZ" sz="2000" dirty="0"/>
          </a:p>
        </p:txBody>
      </p:sp>
    </p:spTree>
    <p:extLst>
      <p:ext uri="{BB962C8B-B14F-4D97-AF65-F5344CB8AC3E}">
        <p14:creationId xmlns:p14="http://schemas.microsoft.com/office/powerpoint/2010/main" val="3860255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spid="_x0000_s2066" name="Klip" r:id="rId3" imgW="1857375" imgH="3995738" progId="MS_ClipArt_Gallery.2">
                  <p:embed/>
                </p:oleObj>
              </mc:Choice>
              <mc:Fallback>
                <p:oleObj name="Klip" r:id="rId3" imgW="1857375" imgH="399573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smtClean="0"/>
              <a:t>DOTAZY ?</a:t>
            </a:r>
            <a:endParaRPr lang="cs-CZ" dirty="0"/>
          </a:p>
        </p:txBody>
      </p:sp>
    </p:spTree>
    <p:extLst>
      <p:ext uri="{BB962C8B-B14F-4D97-AF65-F5344CB8AC3E}">
        <p14:creationId xmlns:p14="http://schemas.microsoft.com/office/powerpoint/2010/main" val="1876377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80928"/>
            <a:ext cx="8085584" cy="1524000"/>
          </a:xfrm>
        </p:spPr>
        <p:txBody>
          <a:bodyPr/>
          <a:lstStyle/>
          <a:p>
            <a:pPr algn="ctr"/>
            <a:r>
              <a:rPr lang="cs-CZ" dirty="0" smtClean="0">
                <a:latin typeface="+mn-lt"/>
              </a:rPr>
              <a:t>Děkuji za pozornost. </a:t>
            </a:r>
            <a:endParaRPr lang="cs-CZ" dirty="0">
              <a:latin typeface="+mn-lt"/>
            </a:endParaRPr>
          </a:p>
        </p:txBody>
      </p:sp>
    </p:spTree>
    <p:extLst>
      <p:ext uri="{BB962C8B-B14F-4D97-AF65-F5344CB8AC3E}">
        <p14:creationId xmlns:p14="http://schemas.microsoft.com/office/powerpoint/2010/main" val="1822370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smtClean="0"/>
              <a:t>Funkce základní zásad</a:t>
            </a:r>
            <a:endParaRPr lang="cs-CZ" dirty="0"/>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smtClean="0">
                <a:solidFill>
                  <a:schemeClr val="accent3"/>
                </a:solidFill>
              </a:rPr>
              <a:t>Interpretační </a:t>
            </a:r>
            <a:r>
              <a:rPr lang="cs-CZ" dirty="0" smtClean="0"/>
              <a:t>-</a:t>
            </a:r>
            <a:r>
              <a:rPr lang="cs-CZ" dirty="0" smtClean="0">
                <a:solidFill>
                  <a:schemeClr val="accent3"/>
                </a:solidFill>
              </a:rPr>
              <a:t> </a:t>
            </a:r>
            <a:r>
              <a:rPr lang="cs-CZ" dirty="0"/>
              <a:t>prostřednictvím základních zásad trestního řízení provádí orgány činné v trestním řízení interpretaci příslušného ustanovení trestního řádu a tím je zajištěn předpoklad pro jednotnou interpretaci</a:t>
            </a:r>
            <a:r>
              <a:rPr lang="cs-CZ" dirty="0" smtClean="0"/>
              <a:t>;</a:t>
            </a:r>
          </a:p>
          <a:p>
            <a:pPr algn="just"/>
            <a:r>
              <a:rPr lang="cs-CZ" b="1" dirty="0">
                <a:solidFill>
                  <a:schemeClr val="accent3"/>
                </a:solidFill>
              </a:rPr>
              <a:t>Aplikační</a:t>
            </a:r>
            <a:r>
              <a:rPr lang="cs-CZ" dirty="0" smtClean="0"/>
              <a:t> - </a:t>
            </a:r>
            <a:r>
              <a:rPr lang="cs-CZ" dirty="0"/>
              <a:t>funguje obdobně jako interpretační, přičemž se projevuje v rozhodovacím procesu orgánů činných v trestním řízení</a:t>
            </a:r>
            <a:r>
              <a:rPr lang="cs-CZ" dirty="0" smtClean="0"/>
              <a:t>;</a:t>
            </a:r>
          </a:p>
          <a:p>
            <a:pPr algn="just"/>
            <a:r>
              <a:rPr lang="cs-CZ" b="1" dirty="0">
                <a:solidFill>
                  <a:schemeClr val="accent3"/>
                </a:solidFill>
              </a:rPr>
              <a:t>Zákonodárná</a:t>
            </a:r>
            <a:r>
              <a:rPr lang="cs-CZ" dirty="0" smtClean="0"/>
              <a:t> - </a:t>
            </a:r>
            <a:r>
              <a:rPr lang="cs-CZ" dirty="0"/>
              <a:t>zákonodárce při tvorbě práva musí důsledně vycházet ze základních zásad, na nichž je příslušná norma vybudována</a:t>
            </a:r>
            <a:r>
              <a:rPr lang="cs-CZ" dirty="0" smtClean="0"/>
              <a:t>;</a:t>
            </a:r>
          </a:p>
          <a:p>
            <a:pPr algn="just"/>
            <a:r>
              <a:rPr lang="cs-CZ" b="1" dirty="0">
                <a:solidFill>
                  <a:schemeClr val="accent3"/>
                </a:solidFill>
              </a:rPr>
              <a:t>Poznávací</a:t>
            </a:r>
            <a:r>
              <a:rPr lang="cs-CZ" dirty="0" smtClean="0"/>
              <a:t> - </a:t>
            </a:r>
            <a:r>
              <a:rPr lang="cs-CZ" dirty="0"/>
              <a:t>z charakteru základních zásad a jejich uplatnění v trestním procesu lze usuzovat na charakter trestního procesu (inkviziční, </a:t>
            </a:r>
            <a:r>
              <a:rPr lang="cs-CZ" dirty="0" err="1"/>
              <a:t>adversární</a:t>
            </a:r>
            <a:r>
              <a:rPr lang="cs-CZ" dirty="0"/>
              <a:t>, smíšený</a:t>
            </a:r>
            <a:r>
              <a:rPr lang="cs-CZ" dirty="0" smtClean="0"/>
              <a:t>);</a:t>
            </a:r>
          </a:p>
          <a:p>
            <a:pPr algn="just"/>
            <a:r>
              <a:rPr lang="cs-CZ" b="1" dirty="0">
                <a:solidFill>
                  <a:schemeClr val="accent3"/>
                </a:solidFill>
              </a:rPr>
              <a:t>Kontrolní</a:t>
            </a:r>
            <a:r>
              <a:rPr lang="cs-CZ" dirty="0" smtClean="0"/>
              <a:t> - </a:t>
            </a:r>
            <a:r>
              <a:rPr lang="cs-CZ" dirty="0"/>
              <a:t>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smtClean="0"/>
              <a:t>Základní zásady </a:t>
            </a:r>
            <a:r>
              <a:rPr lang="cs-CZ" dirty="0" smtClean="0">
                <a:solidFill>
                  <a:schemeClr val="accent2"/>
                </a:solidFill>
              </a:rPr>
              <a:t>TPP</a:t>
            </a:r>
            <a:endParaRPr lang="cs-CZ"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25000" lnSpcReduction="20000"/>
          </a:bodyPr>
          <a:lstStyle/>
          <a:p>
            <a:pPr algn="just"/>
            <a:r>
              <a:rPr lang="cs-CZ" sz="9600" b="1" dirty="0" smtClean="0">
                <a:solidFill>
                  <a:schemeClr val="accent3"/>
                </a:solidFill>
              </a:rPr>
              <a:t>Rozhodování o vině a trestu nezávislým soudem </a:t>
            </a:r>
            <a:r>
              <a:rPr lang="cs-CZ" sz="9600" dirty="0"/>
              <a:t>(čl. 81, 90 věta druhá, 92 Ústavy, čl. 38 odst. 1, 40 odst. 1 LZPS</a:t>
            </a:r>
            <a:r>
              <a:rPr lang="cs-CZ" sz="9600" dirty="0" smtClean="0"/>
              <a:t>)</a:t>
            </a:r>
          </a:p>
          <a:p>
            <a:pPr algn="just"/>
            <a:r>
              <a:rPr lang="cs-CZ" sz="9600" b="1" dirty="0">
                <a:solidFill>
                  <a:schemeClr val="accent3"/>
                </a:solidFill>
              </a:rPr>
              <a:t>Vázanost soudů jen zákonem </a:t>
            </a:r>
            <a:r>
              <a:rPr lang="cs-CZ" sz="9600" dirty="0"/>
              <a:t>(čl. 95 odst. 1 Ústavy</a:t>
            </a:r>
            <a:r>
              <a:rPr lang="cs-CZ" sz="9600" dirty="0" smtClean="0"/>
              <a:t>)</a:t>
            </a:r>
          </a:p>
          <a:p>
            <a:pPr algn="just">
              <a:lnSpc>
                <a:spcPct val="80000"/>
              </a:lnSpc>
            </a:pPr>
            <a:r>
              <a:rPr lang="cs-CZ" sz="9600" b="1" dirty="0">
                <a:solidFill>
                  <a:schemeClr val="accent3"/>
                </a:solidFill>
              </a:rPr>
              <a:t>Právo na zákonného soudce </a:t>
            </a:r>
            <a:r>
              <a:rPr lang="cs-CZ" sz="9600" dirty="0"/>
              <a:t>(čl. 38 odst. 1 LZPS)</a:t>
            </a:r>
          </a:p>
          <a:p>
            <a:pPr algn="just">
              <a:lnSpc>
                <a:spcPct val="80000"/>
              </a:lnSpc>
            </a:pPr>
            <a:r>
              <a:rPr lang="cs-CZ" sz="9600" b="1" dirty="0">
                <a:solidFill>
                  <a:schemeClr val="accent3"/>
                </a:solidFill>
              </a:rPr>
              <a:t>Právo na soudní ochranu </a:t>
            </a:r>
            <a:r>
              <a:rPr lang="cs-CZ" sz="9600" dirty="0"/>
              <a:t>(čl. 36 LZPS)</a:t>
            </a:r>
          </a:p>
          <a:p>
            <a:pPr algn="just">
              <a:lnSpc>
                <a:spcPct val="80000"/>
              </a:lnSpc>
            </a:pPr>
            <a:r>
              <a:rPr lang="cs-CZ" sz="9600" b="1" dirty="0">
                <a:solidFill>
                  <a:schemeClr val="accent3"/>
                </a:solidFill>
              </a:rPr>
              <a:t>Zásady vyplývající z mezinárodních smluv </a:t>
            </a:r>
            <a:r>
              <a:rPr lang="cs-CZ" sz="9600" dirty="0"/>
              <a:t>(čl. 10 Ústavy</a:t>
            </a:r>
            <a:r>
              <a:rPr lang="cs-CZ" sz="9600" dirty="0" smtClean="0"/>
              <a:t>)</a:t>
            </a:r>
          </a:p>
          <a:p>
            <a:pPr marL="0" indent="0" algn="just">
              <a:lnSpc>
                <a:spcPct val="80000"/>
              </a:lnSpc>
              <a:buNone/>
            </a:pPr>
            <a:endParaRPr lang="cs-CZ" sz="9600" b="1" dirty="0" smtClean="0">
              <a:solidFill>
                <a:schemeClr val="tx2">
                  <a:lumMod val="90000"/>
                </a:schemeClr>
              </a:solidFill>
            </a:endParaRPr>
          </a:p>
          <a:p>
            <a:pPr algn="just">
              <a:lnSpc>
                <a:spcPct val="80000"/>
              </a:lnSpc>
            </a:pPr>
            <a:r>
              <a:rPr lang="cs-CZ" sz="9600" b="1" dirty="0" smtClean="0"/>
              <a:t>Evropská </a:t>
            </a:r>
            <a:r>
              <a:rPr lang="cs-CZ" sz="9600" b="1" dirty="0"/>
              <a:t>úmluva o ochraně lidských práv a základních svobod</a:t>
            </a:r>
            <a:r>
              <a:rPr lang="cs-CZ" sz="9600" b="1" dirty="0" smtClean="0"/>
              <a:t>:</a:t>
            </a:r>
          </a:p>
          <a:p>
            <a:pPr lvl="1" algn="just">
              <a:lnSpc>
                <a:spcPct val="80000"/>
              </a:lnSpc>
            </a:pPr>
            <a:r>
              <a:rPr lang="cs-CZ" sz="9600" b="1" dirty="0">
                <a:solidFill>
                  <a:schemeClr val="accent3"/>
                </a:solidFill>
              </a:rPr>
              <a:t>Právo na svobodu a osobní bezpečnost </a:t>
            </a:r>
            <a:r>
              <a:rPr lang="cs-CZ" sz="9600" dirty="0"/>
              <a:t>(čl. 5)</a:t>
            </a:r>
          </a:p>
          <a:p>
            <a:pPr lvl="1" algn="just">
              <a:lnSpc>
                <a:spcPct val="80000"/>
              </a:lnSpc>
            </a:pPr>
            <a:r>
              <a:rPr lang="cs-CZ" sz="9600" b="1" dirty="0">
                <a:solidFill>
                  <a:schemeClr val="accent3"/>
                </a:solidFill>
              </a:rPr>
              <a:t>Právo na spravedlivý proces </a:t>
            </a:r>
            <a:r>
              <a:rPr lang="cs-CZ" sz="9600" dirty="0"/>
              <a:t>(čl. 6</a:t>
            </a:r>
            <a:r>
              <a:rPr lang="cs-CZ" sz="9600" dirty="0" smtClean="0"/>
              <a:t>)</a:t>
            </a:r>
          </a:p>
          <a:p>
            <a:pPr lvl="1" algn="just">
              <a:lnSpc>
                <a:spcPct val="80000"/>
              </a:lnSpc>
            </a:pPr>
            <a:endParaRPr lang="cs-CZ" sz="9600" dirty="0"/>
          </a:p>
          <a:p>
            <a:pPr marL="356616" lvl="1" indent="0" algn="just">
              <a:lnSpc>
                <a:spcPct val="80000"/>
              </a:lnSpc>
              <a:buNone/>
            </a:pPr>
            <a:r>
              <a:rPr lang="cs-CZ" sz="9600" b="1" dirty="0" smtClean="0"/>
              <a:t>Listina základních práv Evropské unie</a:t>
            </a:r>
            <a:endParaRPr lang="cs-CZ" sz="9600" b="1" dirty="0"/>
          </a:p>
          <a:p>
            <a:pPr marL="356616" lvl="1" indent="0" algn="just">
              <a:lnSpc>
                <a:spcPct val="80000"/>
              </a:lnSpc>
              <a:buNone/>
            </a:pPr>
            <a:endParaRPr lang="cs-CZ" sz="9600" dirty="0" smtClean="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smtClean="0"/>
              <a:t>Základní zásady </a:t>
            </a:r>
            <a:r>
              <a:rPr lang="cs-CZ" dirty="0" smtClean="0">
                <a:solidFill>
                  <a:schemeClr val="accent2"/>
                </a:solidFill>
              </a:rPr>
              <a:t>TŘ</a:t>
            </a:r>
            <a:endParaRPr lang="cs-CZ" dirty="0">
              <a:solidFill>
                <a:schemeClr val="accent2"/>
              </a:solidFill>
            </a:endParaRP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a:t>Podle článku 8 odst. 2 Listiny základních práv a svobod „nikdo nesmí být stíhán nebo zbaven svobody jinak než z důvodů a způsobem, který stanoví zákon.“ Obdobnou definici obsahuje § 2 odst. 1 trestního řádu. </a:t>
            </a:r>
            <a:endParaRPr lang="cs-CZ" sz="2200" dirty="0" smtClean="0"/>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a:t>
            </a:r>
            <a:r>
              <a:rPr lang="cs-CZ" sz="2200" dirty="0" smtClean="0"/>
              <a:t>jinak.</a:t>
            </a:r>
            <a:endParaRPr lang="cs-CZ" sz="2200" dirty="0">
              <a:solidFill>
                <a:schemeClr val="bg1"/>
              </a:solidFill>
              <a:latin typeface="Microsoft Sans Serif" pitchFamily="34" charset="0"/>
            </a:endParaRPr>
          </a:p>
          <a:p>
            <a:pPr lvl="1" algn="just"/>
            <a:endParaRPr lang="cs-CZ" dirty="0"/>
          </a:p>
          <a:p>
            <a:pPr lvl="1"/>
            <a:endParaRPr lang="cs-CZ" dirty="0" smtClean="0"/>
          </a:p>
        </p:txBody>
      </p:sp>
    </p:spTree>
    <p:extLst>
      <p:ext uri="{BB962C8B-B14F-4D97-AF65-F5344CB8AC3E}">
        <p14:creationId xmlns:p14="http://schemas.microsoft.com/office/powerpoint/2010/main" val="3531640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a:t>
            </a:r>
            <a:r>
              <a:rPr lang="cs-CZ" sz="3100" b="1" dirty="0" smtClean="0">
                <a:solidFill>
                  <a:schemeClr val="accent3"/>
                </a:solidFill>
              </a:rPr>
              <a:t>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11C17"/>
                </a:solidFill>
              </a:rPr>
              <a:t>urychleně bez zbytečných průtahů</a:t>
            </a:r>
            <a:r>
              <a:rPr lang="cs-CZ" sz="2800" dirty="0">
                <a:solidFill>
                  <a:srgbClr val="F11C17"/>
                </a:solidFill>
              </a:rPr>
              <a:t> </a:t>
            </a:r>
            <a:r>
              <a:rPr lang="cs-CZ" sz="2800" b="1" dirty="0">
                <a:solidFill>
                  <a:srgbClr val="F11C17"/>
                </a:solidFill>
              </a:rPr>
              <a:t>(s největším urychlením projednávají zejména vazební věci a věci, ve kterých byl zajištěn majetek) a s plným šetřením základních práv a svobod.</a:t>
            </a:r>
            <a:r>
              <a:rPr lang="cs-CZ" b="1" dirty="0" smtClean="0">
                <a:solidFill>
                  <a:srgbClr val="F11C17"/>
                </a:solidFill>
              </a:rPr>
              <a:t> </a:t>
            </a:r>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r>
              <a:rPr lang="cs-CZ" sz="3100" b="1" dirty="0" smtClean="0">
                <a:solidFill>
                  <a:schemeClr val="accent3"/>
                </a:solidFill>
              </a:rPr>
              <a:t>)</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521621"/>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upřednostňován. </a:t>
            </a:r>
            <a:endParaRPr lang="cs-CZ" sz="2200" dirty="0" smtClean="0"/>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smtClean="0">
                <a:solidFill>
                  <a:srgbClr val="FF0000"/>
                </a:solidFill>
              </a:rPr>
              <a:t>obžaloby, návrhu na potrestání nebo návrhu na schválení dohody o prohlášení viny a </a:t>
            </a:r>
            <a:r>
              <a:rPr lang="cs-CZ" sz="2200" b="1" dirty="0">
                <a:solidFill>
                  <a:srgbClr val="FF0000"/>
                </a:solidFill>
              </a:rPr>
              <a:t>přijetí trestu (dále jen „dohoda o vině a trestu“), které podává státní zástupce. </a:t>
            </a:r>
            <a:endParaRPr lang="cs-CZ" sz="2500" b="1" dirty="0">
              <a:solidFill>
                <a:srgbClr val="FF0000"/>
              </a:solidFill>
            </a:endParaRPr>
          </a:p>
        </p:txBody>
      </p:sp>
    </p:spTree>
    <p:extLst>
      <p:ext uri="{BB962C8B-B14F-4D97-AF65-F5344CB8AC3E}">
        <p14:creationId xmlns:p14="http://schemas.microsoft.com/office/powerpoint/2010/main" val="860340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veřejnosti, ústnosti a bezprostřednosti</a:t>
            </a:r>
          </a:p>
          <a:p>
            <a:pPr lvl="1" algn="just">
              <a:lnSpc>
                <a:spcPct val="90000"/>
              </a:lnSpc>
            </a:pPr>
            <a:r>
              <a:rPr lang="cs-CZ" sz="2000" dirty="0">
                <a:latin typeface="Microsoft Sans Serif" pitchFamily="34" charset="0"/>
              </a:rPr>
              <a:t>Podle § 2 odst. 10 trestního řádu se trestní věci před soudem projednávají veřejně tak, aby se občané mohli projednávání zúčastnit a jednání sledovat. Při hlavním líčení a veřejném zasedání může být veřejnost vyloučena 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ústní; 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a:t>
            </a:r>
            <a:r>
              <a:rPr lang="cs-CZ" sz="2000" dirty="0" smtClean="0">
                <a:latin typeface="Microsoft Sans Serif" pitchFamily="34" charset="0"/>
              </a:rPr>
              <a:t>veřejném, </a:t>
            </a:r>
            <a:r>
              <a:rPr lang="cs-CZ" sz="2000" b="1" dirty="0" smtClean="0">
                <a:solidFill>
                  <a:schemeClr val="accent2">
                    <a:lumMod val="75000"/>
                  </a:schemeClr>
                </a:solidFill>
                <a:latin typeface="Microsoft Sans Serif" pitchFamily="34" charset="0"/>
              </a:rPr>
              <a:t>vazebním</a:t>
            </a:r>
            <a:r>
              <a:rPr lang="cs-CZ" sz="2000" dirty="0" smtClean="0">
                <a:latin typeface="Microsoft Sans Serif" pitchFamily="34" charset="0"/>
              </a:rPr>
              <a:t> a </a:t>
            </a:r>
            <a:r>
              <a:rPr lang="cs-CZ" sz="2000" dirty="0">
                <a:latin typeface="Microsoft Sans Serif" pitchFamily="34" charset="0"/>
              </a:rPr>
              <a:t>neveřejném zasedání smí soud přihlédnout jen k těm důkazům, které byly při tomto jednání provedeny. </a:t>
            </a:r>
          </a:p>
          <a:p>
            <a:pPr marL="653796" lvl="1" indent="-342900" algn="just"/>
            <a:endParaRPr lang="cs-CZ" sz="2500" b="1" dirty="0" smtClean="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práv. </a:t>
            </a:r>
          </a:p>
          <a:p>
            <a:pPr marL="342900" indent="-342900" algn="just"/>
            <a:r>
              <a:rPr lang="cs-CZ" sz="2900" b="1" dirty="0" smtClean="0">
                <a:solidFill>
                  <a:schemeClr val="accent3"/>
                </a:solidFill>
              </a:rPr>
              <a:t>Právo užívat mateřský jazyk</a:t>
            </a:r>
            <a:endParaRPr lang="cs-CZ" sz="2900" b="1" dirty="0">
              <a:solidFill>
                <a:schemeClr val="accent3"/>
              </a:solidFill>
            </a:endParaRPr>
          </a:p>
          <a:p>
            <a:pPr lvl="1" algn="just">
              <a:lnSpc>
                <a:spcPct val="90000"/>
              </a:lnSpc>
            </a:pPr>
            <a:r>
              <a:rPr lang="cs-CZ" sz="2200" dirty="0"/>
              <a:t>Každý je oprávněn 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Novela trestního řádu č. 265/2001 Sb. odlišila v tomto ohledu povinnosti orgánů činných v trestním řízení na přípravné řízení a řízení před soudem. Právo užívat mateřský </a:t>
            </a:r>
            <a:r>
              <a:rPr lang="cs-CZ" sz="2200" dirty="0" smtClean="0"/>
              <a:t>jazyk.</a:t>
            </a:r>
          </a:p>
          <a:p>
            <a:pPr algn="just">
              <a:lnSpc>
                <a:spcPct val="90000"/>
              </a:lnSpc>
            </a:pPr>
            <a:r>
              <a:rPr lang="cs-CZ" sz="2900" b="1" dirty="0">
                <a:solidFill>
                  <a:schemeClr val="accent3"/>
                </a:solidFill>
              </a:rPr>
              <a:t>Zásada 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500</TotalTime>
  <Words>730</Words>
  <Application>Microsoft Office PowerPoint</Application>
  <PresentationFormat>Předvádění na obrazovce (4:3)</PresentationFormat>
  <Paragraphs>69</Paragraphs>
  <Slides>13</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13</vt:i4>
      </vt:variant>
    </vt:vector>
  </HeadingPairs>
  <TitlesOfParts>
    <vt:vector size="15" baseType="lpstr">
      <vt:lpstr>Deluxe</vt:lpstr>
      <vt:lpstr>Klip</vt:lpstr>
      <vt:lpstr>Základní zásady TPP a TŘ </vt:lpstr>
      <vt:lpstr>Funkce základní zásad</vt:lpstr>
      <vt:lpstr>Základní zásady TPP</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lpstr>Děkuji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Fenyk Jaroslav</cp:lastModifiedBy>
  <cp:revision>18</cp:revision>
  <dcterms:created xsi:type="dcterms:W3CDTF">2012-02-17T08:19:37Z</dcterms:created>
  <dcterms:modified xsi:type="dcterms:W3CDTF">2015-03-04T10:31:33Z</dcterms:modified>
</cp:coreProperties>
</file>