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handoutMasterIdLst>
    <p:handoutMasterId r:id="rId16"/>
  </p:handoutMasterIdLst>
  <p:sldIdLst>
    <p:sldId id="286" r:id="rId2"/>
    <p:sldId id="315" r:id="rId3"/>
    <p:sldId id="316" r:id="rId4"/>
    <p:sldId id="314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289" r:id="rId13"/>
    <p:sldId id="30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</a:t>
            </a:r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12.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2015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Obsazení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Systém třístupňové kontroly v TŘ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zástupce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5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</a:t>
            </a:r>
            <a:r>
              <a:rPr lang="cs-CZ" sz="2200" dirty="0" smtClean="0">
                <a:latin typeface="+mn-lt"/>
              </a:rPr>
              <a:t>jsou ti činitelé </a:t>
            </a:r>
            <a:r>
              <a:rPr lang="cs-CZ" sz="2200" dirty="0">
                <a:latin typeface="+mn-lt"/>
              </a:rPr>
              <a:t>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policejní orgán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</a:t>
            </a:r>
            <a:r>
              <a:rPr lang="cs-CZ" sz="2000" dirty="0" smtClean="0">
                <a:solidFill>
                  <a:srgbClr val="FFC000"/>
                </a:solidFill>
              </a:rPr>
              <a:t>obviněný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osoby s tzv. samostatnými obhajovacími právy </a:t>
            </a:r>
            <a:r>
              <a:rPr lang="cs-CZ" sz="2000" dirty="0" smtClean="0">
                <a:solidFill>
                  <a:srgbClr val="FFC000"/>
                </a:solidFill>
              </a:rPr>
              <a:t>?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</a:t>
            </a:r>
            <a:r>
              <a:rPr lang="cs-CZ" sz="2000" dirty="0" smtClean="0"/>
              <a:t>obhájce, svědek</a:t>
            </a:r>
            <a:r>
              <a:rPr lang="cs-CZ" sz="2000" dirty="0"/>
              <a:t>, znalec, tlumočník, pokud uplatňují návrhy na </a:t>
            </a:r>
            <a:r>
              <a:rPr lang="cs-CZ" sz="2000" dirty="0" smtClean="0"/>
              <a:t> odměnu advokáta, svědečné</a:t>
            </a:r>
            <a:r>
              <a:rPr lang="cs-CZ" sz="2000" dirty="0"/>
              <a:t>, znalečné nebo </a:t>
            </a:r>
            <a:r>
              <a:rPr lang="cs-CZ" sz="2000" dirty="0" err="1" smtClean="0"/>
              <a:t>tlumočné</a:t>
            </a:r>
            <a:r>
              <a:rPr lang="cs-CZ" sz="2000" dirty="0" smtClean="0"/>
              <a:t>, nebo jsou předmětem pořádkové sankce.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589240"/>
            <a:ext cx="8229600" cy="64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Strany</a:t>
            </a:r>
            <a:r>
              <a:rPr lang="cs-CZ" sz="2200" dirty="0">
                <a:latin typeface="+mn-lt"/>
              </a:rPr>
              <a:t> 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Procesní způsobilost </a:t>
            </a:r>
            <a:r>
              <a:rPr lang="cs-CZ" sz="2200" dirty="0">
                <a:latin typeface="+mn-lt"/>
              </a:rPr>
              <a:t>subjektů v trestním řízení 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0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/>
              <a:t>– v trestním řízení se tak označují nejen útvary Policie (§ 12 odst. 2 a § 161 odst. 2</a:t>
            </a:r>
            <a:r>
              <a:rPr lang="cs-CZ" sz="2200" dirty="0" smtClean="0"/>
              <a:t>),ale i další orgány, jako  </a:t>
            </a:r>
            <a:r>
              <a:rPr lang="cs-CZ" sz="2200" dirty="0" smtClean="0">
                <a:solidFill>
                  <a:srgbClr val="FF0000"/>
                </a:solidFill>
              </a:rPr>
              <a:t>Generální inspekce bezpečnostních sborů </a:t>
            </a:r>
            <a:r>
              <a:rPr lang="cs-CZ" sz="2200" dirty="0" smtClean="0">
                <a:solidFill>
                  <a:srgbClr val="FF0000"/>
                </a:solidFill>
              </a:rPr>
              <a:t> atd. </a:t>
            </a:r>
            <a:endParaRPr lang="cs-CZ" sz="22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</a:t>
            </a:r>
            <a:r>
              <a:rPr lang="cs-CZ" sz="2200" dirty="0" smtClean="0"/>
              <a:t>řízením ( zákon o PČR):</a:t>
            </a:r>
            <a:endParaRPr lang="cs-CZ" sz="2200" dirty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</a:t>
            </a:r>
            <a:r>
              <a:rPr lang="cs-CZ" sz="2200" dirty="0" smtClean="0"/>
              <a:t>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C000"/>
                </a:solidFill>
              </a:rPr>
              <a:t>dozorem</a:t>
            </a:r>
            <a:r>
              <a:rPr lang="cs-CZ" sz="2200" dirty="0"/>
              <a:t> státního zástupce (§ 174 </a:t>
            </a:r>
            <a:r>
              <a:rPr lang="cs-CZ" sz="2200" dirty="0" err="1"/>
              <a:t>tr.ř</a:t>
            </a:r>
            <a:r>
              <a:rPr lang="cs-CZ" sz="2200" dirty="0"/>
              <a:t>.). 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 smtClean="0">
                <a:solidFill>
                  <a:srgbClr val="FFC000"/>
                </a:solidFill>
              </a:rPr>
              <a:t>nebo jiného rozhodnutí </a:t>
            </a:r>
            <a:r>
              <a:rPr lang="cs-CZ" sz="2200" dirty="0" smtClean="0"/>
              <a:t>státního </a:t>
            </a:r>
            <a:r>
              <a:rPr lang="cs-CZ" sz="2200" dirty="0"/>
              <a:t>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692150"/>
            <a:ext cx="7991475" cy="5761038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Úloha </a:t>
            </a: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PO</a:t>
            </a: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v rámci jednotlivých částí přípravného </a:t>
            </a: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řízení:</a:t>
            </a:r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„Prověřování „(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§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158 a násl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.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TŘ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)</a:t>
            </a:r>
            <a:r>
              <a:rPr lang="cs-CZ" sz="2000" dirty="0" smtClean="0">
                <a:solidFill>
                  <a:srgbClr val="FF9966"/>
                </a:solidFill>
                <a:latin typeface="+mj-lt"/>
              </a:rPr>
              <a:t>:</a:t>
            </a:r>
            <a:endParaRPr lang="cs-CZ" sz="2000" dirty="0">
              <a:solidFill>
                <a:srgbClr val="FF9966"/>
              </a:solidFill>
              <a:latin typeface="+mj-lt"/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  <a:r>
              <a:rPr lang="cs-CZ" sz="2000" dirty="0" smtClean="0"/>
              <a:t> s cílem zjistit, zda je nutno zahájit trestní stíhání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  <a:r>
              <a:rPr lang="cs-CZ" sz="2000" dirty="0" smtClean="0"/>
              <a:t>nebo jiné opatření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</a:t>
            </a:r>
            <a:r>
              <a:rPr lang="cs-CZ" sz="2000" dirty="0" smtClean="0"/>
              <a:t>iroký výčet policejních orgánů ( §12 odst. 2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Vyšetřování (§ 161 TŘ)</a:t>
            </a:r>
            <a:r>
              <a:rPr lang="cs-CZ" sz="2000" dirty="0" smtClean="0"/>
              <a:t>– Především Služba </a:t>
            </a:r>
            <a:r>
              <a:rPr lang="cs-CZ" sz="2000" dirty="0"/>
              <a:t>kriminální policie a </a:t>
            </a:r>
            <a:r>
              <a:rPr lang="cs-CZ" sz="2000" dirty="0" smtClean="0"/>
              <a:t>vyšetřování, </a:t>
            </a:r>
            <a:r>
              <a:rPr lang="cs-CZ" sz="2000" dirty="0" smtClean="0"/>
              <a:t>ale i jiné útvary policie  a GIBS (centralizované x regionální):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</a:t>
            </a:r>
            <a:r>
              <a:rPr lang="cs-CZ" sz="2000" dirty="0" smtClean="0"/>
              <a:t>, s cílem přesvědčit se, zda je nutno podat obžalobu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státní </a:t>
            </a:r>
            <a:r>
              <a:rPr lang="cs-CZ" sz="2000" dirty="0" smtClean="0"/>
              <a:t>zástupce</a:t>
            </a:r>
            <a:r>
              <a:rPr lang="cs-CZ" sz="2000" dirty="0"/>
              <a:t> </a:t>
            </a:r>
            <a:r>
              <a:rPr lang="cs-CZ" sz="2000" dirty="0" smtClean="0"/>
              <a:t>( § 161 odst.2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řízení ( § 179a  odst.2 TŘ)</a:t>
            </a:r>
            <a:endParaRPr lang="cs-CZ" sz="2000" b="1" dirty="0">
              <a:solidFill>
                <a:srgbClr val="FF9966"/>
              </a:solidFill>
              <a:latin typeface="+mj-lt"/>
            </a:endParaRP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Státní zastupitelství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buFontTx/>
              <a:buNone/>
            </a:pPr>
            <a:r>
              <a:rPr lang="cs-CZ" sz="2000" dirty="0" smtClean="0"/>
              <a:t>       Orgán </a:t>
            </a:r>
            <a:r>
              <a:rPr lang="cs-CZ" sz="2000" dirty="0"/>
              <a:t>veřejné žaloby v trestním řízení, plní </a:t>
            </a:r>
            <a:r>
              <a:rPr lang="cs-CZ" sz="2000" dirty="0" smtClean="0"/>
              <a:t>úkoly </a:t>
            </a:r>
            <a:r>
              <a:rPr lang="cs-CZ" sz="2000" dirty="0"/>
              <a:t>vyplývající </a:t>
            </a:r>
            <a:r>
              <a:rPr lang="cs-CZ" sz="2000" dirty="0" smtClean="0"/>
              <a:t>především z </a:t>
            </a:r>
            <a:r>
              <a:rPr lang="cs-CZ" sz="2000" dirty="0"/>
              <a:t>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  <a:endParaRPr lang="cs-CZ" sz="2000" dirty="0" smtClean="0"/>
          </a:p>
          <a:p>
            <a:pPr marL="800100" lvl="1" indent="-342900" algn="just"/>
            <a:r>
              <a:rPr lang="cs-CZ" sz="2000" dirty="0" smtClean="0"/>
              <a:t>pobočky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ve vztahu k Ministerstvu </a:t>
            </a:r>
            <a:r>
              <a:rPr lang="cs-CZ" sz="2000" b="1" dirty="0" smtClean="0">
                <a:solidFill>
                  <a:srgbClr val="FF9966"/>
                </a:solidFill>
              </a:rPr>
              <a:t>spravedlnosti a v rámci moci výkonné vůbec</a:t>
            </a: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výlučná </a:t>
            </a:r>
            <a:r>
              <a:rPr lang="cs-CZ" sz="2000" dirty="0"/>
              <a:t>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</a:t>
            </a:r>
            <a:r>
              <a:rPr lang="cs-CZ" sz="2000" dirty="0" smtClean="0"/>
              <a:t>obžalobu, návrh na potrestání, </a:t>
            </a:r>
            <a:r>
              <a:rPr lang="cs-CZ" sz="2000" b="1" dirty="0" smtClean="0">
                <a:solidFill>
                  <a:srgbClr val="FF0000"/>
                </a:solidFill>
              </a:rPr>
              <a:t>dohodu o vině a trestu, atd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  <a:r>
              <a:rPr lang="cs-CZ" sz="2000" dirty="0"/>
              <a:t> </a:t>
            </a:r>
            <a:endParaRPr lang="cs-CZ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dozor </a:t>
            </a:r>
            <a:r>
              <a:rPr lang="cs-CZ" sz="2000" dirty="0"/>
              <a:t>státního zástupce v přípravném řízení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</a:t>
            </a:r>
            <a:r>
              <a:rPr lang="cs-CZ" sz="2000" dirty="0" smtClean="0"/>
              <a:t>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alší oprávnění</a:t>
            </a:r>
            <a:endParaRPr lang="cs-CZ" sz="2000" dirty="0"/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r>
              <a:rPr lang="cs-CZ" sz="2800" dirty="0"/>
              <a:t>Úkoly a soustava soudů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/>
              <a:t>Poslání 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</a:t>
            </a:r>
            <a:r>
              <a:rPr lang="cs-CZ" sz="2000" dirty="0" smtClean="0"/>
              <a:t>soudy</a:t>
            </a:r>
          </a:p>
          <a:p>
            <a:pPr marL="1219200" lvl="2" indent="-304800" algn="just"/>
            <a:r>
              <a:rPr lang="cs-CZ" sz="2000" dirty="0" smtClean="0"/>
              <a:t>Pobočky</a:t>
            </a:r>
          </a:p>
          <a:p>
            <a:pPr marL="914400" lvl="2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Úloha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soudů:</a:t>
            </a:r>
          </a:p>
          <a:p>
            <a:pPr marL="800100" lvl="1" indent="-342900" algn="just"/>
            <a:r>
              <a:rPr lang="cs-CZ" sz="2000" dirty="0" smtClean="0"/>
              <a:t>Rozhodují </a:t>
            </a:r>
            <a:r>
              <a:rPr lang="cs-CZ" sz="2000" dirty="0"/>
              <a:t>o vině a trestu za trestné </a:t>
            </a:r>
            <a:r>
              <a:rPr lang="cs-CZ" sz="2000" dirty="0" smtClean="0"/>
              <a:t>činy, chrání základní práva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891</TotalTime>
  <Words>713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Policejní orgán v trestním řízení</vt:lpstr>
      <vt:lpstr>Prezentace aplikace PowerPoint</vt:lpstr>
      <vt:lpstr>Státní zastupitelství v trestním řízení</vt:lpstr>
      <vt:lpstr>Prezentace aplikace PowerPoint</vt:lpstr>
      <vt:lpstr>Úkoly a soustava soudů v trestním řízení</vt:lpstr>
      <vt:lpstr>Prezentace aplikace PowerPoint</vt:lpstr>
      <vt:lpstr> Systém třístupňové kontroly v TŘ </vt:lpstr>
      <vt:lpstr>Dotazy?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Fenyk Jaroslav</cp:lastModifiedBy>
  <cp:revision>75</cp:revision>
  <dcterms:created xsi:type="dcterms:W3CDTF">2005-04-06T16:52:48Z</dcterms:created>
  <dcterms:modified xsi:type="dcterms:W3CDTF">2015-03-10T12:33:52Z</dcterms:modified>
</cp:coreProperties>
</file>