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0"/>
  </p:notesMasterIdLst>
  <p:handoutMasterIdLst>
    <p:handoutMasterId r:id="rId21"/>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25" r:id="rId17"/>
    <p:sldId id="326" r:id="rId18"/>
    <p:sldId id="327"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18564" y="1988840"/>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487413"/>
          </a:xfrm>
        </p:spPr>
        <p:txBody>
          <a:bodyPr>
            <a:noAutofit/>
          </a:bodyPr>
          <a:lstStyle/>
          <a:p>
            <a:pPr algn="ctr"/>
            <a:r>
              <a:rPr lang="cs-CZ" sz="44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úkony v trestním řízení</a:t>
            </a: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26.3 2015</a:t>
            </a:r>
            <a:endParaRPr lang="cs-CZ" sz="2400" b="1" dirty="0">
              <a:solidFill>
                <a:prstClr val="white"/>
              </a:solidFill>
              <a:latin typeface="Corbel"/>
            </a:endParaRPr>
          </a:p>
        </p:txBody>
      </p:sp>
    </p:spTree>
    <p:extLst>
      <p:ext uri="{BB962C8B-B14F-4D97-AF65-F5344CB8AC3E}">
        <p14:creationId xmlns:p14="http://schemas.microsoft.com/office/powerpoint/2010/main" val="22394005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t>O vzetí do vazby pouze soud, v přípravném řízení na návrh státního </a:t>
            </a:r>
            <a:r>
              <a:rPr lang="cs-CZ" sz="2000" dirty="0" smtClean="0"/>
              <a:t>zástupce soudce</a:t>
            </a:r>
          </a:p>
          <a:p>
            <a:pPr lvl="1">
              <a:buFont typeface="Wingdings" pitchFamily="2" charset="2"/>
              <a:buChar char="§"/>
            </a:pPr>
            <a:r>
              <a:rPr lang="cs-CZ" sz="2000" dirty="0" smtClean="0"/>
              <a:t>Pokud je obviněný zatčen podle § 69 – rozhoduje o vazbě v řízení před soudem soudce</a:t>
            </a:r>
            <a:endParaRPr lang="cs-CZ" sz="2000" dirty="0"/>
          </a:p>
          <a:p>
            <a:pPr lvl="1">
              <a:buFont typeface="Wingdings" pitchFamily="2" charset="2"/>
              <a:buChar char="§"/>
            </a:pPr>
            <a:r>
              <a:rPr lang="cs-CZ" sz="2000" dirty="0"/>
              <a:t>O dalším trvání vazby </a:t>
            </a:r>
            <a:r>
              <a:rPr lang="cs-CZ" sz="2000" dirty="0" smtClean="0"/>
              <a:t>nebo o změně důvodů vazby soud </a:t>
            </a:r>
            <a:r>
              <a:rPr lang="cs-CZ" sz="2000" dirty="0"/>
              <a:t>a v přípravném řízení </a:t>
            </a:r>
            <a:r>
              <a:rPr lang="cs-CZ" sz="2000" dirty="0" smtClean="0"/>
              <a:t>na návrh státní zástupce soudce</a:t>
            </a:r>
            <a:endParaRPr lang="cs-CZ" sz="2000" dirty="0"/>
          </a:p>
          <a:p>
            <a:pPr lvl="1">
              <a:buFont typeface="Wingdings" pitchFamily="2" charset="2"/>
              <a:buChar char="§"/>
            </a:pPr>
            <a:r>
              <a:rPr lang="cs-CZ" sz="2000" dirty="0"/>
              <a:t>O propuštění z vazby v přípravném řízení státní zástupce</a:t>
            </a:r>
          </a:p>
          <a:p>
            <a:pPr lvl="1">
              <a:buFont typeface="Wingdings" pitchFamily="2" charset="2"/>
              <a:buChar char="§"/>
            </a:pPr>
            <a:r>
              <a:rPr lang="cs-CZ" sz="2000" dirty="0"/>
              <a:t>Forma rozhodnutí je usnesení</a:t>
            </a:r>
          </a:p>
        </p:txBody>
      </p:sp>
    </p:spTree>
    <p:extLst>
      <p:ext uri="{BB962C8B-B14F-4D97-AF65-F5344CB8AC3E}">
        <p14:creationId xmlns:p14="http://schemas.microsoft.com/office/powerpoint/2010/main" val="412684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a:t>
            </a:r>
            <a:r>
              <a:rPr lang="cs-CZ" sz="2000" dirty="0" smtClean="0"/>
              <a:t>72a)</a:t>
            </a:r>
          </a:p>
          <a:p>
            <a:pPr marL="0" indent="0" algn="just">
              <a:buNone/>
            </a:pPr>
            <a:endParaRPr lang="cs-CZ" sz="2000" dirty="0"/>
          </a:p>
          <a:p>
            <a:pPr lvl="1" algn="just">
              <a:buFont typeface="Wingdings" pitchFamily="2" charset="2"/>
              <a:buChar char="§"/>
            </a:pPr>
            <a:r>
              <a:rPr lang="cs-CZ" sz="2000" dirty="0"/>
              <a:t>lhůta se počítá ode dne, kdy došlo </a:t>
            </a:r>
            <a:r>
              <a:rPr lang="cs-CZ" sz="2000" dirty="0" smtClean="0"/>
              <a:t>k </a:t>
            </a:r>
            <a:r>
              <a:rPr lang="cs-CZ" sz="2000" dirty="0"/>
              <a:t>omezení osobní svobody </a:t>
            </a:r>
            <a:r>
              <a:rPr lang="cs-CZ" sz="2000" dirty="0" smtClean="0"/>
              <a:t>obviněného</a:t>
            </a:r>
            <a:endParaRPr lang="cs-CZ" sz="2000" dirty="0"/>
          </a:p>
          <a:p>
            <a:pPr lvl="1" algn="just">
              <a:buFont typeface="Wingdings" pitchFamily="2" charset="2"/>
              <a:buChar char="§"/>
            </a:pPr>
            <a:r>
              <a:rPr lang="cs-CZ" sz="2000" dirty="0"/>
              <a:t>vazební věci jsou vyřizovány přednostně</a:t>
            </a:r>
          </a:p>
          <a:p>
            <a:pPr lvl="1" algn="just">
              <a:buFont typeface="Wingdings" pitchFamily="2" charset="2"/>
              <a:buChar char="§"/>
            </a:pPr>
            <a:r>
              <a:rPr lang="cs-CZ" sz="2000" dirty="0"/>
              <a:t>vazba může trvat pouze nezbytně nutnou dobu </a:t>
            </a:r>
          </a:p>
          <a:p>
            <a:pPr lvl="1" algn="just">
              <a:buFont typeface="Wingdings" pitchFamily="2" charset="2"/>
              <a:buChar char="§"/>
            </a:pPr>
            <a:r>
              <a:rPr lang="cs-CZ" sz="2000" dirty="0"/>
              <a:t>koluzní vazba max. do 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a:t>
            </a:r>
            <a:r>
              <a:rPr lang="cs-CZ" sz="2000" dirty="0" smtClean="0">
                <a:solidFill>
                  <a:schemeClr val="accent4">
                    <a:lumMod val="75000"/>
                  </a:schemeClr>
                </a:solidFill>
              </a:rPr>
              <a:t>(trestní stíhání pro přečin)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2 roky </a:t>
            </a:r>
            <a:r>
              <a:rPr lang="cs-CZ" sz="2000" dirty="0" smtClean="0">
                <a:solidFill>
                  <a:schemeClr val="accent4">
                    <a:lumMod val="75000"/>
                  </a:schemeClr>
                </a:solidFill>
              </a:rPr>
              <a:t>(trestní stíhání pro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3 roky </a:t>
            </a:r>
            <a:r>
              <a:rPr lang="cs-CZ" sz="2000" dirty="0" smtClean="0">
                <a:solidFill>
                  <a:schemeClr val="accent4">
                    <a:lumMod val="75000"/>
                  </a:schemeClr>
                </a:solidFill>
              </a:rPr>
              <a:t>(trestní stíhání pro zvlášť závažný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4 roky </a:t>
            </a:r>
            <a:r>
              <a:rPr lang="cs-CZ" sz="2000" dirty="0" smtClean="0">
                <a:solidFill>
                  <a:schemeClr val="accent4">
                    <a:lumMod val="75000"/>
                  </a:schemeClr>
                </a:solidFill>
              </a:rPr>
              <a:t>(trestní stíhání pro zvlášť závažný zločin, za který lze uložit výjimečný trest)</a:t>
            </a:r>
            <a:r>
              <a:rPr lang="cs-CZ" sz="2000" dirty="0" smtClean="0"/>
              <a:t> </a:t>
            </a:r>
            <a:endParaRPr lang="cs-CZ" sz="2000" dirty="0"/>
          </a:p>
          <a:p>
            <a:pPr lvl="1" algn="just">
              <a:buFont typeface="Wingdings" pitchFamily="2" charset="2"/>
              <a:buChar char="§"/>
            </a:pPr>
            <a:r>
              <a:rPr lang="cs-CZ" sz="2000" dirty="0"/>
              <a:t>rozvržení vazby mezi přípravné řízení a hlavní líčení (1/3 přípravné řízení, 2/3 řízení před soudem)</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3 měsíce povinnost kontrolovat trvání vazby a rozhodnout)</a:t>
            </a:r>
          </a:p>
          <a:p>
            <a:pPr lvl="1">
              <a:buFont typeface="Wingdings" pitchFamily="2" charset="2"/>
              <a:buChar char="§"/>
            </a:pPr>
            <a:r>
              <a:rPr lang="cs-CZ" sz="2000" dirty="0"/>
              <a:t>pomine-li důvod vazby, musí být obviněný 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 kdykoli žádat o </a:t>
            </a:r>
            <a:r>
              <a:rPr lang="cs-CZ" sz="2000" dirty="0" smtClean="0"/>
              <a:t>propuštění</a:t>
            </a:r>
          </a:p>
          <a:p>
            <a:pPr marL="45720" indent="0">
              <a:buNone/>
            </a:pPr>
            <a:r>
              <a:rPr lang="cs-CZ" sz="2000" dirty="0">
                <a:solidFill>
                  <a:srgbClr val="FFC000"/>
                </a:solidFill>
              </a:rPr>
              <a:t>Vazební zasedání </a:t>
            </a:r>
            <a:r>
              <a:rPr lang="cs-CZ" sz="2000" dirty="0"/>
              <a:t>- </a:t>
            </a:r>
            <a:r>
              <a:rPr lang="cs-CZ" sz="2400" dirty="0" smtClean="0"/>
              <a:t> </a:t>
            </a:r>
            <a:r>
              <a:rPr lang="cs-CZ" sz="2000" dirty="0" smtClean="0"/>
              <a:t>§ </a:t>
            </a:r>
            <a:r>
              <a:rPr lang="cs-CZ" sz="2000" dirty="0"/>
              <a:t>73d až 73g</a:t>
            </a:r>
          </a:p>
          <a:p>
            <a:pPr marL="0" indent="0">
              <a:buNone/>
            </a:pPr>
            <a:r>
              <a:rPr lang="cs-CZ" sz="2000" dirty="0">
                <a:solidFill>
                  <a:srgbClr val="FFC000"/>
                </a:solidFill>
              </a:rPr>
              <a:t>Nahrazení </a:t>
            </a:r>
            <a:r>
              <a:rPr lang="cs-CZ" sz="2000" dirty="0" smtClean="0">
                <a:solidFill>
                  <a:srgbClr val="FFC000"/>
                </a:solidFill>
              </a:rPr>
              <a:t>vazby</a:t>
            </a:r>
            <a:endParaRPr lang="cs-CZ" sz="2000" dirty="0">
              <a:solidFill>
                <a:srgbClr val="FFC000"/>
              </a:solidFill>
            </a:endParaRPr>
          </a:p>
          <a:p>
            <a:pPr lvl="1">
              <a:buFont typeface="Wingdings" pitchFamily="2" charset="2"/>
              <a:buChar char="§"/>
            </a:pPr>
            <a:r>
              <a:rPr lang="cs-CZ" sz="2000" dirty="0"/>
              <a:t>záruka, slib nebo dohled</a:t>
            </a: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Příkaz k zadržení ( § 76a)</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smtClean="0"/>
              <a:t>    je-li dán některý z důvodů vazby</a:t>
            </a:r>
          </a:p>
          <a:p>
            <a:pPr>
              <a:buFontTx/>
              <a:buChar char="-"/>
            </a:pPr>
            <a:r>
              <a:rPr lang="cs-CZ" dirty="0" smtClean="0"/>
              <a:t>podezřelému nelze doručit opis usnesení o ZTS</a:t>
            </a:r>
          </a:p>
          <a:p>
            <a:pPr>
              <a:buFontTx/>
              <a:buChar char="-"/>
            </a:pPr>
            <a:r>
              <a:rPr lang="cs-CZ" dirty="0"/>
              <a:t>t</a:t>
            </a:r>
            <a:r>
              <a:rPr lang="cs-CZ" dirty="0" smtClean="0"/>
              <a:t>uto osobu nelze předvolat, předvést nebo bez odkladu zadržet</a:t>
            </a:r>
          </a:p>
          <a:p>
            <a:pPr>
              <a:buFontTx/>
              <a:buChar char="-"/>
            </a:pPr>
            <a:r>
              <a:rPr lang="cs-CZ" dirty="0"/>
              <a:t>s</a:t>
            </a:r>
            <a:r>
              <a:rPr lang="cs-CZ" dirty="0" smtClean="0"/>
              <a:t>oudce na návrh státního zástupce</a:t>
            </a:r>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eaLnBrk="1" hangingPunct="1"/>
            <a:r>
              <a:rPr lang="cs-CZ" sz="2800" dirty="0"/>
              <a:t>Zákaz vycestování </a:t>
            </a:r>
            <a:r>
              <a:rPr lang="cs-CZ" sz="2800"/>
              <a:t>do </a:t>
            </a:r>
            <a:r>
              <a:rPr lang="cs-CZ" sz="2800" smtClean="0"/>
              <a:t>zahraničí (§ 77a) </a:t>
            </a:r>
            <a:endParaRPr lang="cs-CZ" sz="2800" dirty="0"/>
          </a:p>
        </p:txBody>
      </p:sp>
      <p:sp>
        <p:nvSpPr>
          <p:cNvPr id="12291" name="Rectangle 3"/>
          <p:cNvSpPr>
            <a:spLocks noGrp="1" noChangeArrowheads="1"/>
          </p:cNvSpPr>
          <p:nvPr>
            <p:ph idx="1"/>
          </p:nvPr>
        </p:nvSpPr>
        <p:spPr/>
        <p:txBody>
          <a:bodyPr/>
          <a:lstStyle/>
          <a:p>
            <a:pPr eaLnBrk="1" hangingPunct="1">
              <a:buFont typeface="Wingdings" pitchFamily="2" charset="2"/>
              <a:buChar char="Ø"/>
            </a:pPr>
            <a:r>
              <a:rPr lang="cs-CZ" sz="2000" dirty="0" smtClean="0"/>
              <a:t>trestní stíhání pro úmyslný trestný čin, se sazbou nad 2 roky TOS a nedbalostní trestný čin, se sazbou nad 3 roky TOS</a:t>
            </a:r>
          </a:p>
          <a:p>
            <a:pPr eaLnBrk="1" hangingPunct="1">
              <a:buFont typeface="Wingdings" pitchFamily="2" charset="2"/>
              <a:buChar char="Ø"/>
            </a:pPr>
            <a:r>
              <a:rPr lang="cs-CZ" sz="2000" dirty="0" smtClean="0"/>
              <a:t>soud a v přípravném řízení na návrh státního zástupce soudce</a:t>
            </a:r>
          </a:p>
          <a:p>
            <a:pPr eaLnBrk="1" hangingPunct="1">
              <a:buFont typeface="Wingdings" pitchFamily="2" charset="2"/>
              <a:buChar char="Ø"/>
            </a:pPr>
            <a:r>
              <a:rPr lang="cs-CZ" sz="2000" dirty="0" smtClean="0"/>
              <a:t>odnětí cestovního dokladu</a:t>
            </a:r>
          </a:p>
          <a:p>
            <a:pPr eaLnBrk="1" hangingPunct="1">
              <a:buFont typeface="Wingdings" pitchFamily="2" charset="2"/>
              <a:buChar char="Ø"/>
            </a:pPr>
            <a:r>
              <a:rPr lang="cs-CZ" sz="2000" dirty="0" smtClean="0"/>
              <a:t>OČTŘ zruší i bez návrhu, pominuly-li důvody pro jeho uložení</a:t>
            </a:r>
          </a:p>
          <a:p>
            <a:pPr eaLnBrk="1" hangingPunct="1">
              <a:buFont typeface="Wingdings" pitchFamily="2" charset="2"/>
              <a:buChar char="Ø"/>
            </a:pPr>
            <a:r>
              <a:rPr lang="cs-CZ" sz="2000" dirty="0" smtClean="0"/>
              <a:t>obviněný má právo kdykoliv žádat o jeho zrušení</a:t>
            </a:r>
          </a:p>
          <a:p>
            <a:pPr eaLnBrk="1" hangingPunct="1">
              <a:buFont typeface="Wingdings" pitchFamily="2" charset="2"/>
              <a:buChar char="Ø"/>
            </a:pPr>
            <a:r>
              <a:rPr lang="cs-CZ" sz="2000" dirty="0" smtClean="0"/>
              <a:t>přípustná stížnost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476672"/>
            <a:ext cx="8229600" cy="936203"/>
          </a:xfrm>
        </p:spPr>
        <p:txBody>
          <a:bodyPr>
            <a:noAutofit/>
          </a:bodyPr>
          <a:lstStyle/>
          <a:p>
            <a:r>
              <a:rPr lang="cs-CZ" sz="2800" dirty="0"/>
              <a:t>Zajištění věcí</a:t>
            </a:r>
            <a:br>
              <a:rPr lang="cs-CZ" sz="2800" dirty="0"/>
            </a:br>
            <a:endParaRPr lang="cs-CZ" sz="2800" dirty="0"/>
          </a:p>
        </p:txBody>
      </p:sp>
      <p:sp>
        <p:nvSpPr>
          <p:cNvPr id="231427" name="Rectangle 3"/>
          <p:cNvSpPr>
            <a:spLocks noGrp="1" noChangeArrowheads="1"/>
          </p:cNvSpPr>
          <p:nvPr>
            <p:ph idx="1"/>
          </p:nvPr>
        </p:nvSpPr>
        <p:spPr>
          <a:xfrm>
            <a:off x="457200" y="1600200"/>
            <a:ext cx="8229600" cy="4924425"/>
          </a:xfrm>
        </p:spPr>
        <p:txBody>
          <a:bodyPr/>
          <a:lstStyle/>
          <a:p>
            <a:pPr>
              <a:lnSpc>
                <a:spcPct val="80000"/>
              </a:lnSpc>
              <a:buFont typeface="Wingdings" pitchFamily="2" charset="2"/>
              <a:buChar char="§"/>
            </a:pPr>
            <a:r>
              <a:rPr lang="cs-CZ" sz="2000" dirty="0"/>
              <a:t>Povinnost k vydání věci (§ 78)</a:t>
            </a:r>
          </a:p>
          <a:p>
            <a:pPr>
              <a:lnSpc>
                <a:spcPct val="80000"/>
              </a:lnSpc>
              <a:buFont typeface="Wingdings" pitchFamily="2" charset="2"/>
              <a:buChar char="§"/>
            </a:pPr>
            <a:r>
              <a:rPr lang="cs-CZ" sz="2000" dirty="0"/>
              <a:t>Odnětí věci (§ 79)</a:t>
            </a:r>
          </a:p>
          <a:p>
            <a:pPr>
              <a:lnSpc>
                <a:spcPct val="80000"/>
              </a:lnSpc>
              <a:buFont typeface="Wingdings" pitchFamily="2" charset="2"/>
              <a:buChar char="§"/>
            </a:pPr>
            <a:r>
              <a:rPr lang="cs-CZ" sz="2000" dirty="0"/>
              <a:t>Zajištění peněžních prostředků na účtu u banky (§ 79a - § 79b)</a:t>
            </a:r>
          </a:p>
          <a:p>
            <a:pPr>
              <a:lnSpc>
                <a:spcPct val="80000"/>
              </a:lnSpc>
              <a:buFont typeface="Wingdings" pitchFamily="2" charset="2"/>
              <a:buChar char="§"/>
            </a:pPr>
            <a:r>
              <a:rPr lang="cs-CZ" sz="2000" dirty="0"/>
              <a:t>Zajištění zaknihovaných cenných papírů (§ 79c)</a:t>
            </a:r>
          </a:p>
          <a:p>
            <a:pPr>
              <a:lnSpc>
                <a:spcPct val="80000"/>
              </a:lnSpc>
              <a:buFont typeface="Wingdings" pitchFamily="2" charset="2"/>
              <a:buChar char="§"/>
            </a:pPr>
            <a:r>
              <a:rPr lang="cs-CZ" sz="2000" dirty="0"/>
              <a:t>Zajištění nemovitosti (§ 79d)</a:t>
            </a:r>
          </a:p>
          <a:p>
            <a:pPr>
              <a:lnSpc>
                <a:spcPct val="80000"/>
              </a:lnSpc>
              <a:buFont typeface="Wingdings" pitchFamily="2" charset="2"/>
              <a:buChar char="§"/>
            </a:pPr>
            <a:r>
              <a:rPr lang="cs-CZ" sz="2000" dirty="0"/>
              <a:t>Zajištění jiné majetkové hodnoty (§ 79e)</a:t>
            </a:r>
          </a:p>
          <a:p>
            <a:pPr>
              <a:lnSpc>
                <a:spcPct val="80000"/>
              </a:lnSpc>
              <a:buFont typeface="Wingdings" pitchFamily="2" charset="2"/>
              <a:buChar char="§"/>
            </a:pPr>
            <a:r>
              <a:rPr lang="cs-CZ" sz="2000" dirty="0"/>
              <a:t>Zajištění náhradní hodnoty (§ 79f)</a:t>
            </a:r>
          </a:p>
          <a:p>
            <a:pPr>
              <a:lnSpc>
                <a:spcPct val="80000"/>
              </a:lnSpc>
              <a:buFont typeface="Wingdings" pitchFamily="2" charset="2"/>
              <a:buChar char="§"/>
            </a:pPr>
            <a:r>
              <a:rPr lang="cs-CZ" sz="2000" dirty="0"/>
              <a:t>Vrácení a další nakládání s věcí a jinou majetkovou hodnotou (§ 80 - § 81b)</a:t>
            </a:r>
          </a:p>
          <a:p>
            <a:pPr>
              <a:lnSpc>
                <a:spcPct val="80000"/>
              </a:lnSpc>
              <a:buFont typeface="Wingdings" pitchFamily="2" charset="2"/>
              <a:buChar char="§"/>
            </a:pPr>
            <a:r>
              <a:rPr lang="cs-CZ" sz="2000" dirty="0"/>
              <a:t>Domovní prohlídka (§ 82 - § 83)</a:t>
            </a:r>
          </a:p>
          <a:p>
            <a:pPr>
              <a:lnSpc>
                <a:spcPct val="80000"/>
              </a:lnSpc>
              <a:buFont typeface="Wingdings" pitchFamily="2" charset="2"/>
              <a:buChar char="§"/>
            </a:pPr>
            <a:r>
              <a:rPr lang="cs-CZ" sz="2000" dirty="0"/>
              <a:t>Prohlídka jiných prostor a pozemků (§ 83a</a:t>
            </a:r>
            <a:r>
              <a:rPr lang="cs-CZ" sz="2000" dirty="0" smtClean="0"/>
              <a:t>) </a:t>
            </a:r>
            <a:endParaRPr lang="cs-CZ" sz="2000" dirty="0">
              <a:solidFill>
                <a:srgbClr val="FF0000"/>
              </a:solidFill>
            </a:endParaRPr>
          </a:p>
          <a:p>
            <a:pPr>
              <a:lnSpc>
                <a:spcPct val="80000"/>
              </a:lnSpc>
              <a:buFont typeface="Wingdings" pitchFamily="2" charset="2"/>
              <a:buChar char="§"/>
            </a:pPr>
            <a:r>
              <a:rPr lang="cs-CZ" sz="2000" dirty="0"/>
              <a:t>Osobní prohlídka (§ 83b)</a:t>
            </a:r>
          </a:p>
          <a:p>
            <a:pPr>
              <a:lnSpc>
                <a:spcPct val="80000"/>
              </a:lnSpc>
              <a:buFont typeface="Wingdings" pitchFamily="2" charset="2"/>
              <a:buChar char="§"/>
            </a:pPr>
            <a:r>
              <a:rPr lang="cs-CZ" sz="2000" dirty="0"/>
              <a:t>Vstup do obydlí, jiných prostor a na pozemek (§ 83c) </a:t>
            </a:r>
          </a:p>
          <a:p>
            <a:pPr>
              <a:lnSpc>
                <a:spcPct val="80000"/>
              </a:lnSpc>
              <a:buFont typeface="Wingdings" pitchFamily="2" charset="2"/>
              <a:buChar char="§"/>
            </a:pPr>
            <a:r>
              <a:rPr lang="cs-CZ" sz="2000" dirty="0" smtClean="0"/>
              <a:t>Provádění </a:t>
            </a:r>
            <a:r>
              <a:rPr lang="cs-CZ" sz="2000" dirty="0"/>
              <a:t>důkazů v bytě, obydlí, jiných prostorách a na pozemku (§ 85c) – rekonstrukce, </a:t>
            </a:r>
            <a:r>
              <a:rPr lang="cs-CZ" sz="2000" dirty="0" err="1"/>
              <a:t>rekognice</a:t>
            </a:r>
            <a:r>
              <a:rPr lang="cs-CZ" sz="2000" dirty="0"/>
              <a:t>, prověrka na místě, vyšetřovací pokus</a:t>
            </a:r>
          </a:p>
        </p:txBody>
      </p:sp>
    </p:spTree>
    <p:extLst>
      <p:ext uri="{BB962C8B-B14F-4D97-AF65-F5344CB8AC3E}">
        <p14:creationId xmlns:p14="http://schemas.microsoft.com/office/powerpoint/2010/main" val="3791037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a:t>
            </a:r>
          </a:p>
        </p:txBody>
      </p:sp>
      <p:sp>
        <p:nvSpPr>
          <p:cNvPr id="232451" name="Rectangle 3"/>
          <p:cNvSpPr>
            <a:spLocks noGrp="1" noChangeArrowheads="1"/>
          </p:cNvSpPr>
          <p:nvPr>
            <p:ph idx="1"/>
          </p:nvPr>
        </p:nvSpPr>
        <p:spPr>
          <a:xfrm>
            <a:off x="323528" y="1844824"/>
            <a:ext cx="8229600" cy="4896544"/>
          </a:xfrm>
        </p:spPr>
        <p:txBody>
          <a:bodyPr>
            <a:normAutofit/>
          </a:bodyPr>
          <a:lstStyle/>
          <a:p>
            <a:pPr>
              <a:buFont typeface="Wingdings" pitchFamily="2" charset="2"/>
              <a:buChar char="§"/>
            </a:pPr>
            <a:r>
              <a:rPr lang="cs-CZ" sz="2000" dirty="0">
                <a:latin typeface="Microsoft Sans Serif" pitchFamily="34" charset="0"/>
              </a:rPr>
              <a:t>Zadržení zásilky (§ 86)</a:t>
            </a:r>
          </a:p>
          <a:p>
            <a:pPr>
              <a:buFont typeface="Wingdings" pitchFamily="2" charset="2"/>
              <a:buChar char="§"/>
            </a:pPr>
            <a:r>
              <a:rPr lang="cs-CZ" sz="2000" dirty="0">
                <a:latin typeface="Microsoft Sans Serif" pitchFamily="34" charset="0"/>
              </a:rPr>
              <a:t>Otevření zásilky (§ 87)</a:t>
            </a:r>
          </a:p>
          <a:p>
            <a:pPr>
              <a:buFont typeface="Wingdings" pitchFamily="2" charset="2"/>
              <a:buChar char="§"/>
            </a:pPr>
            <a:r>
              <a:rPr lang="cs-CZ" sz="2000" dirty="0">
                <a:latin typeface="Microsoft Sans Serif" pitchFamily="34" charset="0"/>
              </a:rPr>
              <a:t>Záměna zásilky (§ 87a)</a:t>
            </a:r>
          </a:p>
          <a:p>
            <a:pPr>
              <a:buFont typeface="Wingdings" pitchFamily="2" charset="2"/>
              <a:buChar char="§"/>
            </a:pPr>
            <a:r>
              <a:rPr lang="cs-CZ" sz="2000" dirty="0">
                <a:latin typeface="Microsoft Sans Serif" pitchFamily="34" charset="0"/>
              </a:rPr>
              <a:t>Sledovaná zásilka (§ 87b)</a:t>
            </a:r>
          </a:p>
          <a:p>
            <a:pPr>
              <a:buFont typeface="Wingdings" pitchFamily="2" charset="2"/>
              <a:buChar char="§"/>
            </a:pPr>
            <a:r>
              <a:rPr lang="cs-CZ" sz="2000" dirty="0">
                <a:latin typeface="Microsoft Sans Serif" pitchFamily="34" charset="0"/>
              </a:rPr>
              <a:t>Odposlech a záznam telekomunikačního provozu (§ 88</a:t>
            </a:r>
            <a:r>
              <a:rPr lang="cs-CZ" sz="2000" dirty="0" smtClean="0">
                <a:latin typeface="Microsoft Sans Serif" pitchFamily="34" charset="0"/>
              </a:rPr>
              <a:t>) </a:t>
            </a:r>
          </a:p>
        </p:txBody>
      </p:sp>
    </p:spTree>
    <p:extLst>
      <p:ext uri="{BB962C8B-B14F-4D97-AF65-F5344CB8AC3E}">
        <p14:creationId xmlns:p14="http://schemas.microsoft.com/office/powerpoint/2010/main" val="1749091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95536" y="404664"/>
            <a:ext cx="8229600" cy="1143000"/>
          </a:xfrm>
        </p:spPr>
        <p:txBody>
          <a:bodyPr>
            <a:normAutofit/>
          </a:bodyPr>
          <a:lstStyle/>
          <a:p>
            <a:r>
              <a:rPr lang="cs-CZ" sz="4000" dirty="0"/>
              <a:t>Dotazy?</a:t>
            </a:r>
          </a:p>
        </p:txBody>
      </p:sp>
      <p:graphicFrame>
        <p:nvGraphicFramePr>
          <p:cNvPr id="211971" name="Object 3"/>
          <p:cNvGraphicFramePr>
            <a:graphicFrameLocks noGrp="1" noChangeAspect="1"/>
          </p:cNvGraphicFramePr>
          <p:nvPr>
            <p:ph sz="half" idx="1"/>
          </p:nvPr>
        </p:nvGraphicFramePr>
        <p:xfrm flipH="1">
          <a:off x="3635375" y="1844675"/>
          <a:ext cx="1857375" cy="3995738"/>
        </p:xfrm>
        <a:graphic>
          <a:graphicData uri="http://schemas.openxmlformats.org/presentationml/2006/ole">
            <mc:AlternateContent xmlns:mc="http://schemas.openxmlformats.org/markup-compatibility/2006">
              <mc:Choice xmlns:v="urn:schemas-microsoft-com:vml" Requires="v">
                <p:oleObj spid="_x0000_s19474" name="Klip" r:id="rId3" imgW="1857600" imgH="3995640" progId="MS_ClipArt_Gallery.2">
                  <p:embed/>
                </p:oleObj>
              </mc:Choice>
              <mc:Fallback>
                <p:oleObj name="Klip" r:id="rId3" imgW="1857600" imgH="39956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35375" y="1844675"/>
                        <a:ext cx="1857375" cy="399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7552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936625"/>
          </a:xfrm>
        </p:spPr>
        <p:txBody>
          <a:bodyPr>
            <a:normAutofit/>
          </a:bodyPr>
          <a:lstStyle/>
          <a:p>
            <a:pPr algn="ctr">
              <a:buFontTx/>
              <a:buNone/>
            </a:pPr>
            <a:r>
              <a:rPr lang="cs-CZ" sz="3600" dirty="0"/>
              <a:t>Děkuji za pozornost.</a:t>
            </a:r>
          </a:p>
        </p:txBody>
      </p:sp>
    </p:spTree>
    <p:extLst>
      <p:ext uri="{BB962C8B-B14F-4D97-AF65-F5344CB8AC3E}">
        <p14:creationId xmlns:p14="http://schemas.microsoft.com/office/powerpoint/2010/main" val="3690509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a:t>
            </a:r>
          </a:p>
          <a:p>
            <a:pPr lvl="1">
              <a:lnSpc>
                <a:spcPct val="80000"/>
              </a:lnSpc>
              <a:buFontTx/>
              <a:buChar char="•"/>
            </a:pPr>
            <a:r>
              <a:rPr lang="cs-CZ" sz="2400" dirty="0"/>
              <a:t>Omezení </a:t>
            </a:r>
            <a:r>
              <a:rPr lang="cs-CZ" sz="2400" dirty="0" smtClean="0"/>
              <a:t>základních</a:t>
            </a:r>
            <a:r>
              <a:rPr lang="cs-CZ" sz="2400" dirty="0" smtClean="0"/>
              <a:t> </a:t>
            </a:r>
            <a:r>
              <a:rPr lang="cs-CZ" sz="2400" dirty="0"/>
              <a:t>práv </a:t>
            </a:r>
            <a:r>
              <a:rPr lang="cs-CZ" sz="2400" dirty="0" smtClean="0"/>
              <a:t>x účel trestního řízení</a:t>
            </a:r>
            <a:endParaRPr lang="cs-CZ" sz="2400" dirty="0"/>
          </a:p>
          <a:p>
            <a:pPr lvl="1">
              <a:lnSpc>
                <a:spcPct val="80000"/>
              </a:lnSpc>
              <a:buFontTx/>
              <a:buChar char="•"/>
            </a:pPr>
            <a:r>
              <a:rPr lang="cs-CZ" sz="2400" dirty="0"/>
              <a:t>Absolutní </a:t>
            </a:r>
            <a:r>
              <a:rPr lang="cs-CZ" sz="2400" dirty="0" smtClean="0"/>
              <a:t>práva </a:t>
            </a:r>
            <a:endParaRPr lang="cs-CZ" sz="2400" dirty="0"/>
          </a:p>
          <a:p>
            <a:pPr lvl="1">
              <a:lnSpc>
                <a:spcPct val="80000"/>
              </a:lnSpc>
              <a:buFontTx/>
              <a:buChar char="•"/>
            </a:pPr>
            <a:r>
              <a:rPr lang="cs-CZ" sz="2400" dirty="0"/>
              <a:t>Minimální práva v trestním řízení </a:t>
            </a:r>
          </a:p>
          <a:p>
            <a:pPr lvl="1">
              <a:lnSpc>
                <a:spcPct val="80000"/>
              </a:lnSpc>
              <a:buFontTx/>
              <a:buChar char="•"/>
            </a:pPr>
            <a:r>
              <a:rPr lang="cs-CZ" sz="2400" dirty="0"/>
              <a:t>Zásada přiměřenosti</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soudní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lstStyle/>
          <a:p>
            <a:pPr marL="0" indent="0">
              <a:lnSpc>
                <a:spcPct val="80000"/>
              </a:lnSpc>
              <a:buNone/>
            </a:pPr>
            <a:r>
              <a:rPr lang="cs-CZ" sz="2400" b="1" dirty="0">
                <a:solidFill>
                  <a:srgbClr val="FF9933"/>
                </a:solidFill>
              </a:rPr>
              <a:t>Základní právní </a:t>
            </a:r>
            <a:r>
              <a:rPr lang="cs-CZ" sz="2400" b="1" dirty="0" smtClean="0">
                <a:solidFill>
                  <a:srgbClr val="FF9933"/>
                </a:solidFill>
              </a:rPr>
              <a:t>úprava</a:t>
            </a:r>
          </a:p>
          <a:p>
            <a:pPr marL="0" indent="0">
              <a:lnSpc>
                <a:spcPct val="80000"/>
              </a:lnSpc>
              <a:buNone/>
            </a:pPr>
            <a:endParaRPr lang="cs-CZ" sz="2000" b="1" dirty="0" smtClean="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t>Mezinárodní pakt o občanských a politických právech</a:t>
            </a:r>
          </a:p>
          <a:p>
            <a:pPr lvl="1" algn="just">
              <a:lnSpc>
                <a:spcPct val="80000"/>
              </a:lnSpc>
              <a:buFontTx/>
              <a:buChar char="•"/>
            </a:pPr>
            <a:r>
              <a:rPr lang="cs-CZ" sz="2000" dirty="0"/>
              <a:t>Evropská úmluva o ochraně lidských práv a základních svobod (zejména čl. 5 o vazbě, </a:t>
            </a:r>
            <a:r>
              <a:rPr lang="cs-CZ" sz="2000" dirty="0" smtClean="0"/>
              <a:t>čl. 6 o právu na spravedlivý </a:t>
            </a:r>
            <a:r>
              <a:rPr lang="cs-CZ" sz="2000" dirty="0" err="1" smtClean="0"/>
              <a:t>proces,čl</a:t>
            </a:r>
            <a:r>
              <a:rPr lang="cs-CZ" sz="2000" dirty="0"/>
              <a:t>. 7 o nedotknutelnosti osoby a soukromí nebo čl. 8 o ochraně listovního tajemství, tajemství dopravovaných zpráv, ochrana obydlí, atd.), </a:t>
            </a:r>
          </a:p>
          <a:p>
            <a:pPr lvl="1" algn="just">
              <a:lnSpc>
                <a:spcPct val="80000"/>
              </a:lnSpc>
              <a:buFontTx/>
              <a:buChar char="•"/>
            </a:pPr>
            <a:r>
              <a:rPr lang="cs-CZ" sz="2000" dirty="0"/>
              <a:t>Ústava</a:t>
            </a:r>
          </a:p>
          <a:p>
            <a:pPr lvl="1" algn="just">
              <a:lnSpc>
                <a:spcPct val="80000"/>
              </a:lnSpc>
              <a:buFontTx/>
              <a:buChar char="•"/>
            </a:pPr>
            <a:r>
              <a:rPr lang="cs-CZ" sz="2000" dirty="0"/>
              <a:t>Listina základních práva a svobod (např. čl. 7 o nedotknutelnosti osoby a soukromí, čl. 8 o vzetí do vazby, čl. 12 o nedotknutelnosti obydlí, čl. 13 o ochraně listovního tajemství a tajemství jiných písemností a záznamů, čl. 14 o ochraně pohybu a pobytu, atd</a:t>
            </a:r>
            <a:r>
              <a:rPr lang="cs-CZ" sz="2000" dirty="0" smtClean="0"/>
              <a:t>.)</a:t>
            </a:r>
          </a:p>
          <a:p>
            <a:pPr lvl="1" algn="just">
              <a:lnSpc>
                <a:spcPct val="80000"/>
              </a:lnSpc>
              <a:buFontTx/>
              <a:buChar char="•"/>
            </a:pPr>
            <a:r>
              <a:rPr lang="cs-CZ" sz="2000" dirty="0" smtClean="0"/>
              <a:t>Listina základních práv Evropské unie – nejširší katalog</a:t>
            </a:r>
            <a:endParaRPr lang="cs-CZ" sz="2000" dirty="0"/>
          </a:p>
          <a:p>
            <a:pPr lvl="1" algn="just">
              <a:lnSpc>
                <a:spcPct val="80000"/>
              </a:lnSpc>
              <a:buFontTx/>
              <a:buChar char="•"/>
            </a:pPr>
            <a:r>
              <a:rPr lang="cs-CZ" sz="2000" dirty="0"/>
              <a:t>Trestní řád </a:t>
            </a:r>
            <a:r>
              <a:rPr lang="cs-CZ" sz="2000" dirty="0" smtClean="0"/>
              <a:t>( § 2 a hlava </a:t>
            </a:r>
            <a:r>
              <a:rPr lang="cs-CZ" sz="2000" dirty="0"/>
              <a:t>čtvrtá – zajištění osob, věcí a jiných majetkových hodnot - § 67 a násl.)</a:t>
            </a:r>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fontScale="92500" lnSpcReduction="10000"/>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podezřelého, zadržení </a:t>
            </a:r>
            <a:r>
              <a:rPr lang="cs-CZ" sz="1700" dirty="0" smtClean="0"/>
              <a:t>obviněného</a:t>
            </a:r>
            <a:endParaRPr lang="cs-CZ" sz="1700" dirty="0"/>
          </a:p>
          <a:p>
            <a:pPr lvl="1">
              <a:lnSpc>
                <a:spcPct val="80000"/>
              </a:lnSpc>
              <a:buFont typeface="Wingdings" pitchFamily="2" charset="2"/>
              <a:buChar char="§"/>
            </a:pPr>
            <a:r>
              <a:rPr lang="cs-CZ" sz="1700" dirty="0" smtClean="0"/>
              <a:t>Vazba</a:t>
            </a:r>
          </a:p>
          <a:p>
            <a:pPr lvl="1">
              <a:lnSpc>
                <a:spcPct val="80000"/>
              </a:lnSpc>
              <a:buFont typeface="Wingdings" pitchFamily="2" charset="2"/>
              <a:buChar char="§"/>
            </a:pPr>
            <a:r>
              <a:rPr lang="cs-CZ" sz="1700" dirty="0"/>
              <a:t>Zákaz vycestování do zahraničí </a:t>
            </a:r>
            <a:endParaRPr lang="cs-CZ" sz="1700" dirty="0" smtClean="0"/>
          </a:p>
          <a:p>
            <a:pPr marL="0" indent="0">
              <a:lnSpc>
                <a:spcPct val="80000"/>
              </a:lnSpc>
              <a:buNone/>
            </a:pPr>
            <a:r>
              <a:rPr lang="cs-CZ" sz="2000" b="1" dirty="0" smtClean="0">
                <a:solidFill>
                  <a:srgbClr val="FF9933"/>
                </a:solidFill>
              </a:rPr>
              <a:t>Zajištění </a:t>
            </a:r>
            <a:r>
              <a:rPr lang="cs-CZ" sz="2000" b="1" dirty="0">
                <a:solidFill>
                  <a:srgbClr val="FF9933"/>
                </a:solidFill>
              </a:rPr>
              <a:t>věcí</a:t>
            </a:r>
          </a:p>
          <a:p>
            <a:pPr lvl="1">
              <a:lnSpc>
                <a:spcPct val="80000"/>
              </a:lnSpc>
              <a:buFont typeface="Wingdings" pitchFamily="2" charset="2"/>
              <a:buChar char="§"/>
            </a:pPr>
            <a:r>
              <a:rPr lang="cs-CZ" sz="1800" dirty="0"/>
              <a:t>Vydání a odnětí věci</a:t>
            </a:r>
          </a:p>
          <a:p>
            <a:pPr lvl="1">
              <a:lnSpc>
                <a:spcPct val="80000"/>
              </a:lnSpc>
              <a:buFont typeface="Wingdings" pitchFamily="2" charset="2"/>
              <a:buChar char="§"/>
            </a:pPr>
            <a:r>
              <a:rPr lang="cs-CZ" sz="1800" dirty="0"/>
              <a:t>Zajištění peněžních prostředků na účtu banky</a:t>
            </a:r>
          </a:p>
          <a:p>
            <a:pPr lvl="1">
              <a:lnSpc>
                <a:spcPct val="80000"/>
              </a:lnSpc>
              <a:buFont typeface="Wingdings" pitchFamily="2" charset="2"/>
              <a:buChar char="§"/>
            </a:pPr>
            <a:r>
              <a:rPr lang="cs-CZ" sz="1800" dirty="0"/>
              <a:t>Zajištění zaknihovaných cenných papírů</a:t>
            </a:r>
          </a:p>
          <a:p>
            <a:pPr lvl="1">
              <a:lnSpc>
                <a:spcPct val="80000"/>
              </a:lnSpc>
              <a:buFont typeface="Wingdings" pitchFamily="2" charset="2"/>
              <a:buChar char="§"/>
            </a:pPr>
            <a:r>
              <a:rPr lang="cs-CZ" sz="1800" dirty="0"/>
              <a:t>Zajištění nemovitostí, jiné majetkové hodnoty, náhradní hodnoty</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atd.)</a:t>
            </a:r>
          </a:p>
          <a:p>
            <a:pPr lvl="1">
              <a:lnSpc>
                <a:spcPct val="80000"/>
              </a:lnSpc>
              <a:buFont typeface="Wingdings" pitchFamily="2" charset="2"/>
              <a:buChar char="§"/>
            </a:pPr>
            <a:r>
              <a:rPr lang="cs-CZ" sz="1800" dirty="0"/>
              <a:t>Provádění důkazů v bytě, obydlí, jiných prostorách a na </a:t>
            </a:r>
            <a:r>
              <a:rPr lang="cs-CZ" sz="1800" dirty="0" smtClean="0"/>
              <a:t>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PO</a:t>
            </a:r>
          </a:p>
          <a:p>
            <a:pPr>
              <a:lnSpc>
                <a:spcPct val="80000"/>
              </a:lnSpc>
              <a:buFont typeface="Wingdings" pitchFamily="2" charset="2"/>
              <a:buChar char="Ø"/>
            </a:pPr>
            <a:endParaRPr lang="cs-CZ" sz="2000" b="1" dirty="0">
              <a:solidFill>
                <a:srgbClr val="FF9933"/>
              </a:solidFill>
              <a:latin typeface="Microsoft Sans Serif" pitchFamily="34" charset="0"/>
            </a:endParaRPr>
          </a:p>
          <a:p>
            <a:pPr>
              <a:lnSpc>
                <a:spcPct val="80000"/>
              </a:lnSpc>
              <a:buFont typeface="Wingdings" pitchFamily="2" charset="2"/>
              <a:buChar char="Ø"/>
            </a:pP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zásilek, záměna a sledování</a:t>
            </a:r>
          </a:p>
          <a:p>
            <a:pPr lvl="1">
              <a:lnSpc>
                <a:spcPct val="80000"/>
              </a:lnSpc>
              <a:buFont typeface="Wingdings" pitchFamily="2" charset="2"/>
              <a:buChar char="§"/>
            </a:pPr>
            <a:r>
              <a:rPr lang="cs-CZ" sz="1800" dirty="0"/>
              <a:t>Odposlech a záznam telekomunikačního provozu </a:t>
            </a:r>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smtClean="0">
              <a:solidFill>
                <a:srgbClr val="FF9933"/>
              </a:solidFill>
            </a:endParaRPr>
          </a:p>
          <a:p>
            <a:pPr marL="0" indent="0">
              <a:lnSpc>
                <a:spcPct val="90000"/>
              </a:lnSpc>
              <a:spcAft>
                <a:spcPct val="50000"/>
              </a:spcAft>
              <a:buNone/>
            </a:pPr>
            <a:r>
              <a:rPr lang="cs-CZ" sz="2000" dirty="0" smtClean="0">
                <a:solidFill>
                  <a:srgbClr val="FF9933"/>
                </a:solidFill>
              </a:rPr>
              <a:t>Zajištění </a:t>
            </a:r>
            <a:r>
              <a:rPr lang="cs-CZ" sz="2000" dirty="0">
                <a:solidFill>
                  <a:srgbClr val="FF9933"/>
                </a:solidFill>
              </a:rPr>
              <a:t>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r>
              <a:rPr lang="cs-CZ" sz="2000" dirty="0" smtClean="0"/>
              <a:t>)</a:t>
            </a:r>
          </a:p>
          <a:p>
            <a:pPr lvl="1" algn="just">
              <a:lnSpc>
                <a:spcPct val="90000"/>
              </a:lnSpc>
              <a:buFontTx/>
              <a:buChar char="•"/>
            </a:pPr>
            <a:r>
              <a:rPr lang="cs-CZ" sz="2000" dirty="0" smtClean="0"/>
              <a:t>Zákaz vycestování do zahraničí (§ 77a)</a:t>
            </a:r>
            <a:endParaRPr lang="cs-CZ" sz="2000" dirty="0"/>
          </a:p>
          <a:p>
            <a:pPr lvl="1" algn="just">
              <a:lnSpc>
                <a:spcPct val="90000"/>
              </a:lnSpc>
              <a:buFontTx/>
              <a:buChar char="•"/>
            </a:pPr>
            <a:r>
              <a:rPr lang="cs-CZ" sz="2000" dirty="0"/>
              <a:t>Vazba (§ 67 - § 74a)</a:t>
            </a:r>
          </a:p>
          <a:p>
            <a:pPr lvl="1" algn="just">
              <a:lnSpc>
                <a:spcPct val="90000"/>
              </a:lnSpc>
              <a:buFontTx/>
              <a:buChar char="•"/>
            </a:pPr>
            <a:r>
              <a:rPr lang="cs-CZ" sz="2000" dirty="0"/>
              <a:t>Příkaz k zatčení (§ 69</a:t>
            </a:r>
            <a:r>
              <a:rPr lang="cs-CZ" sz="2000" dirty="0" smtClean="0"/>
              <a:t>)</a:t>
            </a:r>
          </a:p>
          <a:p>
            <a:pPr lvl="1" algn="just">
              <a:lnSpc>
                <a:spcPct val="90000"/>
              </a:lnSpc>
              <a:buFontTx/>
              <a:buChar char="•"/>
            </a:pPr>
            <a:r>
              <a:rPr lang="cs-CZ" sz="2000" dirty="0" smtClean="0"/>
              <a:t>Příkaz k zadržení ( §76a)</a:t>
            </a:r>
          </a:p>
          <a:p>
            <a:pPr lvl="1" algn="just">
              <a:lnSpc>
                <a:spcPct val="90000"/>
              </a:lnSpc>
              <a:buFontTx/>
              <a:buChar char="•"/>
            </a:pPr>
            <a:r>
              <a:rPr lang="cs-CZ" sz="2100" dirty="0"/>
              <a:t>Zákaz vycestování do zahraničí (§ 77a</a:t>
            </a:r>
            <a:r>
              <a:rPr lang="cs-CZ" sz="2100" dirty="0" smtClean="0"/>
              <a:t>)</a:t>
            </a:r>
            <a:endParaRPr lang="cs-CZ" sz="2000" dirty="0"/>
          </a:p>
          <a:p>
            <a:pPr lvl="1" algn="just">
              <a:lnSpc>
                <a:spcPct val="90000"/>
              </a:lnSpc>
              <a:buFontTx/>
              <a:buChar char="•"/>
            </a:pPr>
            <a:r>
              <a:rPr lang="cs-CZ" sz="2000" dirty="0"/>
              <a:t>Zadržení, předběžná vazba, vydávací vazba (§ </a:t>
            </a:r>
            <a:r>
              <a:rPr lang="cs-CZ" sz="2000" dirty="0" smtClean="0"/>
              <a:t>93</a:t>
            </a:r>
            <a:r>
              <a:rPr lang="cs-CZ" sz="2000" dirty="0" smtClean="0"/>
              <a:t> </a:t>
            </a:r>
            <a:r>
              <a:rPr lang="cs-CZ" sz="2000" dirty="0"/>
              <a:t>- § </a:t>
            </a:r>
            <a:r>
              <a:rPr lang="cs-CZ" sz="2000" dirty="0" smtClean="0"/>
              <a:t>94 a § 101 , § 166 zákona č. 104/2013 Sb.) </a:t>
            </a:r>
            <a:endParaRPr lang="cs-CZ" sz="2000" dirty="0"/>
          </a:p>
          <a:p>
            <a:pPr lvl="1" algn="just">
              <a:lnSpc>
                <a:spcPct val="90000"/>
              </a:lnSpc>
              <a:buFontTx/>
              <a:buChar char="•"/>
            </a:pPr>
            <a:r>
              <a:rPr lang="cs-CZ" sz="2000" dirty="0"/>
              <a:t>Zadržení, předběžná vazba a předávací vazba (§ </a:t>
            </a:r>
            <a:r>
              <a:rPr lang="cs-CZ" sz="2000" dirty="0" smtClean="0"/>
              <a:t>204</a:t>
            </a:r>
            <a:r>
              <a:rPr lang="cs-CZ" sz="2000" dirty="0" smtClean="0"/>
              <a:t> </a:t>
            </a:r>
            <a:r>
              <a:rPr lang="cs-CZ" sz="2000" dirty="0"/>
              <a:t>a</a:t>
            </a:r>
            <a:r>
              <a:rPr lang="cs-CZ" sz="2000" dirty="0" smtClean="0"/>
              <a:t> </a:t>
            </a:r>
            <a:r>
              <a:rPr lang="cs-CZ" sz="2000" dirty="0"/>
              <a:t>§ </a:t>
            </a:r>
            <a:r>
              <a:rPr lang="cs-CZ" sz="2000" dirty="0" smtClean="0"/>
              <a:t>206 zákona č. 104/2013 Sb.</a:t>
            </a:r>
            <a:r>
              <a:rPr lang="cs-CZ" sz="2000" dirty="0" smtClean="0"/>
              <a:t>)</a:t>
            </a:r>
            <a:endParaRPr lang="cs-CZ" sz="2000" dirty="0" smtClean="0"/>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a:t>
            </a:r>
            <a:r>
              <a:rPr lang="cs-CZ" sz="2000" dirty="0" smtClean="0"/>
              <a:t>svědka, zástupce obviněné PO, </a:t>
            </a:r>
            <a:r>
              <a:rPr lang="cs-CZ" sz="2000" dirty="0"/>
              <a:t>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a:t>
            </a:r>
            <a:r>
              <a:rPr lang="cs-CZ" sz="2000" dirty="0" smtClean="0"/>
              <a:t>,-Kč, PO do 500.000,- Kč)</a:t>
            </a:r>
            <a:endParaRPr lang="cs-CZ" sz="2000" dirty="0"/>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znalce a tlumočníka</a:t>
            </a:r>
          </a:p>
          <a:p>
            <a:pPr lvl="1">
              <a:lnSpc>
                <a:spcPct val="90000"/>
              </a:lnSpc>
              <a:buFont typeface="Wingdings" pitchFamily="2" charset="2"/>
              <a:buChar char="§"/>
            </a:pPr>
            <a:r>
              <a:rPr lang="cs-CZ" sz="2000" dirty="0"/>
              <a:t>Odlišné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obviněného (48 hodinová lhůta pro odevzdání soudu!)</a:t>
            </a:r>
          </a:p>
          <a:p>
            <a:pPr lvl="1">
              <a:lnSpc>
                <a:spcPct val="90000"/>
              </a:lnSpc>
              <a:buFont typeface="Wingdings" pitchFamily="2" charset="2"/>
              <a:buChar char="§"/>
            </a:pPr>
            <a:r>
              <a:rPr lang="cs-CZ" sz="2000" dirty="0"/>
              <a:t>Zadržení podezřelé osoby (kýmkoli, policejním orgánem)</a:t>
            </a:r>
          </a:p>
          <a:p>
            <a:pPr lvl="1">
              <a:lnSpc>
                <a:spcPct val="90000"/>
              </a:lnSpc>
              <a:buFont typeface="Wingdings" pitchFamily="2" charset="2"/>
              <a:buChar char="§"/>
            </a:pPr>
            <a:r>
              <a:rPr lang="cs-CZ" sz="2000" dirty="0"/>
              <a:t>Forma opatření, při propuštění soudem </a:t>
            </a:r>
            <a:r>
              <a:rPr lang="cs-CZ" sz="2000" dirty="0" smtClean="0"/>
              <a:t>usnesení</a:t>
            </a:r>
          </a:p>
          <a:p>
            <a:pPr lvl="1">
              <a:lnSpc>
                <a:spcPct val="90000"/>
              </a:lnSpc>
              <a:buFont typeface="Wingdings" pitchFamily="2" charset="2"/>
              <a:buChar char="Ø"/>
            </a:pPr>
            <a:endParaRPr lang="cs-CZ" sz="2000" dirty="0">
              <a:solidFill>
                <a:srgbClr val="FF9933"/>
              </a:solidFill>
            </a:endParaRPr>
          </a:p>
          <a:p>
            <a:pPr algn="just">
              <a:lnSpc>
                <a:spcPct val="90000"/>
              </a:lnSpc>
              <a:buFont typeface="Wingdings" pitchFamily="2" charset="2"/>
              <a:buChar char="Ø"/>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je obviněný na základě rozhodnutí soudu dočasně zbaven osobní svobody, aby mu bylo zejména  zabráněno vyhýbat se trestnímu stíhání nebo trestu, mařit objasňování skutečností závažných pro trestní stíhání nebo pokračovat v trestné činnosti.</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10000"/>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rgbClr val="FF9933"/>
                </a:solidFill>
              </a:rPr>
              <a:t>Obecné </a:t>
            </a:r>
            <a:r>
              <a:rPr lang="cs-CZ" sz="2000" b="1" dirty="0">
                <a:solidFill>
                  <a:srgbClr val="92D050"/>
                </a:solidFill>
              </a:rPr>
              <a:t>(důvodná obava):</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10000"/>
          </a:bodyPr>
          <a:lstStyle/>
          <a:p>
            <a:pPr marL="0" indent="0">
              <a:buNone/>
            </a:pPr>
            <a:r>
              <a:rPr lang="cs-CZ" sz="2000" b="1" dirty="0">
                <a:solidFill>
                  <a:srgbClr val="FF9933"/>
                </a:solidFill>
              </a:rPr>
              <a:t>Zvláštní</a:t>
            </a:r>
            <a:r>
              <a:rPr lang="cs-CZ" sz="2000" dirty="0">
                <a:solidFill>
                  <a:schemeClr val="bg1"/>
                </a:solidFill>
              </a:rPr>
              <a:t> </a:t>
            </a:r>
            <a:r>
              <a:rPr lang="cs-CZ" sz="1800" dirty="0"/>
              <a:t>(§ 68 odst. 1, 2):</a:t>
            </a:r>
          </a:p>
          <a:p>
            <a:pPr lvl="1" algn="just">
              <a:buFont typeface="Arial" pitchFamily="34" charset="0"/>
              <a:buChar char="•"/>
            </a:pPr>
            <a:r>
              <a:rPr lang="cs-CZ" sz="2000" dirty="0"/>
              <a:t>Úmyslný trestný čin, se sazbou nad 2 roky TOS</a:t>
            </a:r>
          </a:p>
          <a:p>
            <a:pPr lvl="1" algn="just">
              <a:buFont typeface="Arial" pitchFamily="34" charset="0"/>
              <a:buChar char="•"/>
            </a:pPr>
            <a:r>
              <a:rPr lang="cs-CZ" sz="2000" dirty="0"/>
              <a:t>Nedbalostní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solidFill>
                  <a:srgbClr val="92D050"/>
                </a:solidFill>
              </a:rPr>
              <a:t>(naplnění důvodné obavy</a:t>
            </a:r>
            <a:r>
              <a:rPr lang="cs-CZ" sz="2000" dirty="0" smtClean="0">
                <a:solidFill>
                  <a:srgbClr val="92D050"/>
                </a:solidFill>
              </a:rPr>
              <a:t>)</a:t>
            </a:r>
          </a:p>
          <a:p>
            <a:pPr marL="0" indent="0">
              <a:buNone/>
            </a:pPr>
            <a:r>
              <a:rPr lang="cs-CZ" sz="2000" dirty="0" smtClean="0">
                <a:solidFill>
                  <a:srgbClr val="92D050"/>
                </a:solidFill>
              </a:rPr>
              <a:t> </a:t>
            </a:r>
            <a:r>
              <a:rPr lang="cs-CZ" sz="1800" dirty="0" smtClean="0"/>
              <a:t>(§ 68 </a:t>
            </a:r>
            <a:r>
              <a:rPr lang="cs-CZ" sz="1800" dirty="0"/>
              <a:t>odst. 3):</a:t>
            </a:r>
          </a:p>
          <a:p>
            <a:pPr lvl="1" algn="just">
              <a:buFont typeface="Arial" pitchFamily="34" charset="0"/>
              <a:buChar char="•"/>
            </a:pPr>
            <a:r>
              <a:rPr lang="cs-CZ" sz="2000" dirty="0"/>
              <a:t>Obviněný uprchl nebo se skrýval, nedostavuje se na 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smtClean="0"/>
              <a:t>tzv. „vazební novelou“ zvýrazněna </a:t>
            </a:r>
            <a:r>
              <a:rPr lang="cs-CZ" sz="2000" b="1" dirty="0" smtClean="0">
                <a:solidFill>
                  <a:schemeClr val="accent4">
                    <a:lumMod val="75000"/>
                  </a:schemeClr>
                </a:solidFill>
              </a:rPr>
              <a:t>ochrana poškozeného</a:t>
            </a:r>
            <a:r>
              <a:rPr lang="cs-CZ" sz="2000" dirty="0" smtClean="0"/>
              <a:t>:</a:t>
            </a:r>
          </a:p>
          <a:p>
            <a:pPr marL="0" indent="0">
              <a:buNone/>
            </a:pPr>
            <a:endParaRPr lang="cs-CZ" sz="2000" dirty="0" smtClean="0"/>
          </a:p>
          <a:p>
            <a:r>
              <a:rPr lang="cs-CZ" sz="2000" dirty="0" smtClean="0"/>
              <a:t>omezení § 68 odst. 2 se neužijí pro úmyslný trestný čin, jestliže je dán důvod vazby podle § 67 písm. c) – předstižná vazba – a s přihlédnutím k povaze trestného činu vyžaduje vzetí do vazby účinná ochrana poškozeného (zejm. jeho života, zdraví nebo jiného obdobného zájmu)</a:t>
            </a:r>
          </a:p>
          <a:p>
            <a:endParaRPr lang="cs-CZ" sz="2000" dirty="0" smtClean="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2116</TotalTime>
  <Words>1263</Words>
  <Application>Microsoft Office PowerPoint</Application>
  <PresentationFormat>Předvádění na obrazovce (4:3)</PresentationFormat>
  <Paragraphs>159</Paragraphs>
  <Slides>18</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18</vt:i4>
      </vt:variant>
    </vt:vector>
  </HeadingPairs>
  <TitlesOfParts>
    <vt:vector size="20" baseType="lpstr">
      <vt:lpstr>Deluxe</vt:lpstr>
      <vt:lpstr>Klip</vt:lpstr>
      <vt:lpstr>Přednáška pro VIII. jarní semestr magisterského studia </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vt:lpstr>
      <vt:lpstr>Jiné úkony</vt:lpstr>
      <vt:lpstr>Dotazy?</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Kursova Jana</dc:creator>
  <cp:lastModifiedBy>Fenyk Jaroslav</cp:lastModifiedBy>
  <cp:revision>61</cp:revision>
  <dcterms:created xsi:type="dcterms:W3CDTF">2005-04-06T16:52:48Z</dcterms:created>
  <dcterms:modified xsi:type="dcterms:W3CDTF">2015-03-24T14:07:23Z</dcterms:modified>
</cp:coreProperties>
</file>