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4"/>
  </p:notesMasterIdLst>
  <p:sldIdLst>
    <p:sldId id="256" r:id="rId2"/>
    <p:sldId id="286"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2" r:id="rId17"/>
    <p:sldId id="301" r:id="rId18"/>
    <p:sldId id="303" r:id="rId19"/>
    <p:sldId id="304" r:id="rId20"/>
    <p:sldId id="305" r:id="rId21"/>
    <p:sldId id="306" r:id="rId22"/>
    <p:sldId id="308" r:id="rId23"/>
    <p:sldId id="309" r:id="rId24"/>
    <p:sldId id="310" r:id="rId25"/>
    <p:sldId id="312" r:id="rId26"/>
    <p:sldId id="311" r:id="rId27"/>
    <p:sldId id="317" r:id="rId28"/>
    <p:sldId id="313" r:id="rId29"/>
    <p:sldId id="314" r:id="rId30"/>
    <p:sldId id="315" r:id="rId31"/>
    <p:sldId id="316" r:id="rId32"/>
    <p:sldId id="307" r:id="rId33"/>
  </p:sldIdLst>
  <p:sldSz cx="9144000" cy="6858000" type="screen4x3"/>
  <p:notesSz cx="6661150" cy="9831388"/>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77" autoAdjust="0"/>
  </p:normalViewPr>
  <p:slideViewPr>
    <p:cSldViewPr>
      <p:cViewPr varScale="1">
        <p:scale>
          <a:sx n="70" d="100"/>
          <a:sy n="70" d="100"/>
        </p:scale>
        <p:origin x="-1902" y="-96"/>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86075"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8195" name="Rectangle 3"/>
          <p:cNvSpPr>
            <a:spLocks noGrp="1" noChangeArrowheads="1"/>
          </p:cNvSpPr>
          <p:nvPr>
            <p:ph type="dt" idx="1"/>
          </p:nvPr>
        </p:nvSpPr>
        <p:spPr bwMode="auto">
          <a:xfrm>
            <a:off x="3773488" y="0"/>
            <a:ext cx="2886075"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40964" name="Rectangle 4"/>
          <p:cNvSpPr>
            <a:spLocks noRot="1" noChangeArrowheads="1" noTextEdit="1"/>
          </p:cNvSpPr>
          <p:nvPr>
            <p:ph type="sldImg" idx="2"/>
          </p:nvPr>
        </p:nvSpPr>
        <p:spPr bwMode="auto">
          <a:xfrm>
            <a:off x="873125" y="736600"/>
            <a:ext cx="4916488" cy="36877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66750" y="4670425"/>
            <a:ext cx="5327650" cy="442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8198" name="Rectangle 6"/>
          <p:cNvSpPr>
            <a:spLocks noGrp="1" noChangeArrowheads="1"/>
          </p:cNvSpPr>
          <p:nvPr>
            <p:ph type="ftr" sz="quarter" idx="4"/>
          </p:nvPr>
        </p:nvSpPr>
        <p:spPr bwMode="auto">
          <a:xfrm>
            <a:off x="0" y="9337675"/>
            <a:ext cx="2886075"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8199" name="Rectangle 7"/>
          <p:cNvSpPr>
            <a:spLocks noGrp="1" noChangeArrowheads="1"/>
          </p:cNvSpPr>
          <p:nvPr>
            <p:ph type="sldNum" sz="quarter" idx="5"/>
          </p:nvPr>
        </p:nvSpPr>
        <p:spPr bwMode="auto">
          <a:xfrm>
            <a:off x="3773488" y="9337675"/>
            <a:ext cx="2886075"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F519A81-5ED9-423A-8940-E6991294B22F}" type="slidenum">
              <a:rPr lang="cs-CZ"/>
              <a:pPr>
                <a:defRPr/>
              </a:pPr>
              <a:t>‹#›</a:t>
            </a:fld>
            <a:endParaRPr lang="cs-CZ"/>
          </a:p>
        </p:txBody>
      </p:sp>
    </p:spTree>
    <p:extLst>
      <p:ext uri="{BB962C8B-B14F-4D97-AF65-F5344CB8AC3E}">
        <p14:creationId xmlns:p14="http://schemas.microsoft.com/office/powerpoint/2010/main" val="33471474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Přímá spojnice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1" name="Přímá spojnice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2" name="Přímá spojnice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3" name="Přímá spojnice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4" name="Přímá spojnice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5" name="Přímá spojnice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6" name="Obdélník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á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á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á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á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á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Nadpis 7"/>
          <p:cNvSpPr>
            <a:spLocks noGrp="1"/>
          </p:cNvSpPr>
          <p:nvPr>
            <p:ph type="ctrTitle"/>
          </p:nvPr>
        </p:nvSpPr>
        <p:spPr>
          <a:xfrm>
            <a:off x="2286000" y="3124200"/>
            <a:ext cx="6172200" cy="1894362"/>
          </a:xfrm>
        </p:spPr>
        <p:txBody>
          <a:bodyPr/>
          <a:lstStyle>
            <a:lvl1pPr>
              <a:defRPr b="1"/>
            </a:lvl1pPr>
          </a:lstStyle>
          <a:p>
            <a:r>
              <a:rPr lang="cs-CZ" smtClean="0"/>
              <a:t>Kliknutím lze upravit styl.</a:t>
            </a:r>
            <a:endParaRPr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22" name="Zástupný symbol pro datum 27"/>
          <p:cNvSpPr>
            <a:spLocks noGrp="1"/>
          </p:cNvSpPr>
          <p:nvPr>
            <p:ph type="dt" sz="half" idx="10"/>
          </p:nvPr>
        </p:nvSpPr>
        <p:spPr bwMode="auto">
          <a:xfrm rot="5400000">
            <a:off x="7764463" y="1174750"/>
            <a:ext cx="2286000" cy="381000"/>
          </a:xfrm>
        </p:spPr>
        <p:txBody>
          <a:bodyPr/>
          <a:lstStyle>
            <a:lvl1pPr>
              <a:defRPr/>
            </a:lvl1pPr>
          </a:lstStyle>
          <a:p>
            <a:pPr>
              <a:defRPr/>
            </a:pPr>
            <a:endParaRPr lang="cs-CZ"/>
          </a:p>
        </p:txBody>
      </p:sp>
      <p:sp>
        <p:nvSpPr>
          <p:cNvPr id="23" name="Zástupný symbol pro zápatí 16"/>
          <p:cNvSpPr>
            <a:spLocks noGrp="1"/>
          </p:cNvSpPr>
          <p:nvPr>
            <p:ph type="ftr" sz="quarter" idx="11"/>
          </p:nvPr>
        </p:nvSpPr>
        <p:spPr bwMode="auto">
          <a:xfrm rot="5400000">
            <a:off x="7077076" y="4181475"/>
            <a:ext cx="3657600" cy="384175"/>
          </a:xfrm>
        </p:spPr>
        <p:txBody>
          <a:bodyPr/>
          <a:lstStyle>
            <a:lvl1pPr>
              <a:defRPr/>
            </a:lvl1pPr>
          </a:lstStyle>
          <a:p>
            <a:pPr>
              <a:defRPr/>
            </a:pPr>
            <a:endParaRPr lang="cs-CZ"/>
          </a:p>
        </p:txBody>
      </p:sp>
      <p:sp>
        <p:nvSpPr>
          <p:cNvPr id="24" name="Zástupný symbol pro číslo snímku 28"/>
          <p:cNvSpPr>
            <a:spLocks noGrp="1"/>
          </p:cNvSpPr>
          <p:nvPr>
            <p:ph type="sldNum" sz="quarter" idx="12"/>
          </p:nvPr>
        </p:nvSpPr>
        <p:spPr bwMode="auto">
          <a:xfrm>
            <a:off x="1325563" y="4929188"/>
            <a:ext cx="609600" cy="517525"/>
          </a:xfrm>
        </p:spPr>
        <p:txBody>
          <a:bodyPr/>
          <a:lstStyle>
            <a:lvl1pPr>
              <a:defRPr/>
            </a:lvl1pPr>
          </a:lstStyle>
          <a:p>
            <a:pPr>
              <a:defRPr/>
            </a:pPr>
            <a:fld id="{4A817D8C-FCD5-4F47-808F-A1EC2749A9AF}" type="slidenum">
              <a:rPr lang="cs-CZ"/>
              <a:pPr>
                <a:defRPr/>
              </a:pPr>
              <a:t>‹#›</a:t>
            </a:fld>
            <a:endParaRPr lang="cs-CZ"/>
          </a:p>
        </p:txBody>
      </p:sp>
    </p:spTree>
    <p:extLst>
      <p:ext uri="{BB962C8B-B14F-4D97-AF65-F5344CB8AC3E}">
        <p14:creationId xmlns:p14="http://schemas.microsoft.com/office/powerpoint/2010/main" val="280255673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9C998D13-0592-48F4-897A-5E2A706E06D2}" type="slidenum">
              <a:rPr lang="cs-CZ"/>
              <a:pPr>
                <a:defRPr/>
              </a:pPr>
              <a:t>‹#›</a:t>
            </a:fld>
            <a:endParaRPr lang="cs-CZ"/>
          </a:p>
        </p:txBody>
      </p:sp>
    </p:spTree>
    <p:extLst>
      <p:ext uri="{BB962C8B-B14F-4D97-AF65-F5344CB8AC3E}">
        <p14:creationId xmlns:p14="http://schemas.microsoft.com/office/powerpoint/2010/main" val="218557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23349A7C-2410-4160-9945-F57FBBD61474}" type="slidenum">
              <a:rPr lang="cs-CZ"/>
              <a:pPr>
                <a:defRPr/>
              </a:pPr>
              <a:t>‹#›</a:t>
            </a:fld>
            <a:endParaRPr lang="cs-CZ"/>
          </a:p>
        </p:txBody>
      </p:sp>
    </p:spTree>
    <p:extLst>
      <p:ext uri="{BB962C8B-B14F-4D97-AF65-F5344CB8AC3E}">
        <p14:creationId xmlns:p14="http://schemas.microsoft.com/office/powerpoint/2010/main" val="3946638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8229600" cy="21891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3941763"/>
            <a:ext cx="8229600" cy="218916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72359143-5AB1-428B-9791-6C9DE1632628}" type="slidenum">
              <a:rPr lang="cs-CZ"/>
              <a:pPr>
                <a:defRPr/>
              </a:pPr>
              <a:t>‹#›</a:t>
            </a:fld>
            <a:endParaRPr lang="cs-CZ"/>
          </a:p>
        </p:txBody>
      </p:sp>
    </p:spTree>
    <p:extLst>
      <p:ext uri="{BB962C8B-B14F-4D97-AF65-F5344CB8AC3E}">
        <p14:creationId xmlns:p14="http://schemas.microsoft.com/office/powerpoint/2010/main" val="265853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8" name="Zástupný symbol pro obsah 7"/>
          <p:cNvSpPr>
            <a:spLocks noGrp="1"/>
          </p:cNvSpPr>
          <p:nvPr>
            <p:ph sz="quarter" idx="1"/>
          </p:nvPr>
        </p:nvSpPr>
        <p:spPr>
          <a:xfrm>
            <a:off x="457200" y="1600200"/>
            <a:ext cx="7467600" cy="487375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6"/>
          <p:cNvSpPr>
            <a:spLocks noGrp="1"/>
          </p:cNvSpPr>
          <p:nvPr>
            <p:ph type="dt" sz="half" idx="10"/>
          </p:nvPr>
        </p:nvSpPr>
        <p:spPr/>
        <p:txBody>
          <a:bodyPr rtlCol="0"/>
          <a:lstStyle>
            <a:lvl1pPr>
              <a:defRPr/>
            </a:lvl1pPr>
          </a:lstStyle>
          <a:p>
            <a:pPr>
              <a:defRPr/>
            </a:pPr>
            <a:endParaRPr lang="cs-CZ"/>
          </a:p>
        </p:txBody>
      </p:sp>
      <p:sp>
        <p:nvSpPr>
          <p:cNvPr id="5" name="Zástupný symbol pro číslo snímku 8"/>
          <p:cNvSpPr>
            <a:spLocks noGrp="1"/>
          </p:cNvSpPr>
          <p:nvPr>
            <p:ph type="sldNum" sz="quarter" idx="11"/>
          </p:nvPr>
        </p:nvSpPr>
        <p:spPr/>
        <p:txBody>
          <a:bodyPr rtlCol="0"/>
          <a:lstStyle>
            <a:lvl1pPr>
              <a:defRPr/>
            </a:lvl1pPr>
          </a:lstStyle>
          <a:p>
            <a:pPr>
              <a:defRPr/>
            </a:pPr>
            <a:fld id="{2F994F3E-64BE-491D-B2D4-9D344ECC8F53}" type="slidenum">
              <a:rPr lang="cs-CZ"/>
              <a:pPr>
                <a:defRPr/>
              </a:pPr>
              <a:t>‹#›</a:t>
            </a:fld>
            <a:endParaRPr lang="cs-CZ"/>
          </a:p>
        </p:txBody>
      </p:sp>
      <p:sp>
        <p:nvSpPr>
          <p:cNvPr id="6" name="Zástupný symbol pro zápatí 9"/>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70292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4" name="Obdélník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Přímá spojnice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9" name="Přímá spojnice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0" name="Přímá spojnice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1" name="Přímá spojnice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2" name="Přímá spojnice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3" name="Obdélník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á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á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á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á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á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Přímá spojnice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lang="cs-CZ" smtClean="0"/>
              <a:t>Kliknutím lze upravit styl.</a:t>
            </a:r>
            <a:endParaRPr lang="en-US"/>
          </a:p>
        </p:txBody>
      </p:sp>
      <p:sp>
        <p:nvSpPr>
          <p:cNvPr id="3" name="Zástupný symbol pro text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20" name="Zástupný symbol pro datum 3"/>
          <p:cNvSpPr>
            <a:spLocks noGrp="1"/>
          </p:cNvSpPr>
          <p:nvPr>
            <p:ph type="dt" sz="half" idx="10"/>
          </p:nvPr>
        </p:nvSpPr>
        <p:spPr bwMode="auto">
          <a:xfrm rot="5400000">
            <a:off x="7762875" y="1169988"/>
            <a:ext cx="2286000" cy="381000"/>
          </a:xfrm>
        </p:spPr>
        <p:txBody>
          <a:bodyPr/>
          <a:lstStyle>
            <a:lvl1pPr>
              <a:defRPr/>
            </a:lvl1pPr>
          </a:lstStyle>
          <a:p>
            <a:pPr>
              <a:defRPr/>
            </a:pPr>
            <a:endParaRPr lang="cs-CZ"/>
          </a:p>
        </p:txBody>
      </p:sp>
      <p:sp>
        <p:nvSpPr>
          <p:cNvPr id="21" name="Zástupný symbol pro zápatí 4"/>
          <p:cNvSpPr>
            <a:spLocks noGrp="1"/>
          </p:cNvSpPr>
          <p:nvPr>
            <p:ph type="ftr" sz="quarter" idx="11"/>
          </p:nvPr>
        </p:nvSpPr>
        <p:spPr bwMode="auto">
          <a:xfrm rot="5400000">
            <a:off x="7077076" y="4178300"/>
            <a:ext cx="3657600" cy="384175"/>
          </a:xfrm>
        </p:spPr>
        <p:txBody>
          <a:bodyPr/>
          <a:lstStyle>
            <a:lvl1pPr>
              <a:defRPr/>
            </a:lvl1pPr>
          </a:lstStyle>
          <a:p>
            <a:pPr>
              <a:defRPr/>
            </a:pPr>
            <a:endParaRPr lang="cs-CZ"/>
          </a:p>
        </p:txBody>
      </p:sp>
      <p:sp>
        <p:nvSpPr>
          <p:cNvPr id="22" name="Zástupný symbol pro číslo snímku 5"/>
          <p:cNvSpPr>
            <a:spLocks noGrp="1"/>
          </p:cNvSpPr>
          <p:nvPr>
            <p:ph type="sldNum" sz="quarter" idx="12"/>
          </p:nvPr>
        </p:nvSpPr>
        <p:spPr bwMode="auto">
          <a:xfrm>
            <a:off x="1339850" y="4929188"/>
            <a:ext cx="609600" cy="517525"/>
          </a:xfrm>
        </p:spPr>
        <p:txBody>
          <a:bodyPr/>
          <a:lstStyle>
            <a:lvl1pPr>
              <a:defRPr/>
            </a:lvl1pPr>
          </a:lstStyle>
          <a:p>
            <a:pPr>
              <a:defRPr/>
            </a:pPr>
            <a:fld id="{D52FF40C-1874-40D5-8270-A47729D65EF1}" type="slidenum">
              <a:rPr lang="cs-CZ"/>
              <a:pPr>
                <a:defRPr/>
              </a:pPr>
              <a:t>‹#›</a:t>
            </a:fld>
            <a:endParaRPr lang="cs-CZ"/>
          </a:p>
        </p:txBody>
      </p:sp>
    </p:spTree>
    <p:extLst>
      <p:ext uri="{BB962C8B-B14F-4D97-AF65-F5344CB8AC3E}">
        <p14:creationId xmlns:p14="http://schemas.microsoft.com/office/powerpoint/2010/main" val="276280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9" name="Zástupný symbol pro obsah 8"/>
          <p:cNvSpPr>
            <a:spLocks noGrp="1"/>
          </p:cNvSpPr>
          <p:nvPr>
            <p:ph sz="quarter" idx="1"/>
          </p:nvPr>
        </p:nvSpPr>
        <p:spPr>
          <a:xfrm>
            <a:off x="457200" y="1600200"/>
            <a:ext cx="36576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270248" y="1600200"/>
            <a:ext cx="3657600" cy="4572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9694E8CA-D6CD-4F2D-B870-EB0A15CFB810}" type="slidenum">
              <a:rPr lang="cs-CZ"/>
              <a:pPr>
                <a:defRPr/>
              </a:pPr>
              <a:t>‹#›</a:t>
            </a:fld>
            <a:endParaRPr lang="cs-CZ"/>
          </a:p>
        </p:txBody>
      </p:sp>
    </p:spTree>
    <p:extLst>
      <p:ext uri="{BB962C8B-B14F-4D97-AF65-F5344CB8AC3E}">
        <p14:creationId xmlns:p14="http://schemas.microsoft.com/office/powerpoint/2010/main" val="7062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lstStyle>
            <a:lvl1pPr>
              <a:defRPr/>
            </a:lvl1pPr>
          </a:lstStyle>
          <a:p>
            <a:r>
              <a:rPr lang="cs-CZ" smtClean="0"/>
              <a:t>Kliknutím lze upravit styl.</a:t>
            </a:r>
            <a:endParaRPr lang="en-US"/>
          </a:p>
        </p:txBody>
      </p:sp>
      <p:sp>
        <p:nvSpPr>
          <p:cNvPr id="11" name="Zástupný symbol pro obsah 10"/>
          <p:cNvSpPr>
            <a:spLocks noGrp="1"/>
          </p:cNvSpPr>
          <p:nvPr>
            <p:ph sz="quarter" idx="2"/>
          </p:nvPr>
        </p:nvSpPr>
        <p:spPr>
          <a:xfrm>
            <a:off x="457200" y="2362200"/>
            <a:ext cx="36576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4371975" y="2362200"/>
            <a:ext cx="3657600" cy="3886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smtClean="0"/>
              <a:t>Kliknutím lze upravit styly předlohy textu.</a:t>
            </a:r>
          </a:p>
        </p:txBody>
      </p:sp>
      <p:sp>
        <p:nvSpPr>
          <p:cNvPr id="7" name="Zástupný symbol pro datum 13"/>
          <p:cNvSpPr>
            <a:spLocks noGrp="1"/>
          </p:cNvSpPr>
          <p:nvPr>
            <p:ph type="dt" sz="half" idx="10"/>
          </p:nvPr>
        </p:nvSpPr>
        <p:spPr/>
        <p:txBody>
          <a:bodyPr/>
          <a:lstStyle>
            <a:lvl1pPr>
              <a:defRPr/>
            </a:lvl1pPr>
          </a:lstStyle>
          <a:p>
            <a:pPr>
              <a:defRPr/>
            </a:pPr>
            <a:endParaRPr lang="cs-CZ"/>
          </a:p>
        </p:txBody>
      </p:sp>
      <p:sp>
        <p:nvSpPr>
          <p:cNvPr id="8" name="Zástupný symbol pro zápatí 2"/>
          <p:cNvSpPr>
            <a:spLocks noGrp="1"/>
          </p:cNvSpPr>
          <p:nvPr>
            <p:ph type="ftr" sz="quarter" idx="11"/>
          </p:nvPr>
        </p:nvSpPr>
        <p:spPr/>
        <p:txBody>
          <a:bodyPr/>
          <a:lstStyle>
            <a:lvl1pPr>
              <a:defRPr/>
            </a:lvl1pPr>
          </a:lstStyle>
          <a:p>
            <a:pPr>
              <a:defRPr/>
            </a:pPr>
            <a:endParaRPr lang="cs-CZ"/>
          </a:p>
        </p:txBody>
      </p:sp>
      <p:sp>
        <p:nvSpPr>
          <p:cNvPr id="9" name="Zástupný symbol pro číslo snímku 22"/>
          <p:cNvSpPr>
            <a:spLocks noGrp="1"/>
          </p:cNvSpPr>
          <p:nvPr>
            <p:ph type="sldNum" sz="quarter" idx="12"/>
          </p:nvPr>
        </p:nvSpPr>
        <p:spPr/>
        <p:txBody>
          <a:bodyPr/>
          <a:lstStyle>
            <a:lvl1pPr>
              <a:defRPr/>
            </a:lvl1pPr>
          </a:lstStyle>
          <a:p>
            <a:pPr>
              <a:defRPr/>
            </a:pPr>
            <a:fld id="{6B958AC7-5067-48EF-9613-C464A5F89D2B}" type="slidenum">
              <a:rPr lang="cs-CZ"/>
              <a:pPr>
                <a:defRPr/>
              </a:pPr>
              <a:t>‹#›</a:t>
            </a:fld>
            <a:endParaRPr lang="cs-CZ"/>
          </a:p>
        </p:txBody>
      </p:sp>
    </p:spTree>
    <p:extLst>
      <p:ext uri="{BB962C8B-B14F-4D97-AF65-F5344CB8AC3E}">
        <p14:creationId xmlns:p14="http://schemas.microsoft.com/office/powerpoint/2010/main" val="77249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5"/>
          <p:cNvSpPr>
            <a:spLocks noGrp="1"/>
          </p:cNvSpPr>
          <p:nvPr>
            <p:ph type="dt" sz="half" idx="10"/>
          </p:nvPr>
        </p:nvSpPr>
        <p:spPr/>
        <p:txBody>
          <a:bodyPr rtlCol="0"/>
          <a:lstStyle>
            <a:lvl1pPr>
              <a:defRPr/>
            </a:lvl1pPr>
          </a:lstStyle>
          <a:p>
            <a:pPr>
              <a:defRPr/>
            </a:pPr>
            <a:endParaRPr lang="cs-CZ"/>
          </a:p>
        </p:txBody>
      </p:sp>
      <p:sp>
        <p:nvSpPr>
          <p:cNvPr id="4" name="Zástupný symbol pro číslo snímku 6"/>
          <p:cNvSpPr>
            <a:spLocks noGrp="1"/>
          </p:cNvSpPr>
          <p:nvPr>
            <p:ph type="sldNum" sz="quarter" idx="11"/>
          </p:nvPr>
        </p:nvSpPr>
        <p:spPr/>
        <p:txBody>
          <a:bodyPr rtlCol="0"/>
          <a:lstStyle>
            <a:lvl1pPr>
              <a:defRPr/>
            </a:lvl1pPr>
          </a:lstStyle>
          <a:p>
            <a:pPr>
              <a:defRPr/>
            </a:pPr>
            <a:fld id="{55A0BE65-A8DA-4CC4-9FF3-2598826F58CF}" type="slidenum">
              <a:rPr lang="cs-CZ"/>
              <a:pPr>
                <a:defRPr/>
              </a:pPr>
              <a:t>‹#›</a:t>
            </a:fld>
            <a:endParaRPr lang="cs-CZ"/>
          </a:p>
        </p:txBody>
      </p:sp>
      <p:sp>
        <p:nvSpPr>
          <p:cNvPr id="5" name="Zástupný symbol pro zápatí 7"/>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286756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73124EDA-EF62-4265-AEFD-87A1FED7247F}" type="slidenum">
              <a:rPr lang="cs-CZ"/>
              <a:pPr>
                <a:defRPr/>
              </a:pPr>
              <a:t>‹#›</a:t>
            </a:fld>
            <a:endParaRPr lang="cs-CZ"/>
          </a:p>
        </p:txBody>
      </p:sp>
    </p:spTree>
    <p:extLst>
      <p:ext uri="{BB962C8B-B14F-4D97-AF65-F5344CB8AC3E}">
        <p14:creationId xmlns:p14="http://schemas.microsoft.com/office/powerpoint/2010/main" val="34429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nice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Tahoma" charset="0"/>
            </a:endParaRPr>
          </a:p>
        </p:txBody>
      </p:sp>
      <p:sp>
        <p:nvSpPr>
          <p:cNvPr id="6" name="Přímá spojnice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Tahoma" charset="0"/>
            </a:endParaRPr>
          </a:p>
        </p:txBody>
      </p:sp>
      <p:sp>
        <p:nvSpPr>
          <p:cNvPr id="7" name="Přímá spojnice 17"/>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Přímá spojnice 1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Obdélník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Přímá spojnice 2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Ová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Nadpis 1"/>
          <p:cNvSpPr>
            <a:spLocks noGrp="1"/>
          </p:cNvSpPr>
          <p:nvPr>
            <p:ph type="title"/>
          </p:nvPr>
        </p:nvSpPr>
        <p:spPr>
          <a:xfrm rot="5400000">
            <a:off x="3371850" y="3200400"/>
            <a:ext cx="6309360" cy="457200"/>
          </a:xfrm>
        </p:spPr>
        <p:txBody>
          <a:bodyPr/>
          <a:lstStyle>
            <a:lvl1pPr algn="l">
              <a:buNone/>
              <a:defRPr sz="2000" b="1" cap="small" baseline="0"/>
            </a:lvl1pPr>
          </a:lstStyle>
          <a:p>
            <a:r>
              <a:rPr lang="cs-CZ" smtClean="0"/>
              <a:t>Kliknutím lze upravit styl.</a:t>
            </a:r>
            <a:endParaRPr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18" name="Zástupný symbol pro obsah 17"/>
          <p:cNvSpPr>
            <a:spLocks noGrp="1"/>
          </p:cNvSpPr>
          <p:nvPr>
            <p:ph sz="quarter" idx="1"/>
          </p:nvPr>
        </p:nvSpPr>
        <p:spPr>
          <a:xfrm>
            <a:off x="304800" y="274320"/>
            <a:ext cx="5638800" cy="632764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datum 20"/>
          <p:cNvSpPr>
            <a:spLocks noGrp="1"/>
          </p:cNvSpPr>
          <p:nvPr>
            <p:ph type="dt" sz="half" idx="10"/>
          </p:nvPr>
        </p:nvSpPr>
        <p:spPr/>
        <p:txBody>
          <a:bodyPr rtlCol="0"/>
          <a:lstStyle>
            <a:lvl1pPr>
              <a:defRPr/>
            </a:lvl1pPr>
          </a:lstStyle>
          <a:p>
            <a:pPr>
              <a:defRPr/>
            </a:pPr>
            <a:endParaRPr lang="cs-CZ"/>
          </a:p>
        </p:txBody>
      </p:sp>
      <p:sp>
        <p:nvSpPr>
          <p:cNvPr id="13" name="Zástupný symbol pro číslo snímku 21"/>
          <p:cNvSpPr>
            <a:spLocks noGrp="1"/>
          </p:cNvSpPr>
          <p:nvPr>
            <p:ph type="sldNum" sz="quarter" idx="11"/>
          </p:nvPr>
        </p:nvSpPr>
        <p:spPr/>
        <p:txBody>
          <a:bodyPr rtlCol="0"/>
          <a:lstStyle>
            <a:lvl1pPr>
              <a:defRPr/>
            </a:lvl1pPr>
          </a:lstStyle>
          <a:p>
            <a:pPr>
              <a:defRPr/>
            </a:pPr>
            <a:fld id="{A54C27C3-2459-4D7A-BD59-B0A5D54DB4BF}" type="slidenum">
              <a:rPr lang="cs-CZ"/>
              <a:pPr>
                <a:defRPr/>
              </a:pPr>
              <a:t>‹#›</a:t>
            </a:fld>
            <a:endParaRPr lang="cs-CZ"/>
          </a:p>
        </p:txBody>
      </p:sp>
      <p:sp>
        <p:nvSpPr>
          <p:cNvPr id="14" name="Zástupný symbol pro zápatí 22"/>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347407867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nice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6" name="Ová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Přímá spojnice 17"/>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Obdélník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římá spojnice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Přímá spojnice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Tahoma" charset="0"/>
            </a:endParaRPr>
          </a:p>
        </p:txBody>
      </p:sp>
      <p:sp>
        <p:nvSpPr>
          <p:cNvPr id="11" name="Přímá spojnice 23"/>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 name="Nadpis 1"/>
          <p:cNvSpPr>
            <a:spLocks noGrp="1"/>
          </p:cNvSpPr>
          <p:nvPr>
            <p:ph type="title"/>
          </p:nvPr>
        </p:nvSpPr>
        <p:spPr>
          <a:xfrm rot="5400000">
            <a:off x="3350133" y="3200400"/>
            <a:ext cx="6309360" cy="457200"/>
          </a:xfrm>
        </p:spPr>
        <p:txBody>
          <a:bodyPr/>
          <a:lstStyle>
            <a:lvl1pPr algn="l">
              <a:buNone/>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cs-CZ" noProof="0" smtClean="0"/>
              <a:t>Kliknutím na ikonu přidáte obrázek.</a:t>
            </a:r>
            <a:endParaRPr lang="en-US" noProof="0"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smtClean="0"/>
              <a:t>Kliknutím lze upravit styly předlohy textu.</a:t>
            </a:r>
          </a:p>
        </p:txBody>
      </p:sp>
      <p:sp>
        <p:nvSpPr>
          <p:cNvPr id="12" name="Zástupný symbol pro datum 16"/>
          <p:cNvSpPr>
            <a:spLocks noGrp="1"/>
          </p:cNvSpPr>
          <p:nvPr>
            <p:ph type="dt" sz="half" idx="10"/>
          </p:nvPr>
        </p:nvSpPr>
        <p:spPr/>
        <p:txBody>
          <a:bodyPr rtlCol="0"/>
          <a:lstStyle>
            <a:lvl1pPr>
              <a:defRPr/>
            </a:lvl1pPr>
          </a:lstStyle>
          <a:p>
            <a:pPr>
              <a:defRPr/>
            </a:pPr>
            <a:endParaRPr lang="cs-CZ"/>
          </a:p>
        </p:txBody>
      </p:sp>
      <p:sp>
        <p:nvSpPr>
          <p:cNvPr id="13" name="Zástupný symbol pro číslo snímku 17"/>
          <p:cNvSpPr>
            <a:spLocks noGrp="1"/>
          </p:cNvSpPr>
          <p:nvPr>
            <p:ph type="sldNum" sz="quarter" idx="11"/>
          </p:nvPr>
        </p:nvSpPr>
        <p:spPr/>
        <p:txBody>
          <a:bodyPr rtlCol="0"/>
          <a:lstStyle>
            <a:lvl1pPr>
              <a:defRPr/>
            </a:lvl1pPr>
          </a:lstStyle>
          <a:p>
            <a:pPr>
              <a:defRPr/>
            </a:pPr>
            <a:fld id="{8AD3A073-F35F-4141-8FA7-5AA4C639C949}" type="slidenum">
              <a:rPr lang="cs-CZ"/>
              <a:pPr>
                <a:defRPr/>
              </a:pPr>
              <a:t>‹#›</a:t>
            </a:fld>
            <a:endParaRPr lang="cs-CZ"/>
          </a:p>
        </p:txBody>
      </p:sp>
      <p:sp>
        <p:nvSpPr>
          <p:cNvPr id="14" name="Zástupný symbol pro zápatí 20"/>
          <p:cNvSpPr>
            <a:spLocks noGrp="1"/>
          </p:cNvSpPr>
          <p:nvPr>
            <p:ph type="ftr" sz="quarter" idx="12"/>
          </p:nvPr>
        </p:nvSpPr>
        <p:spPr/>
        <p:txBody>
          <a:bodyPr rtlCol="0"/>
          <a:lstStyle>
            <a:lvl1pPr>
              <a:defRPr/>
            </a:lvl1pPr>
          </a:lstStyle>
          <a:p>
            <a:pPr>
              <a:defRPr/>
            </a:pPr>
            <a:endParaRPr lang="cs-CZ"/>
          </a:p>
        </p:txBody>
      </p:sp>
    </p:spTree>
    <p:extLst>
      <p:ext uri="{BB962C8B-B14F-4D97-AF65-F5344CB8AC3E}">
        <p14:creationId xmlns:p14="http://schemas.microsoft.com/office/powerpoint/2010/main" val="1915281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Tahoma" charset="0"/>
            </a:endParaRPr>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lang="cs-CZ" smtClean="0"/>
              <a:t>Kliknutím lze upravit styl.</a:t>
            </a:r>
            <a:endParaRPr lang="en-US"/>
          </a:p>
        </p:txBody>
      </p:sp>
      <p:sp>
        <p:nvSpPr>
          <p:cNvPr id="13" name="Zástupný symbol pro text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smtClean="0"/>
              <a:t>Kliknutím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endParaRPr lang="en-US" altLang="en-US" smtClean="0"/>
          </a:p>
        </p:txBody>
      </p:sp>
      <p:sp>
        <p:nvSpPr>
          <p:cNvPr id="14" name="Zástupný symbol pro datum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Tahoma" charset="0"/>
              </a:defRPr>
            </a:lvl1pPr>
          </a:lstStyle>
          <a:p>
            <a:pPr>
              <a:defRPr/>
            </a:pPr>
            <a:endParaRPr lang="cs-CZ"/>
          </a:p>
        </p:txBody>
      </p:sp>
      <p:sp>
        <p:nvSpPr>
          <p:cNvPr id="3" name="Zástupný symbol pro zápatí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Tahoma" charset="0"/>
              </a:defRPr>
            </a:lvl1pPr>
          </a:lstStyle>
          <a:p>
            <a:pPr>
              <a:defRPr/>
            </a:pPr>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Tahoma" charset="0"/>
            </a:endParaRPr>
          </a:p>
        </p:txBody>
      </p:sp>
      <p:sp>
        <p:nvSpPr>
          <p:cNvPr id="1032" name="Přímá spojnice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Přímá spojnice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Ová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Zástupný symbol pro číslo snímku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Tahoma" charset="0"/>
              </a:defRPr>
            </a:lvl1pPr>
          </a:lstStyle>
          <a:p>
            <a:pPr>
              <a:defRPr/>
            </a:pPr>
            <a:fld id="{D5DDFB89-32DA-4810-8B2A-AA4D8EA834BE}"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29" r:id="rId4"/>
    <p:sldLayoutId id="2147483730" r:id="rId5"/>
    <p:sldLayoutId id="2147483738" r:id="rId6"/>
    <p:sldLayoutId id="2147483731" r:id="rId7"/>
    <p:sldLayoutId id="2147483739" r:id="rId8"/>
    <p:sldLayoutId id="2147483740" r:id="rId9"/>
    <p:sldLayoutId id="2147483732" r:id="rId10"/>
    <p:sldLayoutId id="2147483733" r:id="rId11"/>
    <p:sldLayoutId id="2147483734"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0" y="3124200"/>
            <a:ext cx="6172200" cy="1893888"/>
          </a:xfrm>
        </p:spPr>
        <p:txBody>
          <a:bodyPr/>
          <a:lstStyle/>
          <a:p>
            <a:pPr eaLnBrk="1" fontAlgn="auto" hangingPunct="1">
              <a:spcAft>
                <a:spcPts val="0"/>
              </a:spcAft>
              <a:defRPr/>
            </a:pPr>
            <a:r>
              <a:rPr lang="cs-CZ" sz="4000" dirty="0" smtClean="0">
                <a:latin typeface="Garamond" panose="02020404030301010803" pitchFamily="18" charset="0"/>
              </a:rPr>
              <a:t>Právo na spravedlivý proces</a:t>
            </a:r>
          </a:p>
        </p:txBody>
      </p:sp>
      <p:sp>
        <p:nvSpPr>
          <p:cNvPr id="8195" name="Rectangle 3"/>
          <p:cNvSpPr>
            <a:spLocks noGrp="1" noChangeArrowheads="1"/>
          </p:cNvSpPr>
          <p:nvPr>
            <p:ph type="subTitle" idx="1"/>
          </p:nvPr>
        </p:nvSpPr>
        <p:spPr>
          <a:xfrm>
            <a:off x="2286000" y="5003800"/>
            <a:ext cx="6172200" cy="1371600"/>
          </a:xfrm>
        </p:spPr>
        <p:txBody>
          <a:bodyPr/>
          <a:lstStyle/>
          <a:p>
            <a:pPr eaLnBrk="1" hangingPunct="1"/>
            <a:r>
              <a:rPr lang="cs-CZ" altLang="en-US" smtClean="0">
                <a:latin typeface="Garamond" pitchFamily="18" charset="0"/>
              </a:rPr>
              <a:t>Pavel Molek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Evropská úmluva – čl. 6</a:t>
            </a:r>
          </a:p>
        </p:txBody>
      </p:sp>
      <p:sp>
        <p:nvSpPr>
          <p:cNvPr id="17411"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Kouzlo autonomního výkladu: „Občanská práva nebo závazky“:</a:t>
            </a:r>
          </a:p>
          <a:p>
            <a:pPr eaLnBrk="1" hangingPunct="1">
              <a:lnSpc>
                <a:spcPct val="90000"/>
              </a:lnSpc>
            </a:pPr>
            <a:r>
              <a:rPr lang="cs-CZ" altLang="en-US" smtClean="0">
                <a:latin typeface="Garamond" pitchFamily="18" charset="0"/>
              </a:rPr>
              <a:t>Při vymezení je třeba postupovat podle judikatury ESLP </a:t>
            </a:r>
          </a:p>
          <a:p>
            <a:pPr lvl="1" eaLnBrk="1" hangingPunct="1">
              <a:lnSpc>
                <a:spcPct val="90000"/>
              </a:lnSpc>
            </a:pPr>
            <a:r>
              <a:rPr lang="cs-CZ" altLang="en-US" sz="2000" smtClean="0">
                <a:latin typeface="Garamond" pitchFamily="18" charset="0"/>
              </a:rPr>
              <a:t>nedopadá na nemocenské dávky a na registraci občanského sdružení, nedopadne na řízení o zastavení činnosti politické strany nebo na svobodný pohyb po EU či na vyhoštění cizince</a:t>
            </a:r>
          </a:p>
          <a:p>
            <a:pPr lvl="1" eaLnBrk="1" hangingPunct="1">
              <a:lnSpc>
                <a:spcPct val="90000"/>
              </a:lnSpc>
            </a:pPr>
            <a:r>
              <a:rPr lang="cs-CZ" altLang="en-US" sz="2000" smtClean="0">
                <a:latin typeface="Garamond" pitchFamily="18" charset="0"/>
              </a:rPr>
              <a:t>Nespadá tam veřejné právo až na výjimky (Editions Periscope proti Francii 1992 – žaloba u správního soudu na náhradu škody způsobené nesprávným úředním postupem) </a:t>
            </a:r>
          </a:p>
          <a:p>
            <a:pPr lvl="1" eaLnBrk="1" hangingPunct="1">
              <a:lnSpc>
                <a:spcPct val="90000"/>
              </a:lnSpc>
            </a:pPr>
            <a:r>
              <a:rPr lang="cs-CZ" altLang="en-US" sz="2000" smtClean="0">
                <a:latin typeface="Garamond" pitchFamily="18" charset="0"/>
              </a:rPr>
              <a:t>Daně vyloučeny dle Ferrazzini proti Itálii 2001 – daňové spory se vymykají oblasti občanských práv a závazků navzdory svým majetkovým důsledkům (v některých ohledech chráněny čl. 1 Protokolu č. 1)</a:t>
            </a:r>
          </a:p>
        </p:txBody>
      </p:sp>
      <p:sp>
        <p:nvSpPr>
          <p:cNvPr id="17412"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alt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Evropská úmluva – čl. 6</a:t>
            </a:r>
          </a:p>
        </p:txBody>
      </p:sp>
      <p:sp>
        <p:nvSpPr>
          <p:cNvPr id="50179" name="Rectangle 3"/>
          <p:cNvSpPr>
            <a:spLocks noGrp="1" noChangeArrowheads="1"/>
          </p:cNvSpPr>
          <p:nvPr>
            <p:ph sz="quarter" idx="1"/>
          </p:nvPr>
        </p:nvSpPr>
        <p:spPr>
          <a:xfrm>
            <a:off x="457200" y="1600200"/>
            <a:ext cx="7467600" cy="4873625"/>
          </a:xfrm>
        </p:spPr>
        <p:txBody>
          <a:bodyPr>
            <a:normAutofit fontScale="92500"/>
          </a:bodyPr>
          <a:lstStyle/>
          <a:p>
            <a:pPr marL="274320" indent="-274320" eaLnBrk="1" fontAlgn="auto" hangingPunct="1">
              <a:spcAft>
                <a:spcPts val="0"/>
              </a:spcAft>
              <a:buFont typeface="Wingdings"/>
              <a:buChar char=""/>
              <a:defRPr/>
            </a:pPr>
            <a:r>
              <a:rPr lang="cs-CZ" sz="2800" dirty="0" smtClean="0">
                <a:latin typeface="Garamond" panose="02020404030301010803" pitchFamily="18" charset="0"/>
              </a:rPr>
              <a:t>Pod „Občanská práva nebo závazky“ spadá také:</a:t>
            </a:r>
          </a:p>
          <a:p>
            <a:pPr marL="640080" lvl="1" indent="-274320" eaLnBrk="1" fontAlgn="auto" hangingPunct="1">
              <a:spcAft>
                <a:spcPts val="0"/>
              </a:spcAft>
              <a:buFont typeface="Wingdings 2"/>
              <a:buChar char=""/>
              <a:defRPr/>
            </a:pPr>
            <a:r>
              <a:rPr lang="cs-CZ" sz="2400" dirty="0" smtClean="0">
                <a:latin typeface="Garamond" panose="02020404030301010803" pitchFamily="18" charset="0"/>
              </a:rPr>
              <a:t>řízení o odnětí povolení provozovat soukromou kliniku (König proti Německu 1978) </a:t>
            </a:r>
          </a:p>
          <a:p>
            <a:pPr marL="640080" lvl="1" indent="-274320" eaLnBrk="1" fontAlgn="auto" hangingPunct="1">
              <a:spcAft>
                <a:spcPts val="0"/>
              </a:spcAft>
              <a:buFont typeface="Wingdings 2"/>
              <a:buChar char=""/>
              <a:defRPr/>
            </a:pPr>
            <a:r>
              <a:rPr lang="cs-CZ" sz="2400" dirty="0" smtClean="0">
                <a:latin typeface="Garamond" panose="02020404030301010803" pitchFamily="18" charset="0"/>
              </a:rPr>
              <a:t>řízení v otázce přiznání podpůrného vdovského důchodu po průmyslové havárii (</a:t>
            </a:r>
            <a:r>
              <a:rPr lang="cs-CZ" sz="2400" dirty="0" err="1" smtClean="0">
                <a:latin typeface="Garamond" panose="02020404030301010803" pitchFamily="18" charset="0"/>
              </a:rPr>
              <a:t>Deumeland</a:t>
            </a:r>
            <a:r>
              <a:rPr lang="cs-CZ" sz="2400" dirty="0" smtClean="0">
                <a:latin typeface="Garamond" panose="02020404030301010803" pitchFamily="18" charset="0"/>
              </a:rPr>
              <a:t> proti Německu - 1986) </a:t>
            </a:r>
          </a:p>
          <a:p>
            <a:pPr marL="274320" indent="-274320" eaLnBrk="1" fontAlgn="auto" hangingPunct="1">
              <a:spcAft>
                <a:spcPts val="0"/>
              </a:spcAft>
              <a:buFont typeface="Wingdings"/>
              <a:buChar char=""/>
              <a:defRPr/>
            </a:pPr>
            <a:r>
              <a:rPr lang="cs-CZ" sz="2800" dirty="0" smtClean="0">
                <a:latin typeface="Garamond" panose="02020404030301010803" pitchFamily="18" charset="0"/>
              </a:rPr>
              <a:t>Lze podle něj ale hájit jen „občanská práva a povinnosti“, na které pamatuje vnitrostátní právní řád</a:t>
            </a:r>
          </a:p>
          <a:p>
            <a:pPr marL="274320" indent="-274320" eaLnBrk="1" fontAlgn="auto" hangingPunct="1">
              <a:spcAft>
                <a:spcPts val="0"/>
              </a:spcAft>
              <a:buFont typeface="Wingdings"/>
              <a:buChar char=""/>
              <a:defRPr/>
            </a:pPr>
            <a:r>
              <a:rPr lang="cs-CZ" sz="2800" dirty="0" smtClean="0">
                <a:latin typeface="Garamond" panose="02020404030301010803" pitchFamily="18" charset="0"/>
              </a:rPr>
              <a:t>Nejhorší jsou služební poměry a důchody….</a:t>
            </a:r>
          </a:p>
          <a:p>
            <a:pPr marL="274320" indent="-274320" eaLnBrk="1" fontAlgn="auto" hangingPunct="1">
              <a:spcAft>
                <a:spcPts val="0"/>
              </a:spcAft>
              <a:buFont typeface="Wingdings"/>
              <a:buChar char=""/>
              <a:defRPr/>
            </a:pPr>
            <a:r>
              <a:rPr lang="cs-CZ" sz="2800" dirty="0" smtClean="0">
                <a:latin typeface="Garamond" panose="02020404030301010803" pitchFamily="18" charset="0"/>
              </a:rPr>
              <a:t>Je třeba být aktuální: </a:t>
            </a:r>
            <a:r>
              <a:rPr lang="cs-CZ" sz="2800" dirty="0" err="1" smtClean="0">
                <a:latin typeface="Garamond" panose="02020404030301010803" pitchFamily="18" charset="0"/>
              </a:rPr>
              <a:t>Pellegrin</a:t>
            </a:r>
            <a:r>
              <a:rPr lang="cs-CZ" sz="2800" dirty="0" smtClean="0">
                <a:latin typeface="Garamond" panose="02020404030301010803" pitchFamily="18" charset="0"/>
              </a:rPr>
              <a:t> proti Francii 1999 * </a:t>
            </a:r>
            <a:r>
              <a:rPr lang="cs-CZ" sz="2800" dirty="0" err="1" smtClean="0">
                <a:latin typeface="Garamond" panose="02020404030301010803" pitchFamily="18" charset="0"/>
              </a:rPr>
              <a:t>Vilho</a:t>
            </a:r>
            <a:r>
              <a:rPr lang="cs-CZ" sz="2800" dirty="0" smtClean="0">
                <a:latin typeface="Garamond" panose="02020404030301010803" pitchFamily="18" charset="0"/>
              </a:rPr>
              <a:t> </a:t>
            </a:r>
            <a:r>
              <a:rPr lang="cs-CZ" sz="2800" dirty="0" err="1" smtClean="0">
                <a:latin typeface="Garamond" panose="02020404030301010803" pitchFamily="18" charset="0"/>
              </a:rPr>
              <a:t>Eskelinnen</a:t>
            </a:r>
            <a:r>
              <a:rPr lang="cs-CZ" sz="2800" dirty="0" smtClean="0">
                <a:latin typeface="Garamond" panose="02020404030301010803" pitchFamily="18" charset="0"/>
              </a:rPr>
              <a:t> proti </a:t>
            </a:r>
            <a:r>
              <a:rPr lang="cs-CZ" sz="2800" dirty="0">
                <a:latin typeface="Garamond" panose="02020404030301010803" pitchFamily="18" charset="0"/>
              </a:rPr>
              <a:t>Finsku (19. 4. </a:t>
            </a:r>
            <a:r>
              <a:rPr lang="cs-CZ" sz="2800" dirty="0" smtClean="0">
                <a:latin typeface="Garamond" panose="02020404030301010803" pitchFamily="18" charset="0"/>
              </a:rPr>
              <a:t>2007) a </a:t>
            </a:r>
            <a:r>
              <a:rPr lang="pl-PL" sz="2800" dirty="0" smtClean="0">
                <a:latin typeface="Garamond" panose="02020404030301010803" pitchFamily="18" charset="0"/>
              </a:rPr>
              <a:t>rozsudek </a:t>
            </a:r>
            <a:r>
              <a:rPr lang="pl-PL" sz="2800" dirty="0">
                <a:latin typeface="Garamond" panose="02020404030301010803" pitchFamily="18" charset="0"/>
              </a:rPr>
              <a:t>NSS ze dne 21. 5. 2008, </a:t>
            </a:r>
            <a:r>
              <a:rPr lang="pl-PL" sz="2800" dirty="0" smtClean="0">
                <a:latin typeface="Garamond" panose="02020404030301010803" pitchFamily="18" charset="0"/>
              </a:rPr>
              <a:t>sp. zn. </a:t>
            </a:r>
            <a:r>
              <a:rPr lang="pl-PL" sz="2800" dirty="0">
                <a:latin typeface="Garamond" panose="02020404030301010803" pitchFamily="18" charset="0"/>
              </a:rPr>
              <a:t>4 Ans 9/2007</a:t>
            </a:r>
            <a:endParaRPr lang="cs-CZ" sz="2800" dirty="0" smtClean="0">
              <a:latin typeface="Garamond" panose="02020404030301010803" pitchFamily="18" charset="0"/>
            </a:endParaRPr>
          </a:p>
        </p:txBody>
      </p:sp>
      <p:sp>
        <p:nvSpPr>
          <p:cNvPr id="18436"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alt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Evropská úmluva – čl. 6</a:t>
            </a:r>
          </a:p>
        </p:txBody>
      </p:sp>
      <p:sp>
        <p:nvSpPr>
          <p:cNvPr id="19459"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Trestní obvinění: také autonomně </a:t>
            </a:r>
          </a:p>
          <a:p>
            <a:pPr eaLnBrk="1" hangingPunct="1">
              <a:lnSpc>
                <a:spcPct val="90000"/>
              </a:lnSpc>
            </a:pPr>
            <a:r>
              <a:rPr lang="cs-CZ" altLang="en-US" smtClean="0">
                <a:latin typeface="Garamond" pitchFamily="18" charset="0"/>
              </a:rPr>
              <a:t>Základní pravidlo Engel proti Nizozemí 1976 - příběh (disciplinární tresty vojáků zbavených hodnosti):</a:t>
            </a:r>
          </a:p>
          <a:p>
            <a:pPr lvl="1" eaLnBrk="1" hangingPunct="1">
              <a:lnSpc>
                <a:spcPct val="90000"/>
              </a:lnSpc>
            </a:pPr>
            <a:r>
              <a:rPr lang="cs-CZ" altLang="en-US" sz="2400" smtClean="0">
                <a:latin typeface="Garamond" pitchFamily="18" charset="0"/>
              </a:rPr>
              <a:t>1.	zařazení skutku v domácím právu (odrazový můstek);</a:t>
            </a:r>
          </a:p>
          <a:p>
            <a:pPr lvl="1" eaLnBrk="1" hangingPunct="1">
              <a:lnSpc>
                <a:spcPct val="90000"/>
              </a:lnSpc>
            </a:pPr>
            <a:r>
              <a:rPr lang="cs-CZ" altLang="en-US" sz="2400" smtClean="0">
                <a:latin typeface="Garamond" pitchFamily="18" charset="0"/>
              </a:rPr>
              <a:t>2.	povaha deliktu, spíše odstrašující a trestající než kompenzační: zejména z hlediska toho, zda se skutková podstata vztahuje jen na specifickou skupinu osob, nebo má naopak dopad na širokou skupinu obyvatel;</a:t>
            </a:r>
          </a:p>
          <a:p>
            <a:pPr lvl="1" eaLnBrk="1" hangingPunct="1">
              <a:lnSpc>
                <a:spcPct val="90000"/>
              </a:lnSpc>
            </a:pPr>
            <a:r>
              <a:rPr lang="cs-CZ" altLang="en-US" sz="2400" smtClean="0">
                <a:latin typeface="Garamond" pitchFamily="18" charset="0"/>
              </a:rPr>
              <a:t>3.	jak těžký trest představuje sankci za daný delikt.</a:t>
            </a:r>
          </a:p>
        </p:txBody>
      </p:sp>
      <p:sp>
        <p:nvSpPr>
          <p:cNvPr id="19460"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fontAlgn="auto" hangingPunct="1">
              <a:spcAft>
                <a:spcPts val="0"/>
              </a:spcAft>
              <a:defRPr/>
            </a:pPr>
            <a:r>
              <a:rPr lang="cs-CZ" dirty="0" smtClean="0">
                <a:latin typeface="Garamond" panose="02020404030301010803" pitchFamily="18" charset="0"/>
              </a:rPr>
              <a:t>Evropská úmluva – čl. 6</a:t>
            </a:r>
          </a:p>
        </p:txBody>
      </p:sp>
      <p:sp>
        <p:nvSpPr>
          <p:cNvPr id="20483" name="Rectangle 3"/>
          <p:cNvSpPr>
            <a:spLocks noGrp="1" noChangeArrowheads="1"/>
          </p:cNvSpPr>
          <p:nvPr>
            <p:ph sz="quarter" idx="1"/>
          </p:nvPr>
        </p:nvSpPr>
        <p:spPr>
          <a:xfrm>
            <a:off x="457200" y="1600200"/>
            <a:ext cx="7467600" cy="4873625"/>
          </a:xfrm>
        </p:spPr>
        <p:txBody>
          <a:bodyPr/>
          <a:lstStyle/>
          <a:p>
            <a:pPr eaLnBrk="1" hangingPunct="1">
              <a:lnSpc>
                <a:spcPct val="80000"/>
              </a:lnSpc>
            </a:pPr>
            <a:r>
              <a:rPr lang="cs-CZ" altLang="en-US" sz="1800" smtClean="0">
                <a:latin typeface="Garamond" pitchFamily="18" charset="0"/>
              </a:rPr>
              <a:t>Dekriminalizace dle ESLP nic neřeší – Německo udělalo z některých trestných činů přestupky trestané pokutou, dle ESLP Öztürk proti Německu 1984 (GC) si zachovaly trestní povahu a do čl. 6 spadly</a:t>
            </a:r>
          </a:p>
          <a:p>
            <a:pPr eaLnBrk="1" hangingPunct="1">
              <a:lnSpc>
                <a:spcPct val="80000"/>
              </a:lnSpc>
            </a:pPr>
            <a:r>
              <a:rPr lang="cs-CZ" altLang="en-US" sz="1800" smtClean="0">
                <a:latin typeface="Garamond" pitchFamily="18" charset="0"/>
              </a:rPr>
              <a:t>přestupky tam spadají i podle ÚS: proto byla taky zrušena část pátá OSŘ: Pl. ÚS 16/99 ze dne 27. 6. 2001: </a:t>
            </a:r>
            <a:r>
              <a:rPr lang="cs-CZ" altLang="en-US" sz="1800" i="1" smtClean="0">
                <a:latin typeface="Garamond" pitchFamily="18" charset="0"/>
              </a:rPr>
              <a:t>„Samostatný problém představuje tzv. správní trestání, kde sice Ústavní soud nálezem ze 17. 1. 2001 sp.zn. Pl ÚS 9/2000 (č. 52/2001 Sb.) o zrušení § 83 odst. 1 zákona č. 200/1990 Sb. o přestupcích, ve znění pozdějších předpisů, které vylučovalo ze soudního přezkumu rozhodnutí, kterými byly postihovány nejméně závažné přestupky, posunul věci poněkud dopředu, přesto však tato oblast není v souladu s Úmluvou, neboť "trestním obviněním" ve smyslu čl. 6 odst. 1 jsou podle judikatury ESLP prakticky řízení o veškerých sankcích ukládaných správními úřady fyzickým osobám za přestupek nebo jiný správní delikt, jakož i o sankcích ukládaných v řízení disciplinárním nebo kárném (státním zaměstnancům, vojákům, policistům), resp. ukládaných v obdobných řízeních členům komor s nuceným členstvím. Soud pak musí být nadán pravomocí zvážit nejen zákonnost sankce, ale i její přiměřenost.“</a:t>
            </a:r>
            <a:endParaRPr lang="cs-CZ" altLang="en-US" sz="1800" smtClean="0">
              <a:latin typeface="Garamond" pitchFamily="18" charset="0"/>
            </a:endParaRPr>
          </a:p>
        </p:txBody>
      </p:sp>
      <p:sp>
        <p:nvSpPr>
          <p:cNvPr id="20484" name="Zástupný symbol pro zápatí 4"/>
          <p:cNvSpPr>
            <a:spLocks noGrp="1"/>
          </p:cNvSpPr>
          <p:nvPr>
            <p:ph type="ftr" sz="quarter" idx="12"/>
          </p:nvPr>
        </p:nvSpPr>
        <p:spPr bwMode="auto">
          <a:xfrm rot="5400000">
            <a:off x="6970786" y="3766518"/>
            <a:ext cx="3200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Obsah čl. 6 Evropské úmluvy</a:t>
            </a:r>
          </a:p>
        </p:txBody>
      </p:sp>
      <p:sp>
        <p:nvSpPr>
          <p:cNvPr id="21507" name="Zástupný symbol pro obsah 2"/>
          <p:cNvSpPr>
            <a:spLocks noGrp="1"/>
          </p:cNvSpPr>
          <p:nvPr>
            <p:ph sz="quarter" idx="1"/>
          </p:nvPr>
        </p:nvSpPr>
        <p:spPr>
          <a:xfrm>
            <a:off x="457200" y="1600200"/>
            <a:ext cx="7467600" cy="4873625"/>
          </a:xfrm>
        </p:spPr>
        <p:txBody>
          <a:bodyPr/>
          <a:lstStyle/>
          <a:p>
            <a:pPr eaLnBrk="1" hangingPunct="1"/>
            <a:r>
              <a:rPr lang="cs-CZ" altLang="en-US" sz="2800" smtClean="0">
                <a:latin typeface="Garamond" pitchFamily="18" charset="0"/>
              </a:rPr>
              <a:t>Druhé ale: viditelná i skrytá práva pro civilní i trestní větev: odst. 1:</a:t>
            </a:r>
          </a:p>
          <a:p>
            <a:pPr eaLnBrk="1" hangingPunct="1">
              <a:buFont typeface="Wingdings" pitchFamily="2" charset="2"/>
              <a:buNone/>
            </a:pPr>
            <a:r>
              <a:rPr lang="cs-CZ" altLang="en-US" sz="2000" i="1" smtClean="0">
                <a:latin typeface="Garamond" pitchFamily="18" charset="0"/>
              </a:rPr>
              <a:t>„1. Každý má právo na to, aby jeho záležitost byla spravedlivě, veřejně a v přiměřené lhůtě projednána nezávislým a nestranným soudem, zřízeným zákonem, který rozhodne o jeho občanských právech nebo závazcích nebo o oprávněnosti jakéhokoli trestního obvinění proti němu. Rozsudek musí být vyhlášen veřejně, avšak tisk a veřejnost mohou být vyloučeny buď po dobu celého nebo části procesu v zájmu mravnosti, veřejného pořádku nebo národní bezpečnosti v demokratické společnosti, nebo když to vyžadují zájmy nezletilých nebo ochrana soukromého života účastníků anebo, v rozsahu považovaném soudem za zcela nezbytný, pokud by, vzhledem ke zvláštním okolnostem, veřejnost řízení mohla být na újmu zájmům spravedlnosti.“</a:t>
            </a:r>
          </a:p>
          <a:p>
            <a:pPr lvl="1" eaLnBrk="1" hangingPunct="1"/>
            <a:endParaRPr lang="cs-CZ" altLang="en-US" smtClean="0">
              <a:latin typeface="Garamond"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Obsah čl. 6 Evropské úmluvy</a:t>
            </a:r>
          </a:p>
        </p:txBody>
      </p:sp>
      <p:sp>
        <p:nvSpPr>
          <p:cNvPr id="22531"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Viditelná práva odst. 1: Každý má právo na to, aby jeho záležitost byla </a:t>
            </a:r>
          </a:p>
          <a:p>
            <a:pPr lvl="1" eaLnBrk="1" hangingPunct="1"/>
            <a:r>
              <a:rPr lang="cs-CZ" altLang="en-US" sz="2000" smtClean="0">
                <a:latin typeface="Garamond" pitchFamily="18" charset="0"/>
              </a:rPr>
              <a:t>spravedlivě, </a:t>
            </a:r>
          </a:p>
          <a:p>
            <a:pPr lvl="1" eaLnBrk="1" hangingPunct="1"/>
            <a:r>
              <a:rPr lang="cs-CZ" altLang="en-US" sz="2000" smtClean="0">
                <a:latin typeface="Garamond" pitchFamily="18" charset="0"/>
              </a:rPr>
              <a:t>veřejně </a:t>
            </a:r>
          </a:p>
          <a:p>
            <a:pPr lvl="1" eaLnBrk="1" hangingPunct="1"/>
            <a:r>
              <a:rPr lang="cs-CZ" altLang="en-US" sz="2000" smtClean="0">
                <a:latin typeface="Garamond" pitchFamily="18" charset="0"/>
              </a:rPr>
              <a:t>a v přiměřené lhůtě projednána </a:t>
            </a:r>
          </a:p>
          <a:p>
            <a:pPr lvl="1" eaLnBrk="1" hangingPunct="1"/>
            <a:r>
              <a:rPr lang="cs-CZ" altLang="en-US" sz="2000" smtClean="0">
                <a:latin typeface="Garamond" pitchFamily="18" charset="0"/>
              </a:rPr>
              <a:t>nezávislým </a:t>
            </a:r>
          </a:p>
          <a:p>
            <a:pPr lvl="1" eaLnBrk="1" hangingPunct="1"/>
            <a:r>
              <a:rPr lang="cs-CZ" altLang="en-US" sz="2000" smtClean="0">
                <a:latin typeface="Garamond" pitchFamily="18" charset="0"/>
              </a:rPr>
              <a:t>a nestranným soudem, </a:t>
            </a:r>
          </a:p>
          <a:p>
            <a:pPr lvl="1" eaLnBrk="1" hangingPunct="1"/>
            <a:r>
              <a:rPr lang="cs-CZ" altLang="en-US" sz="2000" smtClean="0">
                <a:latin typeface="Garamond" pitchFamily="18" charset="0"/>
              </a:rPr>
              <a:t>zřízeným zákonem, který rozhodne o jeho občanských právech nebo závazcích nebo o oprávněnosti jakéhokoli trestního obvinění proti němu. </a:t>
            </a:r>
          </a:p>
          <a:p>
            <a:pPr lvl="1" eaLnBrk="1" hangingPunct="1"/>
            <a:r>
              <a:rPr lang="cs-CZ" altLang="en-US" sz="2000" smtClean="0">
                <a:latin typeface="Garamond" pitchFamily="18" charset="0"/>
              </a:rPr>
              <a:t>Rozsudek musí být vyhlášen veřejně, …..</a:t>
            </a:r>
          </a:p>
          <a:p>
            <a:pPr eaLnBrk="1" hangingPunct="1"/>
            <a:endParaRPr lang="cs-CZ" altLang="en-US" smtClean="0">
              <a:latin typeface="Garamond"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Obsah čl. 6 Evropské úmluvy</a:t>
            </a:r>
          </a:p>
        </p:txBody>
      </p:sp>
      <p:sp>
        <p:nvSpPr>
          <p:cNvPr id="23555"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Neviditelná práva odst. 1:</a:t>
            </a:r>
          </a:p>
          <a:p>
            <a:pPr lvl="1" eaLnBrk="1" hangingPunct="1"/>
            <a:r>
              <a:rPr lang="cs-CZ" altLang="en-US" smtClean="0">
                <a:latin typeface="Garamond" pitchFamily="18" charset="0"/>
              </a:rPr>
              <a:t>právo na přístup k soudu; </a:t>
            </a:r>
          </a:p>
          <a:p>
            <a:pPr lvl="1" eaLnBrk="1" hangingPunct="1"/>
            <a:r>
              <a:rPr lang="cs-CZ" altLang="en-US" smtClean="0">
                <a:latin typeface="Garamond" pitchFamily="18" charset="0"/>
              </a:rPr>
              <a:t>na osobní účast při sporném řízení; </a:t>
            </a:r>
          </a:p>
          <a:p>
            <a:pPr lvl="1" eaLnBrk="1" hangingPunct="1"/>
            <a:r>
              <a:rPr lang="cs-CZ" altLang="en-US" smtClean="0">
                <a:latin typeface="Garamond" pitchFamily="18" charset="0"/>
              </a:rPr>
              <a:t>na rovnost zbraní; </a:t>
            </a:r>
          </a:p>
          <a:p>
            <a:pPr lvl="1" eaLnBrk="1" hangingPunct="1"/>
            <a:r>
              <a:rPr lang="cs-CZ" altLang="en-US" smtClean="0">
                <a:latin typeface="Garamond" pitchFamily="18" charset="0"/>
              </a:rPr>
              <a:t>na řádné provádění důkazů a na křížový výslech svědků; </a:t>
            </a:r>
          </a:p>
          <a:p>
            <a:pPr lvl="1" eaLnBrk="1" hangingPunct="1"/>
            <a:r>
              <a:rPr lang="cs-CZ" altLang="en-US" smtClean="0">
                <a:latin typeface="Garamond" pitchFamily="18" charset="0"/>
              </a:rPr>
              <a:t>na odůvodněný rozsudek; </a:t>
            </a:r>
          </a:p>
          <a:p>
            <a:pPr lvl="1" eaLnBrk="1" hangingPunct="1"/>
            <a:r>
              <a:rPr lang="cs-CZ" altLang="en-US" smtClean="0">
                <a:latin typeface="Garamond" pitchFamily="18" charset="0"/>
              </a:rPr>
              <a:t>na skutečné provádění pravomocných soudních rozhodnutí.</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Obsah čl. 6 Evropské úmluvy</a:t>
            </a:r>
          </a:p>
        </p:txBody>
      </p:sp>
      <p:sp>
        <p:nvSpPr>
          <p:cNvPr id="24579"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Třetí ale: trestněprávní bonusy</a:t>
            </a:r>
          </a:p>
          <a:p>
            <a:pPr eaLnBrk="1" hangingPunct="1">
              <a:buFont typeface="Wingdings" pitchFamily="2" charset="2"/>
              <a:buNone/>
            </a:pPr>
            <a:r>
              <a:rPr lang="cs-CZ" altLang="en-US" sz="1400" smtClean="0">
                <a:latin typeface="Garamond" pitchFamily="18" charset="0"/>
              </a:rPr>
              <a:t> </a:t>
            </a:r>
            <a:r>
              <a:rPr lang="cs-CZ" altLang="en-US" sz="1600" smtClean="0">
                <a:latin typeface="Garamond" pitchFamily="18" charset="0"/>
              </a:rPr>
              <a:t>2. Každý, kdo je obviněn z trestného činu, se považuje za nevinného, dokud jeho vina nebyla prokázána zákonným způsobem.</a:t>
            </a:r>
          </a:p>
          <a:p>
            <a:pPr eaLnBrk="1" hangingPunct="1">
              <a:buFont typeface="Wingdings" pitchFamily="2" charset="2"/>
              <a:buNone/>
            </a:pPr>
            <a:r>
              <a:rPr lang="cs-CZ" altLang="en-US" sz="1600" smtClean="0">
                <a:latin typeface="Garamond" pitchFamily="18" charset="0"/>
              </a:rPr>
              <a:t>3. Každý, kdo je obviněn z trestného činu, má tato minimální práva:</a:t>
            </a:r>
          </a:p>
          <a:p>
            <a:pPr eaLnBrk="1" hangingPunct="1">
              <a:buFont typeface="Wingdings" pitchFamily="2" charset="2"/>
              <a:buNone/>
            </a:pPr>
            <a:r>
              <a:rPr lang="cs-CZ" altLang="en-US" sz="1600" smtClean="0">
                <a:latin typeface="Garamond" pitchFamily="18" charset="0"/>
              </a:rPr>
              <a:t>a) být neprodleně a v jazyce, jemuž rozumí, podrobně seznámen s povahou a důvodem obvinění proti němu;</a:t>
            </a:r>
          </a:p>
          <a:p>
            <a:pPr eaLnBrk="1" hangingPunct="1">
              <a:buFont typeface="Wingdings" pitchFamily="2" charset="2"/>
              <a:buNone/>
            </a:pPr>
            <a:r>
              <a:rPr lang="cs-CZ" altLang="en-US" sz="1600" smtClean="0">
                <a:latin typeface="Garamond" pitchFamily="18" charset="0"/>
              </a:rPr>
              <a:t>b) mít přiměřený čas a možnost k přípravě své obhajoby;</a:t>
            </a:r>
          </a:p>
          <a:p>
            <a:pPr eaLnBrk="1" hangingPunct="1">
              <a:buFont typeface="Wingdings" pitchFamily="2" charset="2"/>
              <a:buNone/>
            </a:pPr>
            <a:r>
              <a:rPr lang="cs-CZ" altLang="en-US" sz="1600" smtClean="0">
                <a:latin typeface="Garamond" pitchFamily="18" charset="0"/>
              </a:rPr>
              <a:t> c) obhajovat se osobně nebo za pomoci obhájce podle vlastního výběru nebo, pokud nemá prostředky na zaplacení obhájce, aby mu byl poskytnut bezplatně, jestliže to zájmy spravedlnosti vyžadují;</a:t>
            </a:r>
          </a:p>
          <a:p>
            <a:pPr eaLnBrk="1" hangingPunct="1">
              <a:buFont typeface="Wingdings" pitchFamily="2" charset="2"/>
              <a:buNone/>
            </a:pPr>
            <a:r>
              <a:rPr lang="cs-CZ" altLang="en-US" sz="1600" smtClean="0">
                <a:latin typeface="Garamond" pitchFamily="18" charset="0"/>
              </a:rPr>
              <a:t> d) vyslýchat nebo dát vyslýchat svědky proti sobě a dosáhnout předvolání a výslech svědků ve svůj prospěch za stejných podmínek, jako svědků proti sobě;</a:t>
            </a:r>
          </a:p>
          <a:p>
            <a:pPr eaLnBrk="1" hangingPunct="1">
              <a:buFont typeface="Wingdings" pitchFamily="2" charset="2"/>
              <a:buNone/>
            </a:pPr>
            <a:r>
              <a:rPr lang="cs-CZ" altLang="en-US" sz="1600" smtClean="0">
                <a:latin typeface="Garamond" pitchFamily="18" charset="0"/>
              </a:rPr>
              <a:t> e) mít bezplatnou pomoc tlumočníka, jestliže nerozumí jazyku používanému před soudem nebo tímto jazykem nemluví.</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Obsah čl. 6 Evropské úmluvy</a:t>
            </a:r>
          </a:p>
        </p:txBody>
      </p:sp>
      <p:sp>
        <p:nvSpPr>
          <p:cNvPr id="25603"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Třetí ale: trestněprávní bonusy</a:t>
            </a:r>
          </a:p>
          <a:p>
            <a:pPr lvl="1" eaLnBrk="1" hangingPunct="1"/>
            <a:r>
              <a:rPr lang="cs-CZ" altLang="en-US" smtClean="0">
                <a:latin typeface="Garamond" pitchFamily="18" charset="0"/>
              </a:rPr>
              <a:t>Čl. 7: zákaz trestu bez zákona</a:t>
            </a:r>
          </a:p>
          <a:p>
            <a:pPr lvl="1" eaLnBrk="1" hangingPunct="1"/>
            <a:r>
              <a:rPr lang="cs-CZ" altLang="en-US" smtClean="0">
                <a:latin typeface="Garamond" pitchFamily="18" charset="0"/>
              </a:rPr>
              <a:t>Protokol č. 7:</a:t>
            </a:r>
          </a:p>
          <a:p>
            <a:pPr lvl="2" eaLnBrk="1" hangingPunct="1"/>
            <a:r>
              <a:rPr lang="cs-CZ" altLang="en-US" smtClean="0">
                <a:latin typeface="Garamond" pitchFamily="18" charset="0"/>
              </a:rPr>
              <a:t>Čl. 2 Právo na odvolání v trestních věcech</a:t>
            </a:r>
          </a:p>
          <a:p>
            <a:pPr lvl="2" eaLnBrk="1" hangingPunct="1"/>
            <a:r>
              <a:rPr lang="cs-CZ" altLang="en-US" smtClean="0">
                <a:latin typeface="Garamond" pitchFamily="18" charset="0"/>
              </a:rPr>
              <a:t>Čl. 3 Odškodnění za nezákonné odsouzení</a:t>
            </a:r>
          </a:p>
          <a:p>
            <a:pPr lvl="2" eaLnBrk="1" hangingPunct="1"/>
            <a:r>
              <a:rPr lang="cs-CZ" altLang="en-US" smtClean="0">
                <a:latin typeface="Garamond" pitchFamily="18" charset="0"/>
              </a:rPr>
              <a:t>Čl. 4 Právo nebýt souzen nebo trestán dvakrát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Obsah čl. 6 Evropské úmluvy</a:t>
            </a:r>
          </a:p>
        </p:txBody>
      </p:sp>
      <p:sp>
        <p:nvSpPr>
          <p:cNvPr id="26627" name="Zástupný symbol pro obsah 2"/>
          <p:cNvSpPr>
            <a:spLocks noGrp="1"/>
          </p:cNvSpPr>
          <p:nvPr>
            <p:ph sz="quarter" idx="1"/>
          </p:nvPr>
        </p:nvSpPr>
        <p:spPr>
          <a:xfrm>
            <a:off x="457200" y="1600200"/>
            <a:ext cx="7467600" cy="4873625"/>
          </a:xfrm>
        </p:spPr>
        <p:txBody>
          <a:bodyPr/>
          <a:lstStyle/>
          <a:p>
            <a:pPr lvl="1" eaLnBrk="1" hangingPunct="1"/>
            <a:r>
              <a:rPr lang="cs-CZ" altLang="en-US" sz="2400" smtClean="0">
                <a:latin typeface="Garamond" pitchFamily="18" charset="0"/>
              </a:rPr>
              <a:t>Obsah obdobný v Evropské úmluvě, LZPS, MPOPP a VDLP</a:t>
            </a:r>
          </a:p>
          <a:p>
            <a:pPr lvl="1" eaLnBrk="1" hangingPunct="1"/>
            <a:r>
              <a:rPr lang="cs-CZ" altLang="en-US" sz="2400" smtClean="0">
                <a:latin typeface="Garamond" pitchFamily="18" charset="0"/>
              </a:rPr>
              <a:t>Obsah ochrany</a:t>
            </a:r>
          </a:p>
          <a:p>
            <a:pPr lvl="2" eaLnBrk="1" hangingPunct="1"/>
            <a:r>
              <a:rPr lang="cs-CZ" altLang="en-US" sz="2000" smtClean="0">
                <a:latin typeface="Garamond" pitchFamily="18" charset="0"/>
              </a:rPr>
              <a:t>Právo na přístup k soudu – diskusní a implicitní</a:t>
            </a:r>
          </a:p>
          <a:p>
            <a:pPr lvl="2" eaLnBrk="1" hangingPunct="1"/>
            <a:r>
              <a:rPr lang="cs-CZ" altLang="en-US" sz="2000" b="1" smtClean="0">
                <a:latin typeface="Garamond" pitchFamily="18" charset="0"/>
              </a:rPr>
              <a:t>Nároky na soud a soudce</a:t>
            </a:r>
          </a:p>
          <a:p>
            <a:pPr lvl="2" eaLnBrk="1" hangingPunct="1"/>
            <a:r>
              <a:rPr lang="cs-CZ" altLang="en-US" sz="2000" smtClean="0">
                <a:latin typeface="Garamond" pitchFamily="18" charset="0"/>
              </a:rPr>
              <a:t>Náležitosti řízení obecně - kasuistické</a:t>
            </a:r>
          </a:p>
          <a:p>
            <a:pPr lvl="2" eaLnBrk="1" hangingPunct="1"/>
            <a:r>
              <a:rPr lang="cs-CZ" altLang="en-US" sz="2000" smtClean="0">
                <a:latin typeface="Garamond" pitchFamily="18" charset="0"/>
              </a:rPr>
              <a:t>Výčet náležitostí trestního řízení - kasuistické</a:t>
            </a:r>
            <a:endParaRPr lang="cs-CZ" altLang="en-US" smtClean="0">
              <a:latin typeface="Garamon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Úvod - Struktura</a:t>
            </a:r>
          </a:p>
        </p:txBody>
      </p:sp>
      <p:sp>
        <p:nvSpPr>
          <p:cNvPr id="9219" name="Rectangle 3"/>
          <p:cNvSpPr>
            <a:spLocks noGrp="1" noChangeArrowheads="1"/>
          </p:cNvSpPr>
          <p:nvPr>
            <p:ph sz="quarter" idx="1"/>
          </p:nvPr>
        </p:nvSpPr>
        <p:spPr>
          <a:xfrm>
            <a:off x="457200" y="1600200"/>
            <a:ext cx="7467600" cy="4873625"/>
          </a:xfrm>
        </p:spPr>
        <p:txBody>
          <a:bodyPr/>
          <a:lstStyle/>
          <a:p>
            <a:pPr eaLnBrk="1" hangingPunct="1"/>
            <a:r>
              <a:rPr lang="cs-CZ" altLang="en-US" i="1" smtClean="0">
                <a:latin typeface="Garamond" pitchFamily="18" charset="0"/>
              </a:rPr>
              <a:t>„Spravedlnost není v lidských silách, férovost při hledání spravedlnosti je v lidských silách.“ </a:t>
            </a:r>
            <a:r>
              <a:rPr lang="cs-CZ" altLang="en-US" smtClean="0">
                <a:latin typeface="Garamond" pitchFamily="18" charset="0"/>
              </a:rPr>
              <a:t>Kateřina Šimáčková </a:t>
            </a:r>
          </a:p>
          <a:p>
            <a:pPr eaLnBrk="1" hangingPunct="1"/>
            <a:r>
              <a:rPr lang="cs-CZ" altLang="en-US" smtClean="0">
                <a:latin typeface="Garamond" pitchFamily="18" charset="0"/>
              </a:rPr>
              <a:t>I cesta může být cíl - lidské právo pro všechny (právníky)</a:t>
            </a:r>
          </a:p>
          <a:p>
            <a:pPr eaLnBrk="1" hangingPunct="1"/>
            <a:r>
              <a:rPr lang="cs-CZ" altLang="en-US" smtClean="0">
                <a:latin typeface="Garamond" pitchFamily="18" charset="0"/>
              </a:rPr>
              <a:t>Struktura tématu</a:t>
            </a:r>
          </a:p>
          <a:p>
            <a:pPr lvl="1" eaLnBrk="1" hangingPunct="1"/>
            <a:r>
              <a:rPr lang="cs-CZ" altLang="en-US" sz="2400" smtClean="0">
                <a:latin typeface="Garamond" pitchFamily="18" charset="0"/>
              </a:rPr>
              <a:t>Úrovně ochrany spravedlivého procesu</a:t>
            </a:r>
          </a:p>
          <a:p>
            <a:pPr lvl="1" eaLnBrk="1" hangingPunct="1"/>
            <a:r>
              <a:rPr lang="cs-CZ" altLang="en-US" sz="2400" smtClean="0">
                <a:latin typeface="Garamond" pitchFamily="18" charset="0"/>
              </a:rPr>
              <a:t>Obsah ochrany</a:t>
            </a:r>
          </a:p>
          <a:p>
            <a:pPr lvl="2" eaLnBrk="1" hangingPunct="1"/>
            <a:r>
              <a:rPr lang="cs-CZ" altLang="en-US" sz="2000" smtClean="0">
                <a:latin typeface="Garamond" pitchFamily="18" charset="0"/>
              </a:rPr>
              <a:t>Právo na přístup k soudu</a:t>
            </a:r>
          </a:p>
          <a:p>
            <a:pPr lvl="2" eaLnBrk="1" hangingPunct="1"/>
            <a:r>
              <a:rPr lang="cs-CZ" altLang="en-US" sz="2000" b="1" smtClean="0">
                <a:latin typeface="Garamond" pitchFamily="18" charset="0"/>
              </a:rPr>
              <a:t>Nároky na soud a soudce</a:t>
            </a:r>
          </a:p>
          <a:p>
            <a:pPr lvl="2" eaLnBrk="1" hangingPunct="1"/>
            <a:r>
              <a:rPr lang="cs-CZ" altLang="en-US" sz="2000" smtClean="0">
                <a:latin typeface="Garamond" pitchFamily="18" charset="0"/>
              </a:rPr>
              <a:t>Náležitosti řízení obecně</a:t>
            </a:r>
          </a:p>
          <a:p>
            <a:pPr lvl="2" eaLnBrk="1" hangingPunct="1"/>
            <a:r>
              <a:rPr lang="cs-CZ" altLang="en-US" sz="2000" smtClean="0">
                <a:latin typeface="Garamond" pitchFamily="18" charset="0"/>
              </a:rPr>
              <a:t>Výčet náležitostí trestního řízení</a:t>
            </a:r>
          </a:p>
          <a:p>
            <a:pPr eaLnBrk="1" hangingPunct="1"/>
            <a:endParaRPr lang="cs-CZ" altLang="en-US" sz="2800" smtClean="0">
              <a:latin typeface="Garamond"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bwMode="auto"/>
        <p:txBody>
          <a:bodyPr wrap="square" lIns="91440" tIns="45720" rIns="91440" bIns="45720" numCol="1" anchorCtr="0" compatLnSpc="1">
            <a:prstTxWarp prst="textNoShape">
              <a:avLst/>
            </a:prstTxWarp>
          </a:bodyPr>
          <a:lstStyle/>
          <a:p>
            <a:pPr marL="342900" indent="-342900" eaLnBrk="1" hangingPunct="1">
              <a:defRPr/>
            </a:pPr>
            <a:r>
              <a:rPr lang="cs-CZ" dirty="0" smtClean="0">
                <a:latin typeface="Garamond" panose="02020404030301010803" pitchFamily="18" charset="0"/>
              </a:rPr>
              <a:t>Nároky na soud a soudce</a:t>
            </a:r>
            <a:endParaRPr lang="cs-CZ" altLang="en-US" cap="none" dirty="0" smtClean="0">
              <a:solidFill>
                <a:srgbClr val="000000"/>
              </a:solidFill>
              <a:latin typeface="Garamond" pitchFamily="18" charset="0"/>
            </a:endParaRPr>
          </a:p>
        </p:txBody>
      </p:sp>
      <p:sp>
        <p:nvSpPr>
          <p:cNvPr id="27651"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Nezávislý</a:t>
            </a:r>
          </a:p>
          <a:p>
            <a:pPr eaLnBrk="1" hangingPunct="1"/>
            <a:r>
              <a:rPr lang="cs-CZ" altLang="en-US" smtClean="0">
                <a:latin typeface="Garamond" pitchFamily="18" charset="0"/>
              </a:rPr>
              <a:t>Nestranný</a:t>
            </a:r>
          </a:p>
          <a:p>
            <a:pPr eaLnBrk="1" hangingPunct="1"/>
            <a:r>
              <a:rPr lang="cs-CZ" altLang="en-US" smtClean="0">
                <a:latin typeface="Garamond" pitchFamily="18" charset="0"/>
              </a:rPr>
              <a:t>Zřízený zákonem</a:t>
            </a:r>
          </a:p>
          <a:p>
            <a:pPr eaLnBrk="1" hangingPunct="1"/>
            <a:r>
              <a:rPr lang="cs-CZ" altLang="en-US" smtClean="0">
                <a:latin typeface="Garamond" pitchFamily="18" charset="0"/>
              </a:rPr>
              <a:t>Zákonný soudce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Soud a soudce - nezávislý</a:t>
            </a:r>
          </a:p>
        </p:txBody>
      </p:sp>
      <p:sp>
        <p:nvSpPr>
          <p:cNvPr id="28675" name="Zástupný symbol pro obsah 2"/>
          <p:cNvSpPr>
            <a:spLocks noGrp="1"/>
          </p:cNvSpPr>
          <p:nvPr>
            <p:ph sz="quarter" idx="1"/>
          </p:nvPr>
        </p:nvSpPr>
        <p:spPr>
          <a:xfrm>
            <a:off x="457200" y="1600200"/>
            <a:ext cx="7467600" cy="4873625"/>
          </a:xfrm>
        </p:spPr>
        <p:txBody>
          <a:bodyPr/>
          <a:lstStyle/>
          <a:p>
            <a:pPr eaLnBrk="1" hangingPunct="1">
              <a:lnSpc>
                <a:spcPct val="80000"/>
              </a:lnSpc>
            </a:pPr>
            <a:r>
              <a:rPr lang="cs-CZ" altLang="en-US" sz="2000" smtClean="0">
                <a:latin typeface="Garamond" pitchFamily="18" charset="0"/>
              </a:rPr>
              <a:t>Ve většině instrumentů: nezávislý a nestranný – právo i povinnost soudců i soudů</a:t>
            </a:r>
          </a:p>
          <a:p>
            <a:pPr eaLnBrk="1" hangingPunct="1">
              <a:lnSpc>
                <a:spcPct val="80000"/>
              </a:lnSpc>
            </a:pPr>
            <a:r>
              <a:rPr lang="cs-CZ" altLang="en-US" sz="2000" smtClean="0">
                <a:latin typeface="Garamond" pitchFamily="18" charset="0"/>
              </a:rPr>
              <a:t>„Čl.81 </a:t>
            </a:r>
          </a:p>
          <a:p>
            <a:pPr eaLnBrk="1" hangingPunct="1">
              <a:lnSpc>
                <a:spcPct val="80000"/>
              </a:lnSpc>
              <a:buFont typeface="Wingdings" pitchFamily="2" charset="2"/>
              <a:buNone/>
            </a:pPr>
            <a:r>
              <a:rPr lang="cs-CZ" altLang="en-US" sz="1800" i="1" smtClean="0">
                <a:latin typeface="Garamond" pitchFamily="18" charset="0"/>
              </a:rPr>
              <a:t>Soudní moc vykonávají jménem republiky nezávislé soudy.</a:t>
            </a:r>
          </a:p>
          <a:p>
            <a:pPr eaLnBrk="1" hangingPunct="1">
              <a:lnSpc>
                <a:spcPct val="80000"/>
              </a:lnSpc>
              <a:buFont typeface="Wingdings" pitchFamily="2" charset="2"/>
              <a:buNone/>
            </a:pPr>
            <a:r>
              <a:rPr lang="cs-CZ" altLang="en-US" sz="1800" i="1" smtClean="0">
                <a:latin typeface="Garamond" pitchFamily="18" charset="0"/>
              </a:rPr>
              <a:t>Čl.82</a:t>
            </a:r>
          </a:p>
          <a:p>
            <a:pPr eaLnBrk="1" hangingPunct="1">
              <a:lnSpc>
                <a:spcPct val="80000"/>
              </a:lnSpc>
              <a:buFont typeface="Wingdings" pitchFamily="2" charset="2"/>
              <a:buNone/>
            </a:pPr>
            <a:r>
              <a:rPr lang="cs-CZ" altLang="en-US" sz="1800" i="1" smtClean="0">
                <a:latin typeface="Garamond" pitchFamily="18" charset="0"/>
              </a:rPr>
              <a:t>(1) Soudci jsou při výkonu své funkce nezávislí. Jejich nestrannost nesmí nikdo ohrožovat.</a:t>
            </a:r>
          </a:p>
          <a:p>
            <a:pPr eaLnBrk="1" hangingPunct="1">
              <a:lnSpc>
                <a:spcPct val="80000"/>
              </a:lnSpc>
              <a:buFont typeface="Wingdings" pitchFamily="2" charset="2"/>
              <a:buNone/>
            </a:pPr>
            <a:r>
              <a:rPr lang="cs-CZ" altLang="en-US" sz="1800" i="1" smtClean="0">
                <a:latin typeface="Garamond" pitchFamily="18" charset="0"/>
              </a:rPr>
              <a:t>(2) Soudce nelze proti jeho vůli odvolat nebo přeložit k jinému soudu; výjimky vyplývající zejména z kárné odpovědnosti stanoví zákon.</a:t>
            </a:r>
          </a:p>
          <a:p>
            <a:pPr eaLnBrk="1" hangingPunct="1">
              <a:lnSpc>
                <a:spcPct val="80000"/>
              </a:lnSpc>
              <a:buFont typeface="Wingdings" pitchFamily="2" charset="2"/>
              <a:buNone/>
            </a:pPr>
            <a:r>
              <a:rPr lang="cs-CZ" altLang="en-US" sz="1800" i="1" smtClean="0">
                <a:latin typeface="Garamond" pitchFamily="18" charset="0"/>
              </a:rPr>
              <a:t>(3) Funkce soudce není slučitelná s funkcí prezidenta republiky, člena Parlamentu ani s jakoukoli funkcí ve veřejné správě; zákon stanoví, se kterými dalšími činnostmi je výkon soudcovské funkce neslučitelný.“</a:t>
            </a:r>
          </a:p>
          <a:p>
            <a:pPr eaLnBrk="1" hangingPunct="1">
              <a:lnSpc>
                <a:spcPct val="80000"/>
              </a:lnSpc>
              <a:buFont typeface="Wingdings" pitchFamily="2" charset="2"/>
              <a:buNone/>
            </a:pPr>
            <a:r>
              <a:rPr lang="cs-CZ" altLang="en-US" sz="1800" i="1" smtClean="0">
                <a:latin typeface="Garamond" pitchFamily="18" charset="0"/>
              </a:rPr>
              <a:t>Čl.95</a:t>
            </a:r>
          </a:p>
          <a:p>
            <a:pPr eaLnBrk="1" hangingPunct="1">
              <a:lnSpc>
                <a:spcPct val="80000"/>
              </a:lnSpc>
              <a:buFont typeface="Wingdings" pitchFamily="2" charset="2"/>
              <a:buNone/>
            </a:pPr>
            <a:r>
              <a:rPr lang="cs-CZ" altLang="en-US" sz="1800" i="1" smtClean="0">
                <a:latin typeface="Garamond" pitchFamily="18" charset="0"/>
              </a:rPr>
              <a:t>(1) Soudce je při rozhodování vázán zákonem a mezinárodní smlouvou, která je součástí právního řádu; je oprávněn posoudit soulad jiného právního předpisu se zákonem nebo s takovou mezinárodní smlouvou.“</a:t>
            </a:r>
          </a:p>
          <a:p>
            <a:pPr eaLnBrk="1" hangingPunct="1">
              <a:buFont typeface="Wingdings" pitchFamily="2" charset="2"/>
              <a:buNone/>
            </a:pPr>
            <a:endParaRPr lang="cs-CZ" altLang="en-US" smtClean="0">
              <a:latin typeface="Garamond"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Soud a soudce - nezávislý</a:t>
            </a:r>
          </a:p>
        </p:txBody>
      </p:sp>
      <p:sp>
        <p:nvSpPr>
          <p:cNvPr id="29699"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Požadavek nemusí být úplně splněn, pokud se lze odvolat k někomu skutečně nezávislému: Bryan proti UK 1995 – když ve stavební věci rozhoduje plánovací inspektor, kterému může pravomoc rozhodnout o odvolání odejmout Home Secretary, není nezávislý, je to ale v pořádku díky možnosti odvolání k soudu</a:t>
            </a:r>
          </a:p>
          <a:p>
            <a:pPr eaLnBrk="1" hangingPunct="1">
              <a:lnSpc>
                <a:spcPct val="90000"/>
              </a:lnSpc>
            </a:pPr>
            <a:r>
              <a:rPr lang="cs-CZ" altLang="en-US" smtClean="0">
                <a:latin typeface="Garamond" pitchFamily="18" charset="0"/>
              </a:rPr>
              <a:t>Naše správní soudnictví – SŘS (36/2 LZPS)</a:t>
            </a:r>
          </a:p>
          <a:p>
            <a:pPr eaLnBrk="1" hangingPunct="1">
              <a:lnSpc>
                <a:spcPct val="90000"/>
              </a:lnSpc>
            </a:pPr>
            <a:r>
              <a:rPr lang="cs-CZ" altLang="en-US" smtClean="0">
                <a:latin typeface="Garamond" pitchFamily="18" charset="0"/>
              </a:rPr>
              <a:t>Na orgánech ostatních mocí</a:t>
            </a:r>
          </a:p>
        </p:txBody>
      </p:sp>
      <p:sp>
        <p:nvSpPr>
          <p:cNvPr id="29700"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Soud a soudce - nezávislý</a:t>
            </a:r>
          </a:p>
        </p:txBody>
      </p:sp>
      <p:sp>
        <p:nvSpPr>
          <p:cNvPr id="30723" name="Rectangle 3"/>
          <p:cNvSpPr>
            <a:spLocks noGrp="1" noChangeArrowheads="1"/>
          </p:cNvSpPr>
          <p:nvPr>
            <p:ph sz="quarter" idx="1"/>
          </p:nvPr>
        </p:nvSpPr>
        <p:spPr>
          <a:xfrm>
            <a:off x="457200" y="1600200"/>
            <a:ext cx="7467600" cy="4873625"/>
          </a:xfrm>
        </p:spPr>
        <p:txBody>
          <a:bodyPr/>
          <a:lstStyle/>
          <a:p>
            <a:pPr eaLnBrk="1" hangingPunct="1"/>
            <a:r>
              <a:rPr lang="cs-CZ" altLang="en-US" sz="2800" smtClean="0">
                <a:latin typeface="Garamond" pitchFamily="18" charset="0"/>
              </a:rPr>
              <a:t>Rozsudek ESLP Findlay proti Spojenému království ze dne 25. 2. 1997 - příběh</a:t>
            </a:r>
          </a:p>
          <a:p>
            <a:pPr eaLnBrk="1" hangingPunct="1"/>
            <a:r>
              <a:rPr lang="cs-CZ" altLang="en-US" sz="2800" smtClean="0">
                <a:latin typeface="Garamond" pitchFamily="18" charset="0"/>
              </a:rPr>
              <a:t>Při rozhodnutí, zda určitý orgán může být pokládán za nezávislý na výkonné moci, je nutno přihlédnout:</a:t>
            </a:r>
          </a:p>
          <a:p>
            <a:pPr lvl="1" eaLnBrk="1" hangingPunct="1"/>
            <a:r>
              <a:rPr lang="cs-CZ" altLang="en-US" sz="2000" smtClean="0">
                <a:latin typeface="Garamond" pitchFamily="18" charset="0"/>
              </a:rPr>
              <a:t>ke způsobu jmenování </a:t>
            </a:r>
          </a:p>
          <a:p>
            <a:pPr lvl="1" eaLnBrk="1" hangingPunct="1"/>
            <a:r>
              <a:rPr lang="cs-CZ" altLang="en-US" sz="2000" smtClean="0">
                <a:latin typeface="Garamond" pitchFamily="18" charset="0"/>
              </a:rPr>
              <a:t>délce mandátu jeho členů </a:t>
            </a:r>
          </a:p>
          <a:p>
            <a:pPr lvl="1" eaLnBrk="1" hangingPunct="1"/>
            <a:r>
              <a:rPr lang="cs-CZ" altLang="en-US" sz="2000" smtClean="0">
                <a:latin typeface="Garamond" pitchFamily="18" charset="0"/>
              </a:rPr>
              <a:t>k existenci záruk proti vnějším tlakům </a:t>
            </a:r>
          </a:p>
          <a:p>
            <a:pPr lvl="1" eaLnBrk="1" hangingPunct="1"/>
            <a:r>
              <a:rPr lang="cs-CZ" altLang="en-US" sz="2000" smtClean="0">
                <a:latin typeface="Garamond" pitchFamily="18" charset="0"/>
              </a:rPr>
              <a:t>k tomu, zda orgán budí zdání nezávislosti: </a:t>
            </a:r>
            <a:r>
              <a:rPr lang="cs-CZ" altLang="en-US" sz="2000" i="1" smtClean="0">
                <a:latin typeface="Garamond" pitchFamily="18" charset="0"/>
              </a:rPr>
              <a:t>„spravedlnost musí být nejen uskutečňována, ale musí být vidět, že je uskutečňována“</a:t>
            </a:r>
            <a:endParaRPr lang="cs-CZ" altLang="en-US" sz="2000" smtClean="0">
              <a:latin typeface="Garamond" pitchFamily="18" charset="0"/>
            </a:endParaRPr>
          </a:p>
        </p:txBody>
      </p:sp>
      <p:sp>
        <p:nvSpPr>
          <p:cNvPr id="30724"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Nezávislost soudů a soudců</a:t>
            </a:r>
          </a:p>
        </p:txBody>
      </p:sp>
      <p:sp>
        <p:nvSpPr>
          <p:cNvPr id="31747" name="Rectangle 3"/>
          <p:cNvSpPr>
            <a:spLocks noGrp="1" noChangeArrowheads="1"/>
          </p:cNvSpPr>
          <p:nvPr>
            <p:ph sz="quarter" idx="1"/>
          </p:nvPr>
        </p:nvSpPr>
        <p:spPr>
          <a:xfrm>
            <a:off x="457200" y="1600200"/>
            <a:ext cx="7467600" cy="4873625"/>
          </a:xfrm>
        </p:spPr>
        <p:txBody>
          <a:bodyPr/>
          <a:lstStyle/>
          <a:p>
            <a:pPr eaLnBrk="1" hangingPunct="1">
              <a:lnSpc>
                <a:spcPct val="80000"/>
              </a:lnSpc>
            </a:pPr>
            <a:r>
              <a:rPr lang="cs-CZ" altLang="en-US" sz="2800" smtClean="0">
                <a:latin typeface="Garamond" pitchFamily="18" charset="0"/>
              </a:rPr>
              <a:t>Místo střetu organizačního ústavního práva (dělba moci) a lidských práv</a:t>
            </a:r>
          </a:p>
          <a:p>
            <a:pPr eaLnBrk="1" hangingPunct="1">
              <a:lnSpc>
                <a:spcPct val="80000"/>
              </a:lnSpc>
            </a:pPr>
            <a:r>
              <a:rPr lang="cs-CZ" altLang="en-US" sz="2800" smtClean="0">
                <a:latin typeface="Garamond" pitchFamily="18" charset="0"/>
              </a:rPr>
              <a:t>Obdobně ÚS v</a:t>
            </a:r>
          </a:p>
          <a:p>
            <a:pPr lvl="1" eaLnBrk="1" hangingPunct="1">
              <a:lnSpc>
                <a:spcPct val="80000"/>
              </a:lnSpc>
            </a:pPr>
            <a:r>
              <a:rPr lang="cs-CZ" altLang="en-US" sz="2400" smtClean="0">
                <a:latin typeface="Garamond" pitchFamily="18" charset="0"/>
              </a:rPr>
              <a:t>Pl. ÚS 7/02 (zákon o soudech a soudcích – návrh prezidenta Havla)</a:t>
            </a:r>
          </a:p>
          <a:p>
            <a:pPr lvl="1" eaLnBrk="1" hangingPunct="1">
              <a:lnSpc>
                <a:spcPct val="80000"/>
              </a:lnSpc>
            </a:pPr>
            <a:r>
              <a:rPr lang="pl-PL" altLang="en-US" sz="2400" smtClean="0">
                <a:latin typeface="Garamond" pitchFamily="18" charset="0"/>
              </a:rPr>
              <a:t>Pl.ÚS 18/06 (odvolání Ivy Brožové)</a:t>
            </a:r>
          </a:p>
          <a:p>
            <a:pPr lvl="1" eaLnBrk="1" hangingPunct="1">
              <a:lnSpc>
                <a:spcPct val="80000"/>
              </a:lnSpc>
            </a:pPr>
            <a:r>
              <a:rPr lang="cs-CZ" altLang="en-US" sz="2400" smtClean="0">
                <a:latin typeface="Garamond" pitchFamily="18" charset="0"/>
              </a:rPr>
              <a:t>Pl. ÚS 39/08 (přidělování soudců k MSp a další formy personální korupce – opakované jmenování předsedů a místopředsedů, možnost dočasně zprostit výkonu funkce předsedu a místopředsedu v případě zahájeného kárného řízení)</a:t>
            </a:r>
          </a:p>
          <a:p>
            <a:pPr lvl="1" eaLnBrk="1" hangingPunct="1">
              <a:lnSpc>
                <a:spcPct val="80000"/>
              </a:lnSpc>
            </a:pPr>
            <a:r>
              <a:rPr lang="cs-CZ" altLang="en-US" sz="2400" smtClean="0">
                <a:latin typeface="Garamond" pitchFamily="18" charset="0"/>
              </a:rPr>
              <a:t>Nekonečný příběh soudcovských platů….</a:t>
            </a:r>
          </a:p>
        </p:txBody>
      </p:sp>
      <p:sp>
        <p:nvSpPr>
          <p:cNvPr id="31748"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cs-CZ" altLang="en-US" smtClean="0"/>
              <a:t>Právo na spravedlivý proces 3 – přístup k soudu a nároky na soud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Soud a soudce - nestranný</a:t>
            </a:r>
          </a:p>
        </p:txBody>
      </p:sp>
      <p:sp>
        <p:nvSpPr>
          <p:cNvPr id="32771"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Šimíček: </a:t>
            </a:r>
            <a:r>
              <a:rPr lang="cs-CZ" altLang="en-US" i="1" smtClean="0">
                <a:latin typeface="Garamond" pitchFamily="18" charset="0"/>
              </a:rPr>
              <a:t>„nestrannost soudce je pak především subjektivní kategorií, vyjadřující vnitřní psychický vztah soudce k projednávané věci v širším smyslu (…) což je zejm. záležitostí odpovědnosti a svědomí samotného soudce.“</a:t>
            </a:r>
          </a:p>
          <a:p>
            <a:pPr eaLnBrk="1" hangingPunct="1"/>
            <a:r>
              <a:rPr lang="cs-CZ" altLang="en-US" smtClean="0">
                <a:latin typeface="Garamond" pitchFamily="18" charset="0"/>
              </a:rPr>
              <a:t>Opakem podjatost:</a:t>
            </a:r>
          </a:p>
          <a:p>
            <a:pPr lvl="1" eaLnBrk="1" hangingPunct="1"/>
            <a:r>
              <a:rPr lang="pt-BR" altLang="en-US" sz="2000" smtClean="0">
                <a:latin typeface="Garamond" pitchFamily="18" charset="0"/>
              </a:rPr>
              <a:t>§ 14–17a OSŘ, </a:t>
            </a:r>
            <a:endParaRPr lang="cs-CZ" altLang="en-US" sz="2000" smtClean="0">
              <a:latin typeface="Garamond" pitchFamily="18" charset="0"/>
            </a:endParaRPr>
          </a:p>
          <a:p>
            <a:pPr lvl="1" eaLnBrk="1" hangingPunct="1"/>
            <a:r>
              <a:rPr lang="pt-BR" altLang="en-US" sz="2000" smtClean="0">
                <a:latin typeface="Garamond" pitchFamily="18" charset="0"/>
              </a:rPr>
              <a:t>§ 8 SŘS, </a:t>
            </a:r>
            <a:endParaRPr lang="cs-CZ" altLang="en-US" sz="2000" smtClean="0">
              <a:latin typeface="Garamond" pitchFamily="18" charset="0"/>
            </a:endParaRPr>
          </a:p>
          <a:p>
            <a:pPr lvl="1" eaLnBrk="1" hangingPunct="1"/>
            <a:r>
              <a:rPr lang="pt-BR" altLang="en-US" sz="2000" smtClean="0">
                <a:latin typeface="Garamond" pitchFamily="18" charset="0"/>
              </a:rPr>
              <a:t>§ 30–31 TŘ,</a:t>
            </a:r>
            <a:endParaRPr lang="cs-CZ" altLang="en-US" sz="2000" smtClean="0">
              <a:latin typeface="Garamond"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cs-CZ" dirty="0" smtClean="0">
                <a:latin typeface="Garamond" panose="02020404030301010803" pitchFamily="18" charset="0"/>
              </a:rPr>
              <a:t>Soud a soudce - nestranný</a:t>
            </a:r>
          </a:p>
        </p:txBody>
      </p:sp>
      <p:sp>
        <p:nvSpPr>
          <p:cNvPr id="33795"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subjektivně (osobní nestrannost jednotlivých soudců) - Rozsudek velkého senátu ESLP Kyprianou proti Kypru ze dne 15. 12. 2007</a:t>
            </a:r>
          </a:p>
          <a:p>
            <a:pPr eaLnBrk="1" hangingPunct="1">
              <a:lnSpc>
                <a:spcPct val="90000"/>
              </a:lnSpc>
            </a:pPr>
            <a:r>
              <a:rPr lang="cs-CZ" altLang="en-US" smtClean="0">
                <a:latin typeface="Garamond" pitchFamily="18" charset="0"/>
              </a:rPr>
              <a:t>objektivně (způsob složení soudu a jaký dojem vyvolává navenek) - Rozsudek ESLP Tocono a Profesorii Prometeisti proti Moldavsku ze dne 26. 6. 2007</a:t>
            </a:r>
          </a:p>
        </p:txBody>
      </p:sp>
      <p:sp>
        <p:nvSpPr>
          <p:cNvPr id="33796"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Soud a soudce - nestranný</a:t>
            </a:r>
          </a:p>
        </p:txBody>
      </p:sp>
      <p:sp>
        <p:nvSpPr>
          <p:cNvPr id="34819" name="Zástupný symbol pro obsah 2"/>
          <p:cNvSpPr>
            <a:spLocks noGrp="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Soudce je pokládán za subjektivně nestranného, dokud není prokázán opak: </a:t>
            </a:r>
          </a:p>
          <a:p>
            <a:pPr lvl="1" eaLnBrk="1" hangingPunct="1">
              <a:lnSpc>
                <a:spcPct val="90000"/>
              </a:lnSpc>
            </a:pPr>
            <a:r>
              <a:rPr lang="cs-CZ" altLang="en-US" sz="2000" smtClean="0">
                <a:latin typeface="Garamond" pitchFamily="18" charset="0"/>
              </a:rPr>
              <a:t>Sander proti UK 2000: porotní soud nebyl nestranný, když – jak ohlásil soudci (který k tomu pak nepřihlédl a jen se ujistil, že své předsudky porotci nebudou zohledňovat) jeden porotce – dělali ostatní porotci při projednávání případu barevného člověka rasově motivované vtipy (otázka, jestli lze přihlížet k tomu, co je in camera....).</a:t>
            </a:r>
          </a:p>
          <a:p>
            <a:pPr lvl="1" eaLnBrk="1" hangingPunct="1">
              <a:lnSpc>
                <a:spcPct val="90000"/>
              </a:lnSpc>
            </a:pPr>
            <a:r>
              <a:rPr lang="cs-CZ" altLang="en-US" sz="2000" smtClean="0">
                <a:latin typeface="Garamond" pitchFamily="18" charset="0"/>
              </a:rPr>
              <a:t>Soudce to chtěl vyřešit pouze „projevem“</a:t>
            </a:r>
          </a:p>
          <a:p>
            <a:pPr lvl="1" eaLnBrk="1" hangingPunct="1">
              <a:lnSpc>
                <a:spcPct val="90000"/>
              </a:lnSpc>
            </a:pPr>
            <a:r>
              <a:rPr lang="cs-CZ" altLang="en-US" sz="2000" smtClean="0">
                <a:latin typeface="Garamond" pitchFamily="18" charset="0"/>
              </a:rPr>
              <a:t>ESLP dal hlavní váhu tomu, že měl </a:t>
            </a:r>
            <a:r>
              <a:rPr lang="cs-CZ" altLang="en-US" sz="2000" i="1" smtClean="0">
                <a:latin typeface="Garamond" pitchFamily="18" charset="0"/>
              </a:rPr>
              <a:t>„na paměti pozornost, kterou by smluvní státy měly věnovat boji proti rasismu.“</a:t>
            </a:r>
          </a:p>
          <a:p>
            <a:pPr eaLnBrk="1" hangingPunct="1"/>
            <a:endParaRPr lang="cs-CZ" altLang="en-US" smtClean="0">
              <a:latin typeface="Garamond"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cs-CZ" dirty="0" smtClean="0">
                <a:latin typeface="Garamond" panose="02020404030301010803" pitchFamily="18" charset="0"/>
              </a:rPr>
              <a:t>Soud a soudce - nestranný</a:t>
            </a:r>
          </a:p>
        </p:txBody>
      </p:sp>
      <p:sp>
        <p:nvSpPr>
          <p:cNvPr id="35843" name="Rectangle 3"/>
          <p:cNvSpPr>
            <a:spLocks noGrp="1" noChangeArrowheads="1"/>
          </p:cNvSpPr>
          <p:nvPr>
            <p:ph sz="quarter" idx="1"/>
          </p:nvPr>
        </p:nvSpPr>
        <p:spPr>
          <a:xfrm>
            <a:off x="457200" y="1600200"/>
            <a:ext cx="7467600" cy="4873625"/>
          </a:xfrm>
        </p:spPr>
        <p:txBody>
          <a:bodyPr/>
          <a:lstStyle/>
          <a:p>
            <a:pPr eaLnBrk="1" hangingPunct="1"/>
            <a:r>
              <a:rPr lang="cs-CZ" altLang="en-US" sz="2000" smtClean="0">
                <a:latin typeface="Garamond" pitchFamily="18" charset="0"/>
              </a:rPr>
              <a:t>Soudce se nesmí otevřeně hádat s účastníkem řízení: Buscemi proti Itálii 1999: soudce před vynesením rozhodnutí si s účastníkem vyměňoval „nóty“ v tisku, dle ESLP byl proto podjatý, byť se z jeho strany jednalo na reakce na stěžovatelovy provokace – omezení kompenzované limitem svobody projevu při kritice soudců</a:t>
            </a:r>
          </a:p>
          <a:p>
            <a:pPr eaLnBrk="1" hangingPunct="1"/>
            <a:r>
              <a:rPr lang="cs-CZ" altLang="en-US" sz="2000" smtClean="0">
                <a:latin typeface="Garamond" pitchFamily="18" charset="0"/>
              </a:rPr>
              <a:t>Otázka, jestli podjatost vzniká už komentováním vlastního rozsudku…..? Tři inženýři po dvaceti letech aneb příběh opravdového kariéristy: nález I. ÚS 722/05 z magického dne 7. 7. 2007. </a:t>
            </a:r>
          </a:p>
          <a:p>
            <a:pPr eaLnBrk="1" hangingPunct="1"/>
            <a:r>
              <a:rPr lang="cs-CZ" altLang="en-US" sz="2000" smtClean="0">
                <a:latin typeface="Garamond" pitchFamily="18" charset="0"/>
              </a:rPr>
              <a:t>Další samostatnou kapitolu tvoří otázka, do jaké míry ohrožuje nestrannost soudce jeho předchozí vztah k rozhodované věci – zejména ve státech, kde není neslučitelnost legislativy a justice</a:t>
            </a:r>
          </a:p>
          <a:p>
            <a:pPr eaLnBrk="1" hangingPunct="1"/>
            <a:r>
              <a:rPr lang="cs-CZ" altLang="en-US" sz="2000" smtClean="0">
                <a:latin typeface="Garamond" pitchFamily="18" charset="0"/>
              </a:rPr>
              <a:t>A spousta problémů ad hoc……  </a:t>
            </a:r>
          </a:p>
        </p:txBody>
      </p:sp>
      <p:sp>
        <p:nvSpPr>
          <p:cNvPr id="35844"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cs-CZ" altLang="en-US" smtClean="0"/>
              <a:t>Právo na spravedlivý proces 3 – přístup k soudu a nároky na soud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Zřízený zákonem</a:t>
            </a:r>
          </a:p>
        </p:txBody>
      </p:sp>
      <p:sp>
        <p:nvSpPr>
          <p:cNvPr id="36867"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z="2800" i="1" smtClean="0">
                <a:latin typeface="Garamond" pitchFamily="18" charset="0"/>
              </a:rPr>
              <a:t>„Čl.91 </a:t>
            </a:r>
          </a:p>
          <a:p>
            <a:pPr eaLnBrk="1" hangingPunct="1">
              <a:lnSpc>
                <a:spcPct val="90000"/>
              </a:lnSpc>
              <a:buFont typeface="Wingdings" pitchFamily="2" charset="2"/>
              <a:buNone/>
            </a:pPr>
            <a:r>
              <a:rPr lang="cs-CZ" altLang="en-US" sz="2800" i="1" smtClean="0">
                <a:latin typeface="Garamond" pitchFamily="18" charset="0"/>
              </a:rPr>
              <a:t>	(1) Soustavu soudů tvoří Nejvyšší soud, Nejvyšší správní soud, vrchní, krajské a okresní soudy. Zákon může stanovit jejich jiné označení. </a:t>
            </a:r>
          </a:p>
          <a:p>
            <a:pPr eaLnBrk="1" hangingPunct="1">
              <a:lnSpc>
                <a:spcPct val="90000"/>
              </a:lnSpc>
              <a:buFont typeface="Wingdings" pitchFamily="2" charset="2"/>
              <a:buNone/>
            </a:pPr>
            <a:r>
              <a:rPr lang="cs-CZ" altLang="en-US" sz="2800" i="1" smtClean="0">
                <a:latin typeface="Garamond" pitchFamily="18" charset="0"/>
              </a:rPr>
              <a:t>	(2) Působnost a organizaci soudů stanoví zákon.“</a:t>
            </a:r>
          </a:p>
          <a:p>
            <a:pPr eaLnBrk="1" hangingPunct="1">
              <a:lnSpc>
                <a:spcPct val="90000"/>
              </a:lnSpc>
            </a:pPr>
            <a:r>
              <a:rPr lang="cs-CZ" altLang="en-US" sz="2800" smtClean="0">
                <a:latin typeface="Garamond" pitchFamily="18" charset="0"/>
              </a:rPr>
              <a:t>Aby nepodléhal rychlým vlivům výkonné moci </a:t>
            </a:r>
          </a:p>
          <a:p>
            <a:pPr lvl="1" eaLnBrk="1" hangingPunct="1">
              <a:lnSpc>
                <a:spcPct val="90000"/>
              </a:lnSpc>
            </a:pPr>
            <a:r>
              <a:rPr lang="cs-CZ" altLang="en-US" sz="2400" smtClean="0">
                <a:latin typeface="Garamond" pitchFamily="18" charset="0"/>
              </a:rPr>
              <a:t>Findlay proti UK 1997: britské vojenské soudy to nesplňovaly, svolávány důstojníkem, který byl nadřízen členům soudu a mohl je rozpustit či odmítnout jejich rozhodnutí</a:t>
            </a:r>
          </a:p>
        </p:txBody>
      </p:sp>
      <p:sp>
        <p:nvSpPr>
          <p:cNvPr id="36868"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Historie</a:t>
            </a:r>
          </a:p>
        </p:txBody>
      </p:sp>
      <p:sp>
        <p:nvSpPr>
          <p:cNvPr id="10243" name="Rectangle 3"/>
          <p:cNvSpPr>
            <a:spLocks noGrp="1" noChangeArrowheads="1"/>
          </p:cNvSpPr>
          <p:nvPr>
            <p:ph type="body" sz="half" idx="1"/>
          </p:nvPr>
        </p:nvSpPr>
        <p:spPr/>
        <p:txBody>
          <a:bodyPr/>
          <a:lstStyle/>
          <a:p>
            <a:pPr eaLnBrk="1" hangingPunct="1">
              <a:lnSpc>
                <a:spcPct val="80000"/>
              </a:lnSpc>
            </a:pPr>
            <a:r>
              <a:rPr lang="cs-CZ" altLang="en-US" sz="2000" smtClean="0">
                <a:latin typeface="Garamond" pitchFamily="18" charset="0"/>
              </a:rPr>
              <a:t>Historicky jedno z nejstarších: už v čl. XXI Magny Charty Libertatum: </a:t>
            </a:r>
            <a:r>
              <a:rPr lang="cs-CZ" altLang="en-US" sz="2000" i="1" smtClean="0">
                <a:latin typeface="Garamond" pitchFamily="18" charset="0"/>
              </a:rPr>
              <a:t>„</a:t>
            </a:r>
            <a:r>
              <a:rPr lang="en-US" altLang="en-US" sz="2000" i="1" smtClean="0">
                <a:latin typeface="Garamond" pitchFamily="18" charset="0"/>
              </a:rPr>
              <a:t>XXIX. NO Freeman shall be taken or imprisoned, or be disseised of his Freehold, or Liberties, or free Customs, or be outlawed, or exiled, or any other wise destroyed; nor will We not pass upon him, nor condemn him, but by lawful judgment of his Peers, or by the Law of the Land. We will sell to no man, we will not deny or defer to any man either Justice or Right.“ </a:t>
            </a:r>
            <a:endParaRPr lang="cs-CZ" altLang="en-US" sz="2000" i="1" smtClean="0">
              <a:latin typeface="Garamond" pitchFamily="18" charset="0"/>
            </a:endParaRPr>
          </a:p>
        </p:txBody>
      </p:sp>
      <p:pic>
        <p:nvPicPr>
          <p:cNvPr id="10244" name="Picture 5" descr="800px-Magna_Carta"/>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484438" y="3716338"/>
            <a:ext cx="3730625" cy="2486025"/>
          </a:xfrm>
          <a:noFill/>
        </p:spPr>
      </p:pic>
      <p:sp>
        <p:nvSpPr>
          <p:cNvPr id="10245" name="Zástupný symbol pro zápatí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alt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fontAlgn="auto" hangingPunct="1">
              <a:spcAft>
                <a:spcPts val="0"/>
              </a:spcAft>
              <a:defRPr/>
            </a:pPr>
            <a:r>
              <a:rPr lang="cs-CZ" dirty="0" smtClean="0">
                <a:latin typeface="Garamond" panose="02020404030301010803" pitchFamily="18" charset="0"/>
              </a:rPr>
              <a:t>Právo na zákonného soudce</a:t>
            </a:r>
          </a:p>
        </p:txBody>
      </p:sp>
      <p:sp>
        <p:nvSpPr>
          <p:cNvPr id="37891"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Kontra v některých zemích je běžné rozdělování věcí soudcům ad hoc předsedou soudu podle odbornosti (viz Irsko)</a:t>
            </a:r>
          </a:p>
          <a:p>
            <a:pPr eaLnBrk="1" hangingPunct="1">
              <a:lnSpc>
                <a:spcPct val="90000"/>
              </a:lnSpc>
            </a:pPr>
            <a:r>
              <a:rPr lang="cs-CZ" altLang="en-US" smtClean="0">
                <a:latin typeface="Garamond" pitchFamily="18" charset="0"/>
              </a:rPr>
              <a:t>Tradice rozvrhů práce je již starorakouská a prvorepubliková, ovšem historická zkušenost s ad hoc přidělováním věcí „spolehlivým soudcům“ (viz IV. ÚS 23/05) tomu dodala ústavní rozměr</a:t>
            </a:r>
          </a:p>
        </p:txBody>
      </p:sp>
      <p:sp>
        <p:nvSpPr>
          <p:cNvPr id="37892"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fontAlgn="auto" hangingPunct="1">
              <a:spcAft>
                <a:spcPts val="0"/>
              </a:spcAft>
              <a:defRPr/>
            </a:pPr>
            <a:r>
              <a:rPr lang="cs-CZ" dirty="0" smtClean="0">
                <a:latin typeface="Garamond" panose="02020404030301010803" pitchFamily="18" charset="0"/>
              </a:rPr>
              <a:t>Právo na zákonného soudce</a:t>
            </a:r>
          </a:p>
        </p:txBody>
      </p:sp>
      <p:sp>
        <p:nvSpPr>
          <p:cNvPr id="38915" name="Rectangle 3"/>
          <p:cNvSpPr>
            <a:spLocks noGrp="1" noChangeArrowheads="1"/>
          </p:cNvSpPr>
          <p:nvPr>
            <p:ph sz="quarter" idx="1"/>
          </p:nvPr>
        </p:nvSpPr>
        <p:spPr>
          <a:xfrm>
            <a:off x="457200" y="1600200"/>
            <a:ext cx="7467600" cy="4873625"/>
          </a:xfrm>
        </p:spPr>
        <p:txBody>
          <a:bodyPr/>
          <a:lstStyle/>
          <a:p>
            <a:pPr eaLnBrk="1" hangingPunct="1">
              <a:lnSpc>
                <a:spcPct val="80000"/>
              </a:lnSpc>
            </a:pPr>
            <a:r>
              <a:rPr lang="cs-CZ" altLang="en-US" sz="2800" smtClean="0">
                <a:latin typeface="Garamond" pitchFamily="18" charset="0"/>
              </a:rPr>
              <a:t>IV. ÚS 307/03:</a:t>
            </a:r>
            <a:r>
              <a:rPr lang="cs-CZ" altLang="en-US" sz="2800" i="1" smtClean="0">
                <a:latin typeface="Garamond" pitchFamily="18" charset="0"/>
              </a:rPr>
              <a:t> „Ústavní imperativ, dle něhož "nikdo nesmí být odňat svému zákonnému soudci", je ochranou především proti libovolnému či účelovému obsazení jednajícího soudu ad hoc. Základní právo na zákonného soudce (tj. příslušnost soudu a soudce) není vyčerpáno jen zákonným vymezením věcné, funkční a místní příslušnosti soudu, ani pouhým zákonným vymezením obsazení soudu. Součástí základního práva na zákonného soudce je i zásada přidělování soudní agendy a určení složení senátů na základě pravidel, obsažených v rozvrhu práce soudů.“</a:t>
            </a:r>
          </a:p>
        </p:txBody>
      </p:sp>
      <p:sp>
        <p:nvSpPr>
          <p:cNvPr id="38916"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cs-CZ" alt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Resumé</a:t>
            </a:r>
          </a:p>
        </p:txBody>
      </p:sp>
      <p:sp>
        <p:nvSpPr>
          <p:cNvPr id="39939"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Co jsme probrali:</a:t>
            </a:r>
          </a:p>
          <a:p>
            <a:pPr lvl="1" eaLnBrk="1" hangingPunct="1"/>
            <a:r>
              <a:rPr lang="cs-CZ" altLang="en-US" sz="2400" smtClean="0">
                <a:latin typeface="Garamond" pitchFamily="18" charset="0"/>
              </a:rPr>
              <a:t>Úrovně ochrany spravedlivého procesu</a:t>
            </a:r>
          </a:p>
          <a:p>
            <a:pPr lvl="1" eaLnBrk="1" hangingPunct="1"/>
            <a:r>
              <a:rPr lang="cs-CZ" altLang="en-US" sz="2400" smtClean="0">
                <a:latin typeface="Garamond" pitchFamily="18" charset="0"/>
              </a:rPr>
              <a:t>Obsah ochrany</a:t>
            </a:r>
          </a:p>
          <a:p>
            <a:pPr lvl="2" eaLnBrk="1" hangingPunct="1"/>
            <a:r>
              <a:rPr lang="cs-CZ" altLang="en-US" smtClean="0">
                <a:latin typeface="Garamond" pitchFamily="18" charset="0"/>
              </a:rPr>
              <a:t>Právo na přístup k soudu</a:t>
            </a:r>
          </a:p>
          <a:p>
            <a:pPr lvl="2" eaLnBrk="1" hangingPunct="1"/>
            <a:r>
              <a:rPr lang="cs-CZ" altLang="en-US" b="1" smtClean="0">
                <a:latin typeface="Garamond" pitchFamily="18" charset="0"/>
              </a:rPr>
              <a:t>Nároky na soud a soudce: Nezávislý, Nestranný, Zřízený zákonem, Zákonný soudce</a:t>
            </a:r>
          </a:p>
          <a:p>
            <a:pPr lvl="2" eaLnBrk="1" hangingPunct="1"/>
            <a:r>
              <a:rPr lang="cs-CZ" altLang="en-US" smtClean="0">
                <a:latin typeface="Garamond" pitchFamily="18" charset="0"/>
              </a:rPr>
              <a:t>Náležitosti řízení obecně</a:t>
            </a:r>
          </a:p>
          <a:p>
            <a:pPr lvl="2" eaLnBrk="1" hangingPunct="1"/>
            <a:r>
              <a:rPr lang="cs-CZ" altLang="en-US" smtClean="0">
                <a:latin typeface="Garamond" pitchFamily="18" charset="0"/>
              </a:rPr>
              <a:t>Výčet náležitostí trestního řízení</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r>
              <a:rPr lang="cs-CZ" smtClean="0">
                <a:latin typeface="Garamond" panose="02020404030301010803" pitchFamily="18" charset="0"/>
              </a:rPr>
              <a:t>Historie</a:t>
            </a:r>
          </a:p>
        </p:txBody>
      </p:sp>
      <p:sp>
        <p:nvSpPr>
          <p:cNvPr id="11267"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Později Habeas Corpus Act 1679</a:t>
            </a:r>
          </a:p>
          <a:p>
            <a:pPr eaLnBrk="1" hangingPunct="1">
              <a:lnSpc>
                <a:spcPct val="90000"/>
              </a:lnSpc>
            </a:pPr>
            <a:r>
              <a:rPr lang="cs-CZ" altLang="en-US" smtClean="0">
                <a:latin typeface="Garamond" pitchFamily="18" charset="0"/>
              </a:rPr>
              <a:t>Článek 1 Bill of Rights 1689, články 7-9 Deklarace práv člověka a občana, Dodatek V-VIII U. S. Bill of Rights </a:t>
            </a:r>
          </a:p>
          <a:p>
            <a:pPr eaLnBrk="1" hangingPunct="1">
              <a:lnSpc>
                <a:spcPct val="90000"/>
              </a:lnSpc>
            </a:pPr>
            <a:r>
              <a:rPr lang="cs-CZ" altLang="en-US" smtClean="0">
                <a:latin typeface="Garamond" pitchFamily="18" charset="0"/>
              </a:rPr>
              <a:t>Literární ukázka</a:t>
            </a:r>
          </a:p>
          <a:p>
            <a:pPr eaLnBrk="1" hangingPunct="1">
              <a:lnSpc>
                <a:spcPct val="90000"/>
              </a:lnSpc>
            </a:pPr>
            <a:r>
              <a:rPr lang="cs-CZ" altLang="en-US" smtClean="0">
                <a:latin typeface="Garamond" pitchFamily="18" charset="0"/>
              </a:rPr>
              <a:t>U nás Stadionova ústava: </a:t>
            </a:r>
          </a:p>
          <a:p>
            <a:pPr lvl="1" eaLnBrk="1" hangingPunct="1">
              <a:lnSpc>
                <a:spcPct val="90000"/>
              </a:lnSpc>
            </a:pPr>
            <a:r>
              <a:rPr lang="cs-CZ" altLang="en-US" sz="2000" i="1" smtClean="0">
                <a:latin typeface="Garamond" pitchFamily="18" charset="0"/>
              </a:rPr>
              <a:t>„§ 24 V žádné zemi korunní nesmí mezi příslušníky jejími a příslušníky jiné země korunní jaký rozdíl býti ve právu občanském ani v hrdelním, v řízení právním ani v rozdělení veřejných břemen. Rozsudky soudů všech korunních zemí rakouských, nabyvše moci právní, mají ve všech těch zemích stejnou platnost i mohou být vykonány</a:t>
            </a:r>
          </a:p>
          <a:p>
            <a:pPr lvl="1" eaLnBrk="1" hangingPunct="1">
              <a:lnSpc>
                <a:spcPct val="90000"/>
              </a:lnSpc>
            </a:pPr>
            <a:r>
              <a:rPr lang="cs-CZ" altLang="en-US" sz="2000" i="1" smtClean="0">
                <a:latin typeface="Garamond" pitchFamily="18" charset="0"/>
              </a:rPr>
              <a:t> § 27 Všickni občané rakouští jsou sobě vespolek před zákonem rovni, i poddáni jsou stejnému osobnímu soudu.“</a:t>
            </a:r>
          </a:p>
          <a:p>
            <a:pPr eaLnBrk="1" hangingPunct="1">
              <a:lnSpc>
                <a:spcPct val="90000"/>
              </a:lnSpc>
            </a:pPr>
            <a:endParaRPr lang="cs-CZ" altLang="en-US" smtClean="0">
              <a:latin typeface="Garamond" pitchFamily="18" charset="0"/>
            </a:endParaRPr>
          </a:p>
        </p:txBody>
      </p:sp>
      <p:sp>
        <p:nvSpPr>
          <p:cNvPr id="11268"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Úrovně ochrany</a:t>
            </a:r>
          </a:p>
        </p:txBody>
      </p:sp>
      <p:sp>
        <p:nvSpPr>
          <p:cNvPr id="12291"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Hlava V. Listiny + čl. 81, 82, 90, 95, 96  Ústavy</a:t>
            </a:r>
          </a:p>
          <a:p>
            <a:pPr lvl="1" eaLnBrk="1" hangingPunct="1"/>
            <a:r>
              <a:rPr lang="cs-CZ" altLang="en-US" smtClean="0">
                <a:latin typeface="Garamond" pitchFamily="18" charset="0"/>
              </a:rPr>
              <a:t>141/1961 Sb., trestní řád</a:t>
            </a:r>
          </a:p>
          <a:p>
            <a:pPr lvl="1" eaLnBrk="1" hangingPunct="1"/>
            <a:r>
              <a:rPr lang="cs-CZ" altLang="en-US" smtClean="0">
                <a:latin typeface="Garamond" pitchFamily="18" charset="0"/>
              </a:rPr>
              <a:t>99/1963 Sb., občanský soudní řád</a:t>
            </a:r>
          </a:p>
          <a:p>
            <a:pPr lvl="1" eaLnBrk="1" hangingPunct="1"/>
            <a:r>
              <a:rPr lang="cs-CZ" altLang="en-US" smtClean="0">
                <a:latin typeface="Garamond" pitchFamily="18" charset="0"/>
              </a:rPr>
              <a:t>150/2002 Sb., soudní řád správní</a:t>
            </a:r>
          </a:p>
          <a:p>
            <a:pPr lvl="1" eaLnBrk="1" hangingPunct="1"/>
            <a:r>
              <a:rPr lang="cs-CZ" altLang="en-US" smtClean="0">
                <a:latin typeface="Garamond" pitchFamily="18" charset="0"/>
              </a:rPr>
              <a:t>6/2002 Sb., o soudech a soudcích</a:t>
            </a:r>
          </a:p>
          <a:p>
            <a:pPr lvl="1" eaLnBrk="1" hangingPunct="1"/>
            <a:r>
              <a:rPr lang="cs-CZ" altLang="en-US" smtClean="0">
                <a:latin typeface="Garamond" pitchFamily="18" charset="0"/>
              </a:rPr>
              <a:t>218/2003  Sb., o odpovědnosti mládeže za protiprávní činy a o soudnictví ve věcech mládeže</a:t>
            </a:r>
          </a:p>
          <a:p>
            <a:pPr lvl="1" eaLnBrk="1" hangingPunct="1"/>
            <a:r>
              <a:rPr lang="cs-CZ" altLang="en-US" smtClean="0">
                <a:latin typeface="Garamond" pitchFamily="18" charset="0"/>
              </a:rPr>
              <a:t>182/1993 Sb., o Ústavním soudu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Úrovně ochrany</a:t>
            </a:r>
          </a:p>
        </p:txBody>
      </p:sp>
      <p:sp>
        <p:nvSpPr>
          <p:cNvPr id="13315"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Listina základních práv EU – Hlava VI Soudnictví </a:t>
            </a:r>
          </a:p>
          <a:p>
            <a:pPr eaLnBrk="1" hangingPunct="1"/>
            <a:r>
              <a:rPr lang="cs-CZ" altLang="en-US" smtClean="0">
                <a:latin typeface="Garamond" pitchFamily="18" charset="0"/>
              </a:rPr>
              <a:t>Čl. 6 + 7 + Protokol č. 7 (čl. 2 a 3 a 4) Evropské úmluvy</a:t>
            </a:r>
          </a:p>
          <a:p>
            <a:pPr eaLnBrk="1" hangingPunct="1"/>
            <a:r>
              <a:rPr lang="cs-CZ" altLang="en-US" smtClean="0">
                <a:latin typeface="Garamond" pitchFamily="18" charset="0"/>
              </a:rPr>
              <a:t>Čl. 10 a 11 VDLP</a:t>
            </a:r>
          </a:p>
          <a:p>
            <a:pPr eaLnBrk="1" hangingPunct="1"/>
            <a:r>
              <a:rPr lang="cs-CZ" altLang="en-US" smtClean="0">
                <a:latin typeface="Garamond" pitchFamily="18" charset="0"/>
              </a:rPr>
              <a:t>Čl. 14 a 15 MPOPP</a:t>
            </a:r>
          </a:p>
          <a:p>
            <a:pPr eaLnBrk="1" hangingPunct="1"/>
            <a:endParaRPr lang="cs-CZ" altLang="en-US" smtClean="0">
              <a:latin typeface="Garamond"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Evropská úmluva – čl. 6</a:t>
            </a:r>
          </a:p>
        </p:txBody>
      </p:sp>
      <p:sp>
        <p:nvSpPr>
          <p:cNvPr id="14339" name="Zástupný symbol pro obsah 2"/>
          <p:cNvSpPr>
            <a:spLocks noGrp="1"/>
          </p:cNvSpPr>
          <p:nvPr>
            <p:ph sz="quarter" idx="1"/>
          </p:nvPr>
        </p:nvSpPr>
        <p:spPr>
          <a:xfrm>
            <a:off x="457200" y="1600200"/>
            <a:ext cx="7467600" cy="4873625"/>
          </a:xfrm>
        </p:spPr>
        <p:txBody>
          <a:bodyPr/>
          <a:lstStyle/>
          <a:p>
            <a:pPr eaLnBrk="1" hangingPunct="1">
              <a:buFont typeface="Wingdings" pitchFamily="2" charset="2"/>
              <a:buNone/>
            </a:pPr>
            <a:r>
              <a:rPr lang="cs-CZ" altLang="en-US" sz="1400" smtClean="0">
                <a:latin typeface="Garamond" pitchFamily="18" charset="0"/>
              </a:rPr>
              <a:t>Čl.6  Právo na spravedlivý proces</a:t>
            </a:r>
          </a:p>
          <a:p>
            <a:pPr eaLnBrk="1" hangingPunct="1">
              <a:buFont typeface="Wingdings" pitchFamily="2" charset="2"/>
              <a:buNone/>
            </a:pPr>
            <a:r>
              <a:rPr lang="cs-CZ" altLang="en-US" sz="1400" smtClean="0">
                <a:latin typeface="Garamond" pitchFamily="18" charset="0"/>
              </a:rPr>
              <a:t>1. Každý má právo na to, aby jeho záležitost byla spravedlivě, veřejně a v přiměřené lhůtě projednána nezávislým a nestranným soudem, zřízeným zákonem, který rozhodne o jeho </a:t>
            </a:r>
            <a:r>
              <a:rPr lang="cs-CZ" altLang="en-US" sz="1400" b="1" smtClean="0">
                <a:latin typeface="Garamond" pitchFamily="18" charset="0"/>
              </a:rPr>
              <a:t>občanských právech nebo závazcích nebo o oprávněnosti jakéhokoli trestního obvinění proti němu</a:t>
            </a:r>
            <a:r>
              <a:rPr lang="cs-CZ" altLang="en-US" sz="1400" smtClean="0">
                <a:latin typeface="Garamond" pitchFamily="18" charset="0"/>
              </a:rPr>
              <a:t>. Rozsudek musí být vyhlášen veřejně, avšak tisk a veřejnost mohou být vyloučeny buď po dobu celého nebo části procesu v zájmu mravnosti, veřejného pořádku nebo národní bezpečnosti v demokratické společnosti, nebo když to vyžadují zájmy nezletilých nebo ochrana soukromého života účastníků anebo, v rozsahu považovaném soudem za zcela nezbytný, pokud by, vzhledem ke zvláštním okolnostem, veřejnost řízení mohla být na újmu zájmům spravedlnosti.</a:t>
            </a:r>
          </a:p>
          <a:p>
            <a:pPr eaLnBrk="1" hangingPunct="1">
              <a:buFont typeface="Wingdings" pitchFamily="2" charset="2"/>
              <a:buNone/>
            </a:pPr>
            <a:r>
              <a:rPr lang="cs-CZ" altLang="en-US" sz="1400" smtClean="0">
                <a:latin typeface="Garamond" pitchFamily="18" charset="0"/>
              </a:rPr>
              <a:t>	2. Každý, kdo je obviněn z trestného činu, se považuje za nevinného, dokud jeho vina nebyla prokázána zákonným způsobem.</a:t>
            </a:r>
          </a:p>
          <a:p>
            <a:pPr eaLnBrk="1" hangingPunct="1">
              <a:buFont typeface="Wingdings" pitchFamily="2" charset="2"/>
              <a:buNone/>
            </a:pPr>
            <a:r>
              <a:rPr lang="cs-CZ" altLang="en-US" sz="1400" smtClean="0">
                <a:latin typeface="Garamond" pitchFamily="18" charset="0"/>
              </a:rPr>
              <a:t>	3. Každý, kdo je obviněn z trestného činu, má tato minimální práva:</a:t>
            </a:r>
          </a:p>
          <a:p>
            <a:pPr eaLnBrk="1" hangingPunct="1">
              <a:buFont typeface="Wingdings" pitchFamily="2" charset="2"/>
              <a:buNone/>
            </a:pPr>
            <a:r>
              <a:rPr lang="cs-CZ" altLang="en-US" sz="1200" smtClean="0">
                <a:latin typeface="Garamond" pitchFamily="18" charset="0"/>
              </a:rPr>
              <a:t>a) být neprodleně a v jazyce, jemuž rozumí, podrobně seznámen s povahou a důvodem obvinění proti němu; </a:t>
            </a:r>
          </a:p>
          <a:p>
            <a:pPr eaLnBrk="1" hangingPunct="1">
              <a:buFont typeface="Wingdings" pitchFamily="2" charset="2"/>
              <a:buNone/>
            </a:pPr>
            <a:r>
              <a:rPr lang="cs-CZ" altLang="en-US" sz="1200" smtClean="0">
                <a:latin typeface="Garamond" pitchFamily="18" charset="0"/>
              </a:rPr>
              <a:t>b) mít přiměřený čas a možnost k přípravě své obhajoby; </a:t>
            </a:r>
          </a:p>
          <a:p>
            <a:pPr eaLnBrk="1" hangingPunct="1">
              <a:buFont typeface="Wingdings" pitchFamily="2" charset="2"/>
              <a:buNone/>
            </a:pPr>
            <a:r>
              <a:rPr lang="cs-CZ" altLang="en-US" sz="1200" smtClean="0">
                <a:latin typeface="Garamond" pitchFamily="18" charset="0"/>
              </a:rPr>
              <a:t>c) obhajovat se osobně nebo za pomoci obhájce podle vlastního výběru nebo, pokud nemá prostředky na zaplacení obhájce, aby mu byl poskytnut bezplatně, jestliže to zájmy spravedlnosti vyžadují; </a:t>
            </a:r>
          </a:p>
          <a:p>
            <a:pPr eaLnBrk="1" hangingPunct="1">
              <a:buFont typeface="Wingdings" pitchFamily="2" charset="2"/>
              <a:buNone/>
            </a:pPr>
            <a:r>
              <a:rPr lang="cs-CZ" altLang="en-US" sz="1200" smtClean="0">
                <a:latin typeface="Garamond" pitchFamily="18" charset="0"/>
              </a:rPr>
              <a:t>d) vyslýchat nebo dát vyslýchat svědky proti sobě a dosáhnout předvolání a výslech svědků ve svůj prospěch za stejných podmínek, jako svědků proti sobě;</a:t>
            </a:r>
          </a:p>
          <a:p>
            <a:pPr eaLnBrk="1" hangingPunct="1">
              <a:buFont typeface="Wingdings" pitchFamily="2" charset="2"/>
              <a:buNone/>
            </a:pPr>
            <a:r>
              <a:rPr lang="cs-CZ" altLang="en-US" sz="1200" smtClean="0">
                <a:latin typeface="Garamond" pitchFamily="18" charset="0"/>
              </a:rPr>
              <a:t>e) mít bezplatnou pomoc tlumočníka, jestliže nerozumí jazyku používanému před soudem nebo tímto jazykem nemluví.</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latin typeface="Garamond" panose="02020404030301010803" pitchFamily="18" charset="0"/>
              </a:rPr>
              <a:t>Evropská úmluva – čl. 6</a:t>
            </a:r>
          </a:p>
        </p:txBody>
      </p:sp>
      <p:sp>
        <p:nvSpPr>
          <p:cNvPr id="15363" name="Zástupný symbol pro obsah 2"/>
          <p:cNvSpPr>
            <a:spLocks noGrp="1"/>
          </p:cNvSpPr>
          <p:nvPr>
            <p:ph sz="quarter" idx="1"/>
          </p:nvPr>
        </p:nvSpPr>
        <p:spPr>
          <a:xfrm>
            <a:off x="457200" y="1600200"/>
            <a:ext cx="7467600" cy="4873625"/>
          </a:xfrm>
        </p:spPr>
        <p:txBody>
          <a:bodyPr/>
          <a:lstStyle/>
          <a:p>
            <a:pPr eaLnBrk="1" hangingPunct="1"/>
            <a:r>
              <a:rPr lang="cs-CZ" altLang="en-US" smtClean="0">
                <a:latin typeface="Garamond" pitchFamily="18" charset="0"/>
              </a:rPr>
              <a:t>Samo o sobě jednoduché, ale tři „ale“…..</a:t>
            </a:r>
          </a:p>
          <a:p>
            <a:pPr lvl="1" eaLnBrk="1" hangingPunct="1"/>
            <a:r>
              <a:rPr lang="cs-CZ" altLang="en-US" smtClean="0">
                <a:latin typeface="Garamond" pitchFamily="18" charset="0"/>
              </a:rPr>
              <a:t>První ale: rozsah aplikace: </a:t>
            </a:r>
            <a:r>
              <a:rPr lang="cs-CZ" altLang="en-US" i="1" smtClean="0">
                <a:latin typeface="Garamond" pitchFamily="18" charset="0"/>
              </a:rPr>
              <a:t>„který rozhodne o jeho občanských právech nebo závazcích nebo o oprávněnosti jakéhokoli trestního obvinění proti němu“</a:t>
            </a:r>
          </a:p>
          <a:p>
            <a:pPr lvl="1" eaLnBrk="1" hangingPunct="1"/>
            <a:r>
              <a:rPr lang="cs-CZ" altLang="en-US" smtClean="0">
                <a:latin typeface="Garamond" pitchFamily="18" charset="0"/>
              </a:rPr>
              <a:t>Druhé ale: skrytá práva</a:t>
            </a:r>
          </a:p>
          <a:p>
            <a:pPr lvl="1" eaLnBrk="1" hangingPunct="1"/>
            <a:r>
              <a:rPr lang="cs-CZ" altLang="en-US" smtClean="0">
                <a:latin typeface="Garamond" pitchFamily="18" charset="0"/>
              </a:rPr>
              <a:t>Třetí ale: trestněprávní bonusy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fontAlgn="auto" hangingPunct="1">
              <a:spcAft>
                <a:spcPts val="0"/>
              </a:spcAft>
              <a:defRPr/>
            </a:pPr>
            <a:r>
              <a:rPr lang="cs-CZ" dirty="0" smtClean="0">
                <a:latin typeface="Garamond" panose="02020404030301010803" pitchFamily="18" charset="0"/>
              </a:rPr>
              <a:t>Evropská úmluva – čl. 6</a:t>
            </a:r>
          </a:p>
        </p:txBody>
      </p:sp>
      <p:sp>
        <p:nvSpPr>
          <p:cNvPr id="16387" name="Rectangle 3"/>
          <p:cNvSpPr>
            <a:spLocks noGrp="1" noChangeArrowheads="1"/>
          </p:cNvSpPr>
          <p:nvPr>
            <p:ph sz="quarter" idx="1"/>
          </p:nvPr>
        </p:nvSpPr>
        <p:spPr>
          <a:xfrm>
            <a:off x="457200" y="1600200"/>
            <a:ext cx="7467600" cy="4873625"/>
          </a:xfrm>
        </p:spPr>
        <p:txBody>
          <a:bodyPr/>
          <a:lstStyle/>
          <a:p>
            <a:pPr eaLnBrk="1" hangingPunct="1">
              <a:lnSpc>
                <a:spcPct val="90000"/>
              </a:lnSpc>
            </a:pPr>
            <a:r>
              <a:rPr lang="cs-CZ" altLang="en-US" smtClean="0">
                <a:latin typeface="Garamond" pitchFamily="18" charset="0"/>
              </a:rPr>
              <a:t>Anglické znění původně bylo „...rights and obligations in a suit at law...“ – inspirováno čl. 10 VDLP  </a:t>
            </a:r>
          </a:p>
          <a:p>
            <a:pPr eaLnBrk="1" hangingPunct="1">
              <a:lnSpc>
                <a:spcPct val="90000"/>
              </a:lnSpc>
            </a:pPr>
            <a:r>
              <a:rPr lang="cs-CZ" altLang="en-US" smtClean="0">
                <a:latin typeface="Garamond" pitchFamily="18" charset="0"/>
              </a:rPr>
              <a:t>Několik hodin před podepsáním bylo změněno na „civil rights and obligations...“,  </a:t>
            </a:r>
          </a:p>
          <a:p>
            <a:pPr lvl="1" eaLnBrk="1" hangingPunct="1">
              <a:lnSpc>
                <a:spcPct val="90000"/>
              </a:lnSpc>
            </a:pPr>
            <a:r>
              <a:rPr lang="cs-CZ" altLang="en-US" smtClean="0">
                <a:latin typeface="Garamond" pitchFamily="18" charset="0"/>
              </a:rPr>
              <a:t>jednak aby korespondovalo s francouzským „....ses droits et obligations de caractere civil“ </a:t>
            </a:r>
          </a:p>
          <a:p>
            <a:pPr lvl="1" eaLnBrk="1" hangingPunct="1">
              <a:lnSpc>
                <a:spcPct val="90000"/>
              </a:lnSpc>
            </a:pPr>
            <a:r>
              <a:rPr lang="cs-CZ" altLang="en-US" smtClean="0">
                <a:latin typeface="Garamond" pitchFamily="18" charset="0"/>
              </a:rPr>
              <a:t>jednak aby z dosahu prvého odstavce byla nade vší pochybnost vyřazena řízení správní</a:t>
            </a:r>
          </a:p>
        </p:txBody>
      </p:sp>
      <p:sp>
        <p:nvSpPr>
          <p:cNvPr id="16388" name="Zástupný symbol pro zápatí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alt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377</TotalTime>
  <Words>2538</Words>
  <Application>Microsoft Office PowerPoint</Application>
  <PresentationFormat>Předvádění na obrazovce (4:3)</PresentationFormat>
  <Paragraphs>192</Paragraphs>
  <Slides>32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Tahoma</vt:lpstr>
      <vt:lpstr>Arial</vt:lpstr>
      <vt:lpstr>Century Schoolbook</vt:lpstr>
      <vt:lpstr>Wingdings</vt:lpstr>
      <vt:lpstr>Wingdings 2</vt:lpstr>
      <vt:lpstr>Garamond</vt:lpstr>
      <vt:lpstr>Arkýř</vt:lpstr>
      <vt:lpstr>Právo na spravedlivý proces</vt:lpstr>
      <vt:lpstr>Úvod - Struktura</vt:lpstr>
      <vt:lpstr>Historie</vt:lpstr>
      <vt:lpstr>Historie</vt:lpstr>
      <vt:lpstr>Úrovně ochrany</vt:lpstr>
      <vt:lpstr>Úrovně ochrany</vt:lpstr>
      <vt:lpstr>Evropská úmluva – čl. 6</vt:lpstr>
      <vt:lpstr>Evropská úmluva – čl. 6</vt:lpstr>
      <vt:lpstr>Evropská úmluva – čl. 6</vt:lpstr>
      <vt:lpstr>Evropská úmluva – čl. 6</vt:lpstr>
      <vt:lpstr>Evropská úmluva – čl. 6</vt:lpstr>
      <vt:lpstr>Evropská úmluva – čl. 6</vt:lpstr>
      <vt:lpstr>Evropská úmluva – čl. 6</vt:lpstr>
      <vt:lpstr>Obsah čl. 6 Evropské úmluvy</vt:lpstr>
      <vt:lpstr>Obsah čl. 6 Evropské úmluvy</vt:lpstr>
      <vt:lpstr>Obsah čl. 6 Evropské úmluvy</vt:lpstr>
      <vt:lpstr>Obsah čl. 6 Evropské úmluvy</vt:lpstr>
      <vt:lpstr>Obsah čl. 6 Evropské úmluvy</vt:lpstr>
      <vt:lpstr>Obsah čl. 6 Evropské úmluvy</vt:lpstr>
      <vt:lpstr>Nároky na soud a soudce</vt:lpstr>
      <vt:lpstr>Soud a soudce - nezávislý</vt:lpstr>
      <vt:lpstr>Soud a soudce - nezávislý</vt:lpstr>
      <vt:lpstr>Soud a soudce - nezávislý</vt:lpstr>
      <vt:lpstr>Nezávislost soudů a soudců</vt:lpstr>
      <vt:lpstr>Soud a soudce - nestranný</vt:lpstr>
      <vt:lpstr>Soud a soudce - nestranný</vt:lpstr>
      <vt:lpstr>Soud a soudce - nestranný</vt:lpstr>
      <vt:lpstr>Soud a soudce - nestranný</vt:lpstr>
      <vt:lpstr>Zřízený zákonem</vt:lpstr>
      <vt:lpstr>Právo na zákonného soudce</vt:lpstr>
      <vt:lpstr>Právo na zákonného soudce</vt:lpstr>
      <vt:lpstr>Resumé</vt:lpstr>
    </vt:vector>
  </TitlesOfParts>
  <Company>NSSOUD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2-</dc:title>
  <dc:creator>Pavel Molek</dc:creator>
  <cp:lastModifiedBy>NP350</cp:lastModifiedBy>
  <cp:revision>49</cp:revision>
  <dcterms:created xsi:type="dcterms:W3CDTF">2010-08-20T15:14:06Z</dcterms:created>
  <dcterms:modified xsi:type="dcterms:W3CDTF">2015-03-23T14:58:41Z</dcterms:modified>
</cp:coreProperties>
</file>