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71" r:id="rId8"/>
    <p:sldId id="273" r:id="rId9"/>
    <p:sldId id="262" r:id="rId10"/>
    <p:sldId id="263" r:id="rId11"/>
    <p:sldId id="264" r:id="rId12"/>
    <p:sldId id="278" r:id="rId13"/>
    <p:sldId id="281" r:id="rId14"/>
    <p:sldId id="279" r:id="rId15"/>
    <p:sldId id="265" r:id="rId16"/>
    <p:sldId id="28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54D1-A42A-4DD5-86F1-2F8391BB0E8D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DC852F-69D6-4DD8-A616-E61F61547EF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54D1-A42A-4DD5-86F1-2F8391BB0E8D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852F-69D6-4DD8-A616-E61F61547E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54D1-A42A-4DD5-86F1-2F8391BB0E8D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852F-69D6-4DD8-A616-E61F61547E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54D1-A42A-4DD5-86F1-2F8391BB0E8D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852F-69D6-4DD8-A616-E61F61547E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54D1-A42A-4DD5-86F1-2F8391BB0E8D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852F-69D6-4DD8-A616-E61F61547EF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54D1-A42A-4DD5-86F1-2F8391BB0E8D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852F-69D6-4DD8-A616-E61F61547EF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54D1-A42A-4DD5-86F1-2F8391BB0E8D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852F-69D6-4DD8-A616-E61F61547EF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54D1-A42A-4DD5-86F1-2F8391BB0E8D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852F-69D6-4DD8-A616-E61F61547E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54D1-A42A-4DD5-86F1-2F8391BB0E8D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852F-69D6-4DD8-A616-E61F61547E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54D1-A42A-4DD5-86F1-2F8391BB0E8D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852F-69D6-4DD8-A616-E61F61547E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54D1-A42A-4DD5-86F1-2F8391BB0E8D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852F-69D6-4DD8-A616-E61F61547E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78454D1-A42A-4DD5-86F1-2F8391BB0E8D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8DC852F-69D6-4DD8-A616-E61F61547EF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práva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Přednáška </a:t>
            </a:r>
            <a:r>
              <a:rPr lang="cs-CZ" b="1" dirty="0" err="1" smtClean="0"/>
              <a:t>LPaS</a:t>
            </a:r>
            <a:r>
              <a:rPr lang="cs-CZ" b="1" dirty="0" smtClean="0"/>
              <a:t> </a:t>
            </a:r>
            <a:r>
              <a:rPr lang="cs-CZ" b="1" dirty="0" smtClean="0"/>
              <a:t>14. </a:t>
            </a:r>
            <a:r>
              <a:rPr lang="cs-CZ" b="1" dirty="0" smtClean="0"/>
              <a:t>4. 2015</a:t>
            </a:r>
          </a:p>
          <a:p>
            <a:r>
              <a:rPr lang="cs-CZ" b="1" dirty="0" smtClean="0"/>
              <a:t>Ladislav Vyhnánek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8060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Otazníky spojené s testem racionality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b="1" dirty="0" smtClean="0">
                <a:solidFill>
                  <a:schemeClr val="tx1"/>
                </a:solidFill>
              </a:rPr>
              <a:t>Je </a:t>
            </a:r>
            <a:r>
              <a:rPr lang="cs-CZ" b="1" dirty="0">
                <a:solidFill>
                  <a:schemeClr val="tx1"/>
                </a:solidFill>
              </a:rPr>
              <a:t>jádro vymezeno staticky, bez ohledu na principy stojící v kolizi, či </a:t>
            </a:r>
            <a:r>
              <a:rPr lang="cs-CZ" b="1" dirty="0" smtClean="0">
                <a:solidFill>
                  <a:schemeClr val="tx1"/>
                </a:solidFill>
              </a:rPr>
              <a:t>je </a:t>
            </a:r>
            <a:r>
              <a:rPr lang="cs-CZ" b="1" dirty="0">
                <a:solidFill>
                  <a:schemeClr val="tx1"/>
                </a:solidFill>
              </a:rPr>
              <a:t>důsledkem určitého implicitního testu vyloučení extrémní </a:t>
            </a:r>
            <a:r>
              <a:rPr lang="cs-CZ" b="1" dirty="0" smtClean="0">
                <a:solidFill>
                  <a:schemeClr val="tx1"/>
                </a:solidFill>
              </a:rPr>
              <a:t>disproporcionality? </a:t>
            </a:r>
            <a:r>
              <a:rPr lang="cs-CZ" b="1" i="1" dirty="0" smtClean="0">
                <a:solidFill>
                  <a:schemeClr val="tx1"/>
                </a:solidFill>
              </a:rPr>
              <a:t>Spíše první možnost</a:t>
            </a:r>
            <a:r>
              <a:rPr lang="cs-CZ" b="1" dirty="0" smtClean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Jak vymezit jádro? </a:t>
            </a:r>
            <a:r>
              <a:rPr lang="cs-CZ" b="1" i="1" dirty="0" smtClean="0">
                <a:solidFill>
                  <a:schemeClr val="tx1"/>
                </a:solidFill>
              </a:rPr>
              <a:t>Srov. dále</a:t>
            </a:r>
            <a:r>
              <a:rPr lang="cs-CZ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Co následuje po zásahu do jádra? </a:t>
            </a:r>
            <a:r>
              <a:rPr lang="cs-CZ" b="1" i="1" dirty="0" smtClean="0">
                <a:solidFill>
                  <a:schemeClr val="tx1"/>
                </a:solidFill>
              </a:rPr>
              <a:t>Test proporcionality</a:t>
            </a:r>
            <a:r>
              <a:rPr lang="cs-CZ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Přinese akceptace testu racionality předvídatelnou a ustálenou judikatuře? </a:t>
            </a:r>
            <a:r>
              <a:rPr lang="cs-CZ" b="1" i="1" dirty="0" smtClean="0">
                <a:solidFill>
                  <a:schemeClr val="tx1"/>
                </a:solidFill>
              </a:rPr>
              <a:t>Spíše ne (srov. Zdravotnické poplatky I v. Nadstandardy a zdravotnické poplatky II aj.)</a:t>
            </a:r>
            <a:r>
              <a:rPr lang="cs-CZ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Jak přísný má být test racionálního spojení (4. krok)?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Použije se test racionality i tehdy, bude-li ve hře otázka rovnosti, resp. diskriminace? </a:t>
            </a:r>
            <a:r>
              <a:rPr lang="cs-CZ" b="1" i="1" dirty="0" smtClean="0">
                <a:solidFill>
                  <a:schemeClr val="tx1"/>
                </a:solidFill>
              </a:rPr>
              <a:t>Těžko říct</a:t>
            </a:r>
            <a:r>
              <a:rPr lang="cs-CZ" b="1" dirty="0" smtClean="0">
                <a:solidFill>
                  <a:schemeClr val="tx1"/>
                </a:solidFill>
              </a:rPr>
              <a:t>, </a:t>
            </a:r>
            <a:r>
              <a:rPr lang="cs-CZ" b="1" i="1" dirty="0" smtClean="0">
                <a:solidFill>
                  <a:schemeClr val="tx1"/>
                </a:solidFill>
              </a:rPr>
              <a:t>ale jde o klíčovou otázku</a:t>
            </a:r>
            <a:r>
              <a:rPr lang="cs-CZ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cs-CZ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4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 a konzistence sociálněprávní judikatury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b="1" i="1" dirty="0" smtClean="0">
                <a:solidFill>
                  <a:schemeClr val="tx1"/>
                </a:solidFill>
              </a:rPr>
              <a:t>Zdravotnické poplatky </a:t>
            </a:r>
            <a:r>
              <a:rPr lang="cs-CZ" b="1" dirty="0" smtClean="0">
                <a:solidFill>
                  <a:schemeClr val="tx1"/>
                </a:solidFill>
              </a:rPr>
              <a:t>I (</a:t>
            </a:r>
            <a:r>
              <a:rPr lang="cs-CZ" b="1" dirty="0" err="1" smtClean="0">
                <a:solidFill>
                  <a:schemeClr val="tx1"/>
                </a:solidFill>
              </a:rPr>
              <a:t>Pl</a:t>
            </a:r>
            <a:r>
              <a:rPr lang="cs-CZ" b="1" dirty="0" smtClean="0">
                <a:solidFill>
                  <a:schemeClr val="tx1"/>
                </a:solidFill>
              </a:rPr>
              <a:t>. ÚS 1/08) v. </a:t>
            </a:r>
            <a:r>
              <a:rPr lang="cs-CZ" b="1" i="1" dirty="0" smtClean="0">
                <a:solidFill>
                  <a:schemeClr val="tx1"/>
                </a:solidFill>
              </a:rPr>
              <a:t>Nadstandardy</a:t>
            </a:r>
            <a:r>
              <a:rPr lang="cs-CZ" b="1" dirty="0" smtClean="0">
                <a:solidFill>
                  <a:schemeClr val="tx1"/>
                </a:solidFill>
              </a:rPr>
              <a:t> a ZP</a:t>
            </a:r>
            <a:r>
              <a:rPr lang="cs-CZ" b="1" i="1" dirty="0" smtClean="0">
                <a:solidFill>
                  <a:schemeClr val="tx1"/>
                </a:solidFill>
              </a:rPr>
              <a:t> II (</a:t>
            </a:r>
            <a:r>
              <a:rPr lang="cs-CZ" b="1" i="1" dirty="0" err="1" smtClean="0">
                <a:solidFill>
                  <a:schemeClr val="tx1"/>
                </a:solidFill>
              </a:rPr>
              <a:t>Pl</a:t>
            </a:r>
            <a:r>
              <a:rPr lang="cs-CZ" b="1" i="1" dirty="0" smtClean="0">
                <a:solidFill>
                  <a:schemeClr val="tx1"/>
                </a:solidFill>
              </a:rPr>
              <a:t>. ÚS 36/11).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Problém již při vymezení jádra práva podle čl. 31 Listiny.</a:t>
            </a:r>
          </a:p>
          <a:p>
            <a:pPr algn="just"/>
            <a:r>
              <a:rPr lang="cs-CZ" b="1" i="1" dirty="0" smtClean="0">
                <a:solidFill>
                  <a:schemeClr val="tx1"/>
                </a:solidFill>
              </a:rPr>
              <a:t>Zdravotnické poplatky I: „</a:t>
            </a:r>
            <a:r>
              <a:rPr lang="cs-CZ" i="1" dirty="0" smtClean="0">
                <a:solidFill>
                  <a:schemeClr val="tx1"/>
                </a:solidFill>
              </a:rPr>
              <a:t>Esenciálním </a:t>
            </a:r>
            <a:r>
              <a:rPr lang="cs-CZ" i="1" dirty="0">
                <a:solidFill>
                  <a:schemeClr val="tx1"/>
                </a:solidFill>
              </a:rPr>
              <a:t>obsahem (jádrem) čl. 31 věty druhé Listiny je ústavní zakotvení obligatorního systému veřejného zdravotního pojištění, který vybírá a kumuluje prostředky od jednotlivých subjektů (plátců), aby je mohl na základě principu solidarity přerozdělit a umožnit jejich čerpání potřebným, nemocným, chronikům. Ústavní garanci, na základě které se bezplatná zdravotní péče poskytuje, požívá pouze a jenom suma takto shromážděných prostředků</a:t>
            </a:r>
            <a:r>
              <a:rPr lang="cs-CZ" dirty="0" smtClean="0">
                <a:solidFill>
                  <a:schemeClr val="tx1"/>
                </a:solidFill>
              </a:rPr>
              <a:t>.“ </a:t>
            </a:r>
            <a:r>
              <a:rPr lang="cs-CZ" b="1" dirty="0" smtClean="0">
                <a:solidFill>
                  <a:schemeClr val="tx1"/>
                </a:solidFill>
              </a:rPr>
              <a:t>(Kde je bezplatnost?).</a:t>
            </a:r>
            <a:endParaRPr lang="cs-CZ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02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663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b="1" i="1" u="sng" dirty="0" smtClean="0">
                <a:solidFill>
                  <a:schemeClr val="tx1"/>
                </a:solidFill>
              </a:rPr>
              <a:t>Zdravotnické poplatky I </a:t>
            </a:r>
            <a:r>
              <a:rPr lang="cs-CZ" b="1" dirty="0" smtClean="0">
                <a:solidFill>
                  <a:schemeClr val="tx1"/>
                </a:solidFill>
              </a:rPr>
              <a:t>– velmi úzké pojetí jádra (kontrastuje již s velkorysým vymezením jádra čl. 30 odst. 1 Listiny v </a:t>
            </a:r>
            <a:r>
              <a:rPr lang="cs-CZ" b="1" dirty="0" err="1" smtClean="0">
                <a:solidFill>
                  <a:schemeClr val="tx1"/>
                </a:solidFill>
              </a:rPr>
              <a:t>Pl</a:t>
            </a:r>
            <a:r>
              <a:rPr lang="cs-CZ" b="1" dirty="0" smtClean="0">
                <a:solidFill>
                  <a:schemeClr val="tx1"/>
                </a:solidFill>
              </a:rPr>
              <a:t>. ÚS 2/08, </a:t>
            </a:r>
            <a:r>
              <a:rPr lang="cs-CZ" b="1" i="1" dirty="0" smtClean="0">
                <a:solidFill>
                  <a:schemeClr val="tx1"/>
                </a:solidFill>
              </a:rPr>
              <a:t>Karenční doba I</a:t>
            </a:r>
            <a:r>
              <a:rPr lang="cs-CZ" b="1" dirty="0" smtClean="0">
                <a:solidFill>
                  <a:schemeClr val="tx1"/>
                </a:solidFill>
              </a:rPr>
              <a:t>), limitované pojetí 4. kroku (rozumnost v užším slova smyslu)</a:t>
            </a:r>
            <a:endParaRPr lang="cs-CZ" b="1" i="1" dirty="0" smtClean="0">
              <a:solidFill>
                <a:schemeClr val="tx1"/>
              </a:solidFill>
            </a:endParaRPr>
          </a:p>
          <a:p>
            <a:pPr algn="just"/>
            <a:r>
              <a:rPr lang="cs-CZ" b="1" i="1" u="sng" dirty="0" smtClean="0">
                <a:solidFill>
                  <a:schemeClr val="tx1"/>
                </a:solidFill>
              </a:rPr>
              <a:t>Nadstandardy a ZP II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  <a:r>
              <a:rPr lang="cs-CZ" b="1" dirty="0" smtClean="0">
                <a:solidFill>
                  <a:schemeClr val="tx1"/>
                </a:solidFill>
              </a:rPr>
              <a:t> posuzováno mj. </a:t>
            </a:r>
            <a:r>
              <a:rPr lang="cs-CZ" b="1" dirty="0">
                <a:solidFill>
                  <a:schemeClr val="tx1"/>
                </a:solidFill>
              </a:rPr>
              <a:t>zvýšení </a:t>
            </a:r>
            <a:r>
              <a:rPr lang="cs-CZ" b="1" dirty="0" smtClean="0">
                <a:solidFill>
                  <a:schemeClr val="tx1"/>
                </a:solidFill>
              </a:rPr>
              <a:t>denního regulačního poplatku </a:t>
            </a:r>
            <a:r>
              <a:rPr lang="cs-CZ" b="1" dirty="0">
                <a:solidFill>
                  <a:schemeClr val="tx1"/>
                </a:solidFill>
              </a:rPr>
              <a:t>za poskytování lůžkové péče z 60 Kč na 100 </a:t>
            </a:r>
            <a:r>
              <a:rPr lang="cs-CZ" b="1" dirty="0" smtClean="0">
                <a:solidFill>
                  <a:schemeClr val="tx1"/>
                </a:solidFill>
              </a:rPr>
              <a:t>Kč.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Ústavní soud úpravu zrušil: </a:t>
            </a:r>
            <a:r>
              <a:rPr lang="cs-CZ" i="1" dirty="0" smtClean="0">
                <a:solidFill>
                  <a:schemeClr val="tx1"/>
                </a:solidFill>
              </a:rPr>
              <a:t>„ústavní </a:t>
            </a:r>
            <a:r>
              <a:rPr lang="cs-CZ" i="1" dirty="0">
                <a:solidFill>
                  <a:schemeClr val="tx1"/>
                </a:solidFill>
              </a:rPr>
              <a:t>deficit navýšení poplatku je shledán právě v jeho nedostatečné diferenciaci a plošné aplikaci v kombinaci s absencí jakýchkoli </a:t>
            </a:r>
            <a:r>
              <a:rPr lang="cs-CZ" i="1" dirty="0" smtClean="0">
                <a:solidFill>
                  <a:schemeClr val="tx1"/>
                </a:solidFill>
              </a:rPr>
              <a:t>limitů.“</a:t>
            </a:r>
            <a:r>
              <a:rPr lang="cs-CZ" b="1" i="1" dirty="0" smtClean="0">
                <a:solidFill>
                  <a:schemeClr val="tx1"/>
                </a:solidFill>
              </a:rPr>
              <a:t> (…) „</a:t>
            </a:r>
            <a:r>
              <a:rPr lang="cs-CZ" i="1" dirty="0">
                <a:solidFill>
                  <a:schemeClr val="tx1"/>
                </a:solidFill>
              </a:rPr>
              <a:t>poplatek za poskytnutou lůžkovou péči je ve své podstatě platbou za poskytnuté "hotelové </a:t>
            </a:r>
            <a:r>
              <a:rPr lang="cs-CZ" i="1" dirty="0" smtClean="0">
                <a:solidFill>
                  <a:schemeClr val="tx1"/>
                </a:solidFill>
              </a:rPr>
              <a:t>služby</a:t>
            </a:r>
            <a:r>
              <a:rPr lang="cs-CZ" b="1" i="1" dirty="0" smtClean="0">
                <a:solidFill>
                  <a:schemeClr val="tx1"/>
                </a:solidFill>
              </a:rPr>
              <a:t>„ (…) </a:t>
            </a:r>
            <a:r>
              <a:rPr lang="cs-CZ" i="1" dirty="0" smtClean="0">
                <a:solidFill>
                  <a:schemeClr val="tx1"/>
                </a:solidFill>
              </a:rPr>
              <a:t>„Těžko </a:t>
            </a:r>
            <a:r>
              <a:rPr lang="cs-CZ" i="1" dirty="0">
                <a:solidFill>
                  <a:schemeClr val="tx1"/>
                </a:solidFill>
              </a:rPr>
              <a:t>lze akceptovat, že během hospitalizace na jednotce intenzivní péče je pacientovi poskytována "hotelová služba". V těchto případech se již povinnost hradit poplatek dostává do rozporu s dikcí čl. 31 Listiny. Hospitalizace, která je zdravotní péčí v užším smyslu, hrazenou z veřejného zdravotního pojištění, musí být poskytnuta bezplatně, neboť k ní pro pacienta neexistuje žádná jiná </a:t>
            </a:r>
            <a:r>
              <a:rPr lang="cs-CZ" i="1" dirty="0" smtClean="0">
                <a:solidFill>
                  <a:schemeClr val="tx1"/>
                </a:solidFill>
              </a:rPr>
              <a:t>alternativa“.</a:t>
            </a:r>
            <a:endParaRPr lang="cs-CZ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103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864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Podobně </a:t>
            </a:r>
            <a:r>
              <a:rPr lang="cs-CZ" b="1" i="1" dirty="0" smtClean="0">
                <a:solidFill>
                  <a:schemeClr val="tx1"/>
                </a:solidFill>
              </a:rPr>
              <a:t>Karenční doba I </a:t>
            </a:r>
            <a:r>
              <a:rPr lang="cs-CZ" b="1" dirty="0" smtClean="0">
                <a:solidFill>
                  <a:schemeClr val="tx1"/>
                </a:solidFill>
              </a:rPr>
              <a:t>(</a:t>
            </a:r>
            <a:r>
              <a:rPr lang="cs-CZ" b="1" dirty="0" err="1" smtClean="0">
                <a:solidFill>
                  <a:schemeClr val="tx1"/>
                </a:solidFill>
              </a:rPr>
              <a:t>Pl</a:t>
            </a:r>
            <a:r>
              <a:rPr lang="cs-CZ" b="1" dirty="0" smtClean="0">
                <a:solidFill>
                  <a:schemeClr val="tx1"/>
                </a:solidFill>
              </a:rPr>
              <a:t>. ÚS 2/08) a </a:t>
            </a:r>
            <a:r>
              <a:rPr lang="cs-CZ" b="1" i="1" dirty="0" smtClean="0">
                <a:solidFill>
                  <a:schemeClr val="tx1"/>
                </a:solidFill>
              </a:rPr>
              <a:t>II</a:t>
            </a:r>
            <a:r>
              <a:rPr lang="cs-CZ" b="1" dirty="0" smtClean="0">
                <a:solidFill>
                  <a:schemeClr val="tx1"/>
                </a:solidFill>
              </a:rPr>
              <a:t> (</a:t>
            </a:r>
            <a:r>
              <a:rPr lang="cs-CZ" b="1" dirty="0" err="1" smtClean="0">
                <a:solidFill>
                  <a:schemeClr val="tx1"/>
                </a:solidFill>
              </a:rPr>
              <a:t>Pl</a:t>
            </a:r>
            <a:r>
              <a:rPr lang="cs-CZ" b="1" dirty="0" smtClean="0">
                <a:solidFill>
                  <a:schemeClr val="tx1"/>
                </a:solidFill>
              </a:rPr>
              <a:t>. ÚS 54/10).</a:t>
            </a:r>
          </a:p>
          <a:p>
            <a:r>
              <a:rPr lang="cs-CZ" b="1" i="1" dirty="0" smtClean="0">
                <a:solidFill>
                  <a:schemeClr val="tx1"/>
                </a:solidFill>
              </a:rPr>
              <a:t>Karenční doba II</a:t>
            </a:r>
            <a:r>
              <a:rPr lang="cs-CZ" b="1" dirty="0" smtClean="0">
                <a:solidFill>
                  <a:schemeClr val="tx1"/>
                </a:solidFill>
              </a:rPr>
              <a:t>, vymezení jádra: „</a:t>
            </a:r>
            <a:r>
              <a:rPr lang="cs-CZ" i="1" dirty="0" smtClean="0">
                <a:solidFill>
                  <a:schemeClr val="tx1"/>
                </a:solidFill>
              </a:rPr>
              <a:t>zajištění </a:t>
            </a:r>
            <a:r>
              <a:rPr lang="cs-CZ" i="1" dirty="0">
                <a:solidFill>
                  <a:schemeClr val="tx1"/>
                </a:solidFill>
              </a:rPr>
              <a:t>určitého minimálního hmotného standardu postačujícího k vedení důstojného života v případech, v nichž zaměstnanec není způsobilý obstarávat si v důsledku nemoci obživu vlastní prací</a:t>
            </a:r>
            <a:r>
              <a:rPr lang="cs-CZ" i="1" dirty="0" smtClean="0">
                <a:solidFill>
                  <a:schemeClr val="tx1"/>
                </a:solidFill>
              </a:rPr>
              <a:t>.“ </a:t>
            </a:r>
            <a:r>
              <a:rPr lang="cs-CZ" b="1" dirty="0" smtClean="0">
                <a:solidFill>
                  <a:schemeClr val="tx1"/>
                </a:solidFill>
              </a:rPr>
              <a:t>v. implicitní široké pojetí </a:t>
            </a:r>
            <a:r>
              <a:rPr lang="cs-CZ" b="1" smtClean="0">
                <a:solidFill>
                  <a:schemeClr val="tx1"/>
                </a:solidFill>
              </a:rPr>
              <a:t>jádra v </a:t>
            </a:r>
            <a:r>
              <a:rPr lang="cs-CZ" b="1" i="1" dirty="0" smtClean="0">
                <a:solidFill>
                  <a:schemeClr val="tx1"/>
                </a:solidFill>
              </a:rPr>
              <a:t>Karenční době I </a:t>
            </a:r>
            <a:r>
              <a:rPr lang="cs-CZ" b="1" dirty="0" smtClean="0">
                <a:solidFill>
                  <a:schemeClr val="tx1"/>
                </a:solidFill>
              </a:rPr>
              <a:t>(byl použit </a:t>
            </a:r>
            <a:r>
              <a:rPr lang="cs-CZ" b="1" dirty="0" err="1" smtClean="0">
                <a:solidFill>
                  <a:schemeClr val="tx1"/>
                </a:solidFill>
              </a:rPr>
              <a:t>distinguishing</a:t>
            </a:r>
            <a:r>
              <a:rPr lang="cs-CZ" b="1" dirty="0" smtClean="0">
                <a:solidFill>
                  <a:schemeClr val="tx1"/>
                </a:solidFill>
              </a:rPr>
              <a:t>).</a:t>
            </a:r>
            <a:endParaRPr lang="cs-CZ" b="1" i="1" dirty="0" smtClean="0">
              <a:solidFill>
                <a:schemeClr val="tx1"/>
              </a:solidFill>
            </a:endParaRP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Další výkladové problémy: „již jednou přiznané nároky nejsou statické“ (ÚS) v. progresivní realizace sociálních práv (čl. 2 MPHSKP, jak je vykládán Výborem).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425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Rovnost a sociální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b="1" dirty="0" smtClean="0">
                <a:solidFill>
                  <a:schemeClr val="tx1"/>
                </a:solidFill>
              </a:rPr>
              <a:t>Celá konstrukce (racionalita, diskrece) může být postavena na hlavu, pokud je věc „vyhodnocena“ jako otázka rovnosti a diskriminace.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Téměř každá sociálněprávní kauza může být takto vyhodnocena (sociální systémy jsou na diferenciaci založeny).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Sám ÚS někdy neví, zda řeší diskriminaci či „čistý“ sociálněprávní problém (např. nález </a:t>
            </a:r>
            <a:r>
              <a:rPr lang="cs-CZ" b="1" dirty="0" err="1" smtClean="0">
                <a:solidFill>
                  <a:schemeClr val="tx1"/>
                </a:solidFill>
              </a:rPr>
              <a:t>Pl</a:t>
            </a:r>
            <a:r>
              <a:rPr lang="cs-CZ" b="1" dirty="0" smtClean="0">
                <a:solidFill>
                  <a:schemeClr val="tx1"/>
                </a:solidFill>
              </a:rPr>
              <a:t>. ÚS 8/07, </a:t>
            </a:r>
            <a:r>
              <a:rPr lang="cs-CZ" b="1" i="1" dirty="0" smtClean="0">
                <a:solidFill>
                  <a:schemeClr val="tx1"/>
                </a:solidFill>
              </a:rPr>
              <a:t>Redukční hranice pro výpočet důchodů</a:t>
            </a:r>
            <a:r>
              <a:rPr lang="cs-CZ" b="1" dirty="0" smtClean="0">
                <a:solidFill>
                  <a:schemeClr val="tx1"/>
                </a:solidFill>
              </a:rPr>
              <a:t>, odůvodnění míchá obě roviny dohromady, deklarováno ale porušení principu </a:t>
            </a:r>
            <a:r>
              <a:rPr lang="cs-CZ" b="1" dirty="0" err="1" smtClean="0">
                <a:solidFill>
                  <a:schemeClr val="tx1"/>
                </a:solidFill>
              </a:rPr>
              <a:t>akcesorické</a:t>
            </a:r>
            <a:r>
              <a:rPr lang="cs-CZ" b="1" dirty="0" smtClean="0">
                <a:solidFill>
                  <a:schemeClr val="tx1"/>
                </a:solidFill>
              </a:rPr>
              <a:t> rovnosti, srov. odst. 94.).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Jak z toho ven? Zřejmě je na místě přehodnocení judikatury k otázce rovnosti a diskriminace.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815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práva v řízení o ústavní stížnosti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b="1" dirty="0" smtClean="0">
                <a:solidFill>
                  <a:schemeClr val="tx1"/>
                </a:solidFill>
              </a:rPr>
              <a:t>Opět problém s čl. 41 odst. 1 Listiny.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Prakticky neexistující judikatura (stížnosti se sociálněprávním aspektem řešeny přes čl. 36 odst. 1 Listiny, zřídka i přes jiná práva – srov. např. III. ÚS 188/04 a užití </a:t>
            </a:r>
            <a:r>
              <a:rPr lang="cs-CZ" b="1" dirty="0">
                <a:solidFill>
                  <a:schemeClr val="tx1"/>
                </a:solidFill>
              </a:rPr>
              <a:t>legitimního očekávání, </a:t>
            </a:r>
            <a:r>
              <a:rPr lang="cs-CZ" b="1" dirty="0" smtClean="0">
                <a:solidFill>
                  <a:schemeClr val="tx1"/>
                </a:solidFill>
              </a:rPr>
              <a:t>II. ÚS 2379/08 a čl. 7 odst. 1).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Výjimky (</a:t>
            </a:r>
            <a:r>
              <a:rPr lang="cs-CZ" b="1" dirty="0">
                <a:solidFill>
                  <a:schemeClr val="tx1"/>
                </a:solidFill>
              </a:rPr>
              <a:t>prehistorická judikatura): I.ÚS </a:t>
            </a:r>
            <a:r>
              <a:rPr lang="cs-CZ" b="1" dirty="0" smtClean="0">
                <a:solidFill>
                  <a:schemeClr val="tx1"/>
                </a:solidFill>
              </a:rPr>
              <a:t>89/94 (spravedlivá odměna advokáta ve smyslu čl. 28 Listiny, další podobné kauzy ale přes čl. 36 odst. 1)</a:t>
            </a:r>
          </a:p>
          <a:p>
            <a:pPr algn="just"/>
            <a:r>
              <a:rPr lang="cs-CZ" b="1" i="1" dirty="0" smtClean="0">
                <a:solidFill>
                  <a:schemeClr val="tx1"/>
                </a:solidFill>
              </a:rPr>
              <a:t>Slovenské důchody </a:t>
            </a:r>
            <a:r>
              <a:rPr lang="cs-CZ" b="1" dirty="0" smtClean="0">
                <a:solidFill>
                  <a:schemeClr val="tx1"/>
                </a:solidFill>
              </a:rPr>
              <a:t>(primárně čl. 36 odst. 1, čl. 30 odst. 1 ve spojení s diskriminací, později čl. 89 odst. 2).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Jak užít konkrétní sociální práva? Postup podle § 74 ZÚS. Ústavně nekonformní interpretace (rozpor s čl. 4 odst. 4)???</a:t>
            </a:r>
          </a:p>
          <a:p>
            <a:pPr algn="just"/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96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práva v řízení o ústavní stížnosti: tipy.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Komplikovaná a nejasná oblast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Formulovat jako otázku rovnosti?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Pracovat s čl. 4 odst. 4 Listiny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108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>
                <a:solidFill>
                  <a:schemeClr val="tx1"/>
                </a:solidFill>
              </a:rPr>
              <a:t>Tématem přednášky je ústavní ochrana sociálních práv (nelze rozebrat všechn</a:t>
            </a:r>
            <a:r>
              <a:rPr lang="cs-CZ" b="1" dirty="0" smtClean="0">
                <a:solidFill>
                  <a:schemeClr val="tx1"/>
                </a:solidFill>
              </a:rPr>
              <a:t>y aspekty všech práv na zákonné úrovni)</a:t>
            </a:r>
            <a:endParaRPr lang="cs-CZ" b="1" dirty="0" smtClean="0">
              <a:solidFill>
                <a:schemeClr val="tx1"/>
              </a:solidFill>
            </a:endParaRP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Historický, politický a právní kontext zakotvení sociálních práv do ústav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Zakotvení sociálních práv v českém ústavním pořádku a jeho specifika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Přezkum zákonné úpravy sociálních práv Ústavním soudem (vztah zákonné a ústavní úpravy, podoba a intenzita přezkumu, konzistence judikatury)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Sociální práva v řízení o ústavní stížnosti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91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ústavní ochrany sociálních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b="1" dirty="0" smtClean="0">
                <a:solidFill>
                  <a:schemeClr val="tx1"/>
                </a:solidFill>
              </a:rPr>
              <a:t>Relativně nový fenomén 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První náznaky po 1. sv. válce (ruská ústava 1918, Výmarská ústava)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Boom nastal od 70. let (Portugalsko, Španělsko, Řecko, poté JAR, země střední a východní Evropy)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Kritika zakotvení základních sociálních práv (</a:t>
            </a:r>
            <a:r>
              <a:rPr lang="cs-CZ" b="1" dirty="0" err="1" smtClean="0">
                <a:solidFill>
                  <a:schemeClr val="tx1"/>
                </a:solidFill>
              </a:rPr>
              <a:t>Sunstein</a:t>
            </a:r>
            <a:r>
              <a:rPr lang="cs-CZ" b="1" dirty="0">
                <a:solidFill>
                  <a:schemeClr val="tx1"/>
                </a:solidFill>
              </a:rPr>
              <a:t>: </a:t>
            </a:r>
            <a:r>
              <a:rPr lang="cs-CZ" b="1" dirty="0" smtClean="0">
                <a:solidFill>
                  <a:schemeClr val="tx1"/>
                </a:solidFill>
              </a:rPr>
              <a:t>„</a:t>
            </a:r>
            <a:r>
              <a:rPr lang="cs-CZ" b="1" i="1" dirty="0" smtClean="0">
                <a:solidFill>
                  <a:schemeClr val="tx1"/>
                </a:solidFill>
              </a:rPr>
              <a:t>velká chyba, </a:t>
            </a:r>
            <a:r>
              <a:rPr lang="cs-CZ" b="1" i="1" dirty="0">
                <a:solidFill>
                  <a:schemeClr val="tx1"/>
                </a:solidFill>
              </a:rPr>
              <a:t>možná </a:t>
            </a:r>
            <a:r>
              <a:rPr lang="cs-CZ" b="1" i="1" dirty="0" smtClean="0">
                <a:solidFill>
                  <a:schemeClr val="tx1"/>
                </a:solidFill>
              </a:rPr>
              <a:t>katastrofa</a:t>
            </a:r>
            <a:r>
              <a:rPr lang="cs-CZ" b="1" dirty="0" smtClean="0">
                <a:solidFill>
                  <a:schemeClr val="tx1"/>
                </a:solidFill>
              </a:rPr>
              <a:t>“)</a:t>
            </a:r>
            <a:endParaRPr lang="cs-CZ" b="1" dirty="0" smtClean="0">
              <a:solidFill>
                <a:schemeClr val="tx1"/>
              </a:solidFill>
            </a:endParaRP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Sociální práva jako taková (bez ústavní ochrany) jsou chráněna déle (spojeno s konceptem </a:t>
            </a:r>
            <a:r>
              <a:rPr lang="cs-CZ" b="1" i="1" dirty="0" err="1" smtClean="0">
                <a:solidFill>
                  <a:schemeClr val="tx1"/>
                </a:solidFill>
              </a:rPr>
              <a:t>welfare</a:t>
            </a:r>
            <a:r>
              <a:rPr lang="cs-CZ" b="1" i="1" dirty="0" smtClean="0">
                <a:solidFill>
                  <a:schemeClr val="tx1"/>
                </a:solidFill>
              </a:rPr>
              <a:t> </a:t>
            </a:r>
            <a:r>
              <a:rPr lang="cs-CZ" b="1" i="1" dirty="0" err="1" smtClean="0">
                <a:solidFill>
                  <a:schemeClr val="tx1"/>
                </a:solidFill>
              </a:rPr>
              <a:t>state</a:t>
            </a:r>
            <a:r>
              <a:rPr lang="cs-CZ" b="1" i="1" dirty="0" smtClean="0">
                <a:solidFill>
                  <a:schemeClr val="tx1"/>
                </a:solidFill>
              </a:rPr>
              <a:t> – </a:t>
            </a:r>
            <a:r>
              <a:rPr lang="cs-CZ" b="1" dirty="0" smtClean="0">
                <a:solidFill>
                  <a:schemeClr val="tx1"/>
                </a:solidFill>
              </a:rPr>
              <a:t>Německo od poloviny 19. století, Velká Británie po volbách 1906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  <a:r>
              <a:rPr lang="cs-CZ" b="1" dirty="0" smtClean="0">
                <a:solidFill>
                  <a:schemeClr val="tx1"/>
                </a:solidFill>
              </a:rPr>
              <a:t> v obou případech velmi zajímavý politický kontext)</a:t>
            </a:r>
            <a:endParaRPr lang="cs-CZ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98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Modely (ústavní) ochrany sociálních práv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 smtClean="0">
                <a:solidFill>
                  <a:schemeClr val="tx1"/>
                </a:solidFill>
              </a:rPr>
              <a:t>Objektivní klauzule (</a:t>
            </a:r>
            <a:r>
              <a:rPr lang="cs-CZ" b="1" i="1" dirty="0">
                <a:solidFill>
                  <a:schemeClr val="tx1"/>
                </a:solidFill>
              </a:rPr>
              <a:t>sociální </a:t>
            </a:r>
            <a:r>
              <a:rPr lang="cs-CZ" b="1" i="1" dirty="0" smtClean="0">
                <a:solidFill>
                  <a:schemeClr val="tx1"/>
                </a:solidFill>
              </a:rPr>
              <a:t>státnost, </a:t>
            </a:r>
            <a:r>
              <a:rPr lang="cs-CZ" b="1" dirty="0" smtClean="0">
                <a:solidFill>
                  <a:schemeClr val="tx1"/>
                </a:solidFill>
              </a:rPr>
              <a:t>podle</a:t>
            </a:r>
            <a:r>
              <a:rPr lang="cs-CZ" b="1" i="1" dirty="0" smtClean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čl</a:t>
            </a:r>
            <a:r>
              <a:rPr lang="cs-CZ" b="1" dirty="0">
                <a:solidFill>
                  <a:schemeClr val="tx1"/>
                </a:solidFill>
              </a:rPr>
              <a:t>. 20 odst. 1 </a:t>
            </a:r>
            <a:r>
              <a:rPr lang="cs-CZ" b="1" dirty="0" smtClean="0">
                <a:solidFill>
                  <a:schemeClr val="tx1"/>
                </a:solidFill>
              </a:rPr>
              <a:t>GG, čl. 2 švédské ústavy – „</a:t>
            </a:r>
            <a:r>
              <a:rPr lang="cs-CZ" b="1" i="1" dirty="0" smtClean="0">
                <a:solidFill>
                  <a:schemeClr val="tx1"/>
                </a:solidFill>
              </a:rPr>
              <a:t>úkolem státu je zajistit…</a:t>
            </a:r>
            <a:r>
              <a:rPr lang="cs-CZ" b="1" dirty="0" smtClean="0">
                <a:solidFill>
                  <a:schemeClr val="tx1"/>
                </a:solidFill>
              </a:rPr>
              <a:t>“).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Sociální aspekty klasických základních práv (typicky přístup ESLP, srov. např. </a:t>
            </a:r>
            <a:r>
              <a:rPr lang="cs-CZ" b="1" i="1" dirty="0" err="1" smtClean="0">
                <a:solidFill>
                  <a:schemeClr val="tx1"/>
                </a:solidFill>
              </a:rPr>
              <a:t>Moldovan</a:t>
            </a:r>
            <a:r>
              <a:rPr lang="cs-CZ" b="1" i="1" dirty="0" smtClean="0">
                <a:solidFill>
                  <a:schemeClr val="tx1"/>
                </a:solidFill>
              </a:rPr>
              <a:t> II, </a:t>
            </a:r>
            <a:r>
              <a:rPr lang="cs-CZ" b="1" i="1" dirty="0" err="1" smtClean="0">
                <a:solidFill>
                  <a:schemeClr val="tx1"/>
                </a:solidFill>
              </a:rPr>
              <a:t>Larioshina</a:t>
            </a:r>
            <a:r>
              <a:rPr lang="cs-CZ" b="1" i="1" dirty="0" smtClean="0">
                <a:solidFill>
                  <a:schemeClr val="tx1"/>
                </a:solidFill>
              </a:rPr>
              <a:t>, </a:t>
            </a:r>
            <a:r>
              <a:rPr lang="cs-CZ" b="1" i="1" dirty="0" err="1" smtClean="0">
                <a:solidFill>
                  <a:schemeClr val="tx1"/>
                </a:solidFill>
              </a:rPr>
              <a:t>Lopez</a:t>
            </a:r>
            <a:r>
              <a:rPr lang="cs-CZ" b="1" i="1" dirty="0" smtClean="0">
                <a:solidFill>
                  <a:schemeClr val="tx1"/>
                </a:solidFill>
              </a:rPr>
              <a:t> </a:t>
            </a:r>
            <a:r>
              <a:rPr lang="cs-CZ" b="1" i="1" dirty="0" err="1" smtClean="0">
                <a:solidFill>
                  <a:schemeClr val="tx1"/>
                </a:solidFill>
              </a:rPr>
              <a:t>Ostra</a:t>
            </a:r>
            <a:r>
              <a:rPr lang="cs-CZ" b="1" i="1" dirty="0" smtClean="0">
                <a:solidFill>
                  <a:schemeClr val="tx1"/>
                </a:solidFill>
              </a:rPr>
              <a:t> a další</a:t>
            </a:r>
            <a:r>
              <a:rPr lang="cs-CZ" b="1" dirty="0" smtClean="0">
                <a:solidFill>
                  <a:schemeClr val="tx1"/>
                </a:solidFill>
              </a:rPr>
              <a:t>).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Sociální aspekty lidské důstojnosti (možno najít v Německu, v ČR prosazovala E. Wagnerová – srov. disent k </a:t>
            </a:r>
            <a:r>
              <a:rPr lang="cs-CZ" b="1" dirty="0" err="1" smtClean="0">
                <a:solidFill>
                  <a:schemeClr val="tx1"/>
                </a:solidFill>
              </a:rPr>
              <a:t>Pl</a:t>
            </a:r>
            <a:r>
              <a:rPr lang="cs-CZ" b="1" dirty="0" smtClean="0">
                <a:solidFill>
                  <a:schemeClr val="tx1"/>
                </a:solidFill>
              </a:rPr>
              <a:t>. ÚS 1/08).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Subjektivní sociální práva (Listina).</a:t>
            </a:r>
          </a:p>
        </p:txBody>
      </p:sp>
    </p:spTree>
    <p:extLst>
      <p:ext uri="{BB962C8B-B14F-4D97-AF65-F5344CB8AC3E}">
        <p14:creationId xmlns:p14="http://schemas.microsoft.com/office/powerpoint/2010/main" val="210438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práva v ústavním pořádku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Listina (hlava čtvrtá).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MPHSKP (otázka, zda je Pakt </a:t>
            </a:r>
            <a:r>
              <a:rPr lang="cs-CZ" b="1" i="1" dirty="0" err="1" smtClean="0">
                <a:solidFill>
                  <a:schemeClr val="tx1"/>
                </a:solidFill>
              </a:rPr>
              <a:t>self-executing</a:t>
            </a:r>
            <a:r>
              <a:rPr lang="cs-CZ" b="1" dirty="0" smtClean="0">
                <a:solidFill>
                  <a:schemeClr val="tx1"/>
                </a:solidFill>
              </a:rPr>
              <a:t>, resp. přímo aplikovatelný, podle General Comment no. 3 k Paktu některá ustanovení ano: čl. 3, čl. 7 (a) (1), čl. 8, čl. 10/3, části čl. 13 či čl. 15/3, avšak i některá z těchto ustanovení jsou sporná).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Sporn</a:t>
            </a:r>
            <a:r>
              <a:rPr lang="cs-CZ" b="1" dirty="0" smtClean="0">
                <a:solidFill>
                  <a:schemeClr val="tx1"/>
                </a:solidFill>
              </a:rPr>
              <a:t>á je i otázka, zda je Pakt součástí ústavního pořádku (asi ano</a:t>
            </a:r>
            <a:r>
              <a:rPr lang="cs-CZ" b="1" dirty="0">
                <a:solidFill>
                  <a:schemeClr val="tx1"/>
                </a:solidFill>
              </a:rPr>
              <a:t>, </a:t>
            </a:r>
            <a:r>
              <a:rPr lang="cs-CZ" b="1" dirty="0" err="1">
                <a:solidFill>
                  <a:schemeClr val="tx1"/>
                </a:solidFill>
              </a:rPr>
              <a:t>Pl</a:t>
            </a:r>
            <a:r>
              <a:rPr lang="cs-CZ" b="1" dirty="0" smtClean="0">
                <a:solidFill>
                  <a:schemeClr val="tx1"/>
                </a:solidFill>
              </a:rPr>
              <a:t>. ÚS 35/93, </a:t>
            </a:r>
            <a:r>
              <a:rPr lang="cs-CZ" b="1" dirty="0" err="1" smtClean="0">
                <a:solidFill>
                  <a:schemeClr val="tx1"/>
                </a:solidFill>
              </a:rPr>
              <a:t>Pl</a:t>
            </a:r>
            <a:r>
              <a:rPr lang="cs-CZ" b="1" dirty="0" smtClean="0">
                <a:solidFill>
                  <a:schemeClr val="tx1"/>
                </a:solidFill>
              </a:rPr>
              <a:t>. </a:t>
            </a:r>
            <a:r>
              <a:rPr lang="cs-CZ" b="1" dirty="0">
                <a:solidFill>
                  <a:schemeClr val="tx1"/>
                </a:solidFill>
              </a:rPr>
              <a:t>ÚS </a:t>
            </a:r>
            <a:r>
              <a:rPr lang="cs-CZ" b="1" dirty="0" smtClean="0">
                <a:solidFill>
                  <a:schemeClr val="tx1"/>
                </a:solidFill>
              </a:rPr>
              <a:t>25/94, </a:t>
            </a:r>
            <a:r>
              <a:rPr lang="cs-CZ" b="1" dirty="0">
                <a:solidFill>
                  <a:schemeClr val="tx1"/>
                </a:solidFill>
              </a:rPr>
              <a:t>nověji </a:t>
            </a:r>
            <a:r>
              <a:rPr lang="cs-CZ" b="1" dirty="0" err="1">
                <a:solidFill>
                  <a:schemeClr val="tx1"/>
                </a:solidFill>
              </a:rPr>
              <a:t>Pl.ÚS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61/04).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ESC (</a:t>
            </a:r>
            <a:r>
              <a:rPr lang="cs-CZ" b="1" i="1" dirty="0" smtClean="0">
                <a:solidFill>
                  <a:schemeClr val="tx1"/>
                </a:solidFill>
              </a:rPr>
              <a:t>non </a:t>
            </a:r>
            <a:r>
              <a:rPr lang="cs-CZ" b="1" i="1" dirty="0" err="1" smtClean="0">
                <a:solidFill>
                  <a:schemeClr val="tx1"/>
                </a:solidFill>
              </a:rPr>
              <a:t>self-executing</a:t>
            </a:r>
            <a:r>
              <a:rPr lang="cs-CZ" b="1" dirty="0" smtClean="0">
                <a:solidFill>
                  <a:schemeClr val="tx1"/>
                </a:solidFill>
              </a:rPr>
              <a:t>)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  <a:r>
              <a:rPr lang="cs-CZ" b="1" dirty="0" smtClean="0">
                <a:solidFill>
                  <a:schemeClr val="tx1"/>
                </a:solidFill>
              </a:rPr>
              <a:t> je součástí ústavního pořádku</a:t>
            </a:r>
            <a:r>
              <a:rPr lang="en-US" b="1" dirty="0" smtClean="0">
                <a:solidFill>
                  <a:schemeClr val="tx1"/>
                </a:solidFill>
              </a:rPr>
              <a:t>?</a:t>
            </a:r>
            <a:r>
              <a:rPr lang="cs-CZ" b="1" dirty="0" smtClean="0">
                <a:solidFill>
                  <a:schemeClr val="tx1"/>
                </a:solidFill>
              </a:rPr>
              <a:t> (zřejmě ne, srov. i zápis ze schůze PS 8. 7. 1999).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(Úmluva).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20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Zakotvení sociálních práv v Listině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600" b="1" dirty="0" smtClean="0">
                <a:solidFill>
                  <a:schemeClr val="tx1"/>
                </a:solidFill>
              </a:rPr>
              <a:t>Pozitivní práva, negativní aspekty spíše marginální, avšak lze je dovodit (např. čl. 31).</a:t>
            </a:r>
          </a:p>
          <a:p>
            <a:pPr algn="just"/>
            <a:r>
              <a:rPr lang="cs-CZ" sz="2600" b="1" dirty="0" smtClean="0">
                <a:solidFill>
                  <a:schemeClr val="tx1"/>
                </a:solidFill>
              </a:rPr>
              <a:t>Hlava čtvrtá.</a:t>
            </a:r>
          </a:p>
          <a:p>
            <a:pPr algn="just"/>
            <a:r>
              <a:rPr lang="cs-CZ" sz="2600" b="1" dirty="0" smtClean="0">
                <a:solidFill>
                  <a:schemeClr val="tx1"/>
                </a:solidFill>
              </a:rPr>
              <a:t>Význam čl. 41 odst. 1 Listiny (výrazně limituje ústavní obsah sociálních práv, spoluvytváří povinnost zákonodárce přijmout zákon).</a:t>
            </a:r>
          </a:p>
          <a:p>
            <a:pPr algn="just"/>
            <a:r>
              <a:rPr lang="cs-CZ" sz="2600" b="1" dirty="0" smtClean="0">
                <a:solidFill>
                  <a:schemeClr val="tx1"/>
                </a:solidFill>
              </a:rPr>
              <a:t>Otázka </a:t>
            </a:r>
            <a:r>
              <a:rPr lang="cs-CZ" sz="2600" b="1" dirty="0" err="1" smtClean="0">
                <a:solidFill>
                  <a:schemeClr val="tx1"/>
                </a:solidFill>
              </a:rPr>
              <a:t>justiciability</a:t>
            </a:r>
            <a:r>
              <a:rPr lang="cs-CZ" sz="26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cs-CZ" sz="2600" b="1" dirty="0" smtClean="0">
                <a:solidFill>
                  <a:schemeClr val="tx1"/>
                </a:solidFill>
              </a:rPr>
              <a:t>Vztah mezi sociálními a „klasickými“ základními právy </a:t>
            </a:r>
            <a:r>
              <a:rPr lang="en-US" sz="2600" b="1" dirty="0" smtClean="0">
                <a:solidFill>
                  <a:schemeClr val="tx1"/>
                </a:solidFill>
              </a:rPr>
              <a:t>[</a:t>
            </a:r>
            <a:r>
              <a:rPr lang="cs-CZ" sz="2600" b="1" dirty="0" smtClean="0">
                <a:solidFill>
                  <a:schemeClr val="tx1"/>
                </a:solidFill>
              </a:rPr>
              <a:t>Existuje mezi nimi hierarchie? Jsou sociální práva plnohodnotnými základními právy pro všechny účely (např. čl. 36 odst</a:t>
            </a:r>
            <a:r>
              <a:rPr lang="cs-CZ" sz="2600" b="1" dirty="0" smtClean="0">
                <a:solidFill>
                  <a:schemeClr val="tx1"/>
                </a:solidFill>
              </a:rPr>
              <a:t>. 2)</a:t>
            </a:r>
            <a:r>
              <a:rPr lang="cs-CZ" sz="2600" b="1" dirty="0" smtClean="0">
                <a:solidFill>
                  <a:schemeClr val="tx1"/>
                </a:solidFill>
              </a:rPr>
              <a:t>? Tyto otázky mají právní i politický rozměr</a:t>
            </a:r>
            <a:r>
              <a:rPr lang="en-US" sz="2600" b="1" dirty="0" smtClean="0">
                <a:solidFill>
                  <a:schemeClr val="tx1"/>
                </a:solidFill>
              </a:rPr>
              <a:t>]</a:t>
            </a:r>
            <a:r>
              <a:rPr lang="cs-CZ" sz="26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cs-CZ" sz="2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5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Přezkum zákonné úpravy sociálních práv ÚS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 smtClean="0">
                <a:solidFill>
                  <a:schemeClr val="tx1"/>
                </a:solidFill>
              </a:rPr>
              <a:t>Otázka </a:t>
            </a:r>
            <a:r>
              <a:rPr lang="cs-CZ" b="1" dirty="0" err="1" smtClean="0">
                <a:solidFill>
                  <a:schemeClr val="tx1"/>
                </a:solidFill>
              </a:rPr>
              <a:t>justiciability</a:t>
            </a:r>
            <a:r>
              <a:rPr lang="cs-CZ" b="1" dirty="0" smtClean="0">
                <a:solidFill>
                  <a:schemeClr val="tx1"/>
                </a:solidFill>
              </a:rPr>
              <a:t> (význam čl. 41 odst. 1 Listiny, lze se základních sociálních práv domáhat před soudem?).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Otázka intenzity přezkumu, resp. diskrece zákonodárce (čl. 41 odst. 1 + čl. 4 odst. 4 Listiny).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Z hlediska intenzity přezkumu je významná otázka, zda lze zásahy do sociálních práv poměřovat testem proporcionality.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95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přijaté ÚS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b="1" dirty="0" err="1" smtClean="0">
                <a:solidFill>
                  <a:schemeClr val="tx1"/>
                </a:solidFill>
              </a:rPr>
              <a:t>Justiciabilita</a:t>
            </a:r>
            <a:r>
              <a:rPr lang="cs-CZ" b="1" dirty="0" smtClean="0">
                <a:solidFill>
                  <a:schemeClr val="tx1"/>
                </a:solidFill>
              </a:rPr>
              <a:t> – ano (avšak disenty E. Wagnerové)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Vyšší míra diskrece zákonodárce než u „klasických“ základních práv (již </a:t>
            </a:r>
            <a:r>
              <a:rPr lang="cs-CZ" b="1" dirty="0" err="1" smtClean="0">
                <a:solidFill>
                  <a:schemeClr val="tx1"/>
                </a:solidFill>
              </a:rPr>
              <a:t>Pl</a:t>
            </a:r>
            <a:r>
              <a:rPr lang="cs-CZ" b="1" dirty="0" smtClean="0">
                <a:solidFill>
                  <a:schemeClr val="tx1"/>
                </a:solidFill>
              </a:rPr>
              <a:t>. ÚS 23/98, </a:t>
            </a:r>
            <a:r>
              <a:rPr lang="cs-CZ" b="1" dirty="0" err="1" smtClean="0">
                <a:solidFill>
                  <a:schemeClr val="tx1"/>
                </a:solidFill>
              </a:rPr>
              <a:t>Pl</a:t>
            </a:r>
            <a:r>
              <a:rPr lang="cs-CZ" b="1" dirty="0" smtClean="0">
                <a:solidFill>
                  <a:schemeClr val="tx1"/>
                </a:solidFill>
              </a:rPr>
              <a:t>. ÚS 15/02), ze začátku však nebyl patrný ustálený přístup.</a:t>
            </a:r>
          </a:p>
          <a:p>
            <a:pPr algn="just"/>
            <a:r>
              <a:rPr lang="cs-CZ" b="1" dirty="0" err="1" smtClean="0">
                <a:solidFill>
                  <a:schemeClr val="tx1"/>
                </a:solidFill>
              </a:rPr>
              <a:t>Pl</a:t>
            </a:r>
            <a:r>
              <a:rPr lang="cs-CZ" b="1" dirty="0" smtClean="0">
                <a:solidFill>
                  <a:schemeClr val="tx1"/>
                </a:solidFill>
              </a:rPr>
              <a:t>. ÚS 1/08 (</a:t>
            </a:r>
            <a:r>
              <a:rPr lang="cs-CZ" b="1" i="1" dirty="0" smtClean="0">
                <a:solidFill>
                  <a:schemeClr val="tx1"/>
                </a:solidFill>
              </a:rPr>
              <a:t>Zdravotnické poplatky</a:t>
            </a:r>
            <a:r>
              <a:rPr lang="cs-CZ" b="1" dirty="0" smtClean="0">
                <a:solidFill>
                  <a:schemeClr val="tx1"/>
                </a:solidFill>
              </a:rPr>
              <a:t>) – formulace testu racionality. </a:t>
            </a:r>
          </a:p>
          <a:p>
            <a:pPr algn="just"/>
            <a:r>
              <a:rPr lang="cs-CZ" b="1" dirty="0" smtClean="0">
                <a:solidFill>
                  <a:schemeClr val="tx1"/>
                </a:solidFill>
              </a:rPr>
              <a:t>Jaké jsou důvody odmítnutí testu proporcionality (srov. </a:t>
            </a:r>
            <a:r>
              <a:rPr lang="cs-CZ" b="1" dirty="0" err="1" smtClean="0">
                <a:solidFill>
                  <a:schemeClr val="tx1"/>
                </a:solidFill>
              </a:rPr>
              <a:t>Pl</a:t>
            </a:r>
            <a:r>
              <a:rPr lang="cs-CZ" b="1" dirty="0" smtClean="0">
                <a:solidFill>
                  <a:schemeClr val="tx1"/>
                </a:solidFill>
              </a:rPr>
              <a:t>. ÚS 54/10, </a:t>
            </a:r>
            <a:r>
              <a:rPr lang="cs-CZ" b="1" i="1" dirty="0" smtClean="0">
                <a:solidFill>
                  <a:schemeClr val="tx1"/>
                </a:solidFill>
              </a:rPr>
              <a:t>Karenční doba II</a:t>
            </a:r>
            <a:r>
              <a:rPr lang="cs-CZ" b="1" dirty="0" smtClean="0">
                <a:solidFill>
                  <a:schemeClr val="tx1"/>
                </a:solidFill>
              </a:rPr>
              <a:t>:</a:t>
            </a:r>
            <a:r>
              <a:rPr lang="cs-CZ" b="1" i="1" dirty="0" smtClean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dělba moci, ústavní text, srovnávací argument, argument povahou a podstatou principu proporcionality?)</a:t>
            </a:r>
          </a:p>
          <a:p>
            <a:pPr algn="just"/>
            <a:r>
              <a:rPr lang="cs-CZ" b="1" dirty="0" err="1" smtClean="0">
                <a:solidFill>
                  <a:schemeClr val="tx1"/>
                </a:solidFill>
              </a:rPr>
              <a:t>Pl</a:t>
            </a:r>
            <a:r>
              <a:rPr lang="cs-CZ" b="1" dirty="0" smtClean="0">
                <a:solidFill>
                  <a:schemeClr val="tx1"/>
                </a:solidFill>
              </a:rPr>
              <a:t>. ÚS 54/10, čl. 41 odst. 1 „</a:t>
            </a:r>
            <a:r>
              <a:rPr lang="cs-CZ" i="1" dirty="0">
                <a:solidFill>
                  <a:schemeClr val="tx1"/>
                </a:solidFill>
              </a:rPr>
              <a:t>vyjadřuje přesvědčení ústavodárce, že úprava sociálních práv je legitimním předmětem politického zápolení (tj. je primárně v rukou zákonodárce) a pouze sekundárně a v omezené míře lze ústavní garance sociálních práv považovat za otázku judiciální</a:t>
            </a:r>
            <a:r>
              <a:rPr lang="cs-CZ" i="1" dirty="0" smtClean="0">
                <a:solidFill>
                  <a:schemeClr val="tx1"/>
                </a:solidFill>
              </a:rPr>
              <a:t>.</a:t>
            </a:r>
            <a:r>
              <a:rPr lang="cs-CZ" b="1" i="1" dirty="0" smtClean="0">
                <a:solidFill>
                  <a:schemeClr val="tx1"/>
                </a:solidFill>
              </a:rPr>
              <a:t>“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25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 racionality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b="1" dirty="0">
                <a:solidFill>
                  <a:schemeClr val="tx1"/>
                </a:solidFill>
              </a:rPr>
              <a:t>1) vymezení smyslu a podstaty sociálního práva, tedy určitého esenciálního obsahu. Toto jádro sociálního práva v nyní posuzovaném případě vyplývá z </a:t>
            </a:r>
            <a:r>
              <a:rPr lang="cs-CZ" b="1" dirty="0" smtClean="0">
                <a:solidFill>
                  <a:schemeClr val="tx1"/>
                </a:solidFill>
              </a:rPr>
              <a:t>konkrétního základního práva </a:t>
            </a:r>
            <a:r>
              <a:rPr lang="cs-CZ" b="1" dirty="0">
                <a:solidFill>
                  <a:schemeClr val="tx1"/>
                </a:solidFill>
              </a:rPr>
              <a:t>v kontextu čl. 4 odst. 4 Listiny. </a:t>
            </a: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2) zhodnocení, zda se zákon nedotýká samotné existence sociálního práva nebo jeho skutečné realizace (esenciálního obsahu). Pokud se nedotýká esenciálního obsahu sociálního práva, dále</a:t>
            </a: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3) posouzení, zda zákonná úprava sleduje legitimní cíl; tedy zda není svévolným zásadním snížením celkového standardu základních práv, a konečně</a:t>
            </a: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4) zvážení otázky, zda zákonný prostředek použitý k jeho dosažení je rozumný (racionální), byť nikoliv nutně nejlepší, nejvhodnější, nejúčinnější či nejmoudřejší</a:t>
            </a:r>
            <a:r>
              <a:rPr lang="cs-CZ" b="1" dirty="0" smtClean="0">
                <a:solidFill>
                  <a:schemeClr val="tx1"/>
                </a:solidFill>
              </a:rPr>
              <a:t>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65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449</TotalTime>
  <Words>1638</Words>
  <Application>Microsoft Office PowerPoint</Application>
  <PresentationFormat>Předvádění na obrazovce (4:3)</PresentationFormat>
  <Paragraphs>78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Exekutivní</vt:lpstr>
      <vt:lpstr>Sociální práva</vt:lpstr>
      <vt:lpstr>Vymezení přednášky</vt:lpstr>
      <vt:lpstr>Vývoj ústavní ochrany sociálních práv</vt:lpstr>
      <vt:lpstr>Modely (ústavní) ochrany sociálních práv</vt:lpstr>
      <vt:lpstr>Sociální práva v ústavním pořádku ČR</vt:lpstr>
      <vt:lpstr>Zakotvení sociálních práv v Listině</vt:lpstr>
      <vt:lpstr>Přezkum zákonné úpravy sociálních práv ÚS</vt:lpstr>
      <vt:lpstr>Řešení přijaté ÚS</vt:lpstr>
      <vt:lpstr>Test racionality</vt:lpstr>
      <vt:lpstr>Otazníky spojené s testem racionality</vt:lpstr>
      <vt:lpstr>ÚS a konzistence sociálněprávní judikatury</vt:lpstr>
      <vt:lpstr>Prezentace aplikace PowerPoint</vt:lpstr>
      <vt:lpstr>Prezentace aplikace PowerPoint</vt:lpstr>
      <vt:lpstr>Rovnost a sociální práva</vt:lpstr>
      <vt:lpstr>Sociální práva v řízení o ústavní stížnosti</vt:lpstr>
      <vt:lpstr>Sociální práva v řízení o ústavní stížnosti: tipy.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Osobní svoboda</dc:title>
  <dc:creator>Ladislav Vyhnánek</dc:creator>
  <cp:lastModifiedBy>Ladislav Vyhnánek</cp:lastModifiedBy>
  <cp:revision>44</cp:revision>
  <dcterms:created xsi:type="dcterms:W3CDTF">2015-04-07T07:41:06Z</dcterms:created>
  <dcterms:modified xsi:type="dcterms:W3CDTF">2015-04-14T11:28:38Z</dcterms:modified>
</cp:coreProperties>
</file>