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6D4D4-C3AB-4628-B91A-B0FE9BCA838C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81599-96FC-4BD5-9D8A-5971DF6551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310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E43E-91ED-4E31-B52E-58AE5F99CFEA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3E64-9E60-4BB9-B91F-BB2A37271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1342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E43E-91ED-4E31-B52E-58AE5F99CFEA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3E64-9E60-4BB9-B91F-BB2A37271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22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E43E-91ED-4E31-B52E-58AE5F99CFEA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3E64-9E60-4BB9-B91F-BB2A37271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982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E43E-91ED-4E31-B52E-58AE5F99CFEA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3E64-9E60-4BB9-B91F-BB2A37271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725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E43E-91ED-4E31-B52E-58AE5F99CFEA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3E64-9E60-4BB9-B91F-BB2A37271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59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E43E-91ED-4E31-B52E-58AE5F99CFEA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3E64-9E60-4BB9-B91F-BB2A37271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6122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E43E-91ED-4E31-B52E-58AE5F99CFEA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3E64-9E60-4BB9-B91F-BB2A37271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188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E43E-91ED-4E31-B52E-58AE5F99CFEA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3E64-9E60-4BB9-B91F-BB2A37271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655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E43E-91ED-4E31-B52E-58AE5F99CFEA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3E64-9E60-4BB9-B91F-BB2A37271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124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E43E-91ED-4E31-B52E-58AE5F99CFEA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3E64-9E60-4BB9-B91F-BB2A37271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887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E43E-91ED-4E31-B52E-58AE5F99CFEA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3E64-9E60-4BB9-B91F-BB2A37271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137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0E43E-91ED-4E31-B52E-58AE5F99CFEA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33E64-9E60-4BB9-B91F-BB2A37271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571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Revision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Torts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452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 smtClean="0"/>
              <a:t>Stella </a:t>
            </a:r>
            <a:r>
              <a:rPr lang="cs-CZ" sz="3200" dirty="0" err="1" smtClean="0"/>
              <a:t>Awards</a:t>
            </a:r>
            <a:r>
              <a:rPr lang="cs-CZ" sz="3200" dirty="0" smtClean="0"/>
              <a:t> p. 20-21 </a:t>
            </a:r>
            <a:br>
              <a:rPr lang="cs-CZ" sz="3200" dirty="0" smtClean="0"/>
            </a:br>
            <a:r>
              <a:rPr lang="cs-CZ" sz="3200" dirty="0" err="1" smtClean="0"/>
              <a:t>True</a:t>
            </a:r>
            <a:r>
              <a:rPr lang="cs-CZ" sz="3200" dirty="0" smtClean="0"/>
              <a:t> </a:t>
            </a:r>
            <a:r>
              <a:rPr lang="cs-CZ" sz="3200" dirty="0" err="1" smtClean="0"/>
              <a:t>or</a:t>
            </a:r>
            <a:r>
              <a:rPr lang="cs-CZ" sz="3200" dirty="0" smtClean="0"/>
              <a:t> made up?</a:t>
            </a:r>
            <a:br>
              <a:rPr lang="cs-CZ" sz="3200" dirty="0" smtClean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Case No. 1 </a:t>
            </a:r>
          </a:p>
          <a:p>
            <a:r>
              <a:rPr lang="cs-CZ" dirty="0"/>
              <a:t>Case No. </a:t>
            </a:r>
            <a:r>
              <a:rPr lang="cs-CZ" dirty="0" smtClean="0"/>
              <a:t>2 </a:t>
            </a:r>
            <a:endParaRPr lang="cs-CZ" dirty="0"/>
          </a:p>
          <a:p>
            <a:r>
              <a:rPr lang="cs-CZ" dirty="0"/>
              <a:t>Case No. </a:t>
            </a:r>
            <a:r>
              <a:rPr lang="cs-CZ" dirty="0" smtClean="0"/>
              <a:t>3 </a:t>
            </a:r>
            <a:endParaRPr lang="cs-CZ" dirty="0"/>
          </a:p>
          <a:p>
            <a:r>
              <a:rPr lang="cs-CZ" dirty="0"/>
              <a:t>Case No. </a:t>
            </a:r>
            <a:r>
              <a:rPr lang="cs-CZ" dirty="0" smtClean="0"/>
              <a:t>4 </a:t>
            </a:r>
            <a:endParaRPr lang="cs-CZ" dirty="0"/>
          </a:p>
          <a:p>
            <a:r>
              <a:rPr lang="cs-CZ" dirty="0"/>
              <a:t>Case No. </a:t>
            </a:r>
            <a:r>
              <a:rPr lang="cs-CZ" dirty="0" smtClean="0"/>
              <a:t>5 </a:t>
            </a:r>
            <a:endParaRPr lang="cs-CZ" dirty="0"/>
          </a:p>
          <a:p>
            <a:r>
              <a:rPr lang="cs-CZ" dirty="0"/>
              <a:t>Case No. </a:t>
            </a:r>
            <a:r>
              <a:rPr lang="cs-CZ" dirty="0" smtClean="0"/>
              <a:t>6 </a:t>
            </a:r>
            <a:endParaRPr lang="cs-CZ" dirty="0"/>
          </a:p>
          <a:p>
            <a:r>
              <a:rPr lang="cs-CZ" dirty="0"/>
              <a:t>Case No. </a:t>
            </a:r>
            <a:r>
              <a:rPr lang="cs-CZ" dirty="0" smtClean="0"/>
              <a:t>7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Fabricated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err="1" smtClean="0">
                <a:solidFill>
                  <a:srgbClr val="00B050"/>
                </a:solidFill>
              </a:rPr>
              <a:t>True</a:t>
            </a:r>
            <a:endParaRPr lang="cs-CZ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Fabricated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Fabricated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err="1" smtClean="0">
                <a:solidFill>
                  <a:srgbClr val="00B050"/>
                </a:solidFill>
              </a:rPr>
              <a:t>True</a:t>
            </a:r>
            <a:endParaRPr lang="cs-CZ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Fabricated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Fabricated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from</a:t>
            </a:r>
            <a:r>
              <a:rPr lang="cs-CZ" dirty="0" smtClean="0">
                <a:solidFill>
                  <a:srgbClr val="FF0000"/>
                </a:solidFill>
              </a:rPr>
              <a:t> a very </a:t>
            </a:r>
            <a:r>
              <a:rPr lang="cs-CZ" dirty="0" err="1" smtClean="0">
                <a:solidFill>
                  <a:srgbClr val="FF0000"/>
                </a:solidFill>
              </a:rPr>
              <a:t>old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urban</a:t>
            </a:r>
            <a:r>
              <a:rPr lang="cs-CZ" dirty="0" smtClean="0">
                <a:solidFill>
                  <a:srgbClr val="FF0000"/>
                </a:solidFill>
              </a:rPr>
              <a:t> legend!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56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cs-CZ" sz="2800" b="1" dirty="0" err="1" smtClean="0"/>
              <a:t>Railroad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company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cs-CZ" sz="5100" dirty="0" err="1"/>
              <a:t>w</a:t>
            </a:r>
            <a:r>
              <a:rPr lang="cs-CZ" sz="5100" dirty="0" err="1" smtClean="0"/>
              <a:t>hen</a:t>
            </a:r>
            <a:endParaRPr lang="cs-CZ" sz="5100" dirty="0" smtClean="0"/>
          </a:p>
          <a:p>
            <a:pPr marL="514350" indent="-514350">
              <a:buAutoNum type="arabicPeriod"/>
            </a:pPr>
            <a:r>
              <a:rPr lang="cs-CZ" sz="5100" dirty="0" err="1"/>
              <a:t>e</a:t>
            </a:r>
            <a:r>
              <a:rPr lang="cs-CZ" sz="5100" dirty="0" err="1" smtClean="0"/>
              <a:t>ven</a:t>
            </a:r>
            <a:r>
              <a:rPr lang="cs-CZ" sz="5100" dirty="0" smtClean="0"/>
              <a:t> </a:t>
            </a:r>
            <a:r>
              <a:rPr lang="cs-CZ" sz="5100" dirty="0" err="1" smtClean="0"/>
              <a:t>though</a:t>
            </a:r>
            <a:endParaRPr lang="cs-CZ" sz="5100" dirty="0" smtClean="0"/>
          </a:p>
          <a:p>
            <a:pPr marL="514350" indent="-514350">
              <a:buAutoNum type="arabicPeriod"/>
            </a:pPr>
            <a:r>
              <a:rPr lang="cs-CZ" sz="5100" dirty="0" err="1"/>
              <a:t>w</a:t>
            </a:r>
            <a:r>
              <a:rPr lang="cs-CZ" sz="5100" dirty="0" err="1" smtClean="0"/>
              <a:t>hile</a:t>
            </a:r>
            <a:endParaRPr lang="cs-CZ" sz="5100" dirty="0" smtClean="0"/>
          </a:p>
          <a:p>
            <a:pPr marL="514350" indent="-514350">
              <a:buAutoNum type="arabicPeriod"/>
            </a:pPr>
            <a:r>
              <a:rPr lang="cs-CZ" sz="5100" dirty="0"/>
              <a:t>s</a:t>
            </a:r>
            <a:r>
              <a:rPr lang="cs-CZ" sz="5100" dirty="0" smtClean="0"/>
              <a:t>o</a:t>
            </a:r>
          </a:p>
          <a:p>
            <a:pPr marL="514350" indent="-514350">
              <a:buAutoNum type="arabicPeriod"/>
            </a:pPr>
            <a:r>
              <a:rPr lang="cs-CZ" sz="5100" dirty="0" err="1"/>
              <a:t>c</a:t>
            </a:r>
            <a:r>
              <a:rPr lang="cs-CZ" sz="5100" dirty="0" err="1" smtClean="0"/>
              <a:t>aused</a:t>
            </a:r>
            <a:endParaRPr lang="cs-CZ" sz="5100" dirty="0" smtClean="0"/>
          </a:p>
          <a:p>
            <a:pPr marL="514350" indent="-514350">
              <a:buAutoNum type="arabicPeriod"/>
            </a:pPr>
            <a:r>
              <a:rPr lang="cs-CZ" sz="5100" dirty="0" err="1"/>
              <a:t>c</a:t>
            </a:r>
            <a:r>
              <a:rPr lang="cs-CZ" sz="5100" dirty="0" err="1" smtClean="0"/>
              <a:t>ausing</a:t>
            </a:r>
            <a:endParaRPr lang="cs-CZ" sz="5100" dirty="0" smtClean="0"/>
          </a:p>
          <a:p>
            <a:pPr marL="514350" indent="-514350">
              <a:buAutoNum type="arabicPeriod"/>
            </a:pPr>
            <a:r>
              <a:rPr lang="cs-CZ" sz="5100" dirty="0" err="1"/>
              <a:t>r</a:t>
            </a:r>
            <a:r>
              <a:rPr lang="cs-CZ" sz="5100" dirty="0" err="1" smtClean="0"/>
              <a:t>esult</a:t>
            </a:r>
            <a:endParaRPr lang="cs-CZ" sz="5100" dirty="0" smtClean="0"/>
          </a:p>
          <a:p>
            <a:pPr marL="514350" indent="-514350">
              <a:buAutoNum type="arabicPeriod"/>
            </a:pPr>
            <a:r>
              <a:rPr lang="cs-CZ" sz="5100" dirty="0" err="1"/>
              <a:t>r</a:t>
            </a:r>
            <a:r>
              <a:rPr lang="cs-CZ" sz="5100" dirty="0" err="1" smtClean="0"/>
              <a:t>esulted</a:t>
            </a:r>
            <a:endParaRPr lang="cs-CZ" sz="5100" dirty="0" smtClean="0"/>
          </a:p>
          <a:p>
            <a:pPr marL="514350" indent="-514350">
              <a:buAutoNum type="arabicPeriod"/>
            </a:pPr>
            <a:r>
              <a:rPr lang="cs-CZ" sz="5100" dirty="0"/>
              <a:t>c</a:t>
            </a:r>
            <a:r>
              <a:rPr lang="cs-CZ" sz="5100" dirty="0" smtClean="0"/>
              <a:t>ause</a:t>
            </a:r>
          </a:p>
          <a:p>
            <a:pPr marL="514350" indent="-514350">
              <a:buAutoNum type="arabicPeriod"/>
            </a:pPr>
            <a:r>
              <a:rPr lang="cs-CZ" sz="5100" dirty="0"/>
              <a:t>a</a:t>
            </a:r>
            <a:r>
              <a:rPr lang="cs-CZ" sz="5100" dirty="0" smtClean="0"/>
              <a:t>s/</a:t>
            </a:r>
            <a:r>
              <a:rPr lang="cs-CZ" sz="5100" dirty="0" err="1" smtClean="0"/>
              <a:t>since</a:t>
            </a:r>
            <a:endParaRPr lang="cs-CZ" sz="5100" dirty="0" smtClean="0"/>
          </a:p>
          <a:p>
            <a:pPr marL="514350" indent="-514350">
              <a:buAutoNum type="arabicPeriod"/>
            </a:pPr>
            <a:r>
              <a:rPr lang="cs-CZ" sz="5100" dirty="0" err="1"/>
              <a:t>h</a:t>
            </a:r>
            <a:r>
              <a:rPr lang="cs-CZ" sz="5100" dirty="0" err="1" smtClean="0"/>
              <a:t>ave</a:t>
            </a:r>
            <a:endParaRPr lang="cs-CZ" sz="5100" dirty="0" smtClean="0"/>
          </a:p>
          <a:p>
            <a:pPr marL="514350" indent="-514350">
              <a:buAutoNum type="arabicPeriod"/>
            </a:pPr>
            <a:r>
              <a:rPr lang="cs-CZ" sz="5100" dirty="0" err="1" smtClean="0"/>
              <a:t>therefore</a:t>
            </a:r>
            <a:endParaRPr lang="cs-CZ" sz="51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231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b="1" dirty="0" err="1" smtClean="0"/>
              <a:t>Railroad</a:t>
            </a:r>
            <a:r>
              <a:rPr lang="cs-CZ" b="1" dirty="0" smtClean="0"/>
              <a:t> </a:t>
            </a:r>
            <a:r>
              <a:rPr lang="cs-CZ" b="1" dirty="0" err="1" smtClean="0"/>
              <a:t>company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cs-CZ" dirty="0" err="1"/>
              <a:t>h</a:t>
            </a:r>
            <a:r>
              <a:rPr lang="cs-CZ" dirty="0" err="1" smtClean="0"/>
              <a:t>adn´t</a:t>
            </a:r>
            <a:r>
              <a:rPr lang="cs-CZ" dirty="0" smtClean="0"/>
              <a:t>                           </a:t>
            </a:r>
            <a:r>
              <a:rPr lang="cs-CZ" dirty="0" err="1" smtClean="0"/>
              <a:t>wouldn´t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err="1"/>
              <a:t>h</a:t>
            </a:r>
            <a:r>
              <a:rPr lang="cs-CZ" dirty="0" err="1" smtClean="0"/>
              <a:t>adn´t</a:t>
            </a:r>
            <a:r>
              <a:rPr lang="cs-CZ" dirty="0" smtClean="0"/>
              <a:t> </a:t>
            </a:r>
            <a:r>
              <a:rPr lang="cs-CZ" dirty="0" err="1" smtClean="0"/>
              <a:t>reached</a:t>
            </a:r>
            <a:r>
              <a:rPr lang="cs-CZ" dirty="0" smtClean="0"/>
              <a:t>            </a:t>
            </a:r>
            <a:r>
              <a:rPr lang="cs-CZ" dirty="0" err="1" smtClean="0"/>
              <a:t>wouldn´t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err="1"/>
              <a:t>h</a:t>
            </a:r>
            <a:r>
              <a:rPr lang="cs-CZ" dirty="0" err="1" smtClean="0"/>
              <a:t>adn´t</a:t>
            </a:r>
            <a:r>
              <a:rPr lang="cs-CZ" dirty="0" smtClean="0"/>
              <a:t> </a:t>
            </a:r>
            <a:r>
              <a:rPr lang="cs-CZ" dirty="0" err="1" smtClean="0"/>
              <a:t>exploded</a:t>
            </a:r>
            <a:r>
              <a:rPr lang="cs-CZ" dirty="0" smtClean="0"/>
              <a:t>          </a:t>
            </a:r>
            <a:r>
              <a:rPr lang="cs-CZ" dirty="0" err="1" smtClean="0"/>
              <a:t>wouldn´t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been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err="1"/>
              <a:t>h</a:t>
            </a:r>
            <a:r>
              <a:rPr lang="cs-CZ" dirty="0" err="1" smtClean="0"/>
              <a:t>adn´t</a:t>
            </a:r>
            <a:r>
              <a:rPr lang="cs-CZ" dirty="0" smtClean="0"/>
              <a:t> </a:t>
            </a:r>
            <a:r>
              <a:rPr lang="cs-CZ" dirty="0" err="1" smtClean="0"/>
              <a:t>been</a:t>
            </a:r>
            <a:r>
              <a:rPr lang="cs-CZ" dirty="0" smtClean="0"/>
              <a:t>                 </a:t>
            </a:r>
            <a:r>
              <a:rPr lang="cs-CZ" dirty="0" err="1" smtClean="0"/>
              <a:t>wouldn´t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sued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/>
              <a:t>h</a:t>
            </a:r>
            <a:r>
              <a:rPr lang="cs-CZ" dirty="0" smtClean="0"/>
              <a:t>ad </a:t>
            </a:r>
            <a:r>
              <a:rPr lang="cs-CZ" dirty="0" err="1" smtClean="0"/>
              <a:t>been</a:t>
            </a:r>
            <a:r>
              <a:rPr lang="cs-CZ" dirty="0" smtClean="0"/>
              <a:t>                      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been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080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721708"/>
              </p:ext>
            </p:extLst>
          </p:nvPr>
        </p:nvGraphicFramePr>
        <p:xfrm>
          <a:off x="498484" y="322525"/>
          <a:ext cx="8352928" cy="65822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98178"/>
                <a:gridCol w="2154750"/>
              </a:tblGrid>
              <a:tr h="6582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A tort, in common law jurisdictions, is a civil wrong which </a:t>
                      </a:r>
                      <a:endParaRPr lang="cs-CZ" sz="1800" noProof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cs-CZ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_______ causes someone else to suffer 2. _______  or harm resulting in legal liability for the person who commits the </a:t>
                      </a:r>
                      <a:endParaRPr lang="cs-CZ" sz="1800" noProof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3. _______  act, called a </a:t>
                      </a:r>
                      <a:r>
                        <a:rPr lang="en-US" sz="1800" noProof="0" dirty="0" err="1" smtClean="0">
                          <a:solidFill>
                            <a:schemeClr val="tx1"/>
                          </a:solidFill>
                          <a:effectLst/>
                        </a:rPr>
                        <a:t>tortfeasor</a:t>
                      </a: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Tort is a 4. _______ of some duty clearly set by law, not by a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5. _______  agreement between two parties, as in breach of contract. When such a duty is breached, the injured party has the right to institute suit for 6. _______</a:t>
                      </a:r>
                      <a:r>
                        <a:rPr lang="cs-CZ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______</a:t>
                      </a: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  damages.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Torts may be 7. _______</a:t>
                      </a:r>
                      <a:r>
                        <a:rPr lang="cs-CZ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____</a:t>
                      </a: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  in several ways, with a particularly common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8. _______  between negligent and intentional torts.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Intentional torts include, among others, certain torts 9. _______ from the occupation or use of land. The tort of nuisance, for example, involves strict liability for a neighbor who interferes with another's 10. _______</a:t>
                      </a:r>
                      <a:r>
                        <a:rPr lang="cs-CZ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____</a:t>
                      </a: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  of his real property. Trespass allows owners to sue for 11. _______</a:t>
                      </a:r>
                      <a:r>
                        <a:rPr lang="cs-CZ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___</a:t>
                      </a: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  by a person on their land. Several intentional torts do not involve land. Examples include false imprisonment - the tort of 12. _______</a:t>
                      </a:r>
                      <a:r>
                        <a:rPr lang="cs-CZ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___</a:t>
                      </a: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  arresting or detaining someone, and libel, where a </a:t>
                      </a:r>
                      <a:endParaRPr lang="cs-CZ" sz="1800" noProof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13. _______</a:t>
                      </a:r>
                      <a:r>
                        <a:rPr lang="cs-CZ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____</a:t>
                      </a: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 statement is published and damages the plaintiff's reputation.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FAIR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LOSE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TORT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4.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VIOLATE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5.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SPECIFY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6.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COMPENSATE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7.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CATEGORY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8.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DIVIDE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9.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ARISE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10.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ENJOY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11.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ENTER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12.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LAW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13.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DEFAME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" name="Přímá spojnice 3"/>
          <p:cNvCxnSpPr/>
          <p:nvPr/>
        </p:nvCxnSpPr>
        <p:spPr>
          <a:xfrm>
            <a:off x="6516216" y="40466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6732240" y="404664"/>
            <a:ext cx="0" cy="62646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780806" y="619584"/>
            <a:ext cx="917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unfairly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860032" y="620688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loss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55576" y="1187460"/>
            <a:ext cx="94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tortious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493098" y="1556792"/>
            <a:ext cx="1024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violation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78389" y="1844824"/>
            <a:ext cx="89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specific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419872" y="2492896"/>
            <a:ext cx="154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compensatory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005162" y="2780928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categorized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780806" y="3429000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division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796935" y="3640248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arising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365817" y="4509120"/>
            <a:ext cx="1218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enjoyment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277332" y="4765794"/>
            <a:ext cx="1118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entrances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674948" y="5373216"/>
            <a:ext cx="1190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unlawfully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899592" y="5949280"/>
            <a:ext cx="1298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defamatory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95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70C0"/>
                </a:solidFill>
              </a:rPr>
              <a:t>Legal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terms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</a:rPr>
              <a:t>– </a:t>
            </a:r>
            <a:r>
              <a:rPr lang="cs-CZ" dirty="0" err="1" smtClean="0">
                <a:solidFill>
                  <a:srgbClr val="0070C0"/>
                </a:solidFill>
              </a:rPr>
              <a:t>revision</a:t>
            </a:r>
            <a:r>
              <a:rPr lang="cs-CZ" dirty="0" smtClean="0">
                <a:solidFill>
                  <a:srgbClr val="0070C0"/>
                </a:solidFill>
              </a:rPr>
              <a:t> in </a:t>
            </a:r>
            <a:r>
              <a:rPr lang="cs-CZ" dirty="0" err="1" smtClean="0">
                <a:solidFill>
                  <a:srgbClr val="0070C0"/>
                </a:solidFill>
              </a:rPr>
              <a:t>pairs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Provide an EXAMPLE and a DEFINITION of the </a:t>
            </a:r>
            <a:r>
              <a:rPr lang="en-US" dirty="0" smtClean="0"/>
              <a:t>term.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 cannot use the term itself</a:t>
            </a:r>
            <a:r>
              <a:rPr lang="en-US" dirty="0" smtClean="0"/>
              <a:t>!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/>
              <a:t>term </a:t>
            </a:r>
            <a:r>
              <a:rPr lang="cs-CZ" dirty="0" err="1"/>
              <a:t>consists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57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Example</a:t>
            </a:r>
            <a:r>
              <a:rPr lang="en-US" dirty="0" smtClean="0"/>
              <a:t>: You have been diagnosed with kidney problems. You have an operation and the surgeon removes your left kidney instead your right kidney by mistake.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Definition</a:t>
            </a:r>
            <a:r>
              <a:rPr lang="en-US" dirty="0" smtClean="0"/>
              <a:t>: The </a:t>
            </a:r>
            <a:r>
              <a:rPr lang="cs-CZ" dirty="0" err="1" smtClean="0"/>
              <a:t>serious</a:t>
            </a:r>
            <a:r>
              <a:rPr lang="cs-CZ" dirty="0" smtClean="0"/>
              <a:t> </a:t>
            </a:r>
            <a:r>
              <a:rPr lang="en-US" dirty="0" smtClean="0"/>
              <a:t>breach </a:t>
            </a:r>
            <a:r>
              <a:rPr lang="en-US" dirty="0" smtClean="0"/>
              <a:t>of a duty of care by a member of a profession.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Colleague’</a:t>
            </a:r>
            <a:r>
              <a:rPr lang="cs-CZ" dirty="0" smtClean="0">
                <a:solidFill>
                  <a:srgbClr val="0070C0"/>
                </a:solidFill>
              </a:rPr>
              <a:t>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guess</a:t>
            </a:r>
            <a:r>
              <a:rPr lang="en-US" dirty="0" smtClean="0"/>
              <a:t>: </a:t>
            </a:r>
            <a:r>
              <a:rPr lang="cs-CZ" b="1" dirty="0" smtClean="0"/>
              <a:t>gross</a:t>
            </a:r>
            <a:r>
              <a:rPr lang="cs-CZ" dirty="0" smtClean="0"/>
              <a:t> </a:t>
            </a:r>
            <a:r>
              <a:rPr lang="en-US" b="1" dirty="0" smtClean="0"/>
              <a:t>malpractice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414" y="4187517"/>
            <a:ext cx="2520280" cy="4064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235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24287"/>
            <a:ext cx="1944216" cy="1393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 descr="http://www.standard.co.uk/news/article7189512.ece/alternates/w460/cockramePA221206_228x31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861048"/>
            <a:ext cx="1632487" cy="2232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628" y="4149080"/>
            <a:ext cx="2557115" cy="127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40" y="3861048"/>
            <a:ext cx="2605394" cy="1733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736" y="620688"/>
            <a:ext cx="2147712" cy="142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836713" y="2456877"/>
            <a:ext cx="1633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1. </a:t>
            </a:r>
            <a:r>
              <a:rPr lang="cs-CZ" dirty="0" err="1" smtClean="0"/>
              <a:t>Strict</a:t>
            </a:r>
            <a:r>
              <a:rPr lang="cs-CZ" dirty="0" smtClean="0"/>
              <a:t> </a:t>
            </a:r>
            <a:r>
              <a:rPr lang="cs-CZ" dirty="0" err="1"/>
              <a:t>liability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 rot="10800000" flipH="1" flipV="1">
            <a:off x="846585" y="5692145"/>
            <a:ext cx="180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5</a:t>
            </a:r>
            <a:r>
              <a:rPr lang="cs-CZ" dirty="0" smtClean="0"/>
              <a:t>. </a:t>
            </a:r>
            <a:r>
              <a:rPr lang="cs-CZ" dirty="0" err="1" smtClean="0"/>
              <a:t>Foreseeable</a:t>
            </a:r>
            <a:r>
              <a:rPr lang="cs-CZ" dirty="0" smtClean="0"/>
              <a:t> </a:t>
            </a:r>
            <a:r>
              <a:rPr lang="cs-CZ" dirty="0" err="1"/>
              <a:t>harm</a:t>
            </a:r>
            <a:r>
              <a:rPr lang="cs-CZ" dirty="0"/>
              <a:t> 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6372200" y="6309320"/>
            <a:ext cx="2592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2. </a:t>
            </a:r>
            <a:r>
              <a:rPr lang="cs-CZ" dirty="0" err="1" smtClean="0"/>
              <a:t>Trespass</a:t>
            </a:r>
            <a:r>
              <a:rPr lang="cs-CZ" dirty="0" smtClean="0"/>
              <a:t> </a:t>
            </a:r>
            <a:r>
              <a:rPr lang="cs-CZ" dirty="0"/>
              <a:t>to </a:t>
            </a:r>
            <a:r>
              <a:rPr lang="cs-CZ" dirty="0" err="1"/>
              <a:t>the</a:t>
            </a:r>
            <a:r>
              <a:rPr lang="cs-CZ" dirty="0"/>
              <a:t> person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6363599" y="2354396"/>
            <a:ext cx="20288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3</a:t>
            </a:r>
            <a:r>
              <a:rPr lang="cs-CZ" dirty="0" smtClean="0"/>
              <a:t>. </a:t>
            </a:r>
            <a:r>
              <a:rPr lang="cs-CZ" dirty="0" err="1" smtClean="0"/>
              <a:t>False</a:t>
            </a:r>
            <a:r>
              <a:rPr lang="cs-CZ" dirty="0" smtClean="0"/>
              <a:t> </a:t>
            </a:r>
            <a:r>
              <a:rPr lang="cs-CZ" dirty="0" err="1"/>
              <a:t>imprisonment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3519628" y="2272211"/>
            <a:ext cx="20005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6. </a:t>
            </a:r>
            <a:r>
              <a:rPr lang="cs-CZ" dirty="0" err="1" smtClean="0"/>
              <a:t>Vicarious</a:t>
            </a:r>
            <a:r>
              <a:rPr lang="cs-CZ" dirty="0" smtClean="0"/>
              <a:t> </a:t>
            </a:r>
            <a:r>
              <a:rPr lang="cs-CZ" dirty="0" err="1"/>
              <a:t>liability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3435737" y="5674996"/>
            <a:ext cx="26410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4</a:t>
            </a:r>
            <a:r>
              <a:rPr lang="cs-CZ" dirty="0" smtClean="0"/>
              <a:t>. </a:t>
            </a:r>
            <a:r>
              <a:rPr lang="cs-CZ" dirty="0" err="1" smtClean="0"/>
              <a:t>Actionable</a:t>
            </a:r>
            <a:r>
              <a:rPr lang="cs-CZ" dirty="0" smtClean="0"/>
              <a:t> </a:t>
            </a:r>
            <a:r>
              <a:rPr lang="cs-CZ" dirty="0" err="1"/>
              <a:t>defamation</a:t>
            </a:r>
            <a:endParaRPr lang="cs-CZ" dirty="0"/>
          </a:p>
        </p:txBody>
      </p:sp>
      <p:pic>
        <p:nvPicPr>
          <p:cNvPr id="7174" name="Picture 6" descr="Výsledek obrázku pro shoplifter caugh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3599" y="594617"/>
            <a:ext cx="2239673" cy="1677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378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229</TotalTime>
  <Words>441</Words>
  <Application>Microsoft Office PowerPoint</Application>
  <PresentationFormat>Předvádění na obrazovce (4:3)</PresentationFormat>
  <Paragraphs>90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Revision of Torts</vt:lpstr>
      <vt:lpstr>Stella Awards p. 20-21  True or made up? </vt:lpstr>
      <vt:lpstr>Railroad company</vt:lpstr>
      <vt:lpstr>Railroad company</vt:lpstr>
      <vt:lpstr>Prezentace aplikace PowerPoint</vt:lpstr>
      <vt:lpstr>Legal terms – revision in pairs</vt:lpstr>
      <vt:lpstr>Prezentace aplikace PowerPoint</vt:lpstr>
      <vt:lpstr>Prezentace aplikace PowerPoint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of Torts</dc:title>
  <dc:creator>Radmila Doupovcová</dc:creator>
  <cp:lastModifiedBy>Radmila Doupovcová</cp:lastModifiedBy>
  <cp:revision>7</cp:revision>
  <cp:lastPrinted>2015-04-13T11:35:59Z</cp:lastPrinted>
  <dcterms:created xsi:type="dcterms:W3CDTF">2015-04-10T09:49:58Z</dcterms:created>
  <dcterms:modified xsi:type="dcterms:W3CDTF">2015-04-13T11:36:02Z</dcterms:modified>
</cp:coreProperties>
</file>