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2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6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9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8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4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9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9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7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7C3C-5690-416C-B3E0-39DE4A26770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8CF5-69AB-4776-9977-436871F25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TORTS 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7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- </a:t>
            </a:r>
            <a:r>
              <a:rPr lang="en-US" dirty="0" smtClean="0"/>
              <a:t>Language </a:t>
            </a:r>
            <a:r>
              <a:rPr lang="en-US" dirty="0" smtClean="0"/>
              <a:t>practice </a:t>
            </a:r>
            <a:br>
              <a:rPr lang="en-US" dirty="0" smtClean="0"/>
            </a:br>
            <a:r>
              <a:rPr lang="en-US" sz="1800" dirty="0" smtClean="0"/>
              <a:t>p.11 exe.2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dirty="0" smtClean="0"/>
              <a:t>1. confessed</a:t>
            </a:r>
          </a:p>
          <a:p>
            <a:pPr marL="0" indent="0" fontAlgn="base">
              <a:buNone/>
            </a:pPr>
            <a:r>
              <a:rPr lang="en-US" dirty="0" smtClean="0"/>
              <a:t>2. granted</a:t>
            </a:r>
          </a:p>
          <a:p>
            <a:pPr marL="0" indent="0" fontAlgn="base">
              <a:buNone/>
            </a:pPr>
            <a:r>
              <a:rPr lang="en-US" dirty="0" smtClean="0"/>
              <a:t>3. accused</a:t>
            </a:r>
          </a:p>
          <a:p>
            <a:pPr marL="0" indent="0" fontAlgn="base">
              <a:buNone/>
            </a:pPr>
            <a:r>
              <a:rPr lang="en-US" dirty="0" smtClean="0"/>
              <a:t>4. imprisoned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5. engaged</a:t>
            </a:r>
          </a:p>
          <a:p>
            <a:pPr marL="0" indent="0" fontAlgn="base">
              <a:buNone/>
            </a:pPr>
            <a:r>
              <a:rPr lang="en-US" dirty="0" smtClean="0"/>
              <a:t>6. pleaded</a:t>
            </a:r>
            <a:endParaRPr lang="en-US" dirty="0"/>
          </a:p>
          <a:p>
            <a:pPr marL="0" indent="0" fontAlgn="base">
              <a:buNone/>
            </a:pPr>
            <a:r>
              <a:rPr lang="en-US" dirty="0" smtClean="0"/>
              <a:t>7. charged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dirty="0"/>
              <a:t>8. arrested</a:t>
            </a:r>
          </a:p>
          <a:p>
            <a:pPr marL="0" indent="0" fontAlgn="base">
              <a:buNone/>
            </a:pPr>
            <a:r>
              <a:rPr lang="en-US" dirty="0"/>
              <a:t>9. released</a:t>
            </a:r>
          </a:p>
          <a:p>
            <a:pPr marL="0" indent="0" fontAlgn="base">
              <a:buNone/>
            </a:pPr>
            <a:r>
              <a:rPr lang="en-US" dirty="0"/>
              <a:t>10. fined</a:t>
            </a:r>
          </a:p>
          <a:p>
            <a:pPr marL="0" indent="0" fontAlgn="base">
              <a:buNone/>
            </a:pPr>
            <a:r>
              <a:rPr lang="en-US" dirty="0"/>
              <a:t>11. dropped</a:t>
            </a:r>
          </a:p>
          <a:p>
            <a:pPr marL="0" indent="0" fontAlgn="base">
              <a:buNone/>
            </a:pPr>
            <a:r>
              <a:rPr lang="en-US" dirty="0"/>
              <a:t>12. seized</a:t>
            </a:r>
          </a:p>
          <a:p>
            <a:pPr marL="0" indent="0" fontAlgn="base">
              <a:buNone/>
            </a:pPr>
            <a:r>
              <a:rPr lang="en-US" dirty="0"/>
              <a:t>13. served</a:t>
            </a:r>
          </a:p>
          <a:p>
            <a:pPr marL="0" indent="0" fontAlgn="base">
              <a:buNone/>
            </a:pPr>
            <a:r>
              <a:rPr lang="en-US" dirty="0"/>
              <a:t>14. awarded</a:t>
            </a:r>
          </a:p>
          <a:p>
            <a:pPr marL="0" indent="0">
              <a:buNone/>
            </a:pPr>
            <a:r>
              <a:rPr lang="en-US" dirty="0"/>
              <a:t>15. acquitted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45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Minipresentations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481" y="1403945"/>
            <a:ext cx="8228160" cy="4725339"/>
          </a:xfrm>
        </p:spPr>
        <p:txBody>
          <a:bodyPr/>
          <a:lstStyle/>
          <a:p>
            <a:pPr marL="414726" indent="-414726"/>
            <a:endParaRPr lang="cs-CZ" sz="3600" dirty="0"/>
          </a:p>
          <a:p>
            <a:pPr marL="414726" indent="-414726"/>
            <a:r>
              <a:rPr lang="cs-CZ" sz="3600" dirty="0" err="1"/>
              <a:t>Main</a:t>
            </a:r>
            <a:r>
              <a:rPr lang="cs-CZ" sz="3600" dirty="0"/>
              <a:t> </a:t>
            </a:r>
            <a:r>
              <a:rPr lang="cs-CZ" sz="3600" dirty="0" err="1"/>
              <a:t>points</a:t>
            </a:r>
            <a:r>
              <a:rPr lang="cs-CZ" sz="3600" dirty="0"/>
              <a:t> on </a:t>
            </a:r>
            <a:r>
              <a:rPr lang="cs-CZ" sz="3600" dirty="0" err="1"/>
              <a:t>the</a:t>
            </a:r>
            <a:r>
              <a:rPr lang="cs-CZ" sz="3600" dirty="0"/>
              <a:t> poster</a:t>
            </a:r>
          </a:p>
          <a:p>
            <a:pPr marL="414726" indent="-414726"/>
            <a:r>
              <a:rPr lang="cs-CZ" sz="3600" dirty="0" err="1"/>
              <a:t>Clear</a:t>
            </a:r>
            <a:r>
              <a:rPr lang="cs-CZ" sz="3600" dirty="0"/>
              <a:t> </a:t>
            </a:r>
            <a:r>
              <a:rPr lang="cs-CZ" sz="3600" dirty="0" err="1"/>
              <a:t>language</a:t>
            </a:r>
            <a:endParaRPr lang="cs-CZ" sz="3600" dirty="0"/>
          </a:p>
          <a:p>
            <a:pPr marL="414726" indent="-414726"/>
            <a:r>
              <a:rPr lang="cs-CZ" sz="3600" dirty="0" err="1"/>
              <a:t>Explanation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legal</a:t>
            </a:r>
            <a:r>
              <a:rPr lang="cs-CZ" sz="3600" dirty="0"/>
              <a:t> </a:t>
            </a:r>
            <a:r>
              <a:rPr lang="cs-CZ" sz="3600" dirty="0" err="1"/>
              <a:t>terms</a:t>
            </a:r>
            <a:endParaRPr lang="cs-CZ" sz="3600" dirty="0"/>
          </a:p>
          <a:p>
            <a:pPr marL="414726" indent="-414726"/>
            <a:r>
              <a:rPr lang="cs-CZ" sz="3600" dirty="0"/>
              <a:t>No </a:t>
            </a:r>
            <a:r>
              <a:rPr lang="cs-CZ" sz="3600" dirty="0" err="1"/>
              <a:t>reading</a:t>
            </a:r>
            <a:r>
              <a:rPr lang="cs-CZ" sz="3600" dirty="0"/>
              <a:t>!!!</a:t>
            </a:r>
          </a:p>
          <a:p>
            <a:pPr marL="414726" indent="-414726"/>
            <a:r>
              <a:rPr lang="cs-CZ" sz="3600" dirty="0" err="1"/>
              <a:t>Everybody</a:t>
            </a:r>
            <a:r>
              <a:rPr lang="cs-CZ" sz="3600" dirty="0"/>
              <a:t> </a:t>
            </a:r>
            <a:r>
              <a:rPr lang="cs-CZ" sz="3600" dirty="0" err="1"/>
              <a:t>will</a:t>
            </a:r>
            <a:r>
              <a:rPr lang="cs-CZ" sz="3600" dirty="0"/>
              <a:t> </a:t>
            </a:r>
            <a:r>
              <a:rPr lang="cs-CZ" sz="3600" dirty="0" err="1"/>
              <a:t>speak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8099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Tort</a:t>
            </a:r>
            <a:r>
              <a:rPr lang="en-GB" dirty="0"/>
              <a:t> is a ___________ wrong for which the ___________ party may recover ­___________. The adjective of the word “tort” is </a:t>
            </a:r>
            <a:r>
              <a:rPr lang="en-GB" dirty="0" smtClean="0"/>
              <a:t>___________.</a:t>
            </a:r>
            <a:endParaRPr lang="cs-CZ" dirty="0" smtClean="0"/>
          </a:p>
          <a:p>
            <a:pPr marL="0" indent="0" algn="ctr">
              <a:buNone/>
            </a:pPr>
            <a:r>
              <a:rPr lang="en-GB" b="1" dirty="0" smtClean="0"/>
              <a:t>Types </a:t>
            </a:r>
            <a:r>
              <a:rPr lang="en-GB" b="1" dirty="0"/>
              <a:t>of </a:t>
            </a:r>
            <a:r>
              <a:rPr lang="en-GB" b="1" dirty="0" smtClean="0"/>
              <a:t>torts</a:t>
            </a:r>
            <a:endParaRPr lang="cs-CZ" b="1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___________       ___________       ___________</a:t>
            </a:r>
            <a:endParaRPr lang="en-US" dirty="0"/>
          </a:p>
          <a:p>
            <a:pPr marL="0" indent="0">
              <a:buNone/>
            </a:pPr>
            <a:r>
              <a:rPr lang="en-GB" dirty="0" smtClean="0"/>
              <a:t>A person committing a tort is called a ___________.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06610" y="1124744"/>
            <a:ext cx="769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civil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1647964"/>
            <a:ext cx="1246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injured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72200" y="1562133"/>
            <a:ext cx="1514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damages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92896"/>
            <a:ext cx="136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tortious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66262" y="4221088"/>
            <a:ext cx="1816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intentional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35896" y="4221088"/>
            <a:ext cx="1565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negligent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48035" y="4258246"/>
            <a:ext cx="2128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s</a:t>
            </a:r>
            <a:r>
              <a:rPr lang="cs-CZ" sz="2800" b="1" dirty="0" err="1" smtClean="0">
                <a:solidFill>
                  <a:srgbClr val="FF0000"/>
                </a:solidFill>
              </a:rPr>
              <a:t>trict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liability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99617" y="5445224"/>
            <a:ext cx="1681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tortfeasor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7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A trespass</a:t>
            </a:r>
            <a:r>
              <a:rPr lang="en-GB" dirty="0"/>
              <a:t> is an ___________ (</a:t>
            </a:r>
            <a:r>
              <a:rPr lang="en-GB" dirty="0" err="1"/>
              <a:t>protiprávní</a:t>
            </a:r>
            <a:r>
              <a:rPr lang="en-GB" dirty="0"/>
              <a:t>) act causing injury to the person, property, or rights of another.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b="1" dirty="0"/>
              <a:t>Trespass to the person</a:t>
            </a:r>
            <a:r>
              <a:rPr lang="en-GB" dirty="0"/>
              <a:t> may take two forms: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(hurting the person) 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(making the person believe that he/she will be hurt).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b="1" dirty="0"/>
              <a:t>Trespass to ___________</a:t>
            </a:r>
            <a:r>
              <a:rPr lang="en-GB" dirty="0"/>
              <a:t> means going on private property of another without his/her ___________ (</a:t>
            </a:r>
            <a:r>
              <a:rPr lang="en-GB" dirty="0" err="1"/>
              <a:t>souhlas</a:t>
            </a:r>
            <a:r>
              <a:rPr lang="en-GB" dirty="0"/>
              <a:t>). Even if the trespass is committed by mistake the person is ___________ (</a:t>
            </a:r>
            <a:r>
              <a:rPr lang="en-GB" dirty="0" err="1"/>
              <a:t>odpovědný</a:t>
            </a:r>
            <a:r>
              <a:rPr lang="en-GB" dirty="0"/>
              <a:t>) for damages.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___________ is the civil side of the crime theft – personal property is taken by the defendant without owner´s permission.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>___________</a:t>
            </a:r>
            <a:r>
              <a:rPr lang="cs-CZ" dirty="0" smtClean="0"/>
              <a:t>_________</a:t>
            </a:r>
            <a:r>
              <a:rPr lang="en-GB" dirty="0" smtClean="0"/>
              <a:t> </a:t>
            </a:r>
            <a:r>
              <a:rPr lang="en-GB" dirty="0"/>
              <a:t>occurs when a person is detained without his/her consent.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11760" y="836712"/>
            <a:ext cx="1308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unlawful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8" y="1988840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assault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1304" y="2348880"/>
            <a:ext cx="111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battery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390072" y="3068960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land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478301" y="3356992"/>
            <a:ext cx="1190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consent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16016" y="3593849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liable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5472" y="4509120"/>
            <a:ext cx="1606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C</a:t>
            </a:r>
            <a:r>
              <a:rPr lang="cs-CZ" sz="2400" b="1" dirty="0" err="1" smtClean="0">
                <a:solidFill>
                  <a:srgbClr val="FF0000"/>
                </a:solidFill>
              </a:rPr>
              <a:t>onversion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53292" y="5388048"/>
            <a:ext cx="2696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False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imprisonment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6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Negligence</a:t>
            </a:r>
            <a:r>
              <a:rPr lang="en-GB" dirty="0"/>
              <a:t> is a ___________ (“</a:t>
            </a:r>
            <a:r>
              <a:rPr lang="en-GB" dirty="0" err="1"/>
              <a:t>selhání</a:t>
            </a:r>
            <a:r>
              <a:rPr lang="en-GB" dirty="0"/>
              <a:t>”) to follow the degree of care that is owed to the plaintiff.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The elements required for negligence are: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The duty of  ___________ existed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The duty was ___________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The harm was ___________ by the wrongful </a:t>
            </a:r>
            <a:r>
              <a:rPr lang="en-GB" dirty="0" smtClean="0"/>
              <a:t>act</a:t>
            </a: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Negligence committed by a professional (doctor, attorney) is called ___________.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63888" y="836712"/>
            <a:ext cx="1144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failure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91552" y="3356992"/>
            <a:ext cx="816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care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43952" y="3883784"/>
            <a:ext cx="1576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breached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360037" y="4438008"/>
            <a:ext cx="1219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caused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56363" y="5445224"/>
            <a:ext cx="1928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malpractice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Nuisance</a:t>
            </a:r>
            <a:r>
              <a:rPr lang="en-GB" dirty="0"/>
              <a:t> is anything that ___________ (</a:t>
            </a:r>
            <a:r>
              <a:rPr lang="en-GB" dirty="0" err="1"/>
              <a:t>zasahuje</a:t>
            </a:r>
            <a:r>
              <a:rPr lang="en-GB" dirty="0"/>
              <a:t>) with the rights of a citizen.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Nuisance can be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(unreasonable interference affecting the community) Example: </a:t>
            </a:r>
            <a:r>
              <a:rPr lang="cs-CZ" dirty="0" smtClean="0"/>
              <a:t>____________</a:t>
            </a:r>
            <a:r>
              <a:rPr lang="en-GB" dirty="0" smtClean="0"/>
              <a:t>___________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(civil wrong affecting an individual) Example: </a:t>
            </a:r>
            <a:r>
              <a:rPr lang="cs-CZ" dirty="0" smtClean="0"/>
              <a:t>______</a:t>
            </a:r>
            <a:r>
              <a:rPr lang="en-GB" dirty="0" smtClean="0"/>
              <a:t>___________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76056" y="836712"/>
            <a:ext cx="1628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interferes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3068960"/>
            <a:ext cx="1088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public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4653136"/>
            <a:ext cx="1234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private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1848" y="4077072"/>
            <a:ext cx="427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polluted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stream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fireworks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139952" y="5176356"/>
            <a:ext cx="2962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smoke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noise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light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4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Defamation</a:t>
            </a:r>
            <a:r>
              <a:rPr lang="en-GB" dirty="0" smtClean="0"/>
              <a:t> </a:t>
            </a:r>
            <a:r>
              <a:rPr lang="en-GB" dirty="0"/>
              <a:t>is a statement that is ___________ (not true) and harms the ___________ of an individual.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Defamation may take two forms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- in writing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___________ - in speaking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Statements of opinions are not ___________ (</a:t>
            </a:r>
            <a:r>
              <a:rPr lang="en-GB" dirty="0" err="1"/>
              <a:t>žalovatelné</a:t>
            </a:r>
            <a:r>
              <a:rPr lang="en-GB" dirty="0"/>
              <a:t>) as opposed to statements of facts.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00192" y="908720"/>
            <a:ext cx="882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false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44006" y="1316038"/>
            <a:ext cx="1768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reputation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3717032"/>
            <a:ext cx="1287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slander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15616" y="3140968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libel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08104" y="4725144"/>
            <a:ext cx="175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actionable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5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Torts</a:t>
            </a:r>
            <a:r>
              <a:rPr lang="cs-CZ" dirty="0" smtClean="0"/>
              <a:t> – </a:t>
            </a:r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key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Liabilities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>___________ </a:t>
            </a:r>
            <a:r>
              <a:rPr lang="en-GB" dirty="0"/>
              <a:t>or absolute liability is responsibility for injury even if the person is not at ­___________.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Responsibility of the employer for the acts of their employees is called ___________ liability.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2132856"/>
            <a:ext cx="971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S</a:t>
            </a:r>
            <a:r>
              <a:rPr lang="cs-CZ" sz="2800" b="1" dirty="0" err="1" smtClean="0">
                <a:solidFill>
                  <a:srgbClr val="FF0000"/>
                </a:solidFill>
              </a:rPr>
              <a:t>trict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83593" y="3068960"/>
            <a:ext cx="876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fault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76056" y="4797152"/>
            <a:ext cx="15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vicarious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8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317</Words>
  <Application>Microsoft Office PowerPoint</Application>
  <PresentationFormat>Předvádění na obrazovce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TORTS I</vt:lpstr>
      <vt:lpstr>Criminal Law - Language practice  p.11 exe.2</vt:lpstr>
      <vt:lpstr>Minipresentations</vt:lpstr>
      <vt:lpstr>Torts – Summary exercise - key</vt:lpstr>
      <vt:lpstr>Torts – Summary exercise - key</vt:lpstr>
      <vt:lpstr>Torts – Summary exercise - key</vt:lpstr>
      <vt:lpstr>Torts – Summary exercise - key</vt:lpstr>
      <vt:lpstr>Torts – Summary exercise - key</vt:lpstr>
      <vt:lpstr>Torts – Summary exercise - key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TORTS I</dc:title>
  <dc:creator>Radmila Doupovcová</dc:creator>
  <cp:lastModifiedBy>Radmila Doupovcová</cp:lastModifiedBy>
  <cp:revision>26</cp:revision>
  <dcterms:created xsi:type="dcterms:W3CDTF">2014-03-19T12:52:55Z</dcterms:created>
  <dcterms:modified xsi:type="dcterms:W3CDTF">2015-03-18T09:42:38Z</dcterms:modified>
</cp:coreProperties>
</file>