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60" r:id="rId3"/>
    <p:sldId id="270" r:id="rId4"/>
    <p:sldId id="263" r:id="rId5"/>
    <p:sldId id="280" r:id="rId6"/>
    <p:sldId id="264" r:id="rId7"/>
    <p:sldId id="267" r:id="rId8"/>
    <p:sldId id="257" r:id="rId9"/>
    <p:sldId id="258" r:id="rId10"/>
    <p:sldId id="259" r:id="rId11"/>
    <p:sldId id="265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8" r:id="rId22"/>
    <p:sldId id="269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2B0A9-F136-4C9D-9588-A0F79D4210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1F3B0-F765-4029-86D0-09448CCA9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47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2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5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7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5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3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9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2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0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7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F202E-99C6-498E-B45E-98D08EC44F0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1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Nařízení 882/2004 o úřední kontrole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r"/>
            <a:r>
              <a:rPr lang="cs-CZ" dirty="0" smtClean="0"/>
              <a:t>Petr Vaculík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26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kladené na kompetentní orgány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 typeface="Wingdings"/>
              <a:buChar char="F"/>
            </a:pPr>
            <a:r>
              <a:rPr lang="cs-CZ" altLang="en-US" dirty="0" smtClean="0">
                <a:sym typeface="Wingdings" pitchFamily="2" charset="2"/>
              </a:rPr>
              <a:t>Odpovědné orgány zajistí, že</a:t>
            </a:r>
          </a:p>
          <a:p>
            <a:pPr marL="0" indent="0" algn="just">
              <a:buNone/>
            </a:pPr>
            <a:r>
              <a:rPr lang="cs-CZ" altLang="en-US" dirty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             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kumimoji="1" lang="cs-CZ" altLang="en-US" dirty="0" smtClean="0">
                <a:latin typeface="Tahoma" pitchFamily="34" charset="0"/>
                <a:sym typeface="Monotype Sorts" pitchFamily="2" charset="2"/>
              </a:rPr>
              <a:t>        </a:t>
            </a:r>
            <a:r>
              <a:rPr kumimoji="1" lang="cs-CZ" altLang="en-US" dirty="0" smtClean="0">
                <a:latin typeface="+mj-lt"/>
                <a:sym typeface="Monotype Sorts" pitchFamily="2" charset="2"/>
              </a:rPr>
              <a:t>kontroly jsou přiměřené a účinné</a:t>
            </a:r>
            <a:endParaRPr lang="en-GB" altLang="en-US" dirty="0" smtClean="0">
              <a:latin typeface="+mj-lt"/>
              <a:sym typeface="Wingdings" pitchFamily="2" charset="2"/>
            </a:endParaRP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/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pracovníci provádějící úřední kontroly nejsou v konfliktu zájmů</a:t>
            </a:r>
            <a:r>
              <a:rPr lang="en-GB" altLang="en-US" dirty="0" smtClean="0">
                <a:cs typeface="Arial" charset="0"/>
              </a:rPr>
              <a:t>,</a:t>
            </a: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jsou adekvátně vybaveni</a:t>
            </a:r>
            <a:r>
              <a:rPr lang="en-GB" altLang="en-US" dirty="0" smtClean="0">
                <a:cs typeface="Arial" charset="0"/>
              </a:rPr>
              <a:t>,</a:t>
            </a: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mají dostatečný počet kvalifikovaných a zkušených pracovníků, </a:t>
            </a:r>
            <a:endParaRPr lang="en-GB" altLang="en-US" dirty="0" smtClean="0"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kvalita jejich práce je hodnocena vnějším a vnitřním auditem.</a:t>
            </a:r>
            <a:endParaRPr lang="en-GB" altLang="en-US" dirty="0" smtClean="0"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kumimoji="1" lang="de-DE" altLang="en-US" dirty="0" smtClean="0">
                <a:sym typeface="Wingdings" pitchFamily="2" charset="2"/>
              </a:rPr>
              <a:t></a:t>
            </a:r>
            <a:r>
              <a:rPr lang="en-GB" altLang="en-US" dirty="0" smtClean="0">
                <a:latin typeface="Times New Roman" pitchFamily="18" charset="0"/>
              </a:rPr>
              <a:t> </a:t>
            </a:r>
            <a:r>
              <a:rPr lang="cs-CZ" altLang="en-US" dirty="0" smtClean="0"/>
              <a:t>Kontrolní úřady musí používat vhodné metody v oblasti</a:t>
            </a:r>
            <a:endParaRPr lang="en-GB" altLang="en-US" dirty="0" smtClean="0"/>
          </a:p>
          <a:p>
            <a:pPr marL="0" indent="0" algn="just">
              <a:buNone/>
            </a:pPr>
            <a:r>
              <a:rPr lang="en-GB" altLang="en-US" dirty="0" smtClean="0">
                <a:latin typeface="Times New Roman" pitchFamily="18" charset="0"/>
                <a:sym typeface="Wingdings" pitchFamily="2" charset="2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	</a:t>
            </a:r>
            <a:r>
              <a:rPr lang="cs-CZ" altLang="en-US" dirty="0" smtClean="0">
                <a:cs typeface="Times New Roman" pitchFamily="18" charset="0"/>
                <a:sym typeface="Wingdings" pitchFamily="2" charset="2"/>
              </a:rPr>
              <a:t>vzorkování</a:t>
            </a:r>
            <a:endParaRPr lang="en-GB" altLang="en-US" dirty="0" smtClean="0">
              <a:cs typeface="Times New Roman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	 a</a:t>
            </a:r>
            <a:r>
              <a:rPr lang="cs-CZ" altLang="en-US" dirty="0" smtClean="0">
                <a:cs typeface="Times New Roman" pitchFamily="18" charset="0"/>
                <a:sym typeface="Wingdings" pitchFamily="2" charset="2"/>
              </a:rPr>
              <a:t> analýz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.</a:t>
            </a:r>
          </a:p>
          <a:p>
            <a:pPr algn="just">
              <a:buFont typeface="Wingdings"/>
              <a:buChar char="F"/>
            </a:pPr>
            <a:r>
              <a:rPr lang="cs-CZ" altLang="en-US" dirty="0" smtClean="0">
                <a:sym typeface="Monotype Sorts" pitchFamily="2" charset="2"/>
              </a:rPr>
              <a:t>Kontrolní laboratoře musí být akreditovány a měli by být   podporovány komunitárními a národními referenčními  laboratořemi.</a:t>
            </a:r>
          </a:p>
          <a:p>
            <a:pPr marL="0" indent="0">
              <a:buNone/>
            </a:pPr>
            <a:r>
              <a:rPr lang="cs-CZ" dirty="0"/>
              <a:t>Interní X externí audity</a:t>
            </a:r>
          </a:p>
          <a:p>
            <a:pPr marL="0" indent="0">
              <a:buNone/>
            </a:pPr>
            <a:r>
              <a:rPr lang="cs-CZ" dirty="0"/>
              <a:t>Možnost přenesení </a:t>
            </a:r>
            <a:r>
              <a:rPr lang="cs-CZ" b="1" dirty="0"/>
              <a:t>určitých</a:t>
            </a:r>
            <a:r>
              <a:rPr lang="cs-CZ" dirty="0"/>
              <a:t> úkolů na jiné subjekty</a:t>
            </a:r>
          </a:p>
          <a:p>
            <a:pPr marL="0" indent="0">
              <a:buNone/>
            </a:pPr>
            <a:r>
              <a:rPr lang="cs-CZ" dirty="0" smtClean="0"/>
              <a:t>Povinnost </a:t>
            </a:r>
            <a:r>
              <a:rPr lang="cs-CZ" dirty="0"/>
              <a:t>vypracovat zprávy o úředních kontrolách</a:t>
            </a:r>
          </a:p>
          <a:p>
            <a:pPr algn="just">
              <a:buFont typeface="Wingdings"/>
              <a:buChar char="F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45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en-US" sz="3600" b="1" dirty="0" smtClean="0"/>
              <a:t>Víceleté národní kontrolní plány (VNKP)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altLang="en-US" sz="3600" i="1" dirty="0" smtClean="0"/>
              <a:t>„</a:t>
            </a:r>
            <a:r>
              <a:rPr lang="en-GB" altLang="en-US" dirty="0" smtClean="0"/>
              <a:t>S </a:t>
            </a:r>
            <a:r>
              <a:rPr lang="en-GB" altLang="en-US" dirty="0" err="1" smtClean="0"/>
              <a:t>cílem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zajistit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účinné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provádění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čl</a:t>
            </a:r>
            <a:r>
              <a:rPr lang="en-GB" altLang="en-US" dirty="0" smtClean="0"/>
              <a:t>. 17 </a:t>
            </a:r>
            <a:r>
              <a:rPr lang="en-GB" altLang="en-US" dirty="0" err="1" smtClean="0"/>
              <a:t>odst</a:t>
            </a:r>
            <a:r>
              <a:rPr lang="en-GB" altLang="en-US" dirty="0" smtClean="0"/>
              <a:t>. 2 </a:t>
            </a:r>
            <a:r>
              <a:rPr lang="en-GB" altLang="en-US" dirty="0" err="1" smtClean="0"/>
              <a:t>nařízení</a:t>
            </a:r>
            <a:r>
              <a:rPr lang="en-GB" altLang="en-US" dirty="0" smtClean="0"/>
              <a:t> (ES) č.</a:t>
            </a:r>
            <a:r>
              <a:rPr lang="cs-CZ" altLang="en-US" dirty="0" smtClean="0"/>
              <a:t> </a:t>
            </a:r>
            <a:r>
              <a:rPr lang="en-GB" altLang="en-US" dirty="0" smtClean="0"/>
              <a:t>178/2002, </a:t>
            </a:r>
            <a:r>
              <a:rPr lang="en-GB" altLang="en-US" dirty="0" err="1" smtClean="0"/>
              <a:t>pravidel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týkajících</a:t>
            </a:r>
            <a:r>
              <a:rPr lang="en-GB" altLang="en-US" dirty="0" smtClean="0"/>
              <a:t> se </a:t>
            </a:r>
            <a:r>
              <a:rPr lang="en-GB" altLang="en-US" dirty="0" err="1" smtClean="0"/>
              <a:t>zdraví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zvířat</a:t>
            </a:r>
            <a:r>
              <a:rPr lang="en-GB" altLang="en-US" dirty="0" smtClean="0"/>
              <a:t> a </a:t>
            </a:r>
            <a:r>
              <a:rPr lang="en-GB" altLang="en-US" dirty="0" err="1" smtClean="0"/>
              <a:t>dobrých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životních</a:t>
            </a:r>
            <a:r>
              <a:rPr lang="cs-CZ" altLang="en-US" dirty="0" smtClean="0"/>
              <a:t> </a:t>
            </a:r>
            <a:r>
              <a:rPr lang="en-GB" altLang="en-US" dirty="0" err="1" smtClean="0"/>
              <a:t>podmínek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zvířat</a:t>
            </a:r>
            <a:r>
              <a:rPr lang="en-GB" altLang="en-US" dirty="0" smtClean="0"/>
              <a:t> a </a:t>
            </a:r>
            <a:r>
              <a:rPr lang="en-GB" altLang="en-US" dirty="0" err="1" smtClean="0"/>
              <a:t>článku</a:t>
            </a:r>
            <a:r>
              <a:rPr lang="en-GB" altLang="en-US" dirty="0" smtClean="0"/>
              <a:t> 45 </a:t>
            </a:r>
            <a:r>
              <a:rPr lang="en-GB" altLang="en-US" dirty="0" err="1" smtClean="0"/>
              <a:t>tohoto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nařízení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připraví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každý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členský</a:t>
            </a:r>
            <a:r>
              <a:rPr lang="cs-CZ" altLang="en-US" dirty="0" smtClean="0"/>
              <a:t> </a:t>
            </a:r>
            <a:r>
              <a:rPr lang="en-GB" altLang="en-US" dirty="0" err="1" smtClean="0"/>
              <a:t>stát</a:t>
            </a:r>
            <a:r>
              <a:rPr lang="en-GB" altLang="en-US" dirty="0" smtClean="0"/>
              <a:t> </a:t>
            </a:r>
            <a:r>
              <a:rPr lang="en-GB" altLang="en-US" b="1" dirty="0" err="1" smtClean="0"/>
              <a:t>jeden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integrovaný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víceletý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vnitrostátní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plán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kontrol</a:t>
            </a:r>
            <a:r>
              <a:rPr lang="en-GB" altLang="en-US" b="1" dirty="0" smtClean="0"/>
              <a:t>.</a:t>
            </a:r>
            <a:r>
              <a:rPr lang="en-GB" altLang="en-US" b="1" i="1" dirty="0" smtClean="0"/>
              <a:t>“</a:t>
            </a:r>
            <a:r>
              <a:rPr lang="cs-CZ" altLang="en-US" b="1" i="1" dirty="0" smtClean="0"/>
              <a:t> </a:t>
            </a:r>
            <a:r>
              <a:rPr lang="en-GB" altLang="en-US" dirty="0" smtClean="0">
                <a:solidFill>
                  <a:srgbClr val="B82B1C"/>
                </a:solidFill>
                <a:sym typeface="Monotype Sorts" pitchFamily="2" charset="2"/>
              </a:rPr>
              <a:t></a:t>
            </a:r>
            <a:r>
              <a:rPr lang="en-GB" altLang="en-US" dirty="0" smtClean="0">
                <a:solidFill>
                  <a:srgbClr val="B82B1C"/>
                </a:solidFill>
              </a:rPr>
              <a:t>	</a:t>
            </a:r>
            <a:r>
              <a:rPr lang="cs-CZ" altLang="en-US" sz="2800" dirty="0" smtClean="0"/>
              <a:t>Návod členským státům pro vytváření VNKP je dán rozhodnutím </a:t>
            </a:r>
            <a:r>
              <a:rPr lang="en-GB" altLang="en-US" sz="2800" dirty="0" smtClean="0"/>
              <a:t>2007/363/EG</a:t>
            </a:r>
            <a:r>
              <a:rPr lang="cs-CZ" altLang="en-US" sz="2800" dirty="0" smtClean="0"/>
              <a:t> </a:t>
            </a:r>
            <a:r>
              <a:rPr lang="en-GB" altLang="en-US" sz="2800" dirty="0" smtClean="0"/>
              <a:t>(OJ EU </a:t>
            </a:r>
            <a:r>
              <a:rPr lang="cs-CZ" altLang="en-US" sz="2800" dirty="0" smtClean="0"/>
              <a:t>č.</a:t>
            </a:r>
            <a:r>
              <a:rPr lang="en-GB" altLang="en-US" sz="2800" dirty="0" smtClean="0"/>
              <a:t> L 138 </a:t>
            </a:r>
            <a:r>
              <a:rPr lang="cs-CZ" altLang="en-US" sz="2800" dirty="0" smtClean="0"/>
              <a:t>z</a:t>
            </a:r>
            <a:r>
              <a:rPr lang="en-GB" altLang="en-US" sz="2800" dirty="0" smtClean="0"/>
              <a:t> 30.5.2007,</a:t>
            </a:r>
            <a:r>
              <a:rPr lang="cs-CZ" altLang="en-US" sz="2800" dirty="0" err="1" smtClean="0"/>
              <a:t>str</a:t>
            </a:r>
            <a:r>
              <a:rPr lang="en-GB" altLang="en-US" sz="2800" dirty="0" smtClean="0"/>
              <a:t>.24)</a:t>
            </a:r>
            <a:endParaRPr lang="cs-CZ" altLang="en-US" sz="2800" dirty="0" smtClean="0"/>
          </a:p>
          <a:p>
            <a:pPr marL="0" indent="0" algn="just">
              <a:buNone/>
            </a:pPr>
            <a:endParaRPr lang="cs-CZ" altLang="en-US" sz="2800" dirty="0" smtClean="0"/>
          </a:p>
          <a:p>
            <a:endParaRPr lang="cs-CZ" altLang="en-US" sz="2800" b="1" dirty="0" smtClean="0"/>
          </a:p>
          <a:p>
            <a:r>
              <a:rPr lang="cs-CZ" altLang="en-US" sz="2800" b="1" dirty="0" smtClean="0"/>
              <a:t>Oblasti, které musí být zahrnuty v VNKP</a:t>
            </a:r>
            <a:r>
              <a:rPr lang="en-GB" altLang="en-US" sz="2800" b="1" dirty="0" smtClean="0"/>
              <a:t>:</a:t>
            </a:r>
          </a:p>
          <a:p>
            <a:pPr>
              <a:buFontTx/>
              <a:buChar char="•"/>
            </a:pPr>
            <a:endParaRPr lang="en-GB" altLang="en-US" sz="2800" b="1" dirty="0" smtClean="0"/>
          </a:p>
          <a:p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	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bezpečnost potravin</a:t>
            </a:r>
            <a:endParaRPr lang="en-GB" altLang="en-US" sz="2800" dirty="0" smtClean="0"/>
          </a:p>
          <a:p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	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bezpečnost krmiv</a:t>
            </a:r>
            <a:endParaRPr lang="en-GB" altLang="en-US" sz="2800" dirty="0" smtClean="0"/>
          </a:p>
          <a:p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	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zdraví zvířat</a:t>
            </a:r>
            <a:endParaRPr lang="en-GB" altLang="en-US" sz="2800" dirty="0" smtClean="0"/>
          </a:p>
          <a:p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	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dirty="0" smtClean="0"/>
              <a:t>	</a:t>
            </a:r>
            <a:r>
              <a:rPr lang="cs-CZ" altLang="en-US" sz="2800" dirty="0" smtClean="0"/>
              <a:t>blahobyt zvířat</a:t>
            </a:r>
            <a:endParaRPr lang="en-GB" altLang="en-US" sz="2800" dirty="0" smtClean="0"/>
          </a:p>
          <a:p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	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dirty="0" smtClean="0"/>
              <a:t>	</a:t>
            </a:r>
            <a:r>
              <a:rPr lang="cs-CZ" altLang="en-US" sz="2800" dirty="0" smtClean="0"/>
              <a:t>ochrana rostlin</a:t>
            </a:r>
            <a:endParaRPr lang="en-GB" altLang="en-US" sz="2800" dirty="0" smtClean="0"/>
          </a:p>
          <a:p>
            <a:endParaRPr lang="en-GB" alt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69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v rámci úřední kontroly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Zkoumání kontrolních systémů v rámci podniků</a:t>
            </a:r>
          </a:p>
          <a:p>
            <a:pPr marL="0" indent="0">
              <a:buNone/>
            </a:pPr>
            <a:r>
              <a:rPr lang="cs-CZ" dirty="0" smtClean="0"/>
              <a:t>Inspekce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 smtClean="0"/>
              <a:t>zařízení prvovýrobců, krmivářských a potravinářských podniků,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 smtClean="0"/>
              <a:t>surovin, složek, pomocných látek a dalších výrobků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 smtClean="0"/>
              <a:t> polotovarů,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 smtClean="0"/>
              <a:t>materiálů a předmětů určených pro styk s potravinami,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 smtClean="0"/>
              <a:t>prostředků a postupů pro čištění a údržbu a pesticidů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 smtClean="0"/>
              <a:t>označování, obchodní úpravy a reklamy;</a:t>
            </a:r>
          </a:p>
          <a:p>
            <a:pPr marL="0" indent="0">
              <a:buNone/>
            </a:pPr>
            <a:r>
              <a:rPr lang="cs-CZ" dirty="0" smtClean="0"/>
              <a:t>Kontroly hygienických podmínek </a:t>
            </a:r>
          </a:p>
          <a:p>
            <a:pPr marL="0" indent="0">
              <a:buNone/>
            </a:pPr>
            <a:r>
              <a:rPr lang="cs-CZ" dirty="0" smtClean="0"/>
              <a:t>Hodnocení postupů (např. HACCP, GAP, </a:t>
            </a:r>
            <a:r>
              <a:rPr lang="cs-CZ" dirty="0" smtClean="0"/>
              <a:t>GHP</a:t>
            </a:r>
            <a:r>
              <a:rPr lang="cs-CZ" dirty="0" smtClean="0"/>
              <a:t> </a:t>
            </a:r>
            <a:r>
              <a:rPr lang="cs-CZ" dirty="0" smtClean="0"/>
              <a:t>atd</a:t>
            </a:r>
            <a:r>
              <a:rPr lang="cs-CZ" dirty="0" smtClean="0"/>
              <a:t>.)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Zkoumání písemností</a:t>
            </a:r>
          </a:p>
          <a:p>
            <a:pPr marL="0" indent="0">
              <a:buNone/>
            </a:pPr>
            <a:r>
              <a:rPr lang="cs-CZ" dirty="0" smtClean="0"/>
              <a:t>Všechny ostatní činnosti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2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Úřední kontroly při vstupu ze třetích zemích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Zahrnují systematickou kontrolu dokladů, namátkovou kontrolu totožnosti popř. fyzickou kontrolu</a:t>
            </a:r>
          </a:p>
          <a:p>
            <a:pPr marL="0" indent="0" algn="just">
              <a:buNone/>
            </a:pPr>
            <a:r>
              <a:rPr lang="cs-CZ" dirty="0" smtClean="0"/>
              <a:t>Možnost speciálního ošetření</a:t>
            </a:r>
          </a:p>
          <a:p>
            <a:pPr marL="0" indent="0" algn="just">
              <a:buNone/>
            </a:pPr>
            <a:r>
              <a:rPr lang="cs-CZ" dirty="0" smtClean="0"/>
              <a:t>Možnost zpětného odeslání zásilky</a:t>
            </a:r>
          </a:p>
          <a:p>
            <a:pPr marL="0" indent="0" algn="just">
              <a:buNone/>
            </a:pPr>
            <a:r>
              <a:rPr lang="cs-CZ" dirty="0" smtClean="0"/>
              <a:t>Souhlas s </a:t>
            </a:r>
            <a:r>
              <a:rPr lang="cs-CZ" dirty="0" err="1" smtClean="0"/>
              <a:t>předvývozními</a:t>
            </a:r>
            <a:r>
              <a:rPr lang="cs-CZ" dirty="0" smtClean="0"/>
              <a:t> kontrolami prováděnými třetími zeměmi</a:t>
            </a:r>
          </a:p>
          <a:p>
            <a:pPr marL="0" indent="0" algn="just">
              <a:buNone/>
            </a:pPr>
            <a:r>
              <a:rPr lang="cs-CZ" dirty="0" smtClean="0"/>
              <a:t>Spolupráce příslušných orgánů a celní služby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5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oplatky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Možnost nikoliv povinnost (kromě inspekce jatek a dovozy - příloha IV a V) vybírat poplatky</a:t>
            </a:r>
          </a:p>
          <a:p>
            <a:pPr marL="0" indent="0">
              <a:buNone/>
            </a:pPr>
            <a:r>
              <a:rPr lang="cs-CZ" dirty="0" smtClean="0"/>
              <a:t>MS zohlední při stanovení výše poplatku především: </a:t>
            </a:r>
          </a:p>
          <a:p>
            <a:r>
              <a:rPr lang="cs-CZ" dirty="0" smtClean="0"/>
              <a:t>typ dotyčného podniku a odpovídající rizikové faktory,</a:t>
            </a:r>
          </a:p>
          <a:p>
            <a:r>
              <a:rPr lang="cs-CZ" dirty="0" smtClean="0"/>
              <a:t>zájmy podniků s nízkým objemem výroby,</a:t>
            </a:r>
          </a:p>
          <a:p>
            <a:r>
              <a:rPr lang="cs-CZ" dirty="0" smtClean="0"/>
              <a:t>tradiční metody výroby, zpracování a distribuce,</a:t>
            </a:r>
          </a:p>
          <a:p>
            <a:r>
              <a:rPr lang="cs-CZ" dirty="0" smtClean="0"/>
              <a:t>potřeby podniků umístěných v regionech se zvláštními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Národní referenční </a:t>
            </a:r>
            <a:r>
              <a:rPr lang="cs-CZ" dirty="0" smtClean="0"/>
              <a:t>laboratoře Společenství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NRL Společenství pro krmiva a potraviny a  pro zdraví zvířat především:</a:t>
            </a:r>
          </a:p>
          <a:p>
            <a:r>
              <a:rPr lang="cs-CZ" dirty="0" smtClean="0"/>
              <a:t>Poskytují údaje  o analytických metodách</a:t>
            </a:r>
          </a:p>
          <a:p>
            <a:r>
              <a:rPr lang="cs-CZ" dirty="0" smtClean="0"/>
              <a:t>Koordinují používání metod</a:t>
            </a:r>
          </a:p>
          <a:p>
            <a:r>
              <a:rPr lang="cs-CZ" dirty="0" smtClean="0"/>
              <a:t>Aktivně se podílejí na diagnostice</a:t>
            </a:r>
          </a:p>
          <a:p>
            <a:r>
              <a:rPr lang="cs-CZ" dirty="0" smtClean="0"/>
              <a:t>Školí ostatní referenční laboratoře</a:t>
            </a:r>
          </a:p>
          <a:p>
            <a:r>
              <a:rPr lang="cs-CZ" dirty="0" smtClean="0"/>
              <a:t>Poskytují vědeckou a technickou podporu Komisi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referenční laboratoře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spolupracují v oblasti své působnosti s referenční laboratoří Společenství;</a:t>
            </a:r>
          </a:p>
          <a:p>
            <a:pPr algn="just"/>
            <a:r>
              <a:rPr lang="cs-CZ" dirty="0"/>
              <a:t>k</a:t>
            </a:r>
            <a:r>
              <a:rPr lang="cs-CZ" dirty="0" smtClean="0"/>
              <a:t>oordinují v oblasti své úřední působnosti činnost úředních  laboratoří zodpovědných za analýzu vzorků </a:t>
            </a:r>
          </a:p>
          <a:p>
            <a:pPr algn="just"/>
            <a:r>
              <a:rPr lang="cs-CZ" dirty="0" smtClean="0"/>
              <a:t>organizují podle potřeby srovnávací zkoušky</a:t>
            </a:r>
          </a:p>
          <a:p>
            <a:pPr algn="just"/>
            <a:r>
              <a:rPr lang="cs-CZ" dirty="0" smtClean="0"/>
              <a:t>zajišťují předávání informací</a:t>
            </a:r>
          </a:p>
          <a:p>
            <a:pPr algn="just"/>
            <a:r>
              <a:rPr lang="cs-CZ" dirty="0" smtClean="0"/>
              <a:t>poskytují příslušnému orgánu vědeckou a technickou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02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Kontroly</a:t>
            </a:r>
            <a:r>
              <a:rPr lang="en-GB" dirty="0" smtClean="0"/>
              <a:t> </a:t>
            </a:r>
            <a:r>
              <a:rPr lang="en-GB" dirty="0" err="1" smtClean="0"/>
              <a:t>Společenství</a:t>
            </a:r>
            <a:r>
              <a:rPr lang="en-GB" dirty="0" smtClean="0"/>
              <a:t> v </a:t>
            </a:r>
            <a:r>
              <a:rPr lang="en-GB" dirty="0" err="1" smtClean="0"/>
              <a:t>členských</a:t>
            </a:r>
            <a:r>
              <a:rPr lang="en-GB" dirty="0" smtClean="0"/>
              <a:t> </a:t>
            </a:r>
            <a:r>
              <a:rPr lang="en-GB" dirty="0" err="1" smtClean="0"/>
              <a:t>státech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u="sng" dirty="0" smtClean="0"/>
              <a:t>Obecné X zvláštní audity</a:t>
            </a:r>
          </a:p>
          <a:p>
            <a:pPr marL="0" indent="0">
              <a:buNone/>
            </a:pPr>
            <a:r>
              <a:rPr lang="cs-CZ" b="1" dirty="0" smtClean="0"/>
              <a:t>Obecné</a:t>
            </a:r>
            <a:r>
              <a:rPr lang="cs-CZ" dirty="0" smtClean="0"/>
              <a:t> - ověření zda úřední kontroly v MS probíhají v souladu s MNP a evropskou legislativou</a:t>
            </a:r>
          </a:p>
          <a:p>
            <a:pPr marL="0" indent="0">
              <a:buNone/>
            </a:pPr>
            <a:r>
              <a:rPr lang="cs-CZ" b="1" dirty="0" smtClean="0"/>
              <a:t>Zvláštní</a:t>
            </a:r>
            <a:r>
              <a:rPr lang="cs-CZ" dirty="0" smtClean="0"/>
              <a:t> :</a:t>
            </a:r>
          </a:p>
          <a:p>
            <a:r>
              <a:rPr lang="cs-CZ" dirty="0" smtClean="0"/>
              <a:t>prověřit provádění víceletého vnitrostátního plánu kontrol, právních předpisů týkajících se krmiv a potravin a přepisů týkajících se zdraví zvířat a dobrých životních podmínek zvířat a mohou podle potřeby zahrnovat inspekce na místě u úředních služeb a inspekce zařízení souvisejících s odvětvím, v němž je prováděn audit;</a:t>
            </a:r>
          </a:p>
          <a:p>
            <a:r>
              <a:rPr lang="cs-CZ" dirty="0" smtClean="0"/>
              <a:t>prověřit fungování a organizaci příslušných orgánů;</a:t>
            </a:r>
          </a:p>
          <a:p>
            <a:r>
              <a:rPr lang="cs-CZ" dirty="0" smtClean="0"/>
              <a:t>provést šetření závažných nebo opakujících se problémů</a:t>
            </a:r>
          </a:p>
          <a:p>
            <a:r>
              <a:rPr lang="cs-CZ" dirty="0" smtClean="0"/>
              <a:t>provést šetření mimořádných situací, nově vznikajících</a:t>
            </a:r>
          </a:p>
          <a:p>
            <a:r>
              <a:rPr lang="cs-CZ" dirty="0" smtClean="0"/>
              <a:t>problémů nebo nového vývoje v 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57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Kontroly Společenství ve třetích zemích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Kontroluje se především</a:t>
            </a:r>
          </a:p>
          <a:p>
            <a:pPr algn="just"/>
            <a:r>
              <a:rPr lang="cs-CZ" dirty="0" smtClean="0"/>
              <a:t>právní předpisy třetí země;</a:t>
            </a:r>
          </a:p>
          <a:p>
            <a:pPr algn="just"/>
            <a:r>
              <a:rPr lang="cs-CZ" dirty="0" smtClean="0"/>
              <a:t>organizaci příslušných orgánů dotyčné třetí země, jejich pravomoci a nezávislost,</a:t>
            </a:r>
          </a:p>
          <a:p>
            <a:pPr algn="just"/>
            <a:r>
              <a:rPr lang="cs-CZ" dirty="0" smtClean="0"/>
              <a:t>školení pracovníků v provádění úředních kontrol,</a:t>
            </a:r>
          </a:p>
          <a:p>
            <a:pPr algn="just"/>
            <a:r>
              <a:rPr lang="cs-CZ" dirty="0" smtClean="0"/>
              <a:t>prostředky, včetně diagnostických zařízení, které mají příslušné orgány k dispozici;</a:t>
            </a:r>
          </a:p>
          <a:p>
            <a:pPr algn="just"/>
            <a:r>
              <a:rPr lang="cs-CZ" dirty="0" smtClean="0"/>
              <a:t>existenci a fungování dokumentovaných kontrolních</a:t>
            </a:r>
          </a:p>
          <a:p>
            <a:pPr algn="just"/>
            <a:r>
              <a:rPr lang="cs-CZ" dirty="0" smtClean="0"/>
              <a:t>postupů a systémů kontrol založených na prioritách;</a:t>
            </a:r>
          </a:p>
          <a:p>
            <a:pPr algn="just"/>
            <a:r>
              <a:rPr lang="cs-CZ" dirty="0" smtClean="0"/>
              <a:t>rozsah a provádění úředních kontrol dovozu zvířat, rostlin a produktů živočišného a rostlinného původu;</a:t>
            </a:r>
          </a:p>
          <a:p>
            <a:pPr algn="just"/>
            <a:r>
              <a:rPr lang="cs-CZ" dirty="0" smtClean="0"/>
              <a:t>ujištění, která může třetí země poskytnout, pokud jde o soulad nebo rovnocennost s požadavky Společenství.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Vnitrostátní </a:t>
            </a:r>
            <a:r>
              <a:rPr lang="cs-CZ" smtClean="0"/>
              <a:t>donucovací opatření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uložení sanitárních postupů nebo jiných opatření,</a:t>
            </a:r>
          </a:p>
          <a:p>
            <a:pPr algn="just"/>
            <a:r>
              <a:rPr lang="cs-CZ" dirty="0" smtClean="0"/>
              <a:t>omezení nebo zákaz uvádění krmiv, potravin nebo zvířat na trh a omezení nebo zákaz jejich dovozu nebo vývozu;</a:t>
            </a:r>
          </a:p>
          <a:p>
            <a:pPr algn="just"/>
            <a:r>
              <a:rPr lang="cs-CZ" dirty="0" smtClean="0"/>
              <a:t>monitorování nebo v případě potřeby nařízení zpětného převzetí krmiv nebo potravin, jejich stažení a/nebo zničení;</a:t>
            </a:r>
          </a:p>
          <a:p>
            <a:pPr algn="just"/>
            <a:r>
              <a:rPr lang="cs-CZ" dirty="0" smtClean="0"/>
              <a:t>povolení použít krmiva nebo potraviny pro jiné účely, nebyly původně určeny;</a:t>
            </a:r>
          </a:p>
          <a:p>
            <a:pPr algn="just"/>
            <a:r>
              <a:rPr lang="cs-CZ" dirty="0" smtClean="0"/>
              <a:t>pozastavení provozu nebo uzavření celého dotyčného podniku nebo jeho části na přiměřenou dobu;</a:t>
            </a:r>
          </a:p>
          <a:p>
            <a:pPr algn="just"/>
            <a:r>
              <a:rPr lang="cs-CZ" dirty="0" smtClean="0"/>
              <a:t>pozastavení nebo odnětí schválení zařízení;</a:t>
            </a:r>
          </a:p>
          <a:p>
            <a:pPr algn="just"/>
            <a:r>
              <a:rPr lang="cs-CZ" dirty="0" smtClean="0"/>
              <a:t>opatření uvedená v článku 19 ( např. zničení nebo stažení), pokud jde o zásilky ze třetích zemí;</a:t>
            </a:r>
          </a:p>
          <a:p>
            <a:pPr algn="just"/>
            <a:r>
              <a:rPr lang="cs-CZ" dirty="0" smtClean="0"/>
              <a:t>jakákoli jiná opatření, která příslušný orgán považuje </a:t>
            </a:r>
            <a:r>
              <a:rPr lang="cs-CZ" dirty="0" smtClean="0"/>
              <a:t>za vhodné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8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potravin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altLang="en-US" sz="3600" b="1" dirty="0" smtClean="0">
                <a:solidFill>
                  <a:srgbClr val="333300"/>
                </a:solidFill>
              </a:rPr>
              <a:t>Historické pozadí</a:t>
            </a:r>
          </a:p>
          <a:p>
            <a:pPr>
              <a:buFont typeface="Wingdings" pitchFamily="2" charset="2"/>
              <a:buChar char="Ø"/>
            </a:pPr>
            <a:r>
              <a:rPr lang="cs-CZ" altLang="en-US" sz="3600" b="1" dirty="0" smtClean="0">
                <a:solidFill>
                  <a:srgbClr val="FF6600"/>
                </a:solidFill>
                <a:sym typeface="Monotype Sorts" pitchFamily="2" charset="2"/>
              </a:rPr>
              <a:t>2000</a:t>
            </a:r>
            <a:r>
              <a:rPr lang="cs-CZ" altLang="en-US" sz="2800" dirty="0" smtClean="0">
                <a:solidFill>
                  <a:srgbClr val="333300"/>
                </a:solidFill>
                <a:sym typeface="Monotype Sorts" pitchFamily="2" charset="2"/>
              </a:rPr>
              <a:t>	</a:t>
            </a:r>
            <a:r>
              <a:rPr lang="cs-CZ" altLang="en-US" sz="3600" dirty="0" smtClean="0">
                <a:solidFill>
                  <a:srgbClr val="333300"/>
                </a:solidFill>
              </a:rPr>
              <a:t>Bílá kniha o bezpečnosti potravin vydaná Evropskou komisí 12. ledna 2000 	</a:t>
            </a:r>
            <a:r>
              <a:rPr lang="cs-CZ" altLang="en-US" dirty="0" smtClean="0">
                <a:solidFill>
                  <a:srgbClr val="333300"/>
                </a:solidFill>
              </a:rPr>
              <a:t>		</a:t>
            </a:r>
          </a:p>
          <a:p>
            <a:pPr marL="0" indent="0">
              <a:buNone/>
            </a:pP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     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vytvoření Evropského úřadu pro bezpečnost potravin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nový právní přístup k potravinářské legislativě, včetně všech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               aspektů  tj. od „výrobce ke spotřebiteli“ oblasti krmiv 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                nevyjímaje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sledovatelnost potravin a krmiv skrze  celý  potravinový řetězec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zásada předběžné opatrnosti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účinné kontroly na vysoké úrovni ve všech členských státech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               včetně kontrolu dovozu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informovanost spotřebitele a transparentnost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2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nařízení 882/2004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Je součástí širšího balíku legislativních změn (zjednodušení)v oblasti bezpečnosti potravin</a:t>
            </a:r>
          </a:p>
          <a:p>
            <a:pPr algn="just"/>
            <a:r>
              <a:rPr lang="cs-CZ" dirty="0" smtClean="0"/>
              <a:t>Nově budou se bude toto nařízení vztahovat i na přípravky </a:t>
            </a:r>
            <a:r>
              <a:rPr lang="cs-CZ" dirty="0"/>
              <a:t>na ochranu rostlin, zdraví rostlin a rozmnožovací materiál rostlin včetně rozmnožovacího materiálu lesních </a:t>
            </a:r>
            <a:r>
              <a:rPr lang="cs-CZ" dirty="0" smtClean="0"/>
              <a:t>dřevin, osivo a sadbu, atd..</a:t>
            </a:r>
          </a:p>
          <a:p>
            <a:pPr algn="just"/>
            <a:r>
              <a:rPr lang="cs-CZ" dirty="0" smtClean="0"/>
              <a:t>Určitá ustanovení se vztahují i na jiné činnosti (např. monitoring)</a:t>
            </a:r>
          </a:p>
          <a:p>
            <a:pPr algn="just"/>
            <a:r>
              <a:rPr lang="cs-CZ" dirty="0" smtClean="0"/>
              <a:t>Ustanovuje nové referenční laboratoře</a:t>
            </a:r>
          </a:p>
          <a:p>
            <a:pPr algn="just"/>
            <a:r>
              <a:rPr lang="cs-CZ" dirty="0" smtClean="0"/>
              <a:t>Změny ve financování úředních kontrol!!!</a:t>
            </a:r>
          </a:p>
          <a:p>
            <a:pPr algn="just"/>
            <a:r>
              <a:rPr lang="cs-CZ" dirty="0" smtClean="0"/>
              <a:t>Zavádí integrovanou kontrolu dovozu ze třetích zemích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36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785813" y="2928938"/>
            <a:ext cx="3714750" cy="121443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29612" cy="654050"/>
          </a:xfrm>
          <a:solidFill>
            <a:schemeClr val="accent1"/>
          </a:solidFill>
        </p:spPr>
        <p:txBody>
          <a:bodyPr/>
          <a:lstStyle/>
          <a:p>
            <a:pPr algn="ctr" eaLnBrk="1" hangingPunct="1"/>
            <a:r>
              <a:rPr lang="cs-CZ" altLang="en-US" sz="3200" dirty="0" smtClean="0">
                <a:solidFill>
                  <a:schemeClr val="bg1"/>
                </a:solidFill>
              </a:rPr>
              <a:t>Kompetentní orgány v České republice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14313" y="1285875"/>
            <a:ext cx="3600450" cy="36036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zemědělství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155756" y="1285875"/>
            <a:ext cx="3600450" cy="36036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zdraví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5" idx="3"/>
            <a:endCxn id="7" idx="1"/>
          </p:cNvCxnSpPr>
          <p:nvPr/>
        </p:nvCxnSpPr>
        <p:spPr>
          <a:xfrm>
            <a:off x="3814763" y="1466057"/>
            <a:ext cx="134099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928688" y="1785938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Státní zemědělská a potravinářská Inspekce</a:t>
            </a:r>
            <a:endParaRPr lang="cs-CZ" sz="1600" dirty="0">
              <a:solidFill>
                <a:schemeClr val="accent2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928688" y="4214813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Státní veterinární správa</a:t>
            </a:r>
            <a:endParaRPr lang="cs-CZ" sz="1600" dirty="0">
              <a:solidFill>
                <a:schemeClr val="accent2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928688" y="3000375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rgbClr val="C00000"/>
                </a:solidFill>
              </a:rPr>
              <a:t>Ústřední kontrolní a zkušební ústav zemědělský</a:t>
            </a:r>
            <a:endParaRPr lang="cs-CZ" sz="1600" b="1" dirty="0">
              <a:solidFill>
                <a:srgbClr val="C0000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928688" y="5429250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Česká plemenářská inspekce</a:t>
            </a:r>
            <a:endParaRPr lang="cs-CZ" sz="1600" dirty="0">
              <a:solidFill>
                <a:schemeClr val="accent2"/>
              </a:solidFill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rot="5400000">
            <a:off x="-1605756" y="3677444"/>
            <a:ext cx="4068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endCxn id="10" idx="1"/>
          </p:cNvCxnSpPr>
          <p:nvPr/>
        </p:nvCxnSpPr>
        <p:spPr>
          <a:xfrm>
            <a:off x="428625" y="2071688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4" idx="1"/>
          </p:cNvCxnSpPr>
          <p:nvPr/>
        </p:nvCxnSpPr>
        <p:spPr>
          <a:xfrm>
            <a:off x="428625" y="3286125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endCxn id="13" idx="1"/>
          </p:cNvCxnSpPr>
          <p:nvPr/>
        </p:nvCxnSpPr>
        <p:spPr>
          <a:xfrm>
            <a:off x="428625" y="4500563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endCxn id="15" idx="1"/>
          </p:cNvCxnSpPr>
          <p:nvPr/>
        </p:nvCxnSpPr>
        <p:spPr>
          <a:xfrm>
            <a:off x="428625" y="5715000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rot="5400000">
            <a:off x="5072856" y="1999457"/>
            <a:ext cx="714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/>
          <p:nvPr/>
        </p:nvCxnSpPr>
        <p:spPr>
          <a:xfrm>
            <a:off x="5429250" y="2357438"/>
            <a:ext cx="500063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aoblený obdélník 48"/>
          <p:cNvSpPr/>
          <p:nvPr/>
        </p:nvSpPr>
        <p:spPr>
          <a:xfrm>
            <a:off x="5929313" y="2143125"/>
            <a:ext cx="2916237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Krajské orgány veřejného zdraví</a:t>
            </a:r>
            <a:endParaRPr lang="cs-CZ" sz="1600" dirty="0">
              <a:solidFill>
                <a:schemeClr val="accent2"/>
              </a:solidFill>
            </a:endParaRPr>
          </a:p>
        </p:txBody>
      </p:sp>
      <p:cxnSp>
        <p:nvCxnSpPr>
          <p:cNvPr id="55" name="Přímá spojovací čára 54"/>
          <p:cNvCxnSpPr/>
          <p:nvPr/>
        </p:nvCxnSpPr>
        <p:spPr>
          <a:xfrm rot="5400000">
            <a:off x="3490913" y="2795588"/>
            <a:ext cx="25923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56"/>
          <p:cNvCxnSpPr/>
          <p:nvPr/>
        </p:nvCxnSpPr>
        <p:spPr>
          <a:xfrm>
            <a:off x="4786313" y="4071938"/>
            <a:ext cx="5032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aoblený obdélník 57"/>
          <p:cNvSpPr/>
          <p:nvPr/>
        </p:nvSpPr>
        <p:spPr>
          <a:xfrm>
            <a:off x="5286375" y="3929063"/>
            <a:ext cx="3600450" cy="36036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Financí</a:t>
            </a:r>
            <a:endParaRPr lang="cs-CZ" dirty="0"/>
          </a:p>
        </p:txBody>
      </p:sp>
      <p:cxnSp>
        <p:nvCxnSpPr>
          <p:cNvPr id="62" name="Přímá spojovací čára 61"/>
          <p:cNvCxnSpPr/>
          <p:nvPr/>
        </p:nvCxnSpPr>
        <p:spPr>
          <a:xfrm rot="5400000">
            <a:off x="5072856" y="4642644"/>
            <a:ext cx="714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>
            <a:off x="5429250" y="5000625"/>
            <a:ext cx="503238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aoblený obdélník 64"/>
          <p:cNvSpPr/>
          <p:nvPr/>
        </p:nvSpPr>
        <p:spPr>
          <a:xfrm>
            <a:off x="5929313" y="4786313"/>
            <a:ext cx="2916237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Česká celní správa</a:t>
            </a:r>
            <a:endParaRPr lang="cs-CZ" sz="1600" dirty="0">
              <a:solidFill>
                <a:schemeClr val="accent2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1000125" y="4643438"/>
            <a:ext cx="3311525" cy="539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Zdraví zvířat, blahobyt zvířat, výrobky živočišného původu, veterinární léčiva ani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7" name="Obdélník 66"/>
          <p:cNvSpPr/>
          <p:nvPr/>
        </p:nvSpPr>
        <p:spPr>
          <a:xfrm>
            <a:off x="1071563" y="2428875"/>
            <a:ext cx="3132137" cy="360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Potraviny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8" name="Obdélník 67"/>
          <p:cNvSpPr/>
          <p:nvPr/>
        </p:nvSpPr>
        <p:spPr>
          <a:xfrm>
            <a:off x="1071563" y="3643313"/>
            <a:ext cx="3132137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rgbClr val="C00000"/>
                </a:solidFill>
              </a:rPr>
              <a:t>krmiva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9" name="Obdélník 68"/>
          <p:cNvSpPr/>
          <p:nvPr/>
        </p:nvSpPr>
        <p:spPr>
          <a:xfrm>
            <a:off x="1071563" y="6072188"/>
            <a:ext cx="3132137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Šlechtění zvířat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0" name="Obdélník 69"/>
          <p:cNvSpPr/>
          <p:nvPr/>
        </p:nvSpPr>
        <p:spPr>
          <a:xfrm>
            <a:off x="6000750" y="5429250"/>
            <a:ext cx="2771775" cy="360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Dovoz potravin a krmiv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" name="Obdélník 70"/>
          <p:cNvSpPr/>
          <p:nvPr/>
        </p:nvSpPr>
        <p:spPr>
          <a:xfrm>
            <a:off x="6000750" y="2786063"/>
            <a:ext cx="2771775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Hygiena potravin v oblasti catering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665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Úřední kontrola v ČR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Tx/>
              <a:buNone/>
            </a:pPr>
            <a:r>
              <a:rPr lang="cs-CZ" altLang="en-US" sz="3400" dirty="0" smtClean="0"/>
              <a:t>Úřední kontrola potravin v ČR doplňuje systém kontroly v EU :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kontrola tuzemské produkce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kontrola dovozových potravin (vstupují na trh EU prostřednictvím ČR)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plánované kontroly (podle komodit a subjektů)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mimořádné kontroly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monitoring</a:t>
            </a:r>
          </a:p>
          <a:p>
            <a:pPr>
              <a:buFont typeface="Wingdings" pitchFamily="2" charset="2"/>
              <a:buNone/>
            </a:pPr>
            <a:r>
              <a:rPr lang="cs-CZ" altLang="en-US" sz="3400" dirty="0" smtClean="0">
                <a:solidFill>
                  <a:schemeClr val="hlink"/>
                </a:solidFill>
              </a:rPr>
              <a:t>Úřední kontrola (instituce státního dozoru - inspektoři)</a:t>
            </a:r>
            <a:r>
              <a:rPr lang="cs-CZ" altLang="en-US" sz="3400" dirty="0" smtClean="0"/>
              <a:t> :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Inspekce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Audity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Ověřování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Odběry vzorků</a:t>
            </a:r>
          </a:p>
          <a:p>
            <a:pPr>
              <a:buFont typeface="Wingdings" pitchFamily="2" charset="2"/>
              <a:buNone/>
            </a:pPr>
            <a:r>
              <a:rPr lang="cs-CZ" altLang="en-US" sz="3400" dirty="0" smtClean="0"/>
              <a:t>Zjišťuje soulad výrobků, zařízení, postupů, hygieny, HACCP a dokumentů s požadavky právních předpisů.</a:t>
            </a:r>
          </a:p>
          <a:p>
            <a:pPr>
              <a:buFontTx/>
              <a:buNone/>
            </a:pPr>
            <a:r>
              <a:rPr lang="cs-CZ" altLang="en-US" sz="3400" dirty="0" smtClean="0">
                <a:solidFill>
                  <a:srgbClr val="FF9900"/>
                </a:solidFill>
              </a:rPr>
              <a:t>Úřední kontrola zahrnuje</a:t>
            </a:r>
            <a:r>
              <a:rPr lang="cs-CZ" altLang="en-US" sz="3400" dirty="0" smtClean="0"/>
              <a:t> :</a:t>
            </a:r>
          </a:p>
          <a:p>
            <a:pPr>
              <a:buFont typeface="Wingdings" pitchFamily="2" charset="2"/>
              <a:buChar char="v"/>
            </a:pPr>
            <a:r>
              <a:rPr lang="cs-CZ" altLang="en-US" sz="3400" dirty="0" smtClean="0"/>
              <a:t> Kontrolní systémy zavedené PPP – hodnocení a funkčnost SHP, SVP, HACCP, BRC, IFS, ISO …</a:t>
            </a:r>
          </a:p>
          <a:p>
            <a:pPr>
              <a:buFont typeface="Wingdings" pitchFamily="2" charset="2"/>
              <a:buChar char="v"/>
            </a:pPr>
            <a:r>
              <a:rPr lang="cs-CZ" altLang="en-US" sz="3400" dirty="0" smtClean="0"/>
              <a:t> </a:t>
            </a:r>
            <a:r>
              <a:rPr lang="cs-CZ" altLang="en-US" sz="3400" dirty="0" smtClean="0">
                <a:solidFill>
                  <a:schemeClr val="hlink"/>
                </a:solidFill>
              </a:rPr>
              <a:t>Inspekci</a:t>
            </a:r>
            <a:r>
              <a:rPr lang="cs-CZ" altLang="en-US" sz="3400" dirty="0" smtClean="0"/>
              <a:t> :</a:t>
            </a:r>
          </a:p>
          <a:p>
            <a:pPr>
              <a:buFontTx/>
              <a:buChar char="-"/>
            </a:pPr>
            <a:r>
              <a:rPr lang="cs-CZ" altLang="en-US" sz="3400" dirty="0" smtClean="0"/>
              <a:t> výrobních prostor (okolí), vybavení, zařízení, dopravních prostředků</a:t>
            </a:r>
          </a:p>
          <a:p>
            <a:pPr>
              <a:buFontTx/>
              <a:buChar char="-"/>
            </a:pPr>
            <a:r>
              <a:rPr lang="cs-CZ" altLang="en-US" sz="3400" dirty="0" smtClean="0"/>
              <a:t> surovin, polotovarů, výrobků</a:t>
            </a:r>
          </a:p>
          <a:p>
            <a:pPr>
              <a:buFont typeface="Wingdings" pitchFamily="2" charset="2"/>
              <a:buNone/>
            </a:pPr>
            <a:endParaRPr lang="cs-CZ" altLang="en-US" dirty="0" smtClean="0"/>
          </a:p>
          <a:p>
            <a:pPr>
              <a:buFont typeface="Wingdings" pitchFamily="2" charset="2"/>
              <a:buChar char="§"/>
            </a:pPr>
            <a:endParaRPr lang="cs-CZ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2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Nařízení Evropského parlamentu a Rady (ES) č. 178/2002 kterým se stanoví obecné zásady a požadavky potravinového práva, zřizuje se Evropský úřad pro bezpečnost potravin a stanoví postupy týkající se bezpečnosti potravin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altLang="en-US" sz="2400" dirty="0" smtClean="0"/>
              <a:t>analýza rizika je označena jako klíčový princip zajištění bezpečnosti potravin</a:t>
            </a:r>
          </a:p>
          <a:p>
            <a:pPr marL="838200" lvl="1" indent="-381000"/>
            <a:r>
              <a:rPr lang="cs-CZ" altLang="en-US" sz="2400" dirty="0" smtClean="0"/>
              <a:t>cílem analýzy je riziko minimalizovat</a:t>
            </a:r>
          </a:p>
          <a:p>
            <a:pPr marL="838200" lvl="1" indent="-381000">
              <a:buFont typeface="Marlett" pitchFamily="2" charset="2"/>
              <a:buNone/>
            </a:pPr>
            <a:r>
              <a:rPr lang="cs-CZ" altLang="en-US" sz="2400" dirty="0" smtClean="0"/>
              <a:t>Zahrnuje tři navzájem propojené prvky: 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/>
              <a:t>hodnocení rizika – proces, jehož cílem je riziko podrobně popsat.  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/>
              <a:t>řízení rizika – proces spočívající ve zvažování strategických možností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/>
              <a:t>komunikace o riziku – proces spočívající ve výměně informací a stanovisek o riziku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0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en-US" b="1" dirty="0" smtClean="0">
                <a:solidFill>
                  <a:srgbClr val="009900"/>
                </a:solidFill>
              </a:rPr>
              <a:t>Bezpečnost potravin a krmiv na evropské úrovni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23850" y="2060575"/>
            <a:ext cx="8424863" cy="14398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sz="1800" b="1" dirty="0" smtClean="0">
              <a:solidFill>
                <a:schemeClr val="tx2"/>
              </a:solidFill>
            </a:endParaRP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Evropská komise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Direktorát ochrany zdraví a spotřebitele (DG SANCO)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 </a:t>
            </a:r>
            <a:r>
              <a:rPr lang="cs-CZ" altLang="en-US" sz="1600" dirty="0" smtClean="0">
                <a:solidFill>
                  <a:schemeClr val="tx2"/>
                </a:solidFill>
              </a:rPr>
              <a:t>Evropský úřad pro bezpečnost krmiv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Má za úkol dohlížet na aktuálnost evropské legislativy v oblasti bezpečnosti krmiv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Řízení rizika a komunikace rizika</a:t>
            </a:r>
          </a:p>
          <a:p>
            <a:endParaRPr lang="cs-CZ" altLang="en-US" sz="1600" dirty="0">
              <a:solidFill>
                <a:schemeClr val="tx2"/>
              </a:solidFill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95288" y="4797425"/>
            <a:ext cx="3744912" cy="14906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sz="1800" b="1" dirty="0" smtClean="0">
              <a:solidFill>
                <a:schemeClr val="bg2"/>
              </a:solidFill>
            </a:endParaRP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Evropský úřad bezpečnosti potravin 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(EFSA)</a:t>
            </a:r>
          </a:p>
          <a:p>
            <a:endParaRPr lang="cs-CZ" altLang="en-US" sz="1000" b="1" dirty="0" smtClean="0">
              <a:solidFill>
                <a:schemeClr val="tx2"/>
              </a:solidFill>
            </a:endParaRP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Nezávislá vědecká rada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Hodnocení rizika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Komunikace rizika</a:t>
            </a:r>
          </a:p>
          <a:p>
            <a:endParaRPr lang="cs-CZ" altLang="en-US" sz="1800" b="1" dirty="0">
              <a:solidFill>
                <a:schemeClr val="bg2"/>
              </a:solidFill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7812088" y="3500438"/>
            <a:ext cx="914400" cy="1296987"/>
          </a:xfrm>
          <a:prstGeom prst="rect">
            <a:avLst/>
          </a:prstGeom>
          <a:solidFill>
            <a:srgbClr val="D5ECAC"/>
          </a:solidFill>
          <a:ln w="9525">
            <a:solidFill>
              <a:srgbClr val="D5ECA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dirty="0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V="1">
            <a:off x="1979613" y="3500438"/>
            <a:ext cx="1008062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187450" y="3789363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400" b="1" dirty="0" smtClean="0">
                <a:solidFill>
                  <a:schemeClr val="tx2"/>
                </a:solidFill>
              </a:rPr>
              <a:t>Poradní služba</a:t>
            </a:r>
            <a:endParaRPr lang="cs-CZ" altLang="en-US" sz="1400" b="1" dirty="0">
              <a:solidFill>
                <a:schemeClr val="tx2"/>
              </a:solidFill>
            </a:endParaRPr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 flipV="1">
            <a:off x="5003800" y="3500438"/>
            <a:ext cx="1008063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867400" y="3897411"/>
            <a:ext cx="1944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400" b="1" dirty="0" smtClean="0">
                <a:solidFill>
                  <a:schemeClr val="tx2"/>
                </a:solidFill>
              </a:rPr>
              <a:t>Výkonná složka</a:t>
            </a:r>
            <a:endParaRPr lang="cs-CZ" altLang="en-US" sz="1400" b="1" dirty="0">
              <a:solidFill>
                <a:schemeClr val="tx2"/>
              </a:solidFill>
            </a:endParaRP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292725" y="4797425"/>
            <a:ext cx="3455988" cy="14906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800" b="1" dirty="0" smtClean="0">
                <a:solidFill>
                  <a:schemeClr val="tx2"/>
                </a:solidFill>
              </a:rPr>
              <a:t>Potravinový a veterinární úřad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(FVO)</a:t>
            </a:r>
          </a:p>
          <a:p>
            <a:endParaRPr lang="cs-CZ" altLang="en-US" sz="1000" b="1" dirty="0" smtClean="0">
              <a:solidFill>
                <a:schemeClr val="tx2"/>
              </a:solidFill>
            </a:endParaRP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Zajišťuje efektivní kontrolní systém</a:t>
            </a:r>
          </a:p>
          <a:p>
            <a:pPr>
              <a:buFont typeface="Monotype Sorts" pitchFamily="2" charset="2"/>
              <a:buChar char="Ä"/>
            </a:pPr>
            <a:r>
              <a:rPr lang="cs-CZ" altLang="en-US" sz="1600" dirty="0" smtClean="0">
                <a:solidFill>
                  <a:schemeClr val="tx2"/>
                </a:solidFill>
              </a:rPr>
              <a:t>Hodnotí shody s evropskými </a:t>
            </a:r>
          </a:p>
          <a:p>
            <a:r>
              <a:rPr lang="cs-CZ" altLang="en-US" sz="1600" dirty="0" smtClean="0">
                <a:solidFill>
                  <a:schemeClr val="tx2"/>
                </a:solidFill>
              </a:rPr>
              <a:t>    normami v rámci EU </a:t>
            </a:r>
            <a:endParaRPr lang="cs-CZ" alt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5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5" grpId="0" animBg="1"/>
      <p:bldP spid="50187" grpId="0" animBg="1"/>
      <p:bldP spid="50188" grpId="0"/>
      <p:bldP spid="50190" grpId="0" animBg="1"/>
      <p:bldP spid="50191" grpId="0"/>
      <p:bldP spid="50192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Potravinový a veterinární úřad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Je součástí DG SANCO se sídlem v </a:t>
            </a:r>
            <a:r>
              <a:rPr lang="cs-CZ" dirty="0" err="1" smtClean="0"/>
              <a:t>Grange</a:t>
            </a:r>
            <a:r>
              <a:rPr lang="cs-CZ" dirty="0" smtClean="0"/>
              <a:t>, Irsko</a:t>
            </a:r>
          </a:p>
          <a:p>
            <a:pPr algn="just"/>
            <a:r>
              <a:rPr lang="cs-CZ" dirty="0" smtClean="0"/>
              <a:t>Je odpovědný za kontrolu shody s evropskými právními předpisy v oblasti bezpečnosti potravin, zdraví zvířat a rostlin, úřední kontrol atd. </a:t>
            </a:r>
          </a:p>
          <a:p>
            <a:pPr algn="just"/>
            <a:r>
              <a:rPr lang="cs-CZ" dirty="0" smtClean="0"/>
              <a:t>Provádí mise do členských států, kandidátských a přidružených zemí, a třetích států</a:t>
            </a:r>
          </a:p>
          <a:p>
            <a:pPr algn="just"/>
            <a:r>
              <a:rPr lang="cs-CZ" dirty="0" smtClean="0"/>
              <a:t>Vydává </a:t>
            </a:r>
            <a:r>
              <a:rPr lang="en-US" dirty="0"/>
              <a:t>State's report </a:t>
            </a:r>
            <a:r>
              <a:rPr lang="en-US" dirty="0" smtClean="0"/>
              <a:t>(</a:t>
            </a:r>
            <a:r>
              <a:rPr lang="cs-CZ" dirty="0" smtClean="0"/>
              <a:t>také  nazývané </a:t>
            </a:r>
            <a:r>
              <a:rPr lang="en-US" dirty="0" smtClean="0"/>
              <a:t>"Country </a:t>
            </a:r>
            <a:r>
              <a:rPr lang="en-US" dirty="0"/>
              <a:t>profile"), Topic Report, Annual general report </a:t>
            </a:r>
            <a:r>
              <a:rPr lang="cs-CZ" dirty="0" err="1" smtClean="0"/>
              <a:t>atd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cs-CZ" sz="2000" dirty="0" smtClean="0">
                <a:sym typeface="Symbol" pitchFamily="18" charset="2"/>
              </a:rPr>
              <a:t>Nařízení Evropské komise a rady (ES) č.</a:t>
            </a:r>
            <a:r>
              <a:rPr lang="en-GB" sz="2000" dirty="0" smtClean="0">
                <a:sym typeface="Symbol" pitchFamily="18" charset="2"/>
              </a:rPr>
              <a:t> 178/2002 </a:t>
            </a:r>
            <a:r>
              <a:rPr lang="cs-CZ" sz="2000" dirty="0" smtClean="0">
                <a:sym typeface="Symbol" pitchFamily="18" charset="2"/>
              </a:rPr>
              <a:t>ze dne</a:t>
            </a:r>
            <a:r>
              <a:rPr lang="en-GB" sz="2000" dirty="0" smtClean="0">
                <a:sym typeface="Symbol" pitchFamily="18" charset="2"/>
              </a:rPr>
              <a:t> 28</a:t>
            </a:r>
            <a:r>
              <a:rPr lang="cs-CZ" sz="2000" dirty="0" smtClean="0">
                <a:sym typeface="Symbol" pitchFamily="18" charset="2"/>
              </a:rPr>
              <a:t>. ledna </a:t>
            </a:r>
            <a:r>
              <a:rPr lang="en-GB" sz="2000" dirty="0" smtClean="0">
                <a:sym typeface="Symbol" pitchFamily="18" charset="2"/>
              </a:rPr>
              <a:t> 2002 </a:t>
            </a:r>
            <a:r>
              <a:rPr lang="cs-CZ" sz="2000" dirty="0" smtClean="0"/>
              <a:t>kterým se stanoví obecné zásady a požadavky potravinového práva, zřizuje se Evropský úřad pro bezpečnost potravin a stanoví postupy týkající se bezpečnosti potravin </a:t>
            </a:r>
            <a:endParaRPr lang="cs-CZ" sz="2000" dirty="0" smtClean="0">
              <a:sym typeface="Symbol" pitchFamily="18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0000" lnSpcReduction="20000"/>
          </a:bodyPr>
          <a:lstStyle/>
          <a:p>
            <a:endParaRPr lang="cs-CZ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FF6600"/>
                </a:solidFill>
              </a:rPr>
              <a:t>Bezpečnost: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	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  <a:sym typeface="Monotype Sorts" pitchFamily="2" charset="2"/>
              </a:rPr>
              <a:t>	Provozovatelé nesmějí uvádět na trh potraviny a krmiva, která jsou nebezpečná. </a:t>
            </a:r>
            <a:endParaRPr lang="cs-CZ" altLang="en-US" sz="4200" b="0" dirty="0" smtClean="0">
              <a:solidFill>
                <a:srgbClr val="333300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FF6600"/>
                </a:solidFill>
              </a:rPr>
              <a:t>Odpovědnost:	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333300"/>
                </a:solidFill>
              </a:rPr>
              <a:t>	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Výrobci jsou zodpovědní za bezpečnost potravina a krmiv, které vyrábějí, přepravují, skladují nebo prodávají. 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FF6600"/>
                </a:solidFill>
              </a:rPr>
              <a:t>Sledovatelnost: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    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by měl být schopen rychle identifikovat všechny dodavatele a příjemce.</a:t>
            </a:r>
          </a:p>
          <a:p>
            <a:pPr>
              <a:lnSpc>
                <a:spcPct val="120000"/>
              </a:lnSpc>
            </a:pPr>
            <a:r>
              <a:rPr kumimoji="1" lang="cs-CZ" altLang="en-US" sz="4200" dirty="0" smtClean="0">
                <a:solidFill>
                  <a:srgbClr val="333300"/>
                </a:solidFill>
              </a:rPr>
              <a:t> </a:t>
            </a:r>
            <a:r>
              <a:rPr kumimoji="1" lang="cs-CZ" altLang="en-US" sz="4200" dirty="0" smtClean="0">
                <a:solidFill>
                  <a:srgbClr val="FF6600"/>
                </a:solidFill>
              </a:rPr>
              <a:t>Transparentnost: 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kumimoji="1" lang="cs-CZ" altLang="en-US" sz="4200" b="0" dirty="0" smtClean="0">
                <a:solidFill>
                  <a:srgbClr val="333300"/>
                </a:solidFill>
              </a:rPr>
              <a:t> 	Výrobci by měli okamžitě informovat kompetentní úřady  v případech, kdy mají důvod se myslet, že  jejich potravina nebo krmivo není bezpečné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FF6600"/>
                </a:solidFill>
              </a:rPr>
              <a:t>Mimořádná situace: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okamžitě stáhnout potraviny nebo krmiva z trhu, jestliže mají podezření, že nejsou bezpečné. 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FF6600"/>
                </a:solidFill>
              </a:rPr>
              <a:t>Prevence:	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identifikovat a pravidelně přezkoumávat kritické body při zpracování a zajistit, že jsou prováděny kontroly na těchto  bodech. </a:t>
            </a:r>
            <a:endParaRPr lang="cs-CZ" altLang="en-US" sz="4200" dirty="0" smtClean="0">
              <a:solidFill>
                <a:srgbClr val="333300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FF6600"/>
                </a:solidFill>
              </a:rPr>
              <a:t>Spolupráce:	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spolupracovat s kompetentními  orgány při přijímání opatření  k omezení rizika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29581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882/2004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580"/>
              </a:spcBef>
              <a:buNone/>
              <a:defRPr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Harmonizovaný rámec pro organizaci úředních kontrol v rámci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cs-CZ" dirty="0" smtClean="0">
                <a:latin typeface="+mj-lt"/>
                <a:cs typeface="Times New Roman"/>
              </a:rPr>
              <a:t>→ vysoká úroveň ochrany bezpečnosti potravin a krmiv v zemích Evropské Unie v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endParaRPr lang="cs-CZ" dirty="0" smtClean="0">
              <a:latin typeface="+mj-lt"/>
              <a:cs typeface="Times New Roman"/>
            </a:endParaRP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Cílem úředních kontrol je zejména 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předcházet rizikům, která přímo nebo prostřednictvím životního prostředí hrozí člověku a zvířatům, tato rizika odstraňovat nebo snižovat na přijatelnou úroveň;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zaručovat poctivé jednání v obchodu s krmivy a potravinami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chránit zájmy spotřebitelů, včetně označování krmiva potravin a jiných forem informování spotřebitelů.</a:t>
            </a:r>
          </a:p>
          <a:p>
            <a:pPr marL="262890" lvl="1" indent="0" algn="just">
              <a:spcBef>
                <a:spcPts val="370"/>
              </a:spcBef>
              <a:buNone/>
              <a:defRPr/>
            </a:pPr>
            <a:endParaRPr lang="cs-CZ" dirty="0" smtClean="0">
              <a:latin typeface="+mj-lt"/>
            </a:endParaRPr>
          </a:p>
          <a:p>
            <a:pPr marL="0" indent="0" algn="just">
              <a:buNone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Toto nařízení se nevztahuje na úřední kontroly sloužící k ověření toho, zda jsou dodržována pravidla týkající se společné organizace trhů se zemědělskými produkty.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85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Nařízení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 (</a:t>
            </a:r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EK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) </a:t>
            </a:r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č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. 882/2004 </a:t>
            </a:r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Evropského parlamentu a rady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 </a:t>
            </a:r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z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 29</a:t>
            </a:r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.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 </a:t>
            </a:r>
            <a:r>
              <a:rPr lang="cs-CZ" altLang="en-US" sz="2000" b="1" dirty="0" smtClean="0">
                <a:solidFill>
                  <a:srgbClr val="333300"/>
                </a:solidFill>
                <a:sym typeface="Wingdings" pitchFamily="2" charset="2"/>
              </a:rPr>
              <a:t>dubna</a:t>
            </a:r>
            <a:r>
              <a:rPr lang="en-GB" altLang="en-US" sz="2000" b="1" dirty="0" smtClean="0">
                <a:solidFill>
                  <a:srgbClr val="333300"/>
                </a:solidFill>
                <a:sym typeface="Wingdings" pitchFamily="2" charset="2"/>
              </a:rPr>
              <a:t> 2004 </a:t>
            </a:r>
            <a:r>
              <a:rPr lang="en-GB" altLang="en-US" sz="2000" b="1" dirty="0" smtClean="0">
                <a:sym typeface="Wingdings" pitchFamily="2" charset="2"/>
              </a:rPr>
              <a:t>o </a:t>
            </a:r>
            <a:r>
              <a:rPr lang="en-GB" altLang="en-US" sz="2000" b="1" dirty="0" err="1" smtClean="0">
                <a:sym typeface="Wingdings" pitchFamily="2" charset="2"/>
              </a:rPr>
              <a:t>úředních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kontrolách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za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účelem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ověření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dodržování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právních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předpisů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týkajících</a:t>
            </a:r>
            <a:r>
              <a:rPr lang="en-GB" altLang="en-US" sz="2000" b="1" dirty="0" smtClean="0">
                <a:sym typeface="Wingdings" pitchFamily="2" charset="2"/>
              </a:rPr>
              <a:t> se </a:t>
            </a:r>
            <a:r>
              <a:rPr lang="en-GB" altLang="en-US" sz="2000" b="1" dirty="0" err="1" smtClean="0">
                <a:sym typeface="Wingdings" pitchFamily="2" charset="2"/>
              </a:rPr>
              <a:t>krmiv</a:t>
            </a:r>
            <a:r>
              <a:rPr lang="en-GB" altLang="en-US" sz="2000" b="1" dirty="0" smtClean="0">
                <a:sym typeface="Wingdings" pitchFamily="2" charset="2"/>
              </a:rPr>
              <a:t> a</a:t>
            </a:r>
            <a:r>
              <a:rPr lang="cs-CZ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potravin</a:t>
            </a:r>
            <a:r>
              <a:rPr lang="en-GB" altLang="en-US" sz="2000" b="1" dirty="0" smtClean="0">
                <a:sym typeface="Wingdings" pitchFamily="2" charset="2"/>
              </a:rPr>
              <a:t> a </a:t>
            </a:r>
            <a:r>
              <a:rPr lang="en-GB" altLang="en-US" sz="2000" b="1" dirty="0" err="1" smtClean="0">
                <a:sym typeface="Wingdings" pitchFamily="2" charset="2"/>
              </a:rPr>
              <a:t>pravidel</a:t>
            </a:r>
            <a:r>
              <a:rPr lang="en-GB" altLang="en-US" sz="2000" b="1" dirty="0" smtClean="0">
                <a:sym typeface="Wingdings" pitchFamily="2" charset="2"/>
              </a:rPr>
              <a:t> o </a:t>
            </a:r>
            <a:r>
              <a:rPr lang="en-GB" altLang="en-US" sz="2000" b="1" dirty="0" err="1" smtClean="0">
                <a:sym typeface="Wingdings" pitchFamily="2" charset="2"/>
              </a:rPr>
              <a:t>zdraví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zvířat</a:t>
            </a:r>
            <a:r>
              <a:rPr lang="en-GB" altLang="en-US" sz="2000" b="1" dirty="0" smtClean="0">
                <a:sym typeface="Wingdings" pitchFamily="2" charset="2"/>
              </a:rPr>
              <a:t> a </a:t>
            </a:r>
            <a:r>
              <a:rPr lang="en-GB" altLang="en-US" sz="2000" b="1" dirty="0" err="1" smtClean="0">
                <a:sym typeface="Wingdings" pitchFamily="2" charset="2"/>
              </a:rPr>
              <a:t>dobrých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životních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podmínkách</a:t>
            </a:r>
            <a:r>
              <a:rPr lang="en-GB" altLang="en-US" sz="2000" b="1" dirty="0" smtClean="0"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ym typeface="Wingdings" pitchFamily="2" charset="2"/>
              </a:rPr>
              <a:t>zvířat</a:t>
            </a:r>
            <a:r>
              <a:rPr lang="en-GB" altLang="en-US" sz="2000" dirty="0" smtClean="0">
                <a:sym typeface="Wingdings" pitchFamily="2" charset="2"/>
              </a:rPr>
              <a:t/>
            </a:r>
            <a:br>
              <a:rPr lang="en-GB" altLang="en-US" sz="2000" dirty="0" smtClean="0">
                <a:sym typeface="Wingdings" pitchFamily="2" charset="2"/>
              </a:rPr>
            </a:b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7188" indent="-357188" algn="just">
              <a:buFontTx/>
              <a:buNone/>
            </a:pPr>
            <a:endParaRPr lang="en-GB" altLang="en-US" sz="2800" b="1" dirty="0" smtClean="0">
              <a:solidFill>
                <a:srgbClr val="333300"/>
              </a:solidFill>
              <a:sym typeface="Wingdings" pitchFamily="2" charset="2"/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Požadavky pro úřední kontrolu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Školení kontrolních pracovníků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Kontrolní postupy a metodiky</a:t>
            </a:r>
            <a:r>
              <a:rPr lang="en-GB" altLang="en-US" sz="2800" dirty="0" smtClean="0">
                <a:solidFill>
                  <a:srgbClr val="333300"/>
                </a:solidFill>
              </a:rPr>
              <a:t> </a:t>
            </a:r>
            <a:endParaRPr lang="cs-CZ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Přenesení specifických kontrol</a:t>
            </a:r>
            <a:r>
              <a:rPr lang="en-GB" altLang="en-US" sz="2800" dirty="0" smtClean="0">
                <a:solidFill>
                  <a:srgbClr val="333300"/>
                </a:solidFill>
              </a:rPr>
              <a:t> </a:t>
            </a:r>
            <a:endParaRPr lang="cs-CZ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Metody vzorkování a analýz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Hraniční kontroly pro dovoz z třetích zemích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Laboratoře a referenční laboratoře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Kontrolní plány a zprávy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Financování úředních kontrol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Inspekce kontrolních úřadů členských zemí prováděná EK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Opatření v případě nesouladu a sankce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2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členských států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 zajistí, že úřední kontrola je prováděna 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pravidelně</a:t>
            </a:r>
            <a:r>
              <a:rPr lang="en-GB" altLang="en-US" dirty="0" smtClean="0">
                <a:sym typeface="Wingdings" pitchFamily="2" charset="2"/>
              </a:rPr>
              <a:t>,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na základě rizika</a:t>
            </a:r>
            <a:r>
              <a:rPr lang="en-GB" altLang="en-US" dirty="0" smtClean="0">
                <a:sym typeface="Wingdings" pitchFamily="2" charset="2"/>
              </a:rPr>
              <a:t>,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s přiměřenou četností</a:t>
            </a:r>
            <a:r>
              <a:rPr lang="en-GB" altLang="en-US" dirty="0" smtClean="0">
                <a:sym typeface="Wingdings" pitchFamily="2" charset="2"/>
              </a:rPr>
              <a:t>.</a:t>
            </a:r>
            <a:endParaRPr lang="cs-CZ" alt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/>
              <a:t>přičemž vezmou v úvahu:</a:t>
            </a:r>
          </a:p>
          <a:p>
            <a:r>
              <a:rPr lang="cs-CZ" dirty="0"/>
              <a:t>Zjištěná rizika spojená se zvířaty, krmivy nebo potravinami, krmivářskými nebo potravinářskými podniky</a:t>
            </a:r>
          </a:p>
          <a:p>
            <a:r>
              <a:rPr lang="cs-CZ" dirty="0"/>
              <a:t>Dosavadní chování provozovatelů potravinářských a krmivářských podniků;</a:t>
            </a:r>
          </a:p>
          <a:p>
            <a:r>
              <a:rPr lang="cs-CZ" dirty="0"/>
              <a:t>Spolehlivost vlastních kontrol, které již byly provedeny;</a:t>
            </a:r>
          </a:p>
          <a:p>
            <a:r>
              <a:rPr lang="cs-CZ" dirty="0"/>
              <a:t>Všechny informace, které by mohly svědčit o </a:t>
            </a:r>
            <a:r>
              <a:rPr lang="cs-CZ" dirty="0" smtClean="0"/>
              <a:t>nedodržení</a:t>
            </a:r>
          </a:p>
          <a:p>
            <a:pPr marL="0" indent="0">
              <a:buNone/>
            </a:pPr>
            <a:r>
              <a:rPr lang="en-GB" altLang="en-US" dirty="0">
                <a:sym typeface="Wingdings" pitchFamily="2" charset="2"/>
              </a:rPr>
              <a:t> </a:t>
            </a:r>
            <a:r>
              <a:rPr lang="cs-CZ" dirty="0" smtClean="0"/>
              <a:t>Úřední </a:t>
            </a:r>
            <a:r>
              <a:rPr lang="cs-CZ" dirty="0"/>
              <a:t>kontroly se provádějí až na výjimky bez ohlášení!!!</a:t>
            </a:r>
          </a:p>
          <a:p>
            <a:pPr marL="0" indent="0">
              <a:buNone/>
            </a:pPr>
            <a:r>
              <a:rPr lang="en-GB" altLang="en-US" dirty="0">
                <a:sym typeface="Wingdings" pitchFamily="2" charset="2"/>
              </a:rPr>
              <a:t> </a:t>
            </a:r>
            <a:r>
              <a:rPr lang="cs-CZ" dirty="0" smtClean="0"/>
              <a:t>Úřední </a:t>
            </a:r>
            <a:r>
              <a:rPr lang="cs-CZ" dirty="0"/>
              <a:t>kontroly se provádějí ve všech fázích </a:t>
            </a:r>
            <a:r>
              <a:rPr lang="cs-CZ" dirty="0" smtClean="0"/>
              <a:t>výroby</a:t>
            </a:r>
            <a:endParaRPr lang="cs-CZ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</a:t>
            </a:r>
            <a:r>
              <a:rPr lang="cs-CZ" altLang="en-US" dirty="0" smtClean="0">
                <a:sym typeface="Wingdings" pitchFamily="2" charset="2"/>
              </a:rPr>
              <a:t> Členské státy pověří příslušné orgány výkonem úředních kontrol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mají za povinnost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vytvářet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víceleté vnitrostátní kontrolní plány</a:t>
            </a:r>
            <a:r>
              <a:rPr lang="en-GB" altLang="en-US" dirty="0" smtClean="0">
                <a:sym typeface="Wingdings" pitchFamily="2" charset="2"/>
              </a:rPr>
              <a:t>.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mají za povinnost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kontrolovat povinnosti výrobců.</a:t>
            </a:r>
            <a:endParaRPr lang="en-GB" alt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380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1321</Words>
  <Application>Microsoft Office PowerPoint</Application>
  <PresentationFormat>Předvádění na obrazovce (4:3)</PresentationFormat>
  <Paragraphs>244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Nařízení 882/2004 o úřední kontrole</vt:lpstr>
      <vt:lpstr>Bezpečnost potravin</vt:lpstr>
      <vt:lpstr>Nařízení Evropského parlamentu a Rady (ES) č. 178/2002 kterým se stanoví obecné zásady a požadavky potravinového práva, zřizuje se Evropský úřad pro bezpečnost potravin a stanoví postupy týkající se bezpečnosti potravin</vt:lpstr>
      <vt:lpstr>Bezpečnost potravin a krmiv na evropské úrovni</vt:lpstr>
      <vt:lpstr>Potravinový a veterinární úřad</vt:lpstr>
      <vt:lpstr>Nařízení Evropské komise a rady (ES) č. 178/2002 ze dne 28. ledna  2002 kterým se stanoví obecné zásady a požadavky potravinového práva, zřizuje se Evropský úřad pro bezpečnost potravin a stanoví postupy týkající se bezpečnosti potravin </vt:lpstr>
      <vt:lpstr>Nařízení 882/2004</vt:lpstr>
      <vt:lpstr>Nařízení (EK) č. 882/2004 Evropského parlamentu a rady z 29. dubna 2004 o úředních kontrolách za účelem ověření dodržování právních předpisů týkajících se krmiv a potravin a pravidel o zdraví zvířat a dobrých životních podmínkách zvířat </vt:lpstr>
      <vt:lpstr>Povinnosti členských států</vt:lpstr>
      <vt:lpstr>Požadavky kladené na kompetentní orgány</vt:lpstr>
      <vt:lpstr>Víceleté národní kontrolní plány (VNKP) </vt:lpstr>
      <vt:lpstr>Činnosti v rámci úřední kontroly</vt:lpstr>
      <vt:lpstr>Úřední kontroly při vstupu ze třetích zemích</vt:lpstr>
      <vt:lpstr>Poplatky</vt:lpstr>
      <vt:lpstr>Národní referenční laboratoře Společenství</vt:lpstr>
      <vt:lpstr>Národní referenční laboratoře</vt:lpstr>
      <vt:lpstr>Kontroly Společenství v členských státech</vt:lpstr>
      <vt:lpstr>Kontroly Společenství ve třetích zemích</vt:lpstr>
      <vt:lpstr>Vnitrostátní donucovací opatření</vt:lpstr>
      <vt:lpstr>Novela nařízení 882/2004</vt:lpstr>
      <vt:lpstr>Kompetentní orgány v České republice</vt:lpstr>
      <vt:lpstr>Úřední kontrola v ČR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882/2004 o úřední kontrole</dc:title>
  <dc:creator>Mgr.Petr Vaculík</dc:creator>
  <cp:lastModifiedBy>Mgr.Petr Vaculík</cp:lastModifiedBy>
  <cp:revision>20</cp:revision>
  <cp:lastPrinted>2014-03-31T10:52:18Z</cp:lastPrinted>
  <dcterms:created xsi:type="dcterms:W3CDTF">2014-03-20T09:39:15Z</dcterms:created>
  <dcterms:modified xsi:type="dcterms:W3CDTF">2014-03-31T10:54:33Z</dcterms:modified>
</cp:coreProperties>
</file>