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70" r:id="rId6"/>
    <p:sldId id="257" r:id="rId7"/>
    <p:sldId id="258" r:id="rId8"/>
    <p:sldId id="271" r:id="rId9"/>
    <p:sldId id="262" r:id="rId10"/>
    <p:sldId id="265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7661-B3A3-4C03-B4B2-A813365EC89C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2858-2C65-47AB-A713-5A767BECA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ukzuz.cz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szpi.go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skvbl.cz/" TargetMode="External"/><Relationship Id="rId4" Type="http://schemas.openxmlformats.org/officeDocument/2006/relationships/hyperlink" Target="http://www.svscr.cz/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t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Systém úřední kontroly v ČR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2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činnost SVS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vykonává státní veterinární dozor</a:t>
            </a:r>
          </a:p>
          <a:p>
            <a:pPr algn="just"/>
            <a:r>
              <a:rPr lang="cs-CZ" dirty="0" smtClean="0"/>
              <a:t>vypracovává a aktualizuje celostátní pohotovostní plány, koordinuje provádění povinných preventivních a diagnostických úkonů k předcházení vzniku a šíření nákaz a nemocí přenosných ze zvířat na člověka a k jejich zdolávání</a:t>
            </a:r>
          </a:p>
          <a:p>
            <a:pPr algn="just"/>
            <a:r>
              <a:rPr lang="cs-CZ" dirty="0" smtClean="0"/>
              <a:t>zpracovává koncepce a víceleté plány kontrol ochrany zdraví zvířat a péče o zdravotní nezávadnost živočišných produktů,</a:t>
            </a:r>
          </a:p>
          <a:p>
            <a:pPr algn="just"/>
            <a:r>
              <a:rPr lang="cs-CZ" dirty="0" smtClean="0"/>
              <a:t>vede registry dle příslušné legislativy (např. podniků, závodů, popřípadě jiných zařízení, podílejících se na výrobě, zpracovávání a uvádění živočišných produktů do oběhu a na obchodování s nimi),</a:t>
            </a:r>
          </a:p>
          <a:p>
            <a:pPr algn="just"/>
            <a:r>
              <a:rPr lang="cs-CZ" dirty="0" smtClean="0"/>
              <a:t>provádí kontroly podle zákona o Státním zemědělském intervenčním fondu pro potřeby tohoto fondu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53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Ústav</a:t>
            </a:r>
            <a:r>
              <a:rPr lang="en-US" b="1" dirty="0" smtClean="0"/>
              <a:t> pro </a:t>
            </a:r>
            <a:r>
              <a:rPr lang="en-US" b="1" dirty="0" err="1" smtClean="0"/>
              <a:t>státní</a:t>
            </a:r>
            <a:r>
              <a:rPr lang="en-US" b="1" dirty="0" smtClean="0"/>
              <a:t> </a:t>
            </a:r>
            <a:r>
              <a:rPr lang="en-US" b="1" dirty="0" err="1" smtClean="0"/>
              <a:t>kontrolu</a:t>
            </a:r>
            <a:r>
              <a:rPr lang="en-US" b="1" dirty="0" smtClean="0"/>
              <a:t> </a:t>
            </a:r>
            <a:r>
              <a:rPr lang="en-US" b="1" dirty="0" err="1" smtClean="0"/>
              <a:t>veterinárních</a:t>
            </a:r>
            <a:r>
              <a:rPr lang="en-US" b="1" dirty="0" smtClean="0"/>
              <a:t> </a:t>
            </a:r>
            <a:r>
              <a:rPr lang="en-US" b="1" dirty="0" err="1" smtClean="0"/>
              <a:t>biopreparátů</a:t>
            </a:r>
            <a:r>
              <a:rPr lang="en-US" b="1" dirty="0" smtClean="0"/>
              <a:t> a </a:t>
            </a:r>
            <a:r>
              <a:rPr lang="en-US" b="1" dirty="0" err="1" smtClean="0"/>
              <a:t>léčiv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Je specializovaný orgán státní správy zřízený na základě zákona </a:t>
            </a:r>
            <a:r>
              <a:rPr lang="en-US" sz="2800" dirty="0" smtClean="0"/>
              <a:t>č</a:t>
            </a:r>
            <a:r>
              <a:rPr lang="en-US" sz="2800" dirty="0"/>
              <a:t>. </a:t>
            </a:r>
            <a:r>
              <a:rPr lang="en-US" sz="2800" b="1" dirty="0"/>
              <a:t>378/2007 Sb</a:t>
            </a:r>
            <a:r>
              <a:rPr lang="en-US" sz="2800" dirty="0"/>
              <a:t>., o </a:t>
            </a:r>
            <a:r>
              <a:rPr lang="en-US" sz="2800" dirty="0" err="1" smtClean="0"/>
              <a:t>léčivec</a:t>
            </a:r>
            <a:r>
              <a:rPr lang="cs-CZ" sz="2800" dirty="0" smtClean="0"/>
              <a:t>h</a:t>
            </a:r>
          </a:p>
          <a:p>
            <a:pPr algn="just"/>
            <a:r>
              <a:rPr lang="cs-CZ" sz="2800" dirty="0" smtClean="0"/>
              <a:t>Je agenturou!!!</a:t>
            </a:r>
          </a:p>
          <a:p>
            <a:pPr algn="just"/>
            <a:r>
              <a:rPr lang="cs-CZ" sz="2800" dirty="0" smtClean="0"/>
              <a:t>Je podřízen Ministerstvu zemědělství a částečně Státní veterinární správě</a:t>
            </a:r>
          </a:p>
          <a:p>
            <a:pPr algn="just"/>
            <a:r>
              <a:rPr lang="en-US" sz="2800" dirty="0" err="1"/>
              <a:t>vykonává</a:t>
            </a:r>
            <a:r>
              <a:rPr lang="en-US" sz="2800" dirty="0"/>
              <a:t> </a:t>
            </a:r>
            <a:r>
              <a:rPr lang="en-US" sz="2800" dirty="0" err="1"/>
              <a:t>činnost</a:t>
            </a:r>
            <a:r>
              <a:rPr lang="en-US" sz="2800" dirty="0"/>
              <a:t> v </a:t>
            </a:r>
            <a:r>
              <a:rPr lang="en-US" sz="2800" dirty="0" err="1"/>
              <a:t>oblasti</a:t>
            </a:r>
            <a:r>
              <a:rPr lang="en-US" sz="2800" dirty="0"/>
              <a:t> </a:t>
            </a:r>
            <a:r>
              <a:rPr lang="en-US" sz="2800" dirty="0" err="1"/>
              <a:t>regulace</a:t>
            </a:r>
            <a:r>
              <a:rPr lang="en-US" sz="2800" dirty="0"/>
              <a:t> </a:t>
            </a:r>
            <a:r>
              <a:rPr lang="en-US" sz="2800" dirty="0" err="1"/>
              <a:t>veterinárních</a:t>
            </a:r>
            <a:r>
              <a:rPr lang="en-US" sz="2800" dirty="0"/>
              <a:t> </a:t>
            </a:r>
            <a:r>
              <a:rPr lang="en-US" sz="2800" dirty="0" err="1"/>
              <a:t>léčiv</a:t>
            </a:r>
            <a:r>
              <a:rPr lang="en-US" sz="2800" dirty="0"/>
              <a:t>, </a:t>
            </a:r>
            <a:r>
              <a:rPr lang="en-US" sz="2800" dirty="0" err="1"/>
              <a:t>veterinárních</a:t>
            </a:r>
            <a:r>
              <a:rPr lang="en-US" sz="2800" dirty="0"/>
              <a:t> </a:t>
            </a:r>
            <a:r>
              <a:rPr lang="en-US" sz="2800" dirty="0" err="1"/>
              <a:t>přípravků</a:t>
            </a:r>
            <a:r>
              <a:rPr lang="en-US" sz="2800" dirty="0"/>
              <a:t> a </a:t>
            </a:r>
            <a:r>
              <a:rPr lang="en-US" sz="2800" dirty="0" err="1"/>
              <a:t>veterinárních</a:t>
            </a:r>
            <a:r>
              <a:rPr lang="en-US" sz="2800" dirty="0"/>
              <a:t> </a:t>
            </a:r>
            <a:r>
              <a:rPr lang="en-US" sz="2800" dirty="0" err="1"/>
              <a:t>technických</a:t>
            </a:r>
            <a:r>
              <a:rPr lang="en-US" sz="2800" dirty="0"/>
              <a:t> </a:t>
            </a:r>
            <a:r>
              <a:rPr lang="en-US" sz="2800" dirty="0" err="1"/>
              <a:t>prostředků</a:t>
            </a:r>
            <a:endParaRPr lang="en-US" sz="2800" dirty="0"/>
          </a:p>
        </p:txBody>
      </p:sp>
      <p:pic>
        <p:nvPicPr>
          <p:cNvPr id="4" name="Picture 2" descr="C:\Users\60076\Desktop\167761_292644_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1702"/>
            <a:ext cx="1081856" cy="10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0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Ústav</a:t>
            </a:r>
            <a:r>
              <a:rPr lang="en-US" b="1" dirty="0" smtClean="0"/>
              <a:t> pro </a:t>
            </a:r>
            <a:r>
              <a:rPr lang="en-US" b="1" dirty="0" err="1" smtClean="0"/>
              <a:t>státní</a:t>
            </a:r>
            <a:r>
              <a:rPr lang="en-US" b="1" dirty="0" smtClean="0"/>
              <a:t> </a:t>
            </a:r>
            <a:r>
              <a:rPr lang="en-US" b="1" dirty="0" err="1" smtClean="0"/>
              <a:t>kontrolu</a:t>
            </a:r>
            <a:r>
              <a:rPr lang="en-US" b="1" dirty="0" smtClean="0"/>
              <a:t> </a:t>
            </a:r>
            <a:r>
              <a:rPr lang="en-US" b="1" dirty="0" err="1" smtClean="0"/>
              <a:t>veterinárních</a:t>
            </a:r>
            <a:r>
              <a:rPr lang="en-US" b="1" dirty="0" smtClean="0"/>
              <a:t> </a:t>
            </a:r>
            <a:r>
              <a:rPr lang="en-US" b="1" dirty="0" err="1" smtClean="0"/>
              <a:t>biopreparátů</a:t>
            </a:r>
            <a:r>
              <a:rPr lang="en-US" b="1" dirty="0" smtClean="0"/>
              <a:t> a </a:t>
            </a:r>
            <a:r>
              <a:rPr lang="en-US" b="1" dirty="0" err="1" smtClean="0"/>
              <a:t>léčiv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 smtClean="0"/>
              <a:t>vydává povolení k výrobě veterinárních léčivých přípravků včetně </a:t>
            </a:r>
            <a:r>
              <a:rPr lang="cs-CZ" dirty="0" err="1" smtClean="0"/>
              <a:t>medikovaných</a:t>
            </a:r>
            <a:r>
              <a:rPr lang="cs-CZ" dirty="0" smtClean="0"/>
              <a:t> krmiv a veterinárních autogenních vakcín, včetně změn vydaných povolení</a:t>
            </a:r>
          </a:p>
          <a:p>
            <a:pPr algn="just"/>
            <a:r>
              <a:rPr lang="cs-CZ" dirty="0" smtClean="0"/>
              <a:t>vydává povolení k činnosti kontrolní laboratoře v oblasti veterinárních léčiv, včetně změn vydaných povolení</a:t>
            </a:r>
          </a:p>
          <a:p>
            <a:pPr algn="just"/>
            <a:r>
              <a:rPr lang="cs-CZ" dirty="0" smtClean="0"/>
              <a:t>vydává povolení k distribuci veterinárních léčiv, včetně změn vydaných povolení</a:t>
            </a:r>
          </a:p>
          <a:p>
            <a:pPr algn="just"/>
            <a:r>
              <a:rPr lang="cs-CZ" dirty="0" smtClean="0"/>
              <a:t>vydává certifikáty výrobcům, kontrolním laboratořím nebo distributorům, kterými osvědčuje splnění podmínek správné výrobní praxe nebo správné distribuční praxe</a:t>
            </a:r>
          </a:p>
          <a:p>
            <a:pPr algn="just"/>
            <a:r>
              <a:rPr lang="cs-CZ" dirty="0" smtClean="0"/>
              <a:t>kontroluje u provozovatelů a dalších osob zacházejících s léčivy dodržování zákona o léčivech, dodržování správné výrobní praxe, dodržování správné distribuční praxe a podmínek v příslušném povolení</a:t>
            </a:r>
          </a:p>
          <a:p>
            <a:pPr algn="just"/>
            <a:r>
              <a:rPr lang="cs-CZ" dirty="0" smtClean="0"/>
              <a:t>kontroluje dodržování povinností stanovených zákonem o veterinární péči</a:t>
            </a:r>
          </a:p>
          <a:p>
            <a:pPr algn="just"/>
            <a:r>
              <a:rPr lang="cs-CZ" dirty="0" smtClean="0"/>
              <a:t>vydává certifikátů správné výrobní praxe výrobcům veterinárních přípravků (schvalované přípravky, nikoli léčiva)</a:t>
            </a:r>
          </a:p>
          <a:p>
            <a:pPr algn="just"/>
            <a:r>
              <a:rPr lang="cs-CZ" dirty="0" smtClean="0"/>
              <a:t>kontroluje výrobu, uvádění do oběhu a používání veterinárních přípravků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Státní zemědělská a potravinářská inspekce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r>
              <a:rPr lang="cs-CZ" sz="2800" dirty="0" smtClean="0"/>
              <a:t>je specializovaný úřad státní správy zřízený zákonem č. 146/2002 Sb. o  SZPI</a:t>
            </a:r>
          </a:p>
          <a:p>
            <a:pPr marL="285750" indent="-285750" algn="just"/>
            <a:r>
              <a:rPr lang="cs-CZ" sz="2800" dirty="0" smtClean="0"/>
              <a:t>je organizační složkou státu</a:t>
            </a:r>
          </a:p>
          <a:p>
            <a:pPr marL="285750" indent="-285750" algn="just"/>
            <a:r>
              <a:rPr lang="cs-CZ" sz="2800" dirty="0" smtClean="0"/>
              <a:t>je správním úřadem, podřízeným Ministerstvu zemědělství</a:t>
            </a:r>
          </a:p>
          <a:p>
            <a:pPr marL="285750" indent="-285750" algn="just"/>
            <a:r>
              <a:rPr lang="cs-CZ" sz="2800" dirty="0" smtClean="0"/>
              <a:t>Sídlo ústavu je v Brně a jeho činnost je zabezpečována na pracovištích na území celé České republiky.</a:t>
            </a:r>
          </a:p>
          <a:p>
            <a:pPr marL="285750" indent="-285750" algn="just"/>
            <a:r>
              <a:rPr lang="cs-CZ" sz="2800" dirty="0" smtClean="0"/>
              <a:t>Hlavním předmětem činnosti SZPI je kontrola fyzických a právnických osob, které uvádějí do oběhu zemědělské výrobky, potraviny nebo suroviny k jejich výrobě nebo tabákové výrobky, v rozsahu daném právními předpisy (především zákon o potravinách a tabákových výrobcích).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Clr>
                <a:srgbClr val="FFFF99"/>
              </a:buClr>
              <a:buNone/>
            </a:pPr>
            <a:endParaRPr lang="cs-CZ" altLang="en-US" sz="2500" b="1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88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Státní zemědělská a potravinářská inspekce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cs-CZ" altLang="en-US" dirty="0">
                <a:solidFill>
                  <a:schemeClr val="hlink"/>
                </a:solidFill>
              </a:rPr>
              <a:t>Předmět kontroly</a:t>
            </a:r>
            <a:r>
              <a:rPr lang="cs-CZ" altLang="en-US" dirty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cs-CZ" altLang="en-US" dirty="0"/>
              <a:t> </a:t>
            </a:r>
            <a:r>
              <a:rPr lang="cs-CZ" altLang="en-US" sz="3100" dirty="0"/>
              <a:t>zdravotní nezávadnost – monitoring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falšování potravin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kontrola funkčnosti preventivních systémů PPP (audity)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odhalování klamavých praktik (obchodních) 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RASFF, GMO, radiace, dovozy ze </a:t>
            </a:r>
            <a:r>
              <a:rPr lang="cs-CZ" altLang="en-US" sz="3100" dirty="0" smtClean="0"/>
              <a:t>3.zemí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výrobky (výrobci, dovozci)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jakost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podmínky výroby, skladování a přepravy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podmínky prodeje (všech potravin !)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značení potravin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ochrana práv spotřebitelů (podněty, informace)</a:t>
            </a:r>
          </a:p>
          <a:p>
            <a:pPr>
              <a:buFont typeface="Wingdings" pitchFamily="2" charset="2"/>
              <a:buChar char="Ø"/>
            </a:pPr>
            <a:r>
              <a:rPr lang="cs-CZ" altLang="en-US" sz="3100" dirty="0"/>
              <a:t> certifikáty (3. země)</a:t>
            </a:r>
          </a:p>
          <a:p>
            <a:pPr>
              <a:buFont typeface="Wingdings" pitchFamily="2" charset="2"/>
              <a:buChar char="Ø"/>
            </a:pPr>
            <a:endParaRPr lang="cs-CZ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Úřední kontrola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sz="3600" dirty="0" smtClean="0"/>
              <a:t>Úřední kontroly v celém potravinovém řetězci od prvovýroby až po prodej spotřebiteli provádějí příslušné orgány státního dozoru (dozorové orgány ) v působnosti Ministerstva zemědělství (Státní veterinární správa, Státní zemědělská a potravinářská inspekce, Státní rostlinolékařská správa, Ústřední kontrolní a zkušební ústav zemědělský a Ústav pro kontrolu veterinárních biopreparátů a léčiv) a Ministerstva zdravotnictví (orgány ochrany veřejného zdraví). V odůvodněných případech se dále na úřední kontrole podílí Státní úřad pro jadernou bezpečnost a orgány Celní správy České republiky.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Úřední kontroly slouží k ověření toho, zda jsou dodržována pravidla, jejichž cílem je zejména:</a:t>
            </a:r>
          </a:p>
          <a:p>
            <a:pPr algn="just"/>
            <a:r>
              <a:rPr lang="cs-CZ" sz="3600" dirty="0" smtClean="0"/>
              <a:t>a) předcházet rizikům, která přímo nebo prostřednictvím životního prostředí hrozí člověku a zvířatům, tato rizika odstraňovat nebo snižovat na přijatelnou úroveň;</a:t>
            </a:r>
          </a:p>
          <a:p>
            <a:pPr algn="just"/>
            <a:r>
              <a:rPr lang="cs-CZ" sz="3600" dirty="0" smtClean="0"/>
              <a:t>b) zaručovat poctivé jednání v obchodu s krmivy a potravinami a chránit zájmy spotřebitelů, včetně označování krmiv a potravin a jiných forem informování spotřebitelů.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bezpečnosti potravin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60076\Desktop\167509_291939_obraz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" y="1340768"/>
            <a:ext cx="91061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7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Úřední kontrola v zemědělství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514116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Státní zemědělská a potravinářská inspekce</a:t>
            </a:r>
            <a:r>
              <a:rPr lang="cs-CZ" dirty="0" smtClean="0"/>
              <a:t> vykonává státní dozor při výrobě potravin a jejich uvádění do oběhu a při vstupu a dovozu potravin a surovin ze třetích zemí, pokud tento dozor není prováděn orgány veterinární správy, nad ohlášením zásob. </a:t>
            </a:r>
            <a:br>
              <a:rPr lang="cs-CZ" dirty="0" smtClean="0"/>
            </a:br>
            <a:r>
              <a:rPr lang="cs-CZ" dirty="0" smtClean="0"/>
              <a:t>Bližší údaje naleznete na </a:t>
            </a:r>
            <a:r>
              <a:rPr lang="cs-CZ" u="sng" dirty="0" smtClean="0">
                <a:hlinkClick r:id="rId2"/>
              </a:rPr>
              <a:t>www.szpi.gov.cz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Ústřední kontrolní a zkušební ústav zemědělský</a:t>
            </a:r>
            <a:r>
              <a:rPr lang="cs-CZ" dirty="0" smtClean="0"/>
              <a:t> vykonává státní dozor nad prováděním klasifikace těl jatečných zvířat a dále provádí dozorovou a zkušební činnost na úseku krmiv a sleduje rizikové látky a kontaminanty v krmivech, zároveň je národním orgán rostlinolékařské péče je odpovědná za státní kontrolu zdraví rostlin včetně zajištění odpovídajícího rostlinolékařského dozoru a diagnostiky</a:t>
            </a:r>
            <a:br>
              <a:rPr lang="cs-CZ" dirty="0" smtClean="0"/>
            </a:br>
            <a:r>
              <a:rPr lang="cs-CZ" dirty="0" smtClean="0"/>
              <a:t>Bližší údaje naleznete na </a:t>
            </a:r>
            <a:r>
              <a:rPr lang="cs-CZ" u="sng" dirty="0" smtClean="0">
                <a:hlinkClick r:id="rId3"/>
              </a:rPr>
              <a:t>www.ukzuz.cz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Státní veterinární správa ČR</a:t>
            </a:r>
            <a:r>
              <a:rPr lang="cs-CZ" dirty="0" smtClean="0"/>
              <a:t> - orgány veterinární správy provádí státní dozor při výrobě, skladování, přepravě, dovozu a vývozu surovin a potravin živočišného původu, při prodeji surovin a potravin živočišného původu v tržnicích a na tržištích, při prodeji potravin živočišného původu v prodejnách a prodejních úsecích, kde dochází k úpravě masa, mléka, ryb, drůbeže, vajec nebo k prodeji zvěřiny, a v prodejnách potravin, pokud jsou místy určení při příchodu surovin a potravin živočišného původu z členských států Evropské unie.</a:t>
            </a:r>
            <a:br>
              <a:rPr lang="cs-CZ" dirty="0" smtClean="0"/>
            </a:br>
            <a:r>
              <a:rPr lang="cs-CZ" dirty="0" smtClean="0"/>
              <a:t>Bližší údaje naleznete na </a:t>
            </a:r>
            <a:r>
              <a:rPr lang="cs-CZ" u="sng" dirty="0" smtClean="0">
                <a:hlinkClick r:id="rId4"/>
              </a:rPr>
              <a:t>www.svscr.cz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Ústav pro státní kontrolu veterinárních biopreparátů a léčiv</a:t>
            </a:r>
            <a:r>
              <a:rPr lang="cs-CZ" dirty="0" smtClean="0"/>
              <a:t> plní úkoly dané zejména zákonem o léčivech a veterinárním zákonem v oblasti regulace výroby, kontroly jakosti, distribuce a používání veterinárních léčiv a veterinárních přípravků. </a:t>
            </a:r>
            <a:br>
              <a:rPr lang="cs-CZ" dirty="0" smtClean="0"/>
            </a:br>
            <a:r>
              <a:rPr lang="cs-CZ" dirty="0" smtClean="0"/>
              <a:t>Bližší údaje naleznete na </a:t>
            </a:r>
            <a:r>
              <a:rPr lang="cs-CZ" u="sng" dirty="0" smtClean="0">
                <a:hlinkClick r:id="rId5"/>
              </a:rPr>
              <a:t>www.uskvbl.cz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3074" name="Picture 2" descr="C:\Users\60076\Desktop\167761_292644_u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9" y="5733256"/>
            <a:ext cx="721816" cy="6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0076\Desktop\167753_292640_szp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8" y="1628801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60076\Desktop\167757_292642_ukzu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9" y="2619375"/>
            <a:ext cx="721816" cy="12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60076\Desktop\167755_292641_svs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8" y="4221088"/>
            <a:ext cx="9525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legislativa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 smtClean="0"/>
              <a:t>Zákon </a:t>
            </a:r>
            <a:r>
              <a:rPr lang="cs-CZ" altLang="en-US" sz="2800" dirty="0"/>
              <a:t>č. </a:t>
            </a:r>
            <a:r>
              <a:rPr lang="cs-CZ" altLang="en-US" sz="2800" dirty="0" smtClean="0"/>
              <a:t>110/1997</a:t>
            </a:r>
            <a:r>
              <a:rPr lang="en-US" sz="2800" dirty="0"/>
              <a:t> Sb.,</a:t>
            </a:r>
            <a:r>
              <a:rPr lang="cs-CZ" altLang="en-US" sz="2800" dirty="0" smtClean="0"/>
              <a:t> </a:t>
            </a:r>
            <a:r>
              <a:rPr lang="cs-CZ" altLang="en-US" sz="2800" dirty="0"/>
              <a:t>o potravinách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/>
              <a:t>Zákon č. </a:t>
            </a:r>
            <a:r>
              <a:rPr lang="cs-CZ" altLang="en-US" sz="2800" dirty="0" smtClean="0"/>
              <a:t>146/2002</a:t>
            </a:r>
            <a:r>
              <a:rPr lang="en-US" sz="2800" dirty="0"/>
              <a:t> Sb.,</a:t>
            </a:r>
            <a:r>
              <a:rPr lang="cs-CZ" altLang="en-US" sz="2800" dirty="0" smtClean="0"/>
              <a:t> </a:t>
            </a:r>
            <a:r>
              <a:rPr lang="cs-CZ" altLang="en-US" sz="2800" dirty="0"/>
              <a:t>o SZPI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/>
              <a:t>Zákon č. </a:t>
            </a:r>
            <a:r>
              <a:rPr lang="cs-CZ" altLang="en-US" sz="2800" dirty="0" smtClean="0"/>
              <a:t>166/1999</a:t>
            </a:r>
            <a:r>
              <a:rPr lang="en-US" sz="2800" dirty="0"/>
              <a:t> Sb.,</a:t>
            </a:r>
            <a:r>
              <a:rPr lang="cs-CZ" altLang="en-US" sz="2800" dirty="0" smtClean="0"/>
              <a:t> </a:t>
            </a:r>
            <a:r>
              <a:rPr lang="cs-CZ" altLang="en-US" sz="2800" dirty="0"/>
              <a:t>o veterinární péči </a:t>
            </a:r>
            <a:endParaRPr lang="cs-CZ" alt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 smtClean="0"/>
              <a:t>Zákon č. 147/2002</a:t>
            </a:r>
            <a:r>
              <a:rPr lang="en-US" sz="2800" dirty="0"/>
              <a:t> Sb.,</a:t>
            </a:r>
            <a:r>
              <a:rPr lang="cs-CZ" altLang="en-US" sz="2800" dirty="0" smtClean="0"/>
              <a:t> o ÚKZÚZ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 smtClean="0"/>
              <a:t>Zákon č. 91/1996 Sb., o krmivech</a:t>
            </a:r>
            <a:endParaRPr lang="cs-CZ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/>
              <a:t>Zákon č. </a:t>
            </a:r>
            <a:r>
              <a:rPr lang="cs-CZ" altLang="en-US" sz="2800" dirty="0" smtClean="0"/>
              <a:t>258/2000</a:t>
            </a:r>
            <a:r>
              <a:rPr lang="en-US" sz="2800" dirty="0"/>
              <a:t> Sb.,</a:t>
            </a:r>
            <a:r>
              <a:rPr lang="cs-CZ" altLang="en-US" sz="2800" dirty="0" smtClean="0"/>
              <a:t> </a:t>
            </a:r>
            <a:r>
              <a:rPr lang="cs-CZ" altLang="en-US" sz="2800" dirty="0"/>
              <a:t>o ochraně veřejného </a:t>
            </a:r>
            <a:r>
              <a:rPr lang="cs-CZ" altLang="en-US" sz="2800" dirty="0" smtClean="0"/>
              <a:t>zdraví</a:t>
            </a:r>
            <a:endParaRPr lang="cs-CZ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en-US" sz="2800" dirty="0"/>
              <a:t>Zákon č. </a:t>
            </a:r>
            <a:r>
              <a:rPr lang="cs-CZ" altLang="en-US" sz="2800" dirty="0" smtClean="0"/>
              <a:t>634/1992</a:t>
            </a:r>
            <a:r>
              <a:rPr lang="en-US" sz="2800" dirty="0"/>
              <a:t> Sb.,</a:t>
            </a:r>
            <a:r>
              <a:rPr lang="cs-CZ" altLang="en-US" sz="2800" dirty="0" smtClean="0"/>
              <a:t> </a:t>
            </a:r>
            <a:r>
              <a:rPr lang="cs-CZ" altLang="en-US" sz="2800" dirty="0"/>
              <a:t>o ochraně </a:t>
            </a:r>
            <a:r>
              <a:rPr lang="cs-CZ" altLang="en-US" sz="2800" dirty="0" smtClean="0"/>
              <a:t>spotřebitele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dirty="0" err="1" smtClean="0"/>
              <a:t>Z</a:t>
            </a:r>
            <a:r>
              <a:rPr lang="en-US" sz="2800" dirty="0" err="1" smtClean="0"/>
              <a:t>ákon</a:t>
            </a:r>
            <a:r>
              <a:rPr lang="en-US" sz="2800" dirty="0" smtClean="0"/>
              <a:t> </a:t>
            </a:r>
            <a:r>
              <a:rPr lang="en-US" sz="2800" dirty="0"/>
              <a:t>č. 378/2007 Sb., o </a:t>
            </a:r>
            <a:r>
              <a:rPr lang="en-US" sz="2800" dirty="0" err="1"/>
              <a:t>lécích</a:t>
            </a:r>
            <a:r>
              <a:rPr lang="en-US" sz="2800" dirty="0"/>
              <a:t>, </a:t>
            </a:r>
            <a:endParaRPr lang="cs-CZ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dirty="0" smtClean="0"/>
              <a:t>Zákon č. 255/2012, o kontrole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5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Ústřední kontrolní a zkušební ústav zemědělský</a:t>
            </a:r>
            <a:endParaRPr lang="en-US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je specializovaný úřad státní správy zřízený zákonem č. 147/2002 Sb.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je organizační složkou státu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je správním úřadem, podřízeným Ministerstvu zemědělství</a:t>
            </a:r>
            <a:endParaRPr lang="cs-CZ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Sídlo ústavu je v Brně a jeho činnost je zabezpečována na pracovištích na území celé České republiky.</a:t>
            </a:r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Provádí správní řízení a vykonává jiné správní činnosti, odborné a zkušební úkony, kontrolní a dozorové činnosti v oblastech</a:t>
            </a:r>
            <a:r>
              <a:rPr lang="cs-CZ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cs-CZ" sz="1600" b="1" dirty="0" smtClean="0">
              <a:solidFill>
                <a:srgbClr val="CAC4A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57740" y="5768879"/>
            <a:ext cx="7078992" cy="941700"/>
            <a:chOff x="1957740" y="5768879"/>
            <a:chExt cx="7078992" cy="9417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740" y="5769198"/>
              <a:ext cx="936000" cy="936000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151" y="5771356"/>
              <a:ext cx="936000" cy="936000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512" y="5768879"/>
              <a:ext cx="931510" cy="931510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009" y="5771356"/>
              <a:ext cx="936319" cy="936319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628" y="5774475"/>
              <a:ext cx="936104" cy="936104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391" y="5774053"/>
              <a:ext cx="934481" cy="934481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716" y="5769198"/>
              <a:ext cx="936104" cy="936104"/>
            </a:xfrm>
            <a:prstGeom prst="rect">
              <a:avLst/>
            </a:prstGeom>
            <a:ln>
              <a:solidFill>
                <a:srgbClr val="D0F4C2"/>
              </a:solidFill>
            </a:ln>
          </p:spPr>
        </p:pic>
      </p:grpSp>
      <p:pic>
        <p:nvPicPr>
          <p:cNvPr id="1028" name="Picture 4" descr="http://www.vupt.cz/content/images/gallery/zkousky-eppo-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9" y="5794349"/>
            <a:ext cx="1258344" cy="9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7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vupt.cz/content/images/gallery/zkousky-eppo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9" y="3429000"/>
            <a:ext cx="12583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Ústřední kontrolní a zkušební ústav zemědělský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6814535" cy="44576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2026" y="3717902"/>
            <a:ext cx="104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Ochrana </a:t>
            </a:r>
          </a:p>
          <a:p>
            <a:r>
              <a:rPr lang="cs-CZ" b="1" dirty="0" smtClean="0"/>
              <a:t>rostlin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467545" y="1844824"/>
            <a:ext cx="1347608" cy="1152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512177" y="5157192"/>
            <a:ext cx="1347608" cy="11304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Přímá spojnice 9"/>
          <p:cNvCxnSpPr>
            <a:stCxn id="7" idx="2"/>
          </p:cNvCxnSpPr>
          <p:nvPr/>
        </p:nvCxnSpPr>
        <p:spPr>
          <a:xfrm>
            <a:off x="1141349" y="299695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8" idx="0"/>
          </p:cNvCxnSpPr>
          <p:nvPr/>
        </p:nvCxnSpPr>
        <p:spPr>
          <a:xfrm flipV="1">
            <a:off x="1185981" y="465313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79356" y="1844824"/>
            <a:ext cx="115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Kontrola dovozu a vývozu rostlin, ochrana proti škodlivým organismů</a:t>
            </a:r>
            <a:endParaRPr lang="en-US" sz="1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42031" y="5494975"/>
            <a:ext cx="95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Monitoring pesticidů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256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1700"/>
            <a:ext cx="860425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4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veterinární správa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cs-CZ" dirty="0" smtClean="0"/>
          </a:p>
          <a:p>
            <a:pPr marL="285750" indent="-285750" algn="just"/>
            <a:r>
              <a:rPr lang="cs-CZ" dirty="0" smtClean="0"/>
              <a:t>je specializovaný úřad státní správy zřízený zákonem č. 166/1999 Sb. (veterinární zákon)</a:t>
            </a:r>
          </a:p>
          <a:p>
            <a:pPr marL="285750" indent="-285750" algn="just"/>
            <a:r>
              <a:rPr lang="cs-CZ" dirty="0" smtClean="0"/>
              <a:t>je organizační složkou státu</a:t>
            </a:r>
          </a:p>
          <a:p>
            <a:pPr marL="285750" indent="-285750" algn="just"/>
            <a:r>
              <a:rPr lang="cs-CZ" dirty="0" smtClean="0"/>
              <a:t>je správním úřadem, podřízeným Ministerstvu zemědělství</a:t>
            </a:r>
          </a:p>
          <a:p>
            <a:pPr marL="285750" indent="-285750" algn="just"/>
            <a:r>
              <a:rPr lang="cs-CZ" dirty="0" smtClean="0"/>
              <a:t>Sídlo správy je v Praze a jeho činnost je zabezpečována na pracovištích na území celé České republiky.</a:t>
            </a:r>
          </a:p>
          <a:p>
            <a:pPr marL="285750" indent="-285750" algn="just"/>
            <a:r>
              <a:rPr lang="cs-CZ" dirty="0" smtClean="0"/>
              <a:t>jejím úkolem je především ochrana spotřebitelů před případnými zdravotně závadnými produkty živočišného původu, monitorování a udržování příznivé nákazové situace zvířat,  veterinární ochrana státního území České republiky, ochrana pohody zvířat </a:t>
            </a:r>
          </a:p>
          <a:p>
            <a:pPr marL="0" indent="0" algn="just">
              <a:buNone/>
            </a:pPr>
            <a:r>
              <a:rPr lang="cs-CZ" dirty="0" smtClean="0"/>
              <a:t>   a ochrana před jejich týráním.</a:t>
            </a:r>
            <a:endParaRPr lang="cs-CZ" dirty="0"/>
          </a:p>
        </p:txBody>
      </p:sp>
      <p:pic>
        <p:nvPicPr>
          <p:cNvPr id="4" name="Picture 5" descr="C:\Users\60076\Desktop\167755_292641_sv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8" y="5589240"/>
            <a:ext cx="9525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86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750</Words>
  <Application>Microsoft Office PowerPoint</Application>
  <PresentationFormat>Předvádění na obrazovce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Systém úřední kontroly v ČR</vt:lpstr>
      <vt:lpstr>Úřední kontrola v ČR</vt:lpstr>
      <vt:lpstr>Systém bezpečnosti potravin v ČR</vt:lpstr>
      <vt:lpstr>Úřední kontrola v zemědělství</vt:lpstr>
      <vt:lpstr>Národní legislativa</vt:lpstr>
      <vt:lpstr>Ústřední kontrolní a zkušební ústav zemědělský</vt:lpstr>
      <vt:lpstr>Ústřední kontrolní a zkušební ústav zemědělský</vt:lpstr>
      <vt:lpstr> </vt:lpstr>
      <vt:lpstr>Státní veterinární správa</vt:lpstr>
      <vt:lpstr>Kontrolní činnost SVS</vt:lpstr>
      <vt:lpstr>Ústav pro státní kontrolu veterinárních biopreparátů a léčiv</vt:lpstr>
      <vt:lpstr>Ústav pro státní kontrolu veterinárních biopreparátů a léčiv </vt:lpstr>
      <vt:lpstr>Státní zemědělská a potravinářská inspekce</vt:lpstr>
      <vt:lpstr>Státní zemědělská a potravinářská inspekce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Mgr.Petr Vaculík</dc:creator>
  <cp:lastModifiedBy>Mgr.Petr Vaculík</cp:lastModifiedBy>
  <cp:revision>26</cp:revision>
  <dcterms:created xsi:type="dcterms:W3CDTF">2014-03-19T09:05:18Z</dcterms:created>
  <dcterms:modified xsi:type="dcterms:W3CDTF">2014-03-24T10:43:30Z</dcterms:modified>
</cp:coreProperties>
</file>