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9" r:id="rId5"/>
    <p:sldId id="263" r:id="rId6"/>
    <p:sldId id="262" r:id="rId7"/>
    <p:sldId id="291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1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81" autoAdjust="0"/>
  </p:normalViewPr>
  <p:slideViewPr>
    <p:cSldViewPr>
      <p:cViewPr varScale="1">
        <p:scale>
          <a:sx n="160" d="100"/>
          <a:sy n="160" d="100"/>
        </p:scale>
        <p:origin x="138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4BF5-BCA1-4150-9CCE-3E61108440AB}" type="datetimeFigureOut">
              <a:rPr lang="cs-CZ" smtClean="0"/>
              <a:pPr/>
              <a:t>13.1.2015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ADD58-1E5C-4A21-9E69-432E779958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979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2C-D2E0-4963-989E-13081D5744A2}" type="datetimeFigureOut">
              <a:rPr lang="cs-CZ" smtClean="0"/>
              <a:pPr/>
              <a:t>13.1.2015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9D439-B0CF-45F4-B3B7-E24C341E3A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61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8664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4000" y="2952001"/>
            <a:ext cx="8786874" cy="83419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200">
                <a:solidFill>
                  <a:srgbClr val="008273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4000" y="3744000"/>
            <a:ext cx="5576664" cy="5715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Ondřej Vala / 17. května, 2013. © Copyright Veřejný ochránce práv, 2013</a:t>
            </a:r>
            <a:endParaRPr lang="cs-CZ"/>
          </a:p>
        </p:txBody>
      </p:sp>
      <p:pic>
        <p:nvPicPr>
          <p:cNvPr id="8" name="Picture 2" descr="P:\Ochrance\2013_0320_PPT_prezentace\src_od_klienta\ESF_EU_OPLZZ-jpg\esf_eu_oplzz_Červenápodpora_horizont_CMYK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51995" y="4438757"/>
            <a:ext cx="4100170" cy="419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341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Ondřej Vala / 17. května, 2013. © Copyright Veřejný ochránce práv, 2013</a:t>
            </a:r>
            <a:endParaRPr lang="cs-CZ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324000" y="1714500"/>
            <a:ext cx="8462842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000">
                <a:solidFill>
                  <a:srgbClr val="008273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74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Mgr. Ondřej Vala / 17. května, 2013. © Copyright Veřejný ochránce práv, 2013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17859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000" y="1643056"/>
            <a:ext cx="3962248" cy="78581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Mgr. Ondřej Vala / 17. května, 2013. © Copyright Veřejný ochránce práv, 2013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2500313"/>
            <a:ext cx="3929062" cy="2000250"/>
          </a:xfrm>
        </p:spPr>
        <p:txBody>
          <a:bodyPr/>
          <a:lstStyle>
            <a:lvl2pPr marL="85725" indent="-85725">
              <a:buFontTx/>
              <a:buNone/>
              <a:defRPr sz="1600"/>
            </a:lvl2pPr>
            <a:lvl3pPr marL="85725" indent="-85725">
              <a:defRPr/>
            </a:lvl3pPr>
            <a:lvl4pPr marL="180975" indent="-95250">
              <a:defRPr/>
            </a:lvl4pPr>
            <a:lvl5pPr marL="266700" indent="-85725">
              <a:defRPr/>
            </a:lvl5pPr>
          </a:lstStyle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26" name="Picture 2" descr="P:\Ochrance\2013_0320_PPT_prezentace\sablona_PPT\pozadi\foto_ochranc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000" y="1440000"/>
            <a:ext cx="4431026" cy="271464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18"/>
            <a:ext cx="9144000" cy="486643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4000" y="4644000"/>
            <a:ext cx="382406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008273"/>
                </a:solidFill>
              </a:defRPr>
            </a:lvl1pPr>
          </a:lstStyle>
          <a:p>
            <a:r>
              <a:rPr lang="cs-CZ" dirty="0" smtClean="0"/>
              <a:t>Mgr. Ondřej Vala / 17. května, 2013. © Copyright Veřejný ochránce práv, 2013</a:t>
            </a:r>
            <a:endParaRPr lang="cs-CZ" dirty="0"/>
          </a:p>
        </p:txBody>
      </p:sp>
      <p:pic>
        <p:nvPicPr>
          <p:cNvPr id="1026" name="Picture 2" descr="P:\Ochrance\2013_0320_PPT_prezentace\src_od_klienta\ESF_EU_OPLZZ-jpg\esf_eu_oplzz_Červenápodpora_horizont_CMY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51995" y="4438757"/>
            <a:ext cx="4100170" cy="419009"/>
          </a:xfrm>
          <a:prstGeom prst="rect">
            <a:avLst/>
          </a:prstGeom>
          <a:noFill/>
        </p:spPr>
      </p:pic>
      <p:sp>
        <p:nvSpPr>
          <p:cNvPr id="11" name="Zástupný symbol pro nadpis 10"/>
          <p:cNvSpPr>
            <a:spLocks noGrp="1"/>
          </p:cNvSpPr>
          <p:nvPr>
            <p:ph type="title"/>
          </p:nvPr>
        </p:nvSpPr>
        <p:spPr>
          <a:xfrm>
            <a:off x="324000" y="1643056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idx="1"/>
          </p:nvPr>
        </p:nvSpPr>
        <p:spPr>
          <a:xfrm>
            <a:off x="324000" y="2428875"/>
            <a:ext cx="8229600" cy="17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32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rgbClr val="00827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Metody ombudsmanské praxe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Úvodní seminář Právní kliniky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Mgr. David Slováček / 2014. © Copyright Veřejný ochránce práv,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3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1635646"/>
            <a:ext cx="8286780" cy="2650616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/>
              <a:t>„</a:t>
            </a:r>
            <a:r>
              <a:rPr lang="cs-CZ" sz="3200" dirty="0" err="1" smtClean="0"/>
              <a:t>příspívat</a:t>
            </a:r>
            <a:r>
              <a:rPr lang="cs-CZ" sz="3200" dirty="0" smtClean="0"/>
              <a:t>“ k prosazování rovného zacházení</a:t>
            </a:r>
          </a:p>
          <a:p>
            <a:pPr>
              <a:buFontTx/>
              <a:buChar char="-"/>
            </a:pPr>
            <a:r>
              <a:rPr lang="cs-CZ" sz="3200" dirty="0" smtClean="0"/>
              <a:t>metodická pomoc</a:t>
            </a:r>
          </a:p>
          <a:p>
            <a:pPr>
              <a:buFontTx/>
              <a:buChar char="-"/>
            </a:pPr>
            <a:r>
              <a:rPr lang="cs-CZ" sz="3200" dirty="0"/>
              <a:t>v</a:t>
            </a:r>
            <a:r>
              <a:rPr lang="cs-CZ" sz="3200" dirty="0" smtClean="0"/>
              <a:t>ýzkum</a:t>
            </a:r>
          </a:p>
          <a:p>
            <a:pPr>
              <a:buFontTx/>
              <a:buChar char="-"/>
            </a:pPr>
            <a:r>
              <a:rPr lang="cs-CZ" sz="3200" dirty="0" smtClean="0"/>
              <a:t>doporučení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8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Detence - NPM (§21a)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571749"/>
            <a:ext cx="3646107" cy="20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1635646"/>
            <a:ext cx="8286780" cy="2650616"/>
          </a:xfrm>
        </p:spPr>
        <p:txBody>
          <a:bodyPr/>
          <a:lstStyle/>
          <a:p>
            <a:r>
              <a:rPr lang="cs-CZ" sz="3200" dirty="0"/>
              <a:t>s</a:t>
            </a:r>
            <a:r>
              <a:rPr lang="cs-CZ" sz="3200" dirty="0" smtClean="0"/>
              <a:t>ystematické návštěvy zařízení</a:t>
            </a:r>
          </a:p>
          <a:p>
            <a:r>
              <a:rPr lang="cs-CZ" sz="3200" dirty="0" smtClean="0"/>
              <a:t>zpráva o návštěvě zařízení</a:t>
            </a:r>
          </a:p>
          <a:p>
            <a:r>
              <a:rPr lang="cs-CZ" sz="3200" dirty="0" smtClean="0"/>
              <a:t>zjednání nápravy nebo „sankce“</a:t>
            </a:r>
          </a:p>
          <a:p>
            <a:pPr marL="0" indent="0">
              <a:buNone/>
            </a:pPr>
            <a:r>
              <a:rPr lang="cs-CZ" sz="3200" dirty="0" smtClean="0"/>
              <a:t>+ souhrnná zpráva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3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Ochrana osob před jednáním úřadů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7734"/>
            <a:ext cx="399944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1635646"/>
            <a:ext cx="8286780" cy="26506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sz="3200" b="0" dirty="0" smtClean="0"/>
              <a:t>Veřejný </a:t>
            </a:r>
            <a:r>
              <a:rPr lang="cs-CZ" sz="3200" b="0" dirty="0"/>
              <a:t>ochránce práv </a:t>
            </a:r>
            <a:r>
              <a:rPr lang="cs-CZ" sz="3200" b="0" dirty="0" smtClean="0"/>
              <a:t>působí </a:t>
            </a:r>
            <a:r>
              <a:rPr lang="cs-CZ" sz="3200" b="0" dirty="0"/>
              <a:t>k </a:t>
            </a:r>
            <a:r>
              <a:rPr lang="cs-CZ" sz="3200" dirty="0"/>
              <a:t>ochraně osob </a:t>
            </a:r>
            <a:r>
              <a:rPr lang="cs-CZ" sz="3200" b="0" dirty="0"/>
              <a:t>před jednáním úřadů a dalších institucí uvedených v tomto zákoně, pokud je </a:t>
            </a:r>
            <a:r>
              <a:rPr lang="cs-CZ" sz="3200" dirty="0"/>
              <a:t>v rozporu s právem</a:t>
            </a:r>
            <a:r>
              <a:rPr lang="cs-CZ" sz="3200" b="0" dirty="0"/>
              <a:t>, neodpovídá principům demokratického právního státu a dobré správy, jakož i před jejich nečinností, a tím </a:t>
            </a:r>
            <a:r>
              <a:rPr lang="cs-CZ" sz="3200" dirty="0"/>
              <a:t>přispívá k ochraně základních práv a svobod</a:t>
            </a:r>
            <a:r>
              <a:rPr lang="cs-CZ" sz="3200" b="0" dirty="0" smtClean="0"/>
              <a:t>.</a:t>
            </a:r>
          </a:p>
          <a:p>
            <a:pPr marL="0" indent="0" algn="just">
              <a:buNone/>
            </a:pPr>
            <a:r>
              <a:rPr lang="cs-CZ" sz="3200" b="0" dirty="0" smtClean="0"/>
              <a:t>(§ 1 odst. 1)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29631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v působnosti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ministerstva a ústřední správní úřady (zákon č. 2/1969 Sb.)</a:t>
            </a:r>
          </a:p>
          <a:p>
            <a:r>
              <a:rPr lang="cs-CZ" dirty="0" smtClean="0"/>
              <a:t>podřízené správní úřady (zřízeny zákonem – čl. 79 Ústavy)</a:t>
            </a:r>
          </a:p>
          <a:p>
            <a:r>
              <a:rPr lang="cs-CZ" dirty="0"/>
              <a:t>o</a:t>
            </a:r>
            <a:r>
              <a:rPr lang="cs-CZ" dirty="0" smtClean="0"/>
              <a:t>rgány obcí a krajů při výkonu přenesené působnosti</a:t>
            </a:r>
          </a:p>
          <a:p>
            <a:r>
              <a:rPr lang="cs-CZ" dirty="0" smtClean="0"/>
              <a:t>PČR, AČR, Vězeňská služba, veřejné zdravotní pojišťovny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mimo působnost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Parlament, prezident republiky, vláda</a:t>
            </a:r>
          </a:p>
          <a:p>
            <a:r>
              <a:rPr lang="cs-CZ" dirty="0" smtClean="0"/>
              <a:t> NKÚ</a:t>
            </a:r>
          </a:p>
          <a:p>
            <a:r>
              <a:rPr lang="cs-CZ" dirty="0" smtClean="0"/>
              <a:t> zpravodajské služby</a:t>
            </a:r>
          </a:p>
          <a:p>
            <a:r>
              <a:rPr lang="cs-CZ" dirty="0" smtClean="0"/>
              <a:t>OČTŘ (s výjimkou správy soudů a státních zastupitelství)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Procesní postupy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499742"/>
            <a:ext cx="421455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Zahájení šetření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a podnět dotčené osoby</a:t>
            </a:r>
          </a:p>
          <a:p>
            <a:r>
              <a:rPr lang="cs-CZ" dirty="0" smtClean="0"/>
              <a:t>z vlastní iniciativy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6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Podnět (§ 11)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značení stěžovatele</a:t>
            </a:r>
          </a:p>
          <a:p>
            <a:r>
              <a:rPr lang="cs-CZ" dirty="0" smtClean="0"/>
              <a:t>označení napadaného úřadu</a:t>
            </a:r>
          </a:p>
          <a:p>
            <a:r>
              <a:rPr lang="cs-CZ" dirty="0" smtClean="0"/>
              <a:t>skutkové vylíčení problému</a:t>
            </a:r>
          </a:p>
          <a:p>
            <a:r>
              <a:rPr lang="cs-CZ" dirty="0" smtClean="0"/>
              <a:t>doklad o vlastní snaze věc řešit (princip subsidiarity)</a:t>
            </a:r>
          </a:p>
          <a:p>
            <a:r>
              <a:rPr lang="cs-CZ" dirty="0"/>
              <a:t>n</a:t>
            </a:r>
            <a:r>
              <a:rPr lang="cs-CZ" dirty="0" smtClean="0"/>
              <a:t>apadaná rozhodnutí v přílohách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563638"/>
            <a:ext cx="2368898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000" y="1643056"/>
            <a:ext cx="4392016" cy="785818"/>
          </a:xfrm>
        </p:spPr>
        <p:txBody>
          <a:bodyPr/>
          <a:lstStyle/>
          <a:p>
            <a:r>
              <a:rPr lang="cs-CZ" dirty="0" smtClean="0"/>
              <a:t>JUDr. Otakar </a:t>
            </a:r>
            <a:r>
              <a:rPr lang="cs-CZ" dirty="0" err="1" smtClean="0"/>
              <a:t>Motejl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09" y="1419622"/>
            <a:ext cx="4142430" cy="276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Odložení podnětu (§ 12)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2087650"/>
          </a:xfrm>
        </p:spPr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espadá do působnosti (cca 60%)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actio</a:t>
            </a:r>
            <a:r>
              <a:rPr lang="cs-CZ" dirty="0" smtClean="0"/>
              <a:t> </a:t>
            </a:r>
            <a:r>
              <a:rPr lang="cs-CZ" dirty="0" err="1" smtClean="0"/>
              <a:t>popularis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nedoplněny náležitosti                                   + </a:t>
            </a:r>
            <a:r>
              <a:rPr lang="cs-CZ" sz="2000" dirty="0" smtClean="0"/>
              <a:t>zjevně neopodstatněný</a:t>
            </a:r>
          </a:p>
          <a:p>
            <a:r>
              <a:rPr lang="cs-CZ" dirty="0"/>
              <a:t>s</a:t>
            </a:r>
            <a:r>
              <a:rPr lang="cs-CZ" dirty="0" smtClean="0"/>
              <a:t>tarší 1 roku</a:t>
            </a:r>
          </a:p>
          <a:p>
            <a:r>
              <a:rPr lang="cs-CZ" dirty="0" smtClean="0"/>
              <a:t>soud</a:t>
            </a:r>
          </a:p>
          <a:p>
            <a:r>
              <a:rPr lang="cs-CZ" dirty="0" smtClean="0"/>
              <a:t>opakovaný a stejný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95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Zahájení šetření (§ 14 – 16)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2159658"/>
          </a:xfrm>
        </p:spPr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ahlížení do spisů</a:t>
            </a:r>
          </a:p>
          <a:p>
            <a:r>
              <a:rPr lang="cs-CZ" dirty="0"/>
              <a:t>r</a:t>
            </a:r>
            <a:r>
              <a:rPr lang="cs-CZ" dirty="0" smtClean="0"/>
              <a:t>ozhovory s úředníky</a:t>
            </a:r>
          </a:p>
          <a:p>
            <a:r>
              <a:rPr lang="cs-CZ" dirty="0"/>
              <a:t>p</a:t>
            </a:r>
            <a:r>
              <a:rPr lang="cs-CZ" dirty="0" smtClean="0"/>
              <a:t>rávo na vysvětlení</a:t>
            </a:r>
          </a:p>
          <a:p>
            <a:r>
              <a:rPr lang="cs-CZ" dirty="0" smtClean="0"/>
              <a:t>povinnost úřadů podat právní stanovisko</a:t>
            </a:r>
          </a:p>
          <a:p>
            <a:r>
              <a:rPr lang="cs-CZ" dirty="0" smtClean="0"/>
              <a:t>povinnost provést ochráncem navržené důkazy, úkony dozoru</a:t>
            </a:r>
          </a:p>
          <a:p>
            <a:r>
              <a:rPr lang="cs-CZ" dirty="0"/>
              <a:t>p</a:t>
            </a:r>
            <a:r>
              <a:rPr lang="cs-CZ" dirty="0" smtClean="0"/>
              <a:t>rávo na účast při ústním jednání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5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 o šetření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2159658"/>
          </a:xfrm>
        </p:spPr>
        <p:txBody>
          <a:bodyPr/>
          <a:lstStyle/>
          <a:p>
            <a:r>
              <a:rPr lang="cs-CZ" dirty="0"/>
              <a:t>ú</a:t>
            </a:r>
            <a:r>
              <a:rPr lang="cs-CZ" dirty="0" smtClean="0"/>
              <a:t>řad nepochybil (§ 17)</a:t>
            </a:r>
          </a:p>
          <a:p>
            <a:r>
              <a:rPr lang="cs-CZ" dirty="0"/>
              <a:t>ú</a:t>
            </a:r>
            <a:r>
              <a:rPr lang="cs-CZ" dirty="0" smtClean="0"/>
              <a:t>řad pochybil (§ 18/1)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9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Reakce úřadu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2159658"/>
          </a:xfrm>
        </p:spPr>
        <p:txBody>
          <a:bodyPr/>
          <a:lstStyle/>
          <a:p>
            <a:r>
              <a:rPr lang="cs-CZ" dirty="0" smtClean="0"/>
              <a:t>Úřad uznal a dostatečně napravil - ukončení věci § 18/2</a:t>
            </a:r>
          </a:p>
          <a:p>
            <a:r>
              <a:rPr lang="cs-CZ" dirty="0" smtClean="0"/>
              <a:t>Úřad uznal, ale nenapravil dostatečně - pokračujeme</a:t>
            </a:r>
          </a:p>
          <a:p>
            <a:r>
              <a:rPr lang="cs-CZ" dirty="0"/>
              <a:t>Úřad </a:t>
            </a:r>
            <a:r>
              <a:rPr lang="cs-CZ" dirty="0" smtClean="0"/>
              <a:t>neuznal - </a:t>
            </a:r>
            <a:r>
              <a:rPr lang="cs-CZ" dirty="0"/>
              <a:t>pokračujeme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Závěrečné stanovisko (§ 18/2 + § 19)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215965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Závěrečné stanovisko s návrhem opatření k nápravě:</a:t>
            </a:r>
          </a:p>
          <a:p>
            <a:pPr>
              <a:buFontTx/>
              <a:buChar char="-"/>
            </a:pPr>
            <a:r>
              <a:rPr lang="cs-CZ" dirty="0" smtClean="0"/>
              <a:t>přezkum nezákonného rozhodnutí</a:t>
            </a:r>
          </a:p>
          <a:p>
            <a:pPr>
              <a:buFontTx/>
              <a:buChar char="-"/>
            </a:pPr>
            <a:r>
              <a:rPr lang="cs-CZ" dirty="0" smtClean="0"/>
              <a:t>odstranění nečinnosti</a:t>
            </a:r>
          </a:p>
          <a:p>
            <a:pPr>
              <a:buFontTx/>
              <a:buChar char="-"/>
            </a:pPr>
            <a:r>
              <a:rPr lang="cs-CZ" dirty="0" smtClean="0"/>
              <a:t>disciplinární řízení</a:t>
            </a:r>
          </a:p>
          <a:p>
            <a:pPr>
              <a:buFontTx/>
              <a:buChar char="-"/>
            </a:pPr>
            <a:r>
              <a:rPr lang="cs-CZ" dirty="0" smtClean="0"/>
              <a:t>trestní stíhání, stíhání pro správní delikt</a:t>
            </a:r>
          </a:p>
          <a:p>
            <a:pPr>
              <a:buFontTx/>
              <a:buChar char="-"/>
            </a:pPr>
            <a:r>
              <a:rPr lang="cs-CZ" dirty="0" smtClean="0"/>
              <a:t>náhrada škody</a:t>
            </a:r>
          </a:p>
          <a:p>
            <a:pPr>
              <a:buFontTx/>
              <a:buChar char="-"/>
            </a:pPr>
            <a:r>
              <a:rPr lang="cs-CZ" dirty="0" smtClean="0"/>
              <a:t>jiné (pracovněprávní postih,…)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0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Reakce úřadu (§ 20)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2159658"/>
          </a:xfrm>
        </p:spPr>
        <p:txBody>
          <a:bodyPr>
            <a:normAutofit/>
          </a:bodyPr>
          <a:lstStyle/>
          <a:p>
            <a:r>
              <a:rPr lang="cs-CZ" dirty="0"/>
              <a:t>Úřad uznal a dostatečně napravil - ukončení věci § </a:t>
            </a:r>
            <a:r>
              <a:rPr lang="cs-CZ" dirty="0" smtClean="0"/>
              <a:t>20/2</a:t>
            </a:r>
            <a:endParaRPr lang="cs-CZ" dirty="0"/>
          </a:p>
          <a:p>
            <a:r>
              <a:rPr lang="cs-CZ" dirty="0"/>
              <a:t>Úřad uznal, ale nenapravil dostatečně - pokračujeme</a:t>
            </a:r>
          </a:p>
          <a:p>
            <a:r>
              <a:rPr lang="cs-CZ" dirty="0"/>
              <a:t>Úřad neuznal - pokračujeme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8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3003798"/>
            <a:ext cx="1957163" cy="14613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Sankce (§ 20/2)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2159658"/>
          </a:xfrm>
        </p:spPr>
        <p:txBody>
          <a:bodyPr>
            <a:normAutofit/>
          </a:bodyPr>
          <a:lstStyle/>
          <a:p>
            <a:r>
              <a:rPr lang="cs-CZ" dirty="0"/>
              <a:t>v</a:t>
            </a:r>
            <a:r>
              <a:rPr lang="cs-CZ" dirty="0" smtClean="0"/>
              <a:t>yrozumění nadřízeného úřadu/vlády (žádáme opatření po něm)</a:t>
            </a:r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/>
              <a:t>l</a:t>
            </a:r>
            <a:r>
              <a:rPr lang="cs-CZ" dirty="0" smtClean="0"/>
              <a:t>ze opakovat a stoupat v rámci hierarchie</a:t>
            </a:r>
            <a:endParaRPr lang="cs-CZ" dirty="0"/>
          </a:p>
          <a:p>
            <a:endParaRPr lang="cs-CZ" dirty="0" smtClean="0"/>
          </a:p>
          <a:p>
            <a:r>
              <a:rPr lang="cs-CZ" dirty="0"/>
              <a:t>m</a:t>
            </a:r>
            <a:r>
              <a:rPr lang="cs-CZ" dirty="0" smtClean="0"/>
              <a:t>edializace kauzy včetně sdělení odpovědných osob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51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 sněmovně (§ 24/1 b)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2159658"/>
          </a:xfrm>
        </p:spPr>
        <p:txBody>
          <a:bodyPr>
            <a:normAutofit/>
          </a:bodyPr>
          <a:lstStyle/>
          <a:p>
            <a:r>
              <a:rPr lang="cs-CZ" dirty="0"/>
              <a:t>n</a:t>
            </a:r>
            <a:r>
              <a:rPr lang="cs-CZ" dirty="0" smtClean="0"/>
              <a:t>edosáhne-li ochránce nápravy ani sankcí vyrozumí sněmovnu</a:t>
            </a:r>
          </a:p>
          <a:p>
            <a:r>
              <a:rPr lang="cs-CZ" dirty="0" smtClean="0"/>
              <a:t>bezzubé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0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Zvláštní oprávnění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7" y="2502106"/>
            <a:ext cx="371655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1635646"/>
            <a:ext cx="8286780" cy="2650616"/>
          </a:xfrm>
        </p:spPr>
        <p:txBody>
          <a:bodyPr>
            <a:normAutofit/>
          </a:bodyPr>
          <a:lstStyle/>
          <a:p>
            <a:r>
              <a:rPr lang="cs-CZ" sz="3200" dirty="0"/>
              <a:t>l</a:t>
            </a:r>
            <a:r>
              <a:rPr lang="cs-CZ" sz="3200" dirty="0" smtClean="0"/>
              <a:t>egislativní doporučení </a:t>
            </a:r>
            <a:r>
              <a:rPr lang="cs-CZ" sz="2400" dirty="0" smtClean="0"/>
              <a:t>(vláda, ministerstvo)</a:t>
            </a:r>
          </a:p>
          <a:p>
            <a:r>
              <a:rPr lang="cs-CZ" sz="3200" dirty="0"/>
              <a:t>n</a:t>
            </a:r>
            <a:r>
              <a:rPr lang="cs-CZ" sz="3200" dirty="0" smtClean="0"/>
              <a:t>ávrh na zrušení podzákonného předpisu </a:t>
            </a:r>
            <a:r>
              <a:rPr lang="cs-CZ" sz="2400" dirty="0" smtClean="0"/>
              <a:t>(ústavní soud)</a:t>
            </a:r>
            <a:endParaRPr lang="cs-CZ" sz="3200" dirty="0" smtClean="0"/>
          </a:p>
          <a:p>
            <a:r>
              <a:rPr lang="cs-CZ" sz="3200" dirty="0" smtClean="0"/>
              <a:t>účastník říz. o zrušení </a:t>
            </a:r>
            <a:r>
              <a:rPr lang="cs-CZ" sz="3200" dirty="0"/>
              <a:t>zákona</a:t>
            </a:r>
            <a:r>
              <a:rPr lang="cs-CZ" sz="2400" spc="-100" dirty="0"/>
              <a:t> (ústavní soud)</a:t>
            </a:r>
          </a:p>
        </p:txBody>
      </p:sp>
    </p:spTree>
    <p:extLst>
      <p:ext uri="{BB962C8B-B14F-4D97-AF65-F5344CB8AC3E}">
        <p14:creationId xmlns:p14="http://schemas.microsoft.com/office/powerpoint/2010/main" val="2359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JUDr. Pavel Varvařovský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1635646"/>
            <a:ext cx="8286780" cy="2650616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/>
              <a:t>Žaloba ve veřejném zájmu </a:t>
            </a:r>
            <a:r>
              <a:rPr lang="cs-CZ" sz="2400" dirty="0" smtClean="0"/>
              <a:t>(správní soud)</a:t>
            </a:r>
          </a:p>
          <a:p>
            <a:r>
              <a:rPr lang="cs-CZ" sz="3200" spc="-100" dirty="0" smtClean="0"/>
              <a:t>Kárná žaloba – soudní funkcionář </a:t>
            </a:r>
            <a:r>
              <a:rPr lang="cs-CZ" sz="2400" spc="-100" dirty="0" smtClean="0"/>
              <a:t>(NSS)</a:t>
            </a:r>
          </a:p>
          <a:p>
            <a:r>
              <a:rPr lang="cs-CZ" sz="3200" dirty="0" smtClean="0"/>
              <a:t>Navrhování přísedících pro kárné řízení exekutorů </a:t>
            </a:r>
            <a:r>
              <a:rPr lang="cs-CZ" sz="2400" dirty="0" smtClean="0"/>
              <a:t>(NSS)</a:t>
            </a:r>
          </a:p>
          <a:p>
            <a:r>
              <a:rPr lang="cs-CZ" sz="3200" dirty="0" err="1" smtClean="0"/>
              <a:t>Amicus</a:t>
            </a:r>
            <a:r>
              <a:rPr lang="cs-CZ" sz="3200" dirty="0" smtClean="0"/>
              <a:t> </a:t>
            </a:r>
            <a:r>
              <a:rPr lang="cs-CZ" sz="3200" dirty="0" err="1"/>
              <a:t>curiae</a:t>
            </a:r>
            <a:r>
              <a:rPr lang="cs-CZ" sz="3200" dirty="0"/>
              <a:t>, opatrovník </a:t>
            </a:r>
            <a:r>
              <a:rPr lang="cs-CZ" sz="2400" dirty="0"/>
              <a:t>(ÚS, NSS, NS,…)</a:t>
            </a:r>
          </a:p>
          <a:p>
            <a:endParaRPr lang="cs-CZ" sz="3200" spc="-100" dirty="0"/>
          </a:p>
        </p:txBody>
      </p:sp>
    </p:spTree>
    <p:extLst>
      <p:ext uri="{BB962C8B-B14F-4D97-AF65-F5344CB8AC3E}">
        <p14:creationId xmlns:p14="http://schemas.microsoft.com/office/powerpoint/2010/main" val="23672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1635646"/>
            <a:ext cx="8286780" cy="265061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Čtvrtletní zpráva </a:t>
            </a:r>
            <a:r>
              <a:rPr lang="cs-CZ" sz="2400" dirty="0" smtClean="0"/>
              <a:t>(sněmovna)</a:t>
            </a:r>
          </a:p>
          <a:p>
            <a:r>
              <a:rPr lang="cs-CZ" sz="3200" dirty="0" smtClean="0"/>
              <a:t>Souhrnná zpráva </a:t>
            </a:r>
            <a:r>
              <a:rPr lang="cs-CZ" sz="2400" dirty="0" smtClean="0"/>
              <a:t>(</a:t>
            </a:r>
            <a:r>
              <a:rPr lang="cs-CZ" sz="2400" smtClean="0"/>
              <a:t>sněmovna)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5415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000" y="1643056"/>
            <a:ext cx="4392016" cy="7858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Mgr. Anna Šabatová, </a:t>
            </a:r>
            <a:r>
              <a:rPr lang="cs-CZ" dirty="0" err="1" smtClean="0"/>
              <a:t>Ph</a:t>
            </a:r>
            <a:r>
              <a:rPr lang="cs-CZ" dirty="0" smtClean="0"/>
              <a:t>. D.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9622"/>
            <a:ext cx="4572000" cy="25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Působnost ochránce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1635646"/>
            <a:ext cx="8286780" cy="2650616"/>
          </a:xfrm>
        </p:spPr>
        <p:txBody>
          <a:bodyPr/>
          <a:lstStyle/>
          <a:p>
            <a:r>
              <a:rPr lang="cs-CZ" sz="3200" dirty="0"/>
              <a:t>o</a:t>
            </a:r>
            <a:r>
              <a:rPr lang="cs-CZ" sz="3200" dirty="0" smtClean="0"/>
              <a:t>chrana osob před jednáním úřadů </a:t>
            </a:r>
            <a:r>
              <a:rPr lang="cs-CZ" sz="2400" b="0" dirty="0" smtClean="0"/>
              <a:t>(§ 1/1)</a:t>
            </a:r>
          </a:p>
          <a:p>
            <a:r>
              <a:rPr lang="cs-CZ" sz="3200" dirty="0"/>
              <a:t>n</a:t>
            </a:r>
            <a:r>
              <a:rPr lang="cs-CZ" sz="3200" dirty="0" smtClean="0"/>
              <a:t>árodní preventivní mechanismus </a:t>
            </a:r>
            <a:r>
              <a:rPr lang="cs-CZ" sz="2400" b="0" dirty="0" smtClean="0"/>
              <a:t>(§ </a:t>
            </a:r>
            <a:r>
              <a:rPr lang="cs-CZ" sz="2400" b="0" dirty="0"/>
              <a:t>1/3)</a:t>
            </a:r>
          </a:p>
          <a:p>
            <a:r>
              <a:rPr lang="cs-CZ" sz="3200" dirty="0"/>
              <a:t>a</a:t>
            </a:r>
            <a:r>
              <a:rPr lang="cs-CZ" sz="3200" dirty="0" smtClean="0"/>
              <a:t>ntidiskriminační těleso </a:t>
            </a:r>
            <a:r>
              <a:rPr lang="cs-CZ" sz="2400" b="0" dirty="0"/>
              <a:t>(§ </a:t>
            </a:r>
            <a:r>
              <a:rPr lang="cs-CZ" sz="2400" b="0" dirty="0" smtClean="0"/>
              <a:t>1/5)</a:t>
            </a:r>
          </a:p>
          <a:p>
            <a:r>
              <a:rPr lang="cs-CZ" sz="3200" dirty="0"/>
              <a:t>s</a:t>
            </a:r>
            <a:r>
              <a:rPr lang="cs-CZ" sz="3200" dirty="0" smtClean="0"/>
              <a:t>ledování vyhoštění </a:t>
            </a:r>
            <a:r>
              <a:rPr lang="cs-CZ" sz="2400" b="0" dirty="0" smtClean="0"/>
              <a:t>(§ 1/6)</a:t>
            </a:r>
            <a:endParaRPr lang="cs-CZ" sz="2400" b="0" dirty="0"/>
          </a:p>
          <a:p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4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Sledování vyhoštění (§21a)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12812"/>
            <a:ext cx="2808313" cy="20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1635646"/>
            <a:ext cx="8286780" cy="2650616"/>
          </a:xfrm>
        </p:spPr>
        <p:txBody>
          <a:bodyPr/>
          <a:lstStyle/>
          <a:p>
            <a:r>
              <a:rPr lang="cs-CZ" sz="3200" dirty="0"/>
              <a:t>s</a:t>
            </a:r>
            <a:r>
              <a:rPr lang="cs-CZ" sz="3200" dirty="0" smtClean="0"/>
              <a:t>právní i trestní vyhoštění, průvoz</a:t>
            </a:r>
          </a:p>
          <a:p>
            <a:r>
              <a:rPr lang="cs-CZ" sz="3200" dirty="0"/>
              <a:t>ú</a:t>
            </a:r>
            <a:r>
              <a:rPr lang="cs-CZ" sz="3200" dirty="0" smtClean="0"/>
              <a:t>čast na realizaci transportu</a:t>
            </a:r>
          </a:p>
          <a:p>
            <a:r>
              <a:rPr lang="cs-CZ" sz="3200" dirty="0" smtClean="0"/>
              <a:t>zpráva o provedeném sledování</a:t>
            </a:r>
          </a:p>
          <a:p>
            <a:r>
              <a:rPr lang="cs-CZ" sz="3200" dirty="0"/>
              <a:t>z</a:t>
            </a:r>
            <a:r>
              <a:rPr lang="cs-CZ" sz="3200" dirty="0" smtClean="0"/>
              <a:t>jednání nápravy nebo „sankce“</a:t>
            </a:r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9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Antidiskriminační těleso (§21b)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53569"/>
            <a:ext cx="3168352" cy="21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e_pro zaměstnanceKVOP_verzeB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atum_x0020_vzniku xmlns="7aea5b64-986d-4ed0-9f25-146f1d978e9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71DC738674B4893D02C4CA0E22FAC" ma:contentTypeVersion="4" ma:contentTypeDescription="Vytvořit nový dokument" ma:contentTypeScope="" ma:versionID="dcc6128f15bb73e67301b068d52033ce">
  <xsd:schema xmlns:xsd="http://www.w3.org/2001/XMLSchema" xmlns:xs="http://www.w3.org/2001/XMLSchema" xmlns:p="http://schemas.microsoft.com/office/2006/metadata/properties" xmlns:ns2="7aea5b64-986d-4ed0-9f25-146f1d978e98" targetNamespace="http://schemas.microsoft.com/office/2006/metadata/properties" ma:root="true" ma:fieldsID="4e0c4057c03dd2c7c9c20807d6e9694d" ns2:_="">
    <xsd:import namespace="7aea5b64-986d-4ed0-9f25-146f1d978e98"/>
    <xsd:element name="properties">
      <xsd:complexType>
        <xsd:sequence>
          <xsd:element name="documentManagement">
            <xsd:complexType>
              <xsd:all>
                <xsd:element ref="ns2:datum_x0020_vzniku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5b64-986d-4ed0-9f25-146f1d978e98" elementFormDefault="qualified">
    <xsd:import namespace="http://schemas.microsoft.com/office/2006/documentManagement/types"/>
    <xsd:import namespace="http://schemas.microsoft.com/office/infopath/2007/PartnerControls"/>
    <xsd:element name="datum_x0020_vzniku" ma:index="8" nillable="true" ma:displayName="datum vzniku" ma:internalName="datum_x0020_vzniku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ED624B-9B9B-489A-ADFB-876205833F14}">
  <ds:schemaRefs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7aea5b64-986d-4ed0-9f25-146f1d978e9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8F399C4-9A55-4925-ACD1-FDAE030804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a5b64-986d-4ed0-9f25-146f1d978e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B35D0A-BCDE-4AF8-948A-E7D14212C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Presentace_pro zaměstnanceKVOP_verzeB</Template>
  <TotalTime>143</TotalTime>
  <Words>993</Words>
  <Application>Microsoft Office PowerPoint</Application>
  <PresentationFormat>Předvádění na obrazovce (16:9)</PresentationFormat>
  <Paragraphs>130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Arial</vt:lpstr>
      <vt:lpstr>Calibri</vt:lpstr>
      <vt:lpstr>Presentace_pro zaměstnanceKVOP_verzeB</vt:lpstr>
      <vt:lpstr>Metody ombudsmanské praxe</vt:lpstr>
      <vt:lpstr>JUDr. Otakar Motejl</vt:lpstr>
      <vt:lpstr>JUDr. Pavel Varvařovský</vt:lpstr>
      <vt:lpstr>Mgr. Anna Šabatová, Ph. D.</vt:lpstr>
      <vt:lpstr>Působnost ochránce</vt:lpstr>
      <vt:lpstr>Prezentace aplikace PowerPoint</vt:lpstr>
      <vt:lpstr>Sledování vyhoštění (§21a)</vt:lpstr>
      <vt:lpstr>Prezentace aplikace PowerPoint</vt:lpstr>
      <vt:lpstr>Antidiskriminační těleso (§21b)</vt:lpstr>
      <vt:lpstr>Prezentace aplikace PowerPoint</vt:lpstr>
      <vt:lpstr>Detence - NPM (§21a)</vt:lpstr>
      <vt:lpstr>Prezentace aplikace PowerPoint</vt:lpstr>
      <vt:lpstr>Ochrana osob před jednáním úřadů</vt:lpstr>
      <vt:lpstr>Prezentace aplikace PowerPoint</vt:lpstr>
      <vt:lpstr>Subjekty v působnosti</vt:lpstr>
      <vt:lpstr>Subjekty mimo působnost</vt:lpstr>
      <vt:lpstr>Procesní postupy</vt:lpstr>
      <vt:lpstr>Zahájení šetření</vt:lpstr>
      <vt:lpstr>Podnět (§ 11)</vt:lpstr>
      <vt:lpstr>Odložení podnětu (§ 12)</vt:lpstr>
      <vt:lpstr>Zahájení šetření (§ 14 – 16)</vt:lpstr>
      <vt:lpstr>Zpráva o šetření</vt:lpstr>
      <vt:lpstr>Reakce úřadu</vt:lpstr>
      <vt:lpstr>Závěrečné stanovisko (§ 18/2 + § 19)</vt:lpstr>
      <vt:lpstr>Reakce úřadu (§ 20)</vt:lpstr>
      <vt:lpstr>Sankce (§ 20/2)</vt:lpstr>
      <vt:lpstr>Zpráva sněmovně (§ 24/1 b)</vt:lpstr>
      <vt:lpstr>Zvláštní oprávnění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Slováček David Mgr.</dc:creator>
  <cp:lastModifiedBy>Gabrišová Veronika JUDr.</cp:lastModifiedBy>
  <cp:revision>19</cp:revision>
  <dcterms:created xsi:type="dcterms:W3CDTF">2014-02-12T13:13:24Z</dcterms:created>
  <dcterms:modified xsi:type="dcterms:W3CDTF">2015-01-13T10:07:53Z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0x010100D3A71DC738674B4893D02C4CA0E22FAC</vt:lpwstr>
  </property>
</Properties>
</file>