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9" r:id="rId5"/>
    <p:sldId id="327" r:id="rId6"/>
    <p:sldId id="325" r:id="rId7"/>
    <p:sldId id="309" r:id="rId8"/>
    <p:sldId id="310" r:id="rId9"/>
    <p:sldId id="324" r:id="rId10"/>
    <p:sldId id="328" r:id="rId11"/>
    <p:sldId id="265" r:id="rId12"/>
    <p:sldId id="331" r:id="rId13"/>
    <p:sldId id="332" r:id="rId14"/>
    <p:sldId id="268" r:id="rId15"/>
    <p:sldId id="269" r:id="rId16"/>
    <p:sldId id="270" r:id="rId17"/>
    <p:sldId id="271" r:id="rId18"/>
    <p:sldId id="326" r:id="rId19"/>
    <p:sldId id="329" r:id="rId20"/>
    <p:sldId id="311" r:id="rId21"/>
    <p:sldId id="312" r:id="rId22"/>
    <p:sldId id="333" r:id="rId23"/>
    <p:sldId id="334" r:id="rId24"/>
    <p:sldId id="313" r:id="rId25"/>
    <p:sldId id="330" r:id="rId26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0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60" y="-9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0680B-7062-4BBA-B973-79B1B59583F6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15957-8508-4219-8DF4-ED62C17477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327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562C-D2E0-4963-989E-13081D5744A2}" type="datetimeFigureOut">
              <a:rPr lang="cs-CZ" smtClean="0"/>
              <a:pPr/>
              <a:t>21.4.2015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6125"/>
            <a:ext cx="6615112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9D439-B0CF-45F4-B3B7-E24C341E3A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61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80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4"/>
            <a:ext cx="9144000" cy="513433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1597820"/>
            <a:ext cx="6118448" cy="1102519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2914650"/>
            <a:ext cx="5576664" cy="131445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1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8104" y="922442"/>
            <a:ext cx="6203032" cy="85725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0" y="1851670"/>
            <a:ext cx="6563072" cy="2880320"/>
          </a:xfrm>
        </p:spPr>
        <p:txBody>
          <a:bodyPr lIns="0" tIns="0" rIns="0" bIns="0"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743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280920" cy="792088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24000" y="1779662"/>
            <a:ext cx="8286780" cy="288032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77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6480720" cy="792088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24000" y="987574"/>
            <a:ext cx="8286780" cy="3672408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537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280920" cy="792088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059832" y="1779662"/>
            <a:ext cx="5550948" cy="288032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2"/>
          </p:nvPr>
        </p:nvSpPr>
        <p:spPr>
          <a:xfrm>
            <a:off x="323851" y="1779588"/>
            <a:ext cx="2591966" cy="28797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862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6480720" cy="792088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131840" y="987574"/>
            <a:ext cx="5478940" cy="3672408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2"/>
          </p:nvPr>
        </p:nvSpPr>
        <p:spPr>
          <a:xfrm>
            <a:off x="323851" y="987574"/>
            <a:ext cx="2591966" cy="367173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40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4"/>
            <a:ext cx="9144000" cy="5134332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0" y="987574"/>
            <a:ext cx="6203032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0" y="1851670"/>
            <a:ext cx="6192464" cy="28837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160000" y="4767264"/>
            <a:ext cx="3824064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3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  <p:sldLayoutId id="2147483654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82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eva.nehudkova@ochrance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Diskriminace v oblasti bydlení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3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7534"/>
            <a:ext cx="8280920" cy="57606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Důkaz utajenou audionahrávkou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>
          <a:xfrm>
            <a:off x="324000" y="1347614"/>
            <a:ext cx="8286780" cy="331236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Přípustnost v civilním řízení:</a:t>
            </a:r>
          </a:p>
          <a:p>
            <a:r>
              <a:rPr lang="cs-CZ" sz="1800" dirty="0"/>
              <a:t>Nález Ústavního soudu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I </a:t>
            </a:r>
            <a:r>
              <a:rPr lang="cs-CZ" sz="1800" dirty="0"/>
              <a:t>ÚS 191/05 – 2 ze dne 13. září </a:t>
            </a:r>
            <a:r>
              <a:rPr lang="cs-CZ" sz="1800" dirty="0" smtClean="0"/>
              <a:t>2006: </a:t>
            </a:r>
            <a:r>
              <a:rPr lang="cs-CZ" sz="1800" i="1" dirty="0">
                <a:solidFill>
                  <a:srgbClr val="FF0000"/>
                </a:solidFill>
              </a:rPr>
              <a:t>Magnetofonový záznam telefonického hovoru fyzických osob je záznam projevů osobní povahy hovořících osob a takový záznam může proto být použit (i jako důkaz v občanském soudním řízení) zásadně jen se svolením fyzické osoby, která byla účastníkem tohoto hovoru.</a:t>
            </a:r>
            <a:endParaRPr lang="cs-CZ" sz="1800" dirty="0" smtClean="0">
              <a:solidFill>
                <a:srgbClr val="FF0000"/>
              </a:solidFill>
            </a:endParaRPr>
          </a:p>
          <a:p>
            <a:r>
              <a:rPr lang="cs-CZ" sz="1800" dirty="0"/>
              <a:t>Rozhodnutí Nejvyššího soudu č.j. </a:t>
            </a:r>
            <a:r>
              <a:rPr lang="cs-CZ" sz="1800" dirty="0" smtClean="0"/>
              <a:t>30 </a:t>
            </a:r>
            <a:r>
              <a:rPr lang="cs-CZ" sz="1800" dirty="0" err="1"/>
              <a:t>Cdo</a:t>
            </a:r>
            <a:r>
              <a:rPr lang="cs-CZ" sz="1800" dirty="0"/>
              <a:t> 60/2004 ze dne 11. května </a:t>
            </a:r>
            <a:r>
              <a:rPr lang="cs-CZ" sz="1800" dirty="0" smtClean="0"/>
              <a:t>2005: </a:t>
            </a:r>
            <a:r>
              <a:rPr lang="cs-CZ" sz="1800" i="1" dirty="0">
                <a:solidFill>
                  <a:srgbClr val="FF0000"/>
                </a:solidFill>
              </a:rPr>
              <a:t>Osobní povahu </a:t>
            </a:r>
            <a:r>
              <a:rPr lang="cs-CZ" sz="1800" i="1" dirty="0" smtClean="0">
                <a:solidFill>
                  <a:srgbClr val="FF0000"/>
                </a:solidFill>
              </a:rPr>
              <a:t>– </a:t>
            </a:r>
            <a:r>
              <a:rPr lang="cs-CZ" sz="1800" i="1" dirty="0">
                <a:solidFill>
                  <a:srgbClr val="FF0000"/>
                </a:solidFill>
              </a:rPr>
              <a:t>jak z logiky věci plyne – zpravidla nemají projevy, ke kterým dochází při výkonu povolání, při obchodní či veřejné činnosti</a:t>
            </a:r>
            <a:r>
              <a:rPr lang="cs-CZ" sz="1800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1800" dirty="0" smtClean="0"/>
              <a:t>Rozhodnutí Ústavního soudu </a:t>
            </a:r>
            <a:r>
              <a:rPr lang="x-none" sz="1800"/>
              <a:t>sp. zn. II. ÚS 1774/14 </a:t>
            </a:r>
            <a:r>
              <a:rPr lang="cs-CZ" sz="1800" dirty="0"/>
              <a:t>dne 9. </a:t>
            </a:r>
            <a:r>
              <a:rPr lang="cs-CZ" sz="1800" dirty="0" smtClean="0"/>
              <a:t>prosince 2014: </a:t>
            </a:r>
            <a:r>
              <a:rPr lang="cs-CZ" sz="1800" i="1" dirty="0" smtClean="0">
                <a:solidFill>
                  <a:srgbClr val="FF0000"/>
                </a:solidFill>
              </a:rPr>
              <a:t>Soud připustil </a:t>
            </a:r>
            <a:r>
              <a:rPr lang="cs-CZ" sz="1800" b="1" i="1" dirty="0">
                <a:solidFill>
                  <a:srgbClr val="FF0000"/>
                </a:solidFill>
              </a:rPr>
              <a:t>důkaz v podobě tajně pořízené nahrávky mezi zaměstnancem a zaměstnavatelem</a:t>
            </a:r>
            <a:r>
              <a:rPr lang="cs-CZ" sz="1800" i="1" dirty="0">
                <a:solidFill>
                  <a:srgbClr val="FF0000"/>
                </a:solidFill>
              </a:rPr>
              <a:t>, kterým chtěl zaměstnanec u soudu prokázat skutečné (a nezákonné) důvody jeho výpovědi, a to </a:t>
            </a:r>
            <a:r>
              <a:rPr lang="cs-CZ" sz="1800" i="1" dirty="0" smtClean="0">
                <a:solidFill>
                  <a:srgbClr val="FF0000"/>
                </a:solidFill>
              </a:rPr>
              <a:t>bez </a:t>
            </a:r>
            <a:r>
              <a:rPr lang="cs-CZ" sz="1800" i="1" dirty="0">
                <a:solidFill>
                  <a:srgbClr val="FF0000"/>
                </a:solidFill>
              </a:rPr>
              <a:t>přivolení žalovaného zaměstnavatele k provedení takového důkazu. </a:t>
            </a:r>
          </a:p>
        </p:txBody>
      </p:sp>
    </p:spTree>
    <p:extLst>
      <p:ext uri="{BB962C8B-B14F-4D97-AF65-F5344CB8AC3E}">
        <p14:creationId xmlns:p14="http://schemas.microsoft.com/office/powerpoint/2010/main" val="306028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funguje situační testování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</a:t>
            </a:r>
            <a:r>
              <a:rPr lang="cs-CZ" dirty="0" smtClean="0"/>
              <a:t>soba ohrožená </a:t>
            </a:r>
            <a:r>
              <a:rPr lang="cs-CZ" dirty="0"/>
              <a:t>znevýhodněním na základě některého z diskriminačních důvodů </a:t>
            </a:r>
            <a:r>
              <a:rPr lang="cs-CZ" dirty="0" smtClean="0"/>
              <a:t>se záměrně </a:t>
            </a:r>
            <a:r>
              <a:rPr lang="cs-CZ" dirty="0"/>
              <a:t>vystaví možnému diskriminačnímu jednání tvrzeného diskriminujícího subjektu, aniž by věděl, že je jeho jednání </a:t>
            </a:r>
            <a:r>
              <a:rPr lang="cs-CZ" dirty="0" smtClean="0"/>
              <a:t>sledováno</a:t>
            </a:r>
          </a:p>
          <a:p>
            <a:endParaRPr lang="cs-CZ" dirty="0"/>
          </a:p>
          <a:p>
            <a:r>
              <a:rPr lang="cs-CZ" dirty="0" smtClean="0"/>
              <a:t>Záměrem je ověřit, zda k diskriminaci dojde (nejedná se o provokaci)</a:t>
            </a:r>
          </a:p>
          <a:p>
            <a:endParaRPr lang="cs-CZ" dirty="0" smtClean="0"/>
          </a:p>
          <a:p>
            <a:r>
              <a:rPr lang="cs-CZ" dirty="0" smtClean="0"/>
              <a:t>Oblast přístupu </a:t>
            </a:r>
            <a:r>
              <a:rPr lang="cs-CZ" dirty="0"/>
              <a:t>k zaměstnání, zboží a službám (včetně bydlení) a zdravotní péči</a:t>
            </a:r>
          </a:p>
        </p:txBody>
      </p:sp>
    </p:spTree>
    <p:extLst>
      <p:ext uri="{BB962C8B-B14F-4D97-AF65-F5344CB8AC3E}">
        <p14:creationId xmlns:p14="http://schemas.microsoft.com/office/powerpoint/2010/main" val="367457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na to soudy?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Rozhodnutí Nejvyššího soudu č.j. 30 </a:t>
            </a:r>
            <a:r>
              <a:rPr lang="cs-CZ" b="1" dirty="0" err="1"/>
              <a:t>Cdo</a:t>
            </a:r>
            <a:r>
              <a:rPr lang="cs-CZ" b="1" dirty="0"/>
              <a:t> 4431/2007 ze dne 7. října 2009:</a:t>
            </a:r>
            <a:r>
              <a:rPr lang="cs-CZ" dirty="0"/>
              <a:t> </a:t>
            </a:r>
            <a:r>
              <a:rPr lang="cs-CZ" i="1" dirty="0">
                <a:solidFill>
                  <a:srgbClr val="FF0000"/>
                </a:solidFill>
              </a:rPr>
              <a:t>„Tím, že se postižená osoba sama vystavila možnému diskriminačnímu jednání se nesnižuje míra jejího práva na ochranu osobnosti, ani se tím nevylučuje neoprávněnost případného zásahu proti její osobní integritě.“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294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5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Využití situačního testování v činnosti ochránce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Prověření individuálního diskriminujícího subjektu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Součást metodické pomoci obětem diskriminace, nezbytný souhlas stěžovatele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Uzavření dohod o spolupráci s nevládními organizacemi (IQ Roma servis, Poradna pro občanství, občanská a lidská práva, Liga lidských práv)</a:t>
            </a:r>
          </a:p>
          <a:p>
            <a:r>
              <a:rPr lang="cs-CZ" dirty="0" smtClean="0"/>
              <a:t>Mapování diskriminace ve společnosti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Výzkumná činnost ochránce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Výstupy dostupné veřejnosti na </a:t>
            </a:r>
            <a:r>
              <a:rPr lang="cs-CZ" sz="1600" dirty="0" smtClean="0">
                <a:solidFill>
                  <a:srgbClr val="008273"/>
                </a:solidFill>
                <a:hlinkClick r:id="rId2"/>
              </a:rPr>
              <a:t>www.ochrance.cz</a:t>
            </a:r>
            <a:r>
              <a:rPr lang="cs-CZ" sz="1600" dirty="0" smtClean="0">
                <a:solidFill>
                  <a:srgbClr val="008273"/>
                </a:solidFill>
              </a:rPr>
              <a:t> </a:t>
            </a:r>
            <a:endParaRPr lang="cs-CZ" sz="1600" dirty="0">
              <a:solidFill>
                <a:srgbClr val="0082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3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Příklady a zkušenosti ochránce se situačním testováním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u="sng" dirty="0" err="1" smtClean="0"/>
              <a:t>Sp</a:t>
            </a:r>
            <a:r>
              <a:rPr lang="cs-CZ" sz="1600" u="sng" dirty="0" smtClean="0"/>
              <a:t>. zn. 86/2013/DIS/EN – odepření přístupu do klubu z důvodu romské etnicity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IQ Roma servis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Česká obchodní inspekce – řízení o správním deliktu (pokuta 200.000 Kč)</a:t>
            </a:r>
          </a:p>
          <a:p>
            <a:r>
              <a:rPr lang="cs-CZ" sz="1600" u="sng" dirty="0" err="1" smtClean="0"/>
              <a:t>Sp</a:t>
            </a:r>
            <a:r>
              <a:rPr lang="cs-CZ" sz="1600" u="sng" dirty="0" smtClean="0"/>
              <a:t>. zn. 112/2012/DIS/ZO – odmítání Romů ze strany realitních kanceláří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Poradna pro občanství, občanská a lidská práva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Zájem pouze předstíraný – jak by s tím naložil soud??</a:t>
            </a:r>
          </a:p>
          <a:p>
            <a:r>
              <a:rPr lang="cs-CZ" sz="1600" u="sng" dirty="0" err="1" smtClean="0"/>
              <a:t>Sp</a:t>
            </a:r>
            <a:r>
              <a:rPr lang="cs-CZ" sz="1600" u="sng" dirty="0" smtClean="0"/>
              <a:t>. zn. 67/2012/DIS/JKV – neposkytnutí zdravotní péče z důvodu romské etnicity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IQ Roma servis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Zpráva ochránce o zjištění diskriminace – </a:t>
            </a:r>
            <a:r>
              <a:rPr lang="cs-CZ" sz="1600" dirty="0" smtClean="0">
                <a:solidFill>
                  <a:srgbClr val="008273"/>
                </a:solidFill>
              </a:rPr>
              <a:t>stěžovatelé se obrátili na soud</a:t>
            </a:r>
            <a:endParaRPr lang="cs-CZ" sz="1600" dirty="0" smtClean="0">
              <a:solidFill>
                <a:srgbClr val="008273"/>
              </a:solidFill>
            </a:endParaRPr>
          </a:p>
          <a:p>
            <a:r>
              <a:rPr lang="cs-CZ" sz="1600" u="sng" dirty="0" err="1" smtClean="0"/>
              <a:t>Sp</a:t>
            </a:r>
            <a:r>
              <a:rPr lang="cs-CZ" sz="1600" u="sng" dirty="0" smtClean="0"/>
              <a:t>. zn. 149/2012/DIS/JKV – nepřijetí do zaměstnání z důvodu romské etnicity</a:t>
            </a:r>
          </a:p>
          <a:p>
            <a:r>
              <a:rPr lang="cs-CZ" sz="1600" dirty="0" smtClean="0">
                <a:solidFill>
                  <a:srgbClr val="008273"/>
                </a:solidFill>
              </a:rPr>
              <a:t>Vhodný případ pro </a:t>
            </a:r>
            <a:r>
              <a:rPr lang="cs-CZ" sz="1600" dirty="0" err="1" smtClean="0">
                <a:solidFill>
                  <a:srgbClr val="008273"/>
                </a:solidFill>
              </a:rPr>
              <a:t>testing</a:t>
            </a:r>
            <a:r>
              <a:rPr lang="cs-CZ" sz="1600" dirty="0" smtClean="0">
                <a:solidFill>
                  <a:srgbClr val="008273"/>
                </a:solidFill>
              </a:rPr>
              <a:t>, stěžovatelka však nesouhlasila</a:t>
            </a:r>
            <a:endParaRPr lang="cs-CZ" sz="1600" dirty="0">
              <a:solidFill>
                <a:srgbClr val="0082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1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0000" y="699542"/>
            <a:ext cx="6203032" cy="720080"/>
          </a:xfrm>
        </p:spPr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 obrázek stažen ze stránek IQ Roma servis, o. s</a:t>
            </a:r>
            <a:r>
              <a:rPr lang="cs-CZ" dirty="0"/>
              <a:t>. http://</a:t>
            </a:r>
            <a:r>
              <a:rPr lang="cs-CZ" dirty="0" smtClean="0"/>
              <a:t>www.jaktovidimja.cz</a:t>
            </a:r>
            <a:endParaRPr lang="cs-CZ" dirty="0"/>
          </a:p>
        </p:txBody>
      </p:sp>
      <p:pic>
        <p:nvPicPr>
          <p:cNvPr id="1026" name="Picture 2" descr="C:\Users\rosenkranzova\Desktop\Projekty\Rom s dítěte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9622"/>
            <a:ext cx="525658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73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Případy </a:t>
            </a:r>
            <a:r>
              <a:rPr lang="cs-CZ" altLang="cs-CZ" dirty="0" smtClean="0"/>
              <a:t>ochránce </a:t>
            </a:r>
            <a:r>
              <a:rPr lang="cs-CZ" altLang="cs-CZ" b="0" dirty="0" smtClean="0"/>
              <a:t>(</a:t>
            </a:r>
            <a:r>
              <a:rPr lang="cs-CZ" b="0" dirty="0" smtClean="0"/>
              <a:t>233/2012/DIS)</a:t>
            </a:r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 </a:t>
            </a:r>
            <a:r>
              <a:rPr lang="cs-CZ" dirty="0"/>
              <a:t>obrázek stažen ze stránek IQ Roma servis, o. s. http://www.jaktovidimja.cz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1300" b="1" dirty="0"/>
              <a:t>I. Skutečnost, že výběrové řízení na uzavření nájemní smlouvy k obecnímu bytu bylo zrušeno bez udání důvodu pouze v případě žadatelky či žadatele, který při splnění všech podmínek výběrového řízení učinil nejvyšší nabídku nájemného a výběrové řízení vyhrál a zároveň je romského původu (a je tedy nositelem zákonem zakázaného diskriminačního důvodu etnicity), postačí pro tvrzení o nerovném zacházení v přístupu k bydlení a pro přenos důkazního břemene v případném soudním řízení.</a:t>
            </a:r>
          </a:p>
          <a:p>
            <a:pPr marL="0" indent="0"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1300" b="1" dirty="0" smtClean="0"/>
              <a:t>II</a:t>
            </a:r>
            <a:r>
              <a:rPr lang="cs-CZ" sz="1300" b="1" dirty="0"/>
              <a:t>. Jestliže s žadatelem o byt sdílí společnou domácnost před podáním žádosti osoba se zdravotním postižením, resp. tyto osoby dají najevo úmysl v poptávaném bytě bydlet společně, je třeba takovou osobu se zdravotním postižením pro tyto účely považovat za osobu s žadatelem společně posuzovanou, jde-li z hlediska žadatele o osobu blízkou či rodinného příslušníka (typicky rodiče a děti). V takovém případě je pak při nepřidělení bytu vždy nutno zabývat se i otázkou, zda se nejedná o odvozenou diskriminaci z důvodu zdravotního postižení</a:t>
            </a:r>
            <a:r>
              <a:rPr lang="cs-CZ" sz="1300" b="1" dirty="0" smtClean="0"/>
              <a:t>.</a:t>
            </a:r>
            <a:endParaRPr lang="cs-CZ" sz="1300" dirty="0"/>
          </a:p>
        </p:txBody>
      </p:sp>
      <p:pic>
        <p:nvPicPr>
          <p:cNvPr id="8" name="Picture 2" descr="C:\Users\rosenkranzova\Desktop\Projekty\děti Romagal15_obr1296153866_35.jpg"/>
          <p:cNvPicPr>
            <a:picLocks noGrp="1" noChangeAspect="1" noChangeArrowheads="1"/>
          </p:cNvPicPr>
          <p:nvPr>
            <p:ph sz="quarter" idx="1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1" r="7970"/>
          <a:stretch/>
        </p:blipFill>
        <p:spPr bwMode="auto">
          <a:xfrm>
            <a:off x="179512" y="1419622"/>
            <a:ext cx="2729345" cy="263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2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700" dirty="0" smtClean="0"/>
              <a:t>Případy ochránce </a:t>
            </a:r>
            <a:r>
              <a:rPr lang="cs-CZ" altLang="cs-CZ" sz="2700" b="0" dirty="0" smtClean="0"/>
              <a:t>(41/2013/DIS)</a:t>
            </a:r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2000" dirty="0"/>
              <a:t>Pokud obec neprodlouží nájemní smlouvu romským nájemníkům, nemusí se vždy jednat o diskriminaci z důvodu etnicity. Podstatné jsou důvody, které k tomu obec vedly a mělo-li nepříznivé zacházení přímou spojitost s romskou etnicitou. Důvodem neprodloužení nájemní smlouvy může být zejména nevyužívání obecního bytu nájemníky. Hlavním posláním obce je pečovat o potřeby svých občanů (§ 2 odst. 2 zákona o obcích), a proto je jejím oprávněným zájmem, aby pronajímala byty ve svém vlastnictví lidem, kteří v nich skutečně bydlí.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8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Případy ochránce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cs-CZ" altLang="cs-CZ" sz="2600" u="sng" dirty="0" smtClean="0">
                <a:solidFill>
                  <a:srgbClr val="000000"/>
                </a:solidFill>
              </a:rPr>
              <a:t>52/2013/DIS</a:t>
            </a:r>
            <a:r>
              <a:rPr lang="cs-CZ" altLang="cs-CZ" sz="2600" dirty="0" smtClean="0">
                <a:solidFill>
                  <a:srgbClr val="000000"/>
                </a:solidFill>
              </a:rPr>
              <a:t>: </a:t>
            </a:r>
            <a:r>
              <a:rPr lang="cs-CZ" sz="2600" dirty="0"/>
              <a:t>Výraz „nepřizpůsobiví“ se v české společnosti vžil jako synonymum pro označení Romů a stal se klíčovým pojmem předsudečného diskurzu, jehož použití zásadně stigmatizuje Romy. Veřejné přisuzování negativních vlastností „nepřizpůsobivým“ může naplnit znaky diskriminace z důvodu etnického původu ve formě obtěžování (§ 4 odst. 1 písm. a/ antidiskriminačního zákona</a:t>
            </a:r>
            <a:r>
              <a:rPr lang="cs-CZ" sz="2600" dirty="0" smtClean="0"/>
              <a:t>).</a:t>
            </a:r>
          </a:p>
          <a:p>
            <a:pPr>
              <a:spcBef>
                <a:spcPts val="12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cs-CZ" altLang="cs-CZ" sz="2600" u="sng" dirty="0" smtClean="0">
                <a:solidFill>
                  <a:srgbClr val="000000"/>
                </a:solidFill>
              </a:rPr>
              <a:t>155/2014/VOP</a:t>
            </a:r>
            <a:r>
              <a:rPr lang="cs-CZ" altLang="cs-CZ" sz="2600" dirty="0" smtClean="0">
                <a:solidFill>
                  <a:srgbClr val="000000"/>
                </a:solidFill>
              </a:rPr>
              <a:t>: </a:t>
            </a:r>
            <a:r>
              <a:rPr lang="cs-CZ" sz="2600" dirty="0" smtClean="0"/>
              <a:t>Pokud </a:t>
            </a:r>
            <a:r>
              <a:rPr lang="cs-CZ" sz="2600" dirty="0"/>
              <a:t>obec podmiňuje přidělení obecního bytu novému nájemci povinností uhradit dluh předchozího nájemce, lze takový požadavek považovat za nepřiměřený a v rozporu s ustanovením § 35 odst. 2 zákona o </a:t>
            </a:r>
            <a:r>
              <a:rPr lang="cs-CZ" sz="2600" dirty="0" smtClean="0"/>
              <a:t>obcích a dobrými mravy (§ 547 </a:t>
            </a:r>
            <a:r>
              <a:rPr lang="cs-CZ" sz="2600" dirty="0"/>
              <a:t>občanského zákoníku z roku 2012).</a:t>
            </a:r>
            <a:endParaRPr lang="cs-CZ" altLang="cs-CZ" sz="2600" dirty="0">
              <a:solidFill>
                <a:srgbClr val="000000"/>
              </a:solidFill>
            </a:endParaRP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69912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71550"/>
            <a:ext cx="8280920" cy="648072"/>
          </a:xfrm>
        </p:spPr>
        <p:txBody>
          <a:bodyPr/>
          <a:lstStyle/>
          <a:p>
            <a:r>
              <a:rPr lang="cs-CZ" dirty="0" smtClean="0"/>
              <a:t>Případy ochránce </a:t>
            </a:r>
            <a:r>
              <a:rPr lang="cs-CZ" b="0" dirty="0" smtClean="0"/>
              <a:t>(5/2013/DIS)</a:t>
            </a:r>
            <a:endParaRPr lang="cs-CZ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419622"/>
            <a:ext cx="8286780" cy="32403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Pokud </a:t>
            </a:r>
            <a:r>
              <a:rPr lang="cs-CZ" dirty="0"/>
              <a:t>pronajímatel bytu zvláštního určení před přijetím žádosti bezpodmínečně trvá na </a:t>
            </a:r>
            <a:r>
              <a:rPr lang="cs-CZ" b="1" dirty="0"/>
              <a:t>předložení potvrzení o pobírání dávky</a:t>
            </a:r>
            <a:r>
              <a:rPr lang="cs-CZ" dirty="0"/>
              <a:t> sociálního zabezpečení a nespokojí se s jinými doklady prokazujícími fakticitu postižení (např. vyjádření ošetřujícího lékaře), může se dopustit diskriminace osoby se zdravotním postižením. </a:t>
            </a:r>
            <a:endParaRPr lang="cs-CZ" dirty="0" smtClean="0"/>
          </a:p>
          <a:p>
            <a:r>
              <a:rPr lang="cs-CZ" dirty="0" smtClean="0"/>
              <a:t>Příjem </a:t>
            </a:r>
            <a:r>
              <a:rPr lang="cs-CZ" dirty="0"/>
              <a:t>z dávek garantovaných ze strany státu (invalidní důchod, starobní důchod, příspěvek na péči) by neměl být podmínkou přístupu k sociální službě u poskytovatelů sociálních služeb (např. domovy pro seniory). Tím spíše </a:t>
            </a:r>
            <a:r>
              <a:rPr lang="cs-CZ" b="1" dirty="0"/>
              <a:t>by neměl být podmínkou pro přidělení bytu zvláštního určení</a:t>
            </a:r>
            <a:r>
              <a:rPr lang="cs-CZ" dirty="0"/>
              <a:t>, neboť vazba mezi nájmem a sociální službou je podstatně slabší. </a:t>
            </a:r>
          </a:p>
        </p:txBody>
      </p:sp>
    </p:spTree>
    <p:extLst>
      <p:ext uri="{BB962C8B-B14F-4D97-AF65-F5344CB8AC3E}">
        <p14:creationId xmlns:p14="http://schemas.microsoft.com/office/powerpoint/2010/main" val="78595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</a:t>
            </a:r>
            <a:r>
              <a:rPr lang="cs-CZ" dirty="0" smtClean="0"/>
              <a:t>ovný </a:t>
            </a:r>
            <a:r>
              <a:rPr lang="cs-CZ" dirty="0"/>
              <a:t>přístup k bydlení a jeho poskytování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0" y="1923678"/>
            <a:ext cx="6563072" cy="266429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Existuje právo na bydlení?</a:t>
            </a:r>
          </a:p>
          <a:p>
            <a:r>
              <a:rPr lang="cs-CZ" sz="2400" dirty="0" smtClean="0"/>
              <a:t>Související judikatura</a:t>
            </a:r>
          </a:p>
          <a:p>
            <a:r>
              <a:rPr lang="cs-CZ" sz="2400" dirty="0" smtClean="0"/>
              <a:t>Zákaz diskriminace v oblasti bydlení</a:t>
            </a:r>
          </a:p>
          <a:p>
            <a:r>
              <a:rPr lang="cs-CZ" sz="2400" dirty="0" smtClean="0"/>
              <a:t>Jak z důkazní nouze?</a:t>
            </a:r>
          </a:p>
          <a:p>
            <a:r>
              <a:rPr lang="cs-CZ" sz="2400" dirty="0" smtClean="0"/>
              <a:t>Případy ochránce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2015; </a:t>
            </a:r>
            <a:r>
              <a:rPr lang="cs-CZ" dirty="0"/>
              <a:t>obrázek stažen ze stránek IQ Roma servis, o. s. http://www.jaktovidimja.cz</a:t>
            </a:r>
          </a:p>
          <a:p>
            <a:endParaRPr lang="cs-CZ" dirty="0"/>
          </a:p>
        </p:txBody>
      </p:sp>
      <p:pic>
        <p:nvPicPr>
          <p:cNvPr id="2050" name="Picture 2" descr="C:\Users\rosenkranzova\Desktop\Projekty\Rom dů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0"/>
            <a:ext cx="2376263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8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7534"/>
            <a:ext cx="8280920" cy="50405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Případy ochránce </a:t>
            </a:r>
            <a:r>
              <a:rPr lang="cs-CZ" sz="2800" b="0" dirty="0" smtClean="0"/>
              <a:t>(169/2013/DIS)</a:t>
            </a:r>
            <a:endParaRPr lang="cs-CZ" sz="28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203598"/>
            <a:ext cx="8286780" cy="3600400"/>
          </a:xfrm>
        </p:spPr>
        <p:txBody>
          <a:bodyPr>
            <a:no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cs-CZ" sz="1400" dirty="0" smtClean="0"/>
              <a:t>Odmítne-li </a:t>
            </a:r>
            <a:r>
              <a:rPr lang="cs-CZ" sz="1400" dirty="0"/>
              <a:t>město uzavřít nájemní smlouvu o nájmu bytu s osobou se zdravotním postižením (např. osobou nevidomou), která splnila všechny podmínky výběrového řízení (a podala městu nejvyšší nabídku nájemného), z důvodu jejího zdravotního postižení, a následně uzavře tuto smlouvu s žadatelem, který se s nižší nabídkou nájemného umístil jako druhý, dopustí se takovým jednáním </a:t>
            </a:r>
            <a:r>
              <a:rPr lang="cs-CZ" sz="1400" b="1" dirty="0"/>
              <a:t>přímé diskriminace prvního žadatele v přístupu k bydlení </a:t>
            </a:r>
            <a:r>
              <a:rPr lang="cs-CZ" sz="1400" dirty="0"/>
              <a:t>podle § 2 odst. 3 antidiskriminačního zákona. </a:t>
            </a:r>
            <a:endParaRPr lang="cs-CZ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cs-CZ" sz="1400" dirty="0" smtClean="0"/>
              <a:t>Otázka </a:t>
            </a:r>
            <a:r>
              <a:rPr lang="cs-CZ" sz="1400" dirty="0"/>
              <a:t>případné nevhodnosti bytu pro osoby se zdravotním postižením (např. sníženou schopností pohybu a orientace) je pro hodnocení práva těchto osob bydlet v bytě, který není bezbariérový, zcela bez významu. V této souvislosti </a:t>
            </a:r>
            <a:r>
              <a:rPr lang="cs-CZ" sz="1400" b="1" dirty="0"/>
              <a:t>město ani není oprávněno jakkoli hodnotit zdravotní postižení žadatele o byt, ani jeho schopnost byt užívat</a:t>
            </a:r>
            <a:r>
              <a:rPr lang="cs-CZ" sz="1400" dirty="0"/>
              <a:t>. </a:t>
            </a:r>
            <a:endParaRPr lang="cs-CZ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cs-CZ" sz="1400" dirty="0" smtClean="0"/>
              <a:t>Uplatnění </a:t>
            </a:r>
            <a:r>
              <a:rPr lang="cs-CZ" sz="1400" dirty="0"/>
              <a:t>jiných či dalších kritérií při výběru potenciálního nájemce bytu, než těch, která byla vyhlášena v době oznámení o výběrovém řízení k předmětnému bytu, vede k </a:t>
            </a:r>
            <a:r>
              <a:rPr lang="cs-CZ" sz="1400" b="1" dirty="0"/>
              <a:t>narušení právní jistoty</a:t>
            </a:r>
            <a:r>
              <a:rPr lang="cs-CZ" sz="1400" dirty="0"/>
              <a:t> žadatelů o byt, a je v rozporu s principem legitimního očekávání, resp. principem předvídatelnosti činnosti veřejné správy. </a:t>
            </a:r>
            <a:endParaRPr lang="cs-CZ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cs-CZ" sz="1400" dirty="0" smtClean="0"/>
              <a:t>Při </a:t>
            </a:r>
            <a:r>
              <a:rPr lang="cs-CZ" sz="1400" dirty="0"/>
              <a:t>odstraňování následků diskriminačního zásahu musí město přihlížet k principu právní jistoty a k právům třetích osob nabytým v dobré víře. </a:t>
            </a:r>
          </a:p>
        </p:txBody>
      </p:sp>
    </p:spTree>
    <p:extLst>
      <p:ext uri="{BB962C8B-B14F-4D97-AF65-F5344CB8AC3E}">
        <p14:creationId xmlns:p14="http://schemas.microsoft.com/office/powerpoint/2010/main" val="2665726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Případy ochránce </a:t>
            </a:r>
            <a:r>
              <a:rPr lang="cs-CZ" altLang="cs-CZ" b="0" dirty="0" smtClean="0"/>
              <a:t>(112/2012/DIS)</a:t>
            </a:r>
            <a:endParaRPr lang="cs-CZ" alt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>
          <a:xfrm>
            <a:off x="324000" y="1059582"/>
            <a:ext cx="8286780" cy="3600400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2000" b="1" dirty="0" smtClean="0"/>
              <a:t>I</a:t>
            </a:r>
            <a:r>
              <a:rPr lang="cs-CZ" sz="2600" dirty="0" smtClean="0"/>
              <a:t>. V </a:t>
            </a:r>
            <a:r>
              <a:rPr lang="cs-CZ" sz="2600" dirty="0"/>
              <a:t>případě, že zveřejněná nabídka pronájmu konkrétní nemovitosti, byť ve vlastnictví soukromé osoby, vylučuje příslušníky určitého etnika, dopouští se ten, kdo nabídku činí (vlastník či zprostředkovatel), přímé diskriminace těchto osob v přístupu k bydlení z důvodu etnicity (§ 2 odst. 3 antidiskriminačního zákona). Realitního makléře jako zprostředkovatele nikterak </a:t>
            </a:r>
            <a:r>
              <a:rPr lang="cs-CZ" sz="2600" dirty="0" err="1"/>
              <a:t>nevyviňuje</a:t>
            </a:r>
            <a:r>
              <a:rPr lang="cs-CZ" sz="2600" dirty="0"/>
              <a:t>, že jednal na základě požadavku vlastníka </a:t>
            </a:r>
            <a:r>
              <a:rPr lang="cs-CZ" sz="2600" dirty="0" smtClean="0"/>
              <a:t>nemovitosti.</a:t>
            </a:r>
          </a:p>
          <a:p>
            <a:pPr marL="0" indent="0"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II. Pokud vlastník nemovitosti, která je nabízena veřejnosti [§ 1 odst. 1 písm. j) antidiskriminačního zákona], sdělí zprostředkovateli (realitnímu makléři), že si nepřeje, aby byla druhou smluvní stranou osoba určitého etnika, dopouští se diskriminace, a to formou navádění (§ 4 odst. 5 antidiskriminačního zákona).</a:t>
            </a:r>
          </a:p>
          <a:p>
            <a:pPr marL="0" indent="0"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III. Každá osoba je oprávněna ověřit si, zda může vykonávat nerušeně svá práva. Pokud při takovém ověřování dojde k neoprávněnému zásahu do jejích práv, má shodné nároky, jako kdyby se setkala s diskriminací nečekaně.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8823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87574"/>
            <a:ext cx="7571184" cy="115212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Děkuji za pozornost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5896" y="2355726"/>
            <a:ext cx="5087176" cy="2094880"/>
          </a:xfrm>
        </p:spPr>
        <p:txBody>
          <a:bodyPr>
            <a:normAutofit/>
          </a:bodyPr>
          <a:lstStyle/>
          <a:p>
            <a:r>
              <a:rPr lang="cs-CZ" dirty="0"/>
              <a:t>Mgr. Eva Nehudková</a:t>
            </a:r>
          </a:p>
          <a:p>
            <a:pPr marL="0" indent="0">
              <a:buNone/>
            </a:pPr>
            <a:r>
              <a:rPr lang="cs-CZ" dirty="0"/>
              <a:t>     E-mail: </a:t>
            </a:r>
            <a:r>
              <a:rPr lang="cs-CZ" dirty="0">
                <a:hlinkClick r:id="rId2"/>
              </a:rPr>
              <a:t>eva.nehudkova@ochrance.cz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Tel.: 542 542 367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1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Existuje právo na bydlení?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1400" b="1" dirty="0" smtClean="0"/>
              <a:t>Všeobecná deklarace lidských práv (čl. 16)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1400" b="1" dirty="0" smtClean="0"/>
              <a:t>Mezinárodní </a:t>
            </a:r>
            <a:r>
              <a:rPr lang="cs-CZ" altLang="cs-CZ" sz="1400" b="1" dirty="0"/>
              <a:t>pakt o hospodářských, sociálních a kulturních právech (čl. </a:t>
            </a:r>
            <a:r>
              <a:rPr lang="cs-CZ" altLang="cs-CZ" sz="1400" b="1" dirty="0" smtClean="0"/>
              <a:t>11): </a:t>
            </a:r>
            <a:r>
              <a:rPr lang="cs-CZ" altLang="cs-CZ" sz="1400" b="1" i="1" dirty="0" smtClean="0"/>
              <a:t>„</a:t>
            </a:r>
            <a:r>
              <a:rPr lang="cs-CZ" altLang="cs-CZ" sz="1400" i="1" dirty="0" smtClean="0"/>
              <a:t>Státy</a:t>
            </a:r>
            <a:r>
              <a:rPr lang="cs-CZ" altLang="cs-CZ" sz="1400" i="1" dirty="0"/>
              <a:t>, smluvní strany Paktu, uznávají právo každého jednotlivce na přiměřenou životní úroveň pro něj a jeho rodinu, zahrnujíce v to dostatečnou výživu, šatstvo, </a:t>
            </a:r>
            <a:r>
              <a:rPr lang="cs-CZ" altLang="cs-CZ" sz="1400" b="1" i="1" dirty="0">
                <a:solidFill>
                  <a:srgbClr val="FF0000"/>
                </a:solidFill>
              </a:rPr>
              <a:t>byt,</a:t>
            </a:r>
            <a:r>
              <a:rPr lang="cs-CZ" altLang="cs-CZ" sz="1400" b="1" i="1" dirty="0"/>
              <a:t> </a:t>
            </a:r>
            <a:r>
              <a:rPr lang="cs-CZ" altLang="cs-CZ" sz="1400" i="1" dirty="0"/>
              <a:t>a na neustálé zlepšování životních podmínek</a:t>
            </a:r>
            <a:r>
              <a:rPr lang="cs-CZ" altLang="cs-CZ" sz="1400" i="1" dirty="0" smtClean="0"/>
              <a:t>.“  </a:t>
            </a:r>
            <a:endParaRPr lang="cs-CZ" altLang="cs-CZ" sz="1400" b="1" i="1" dirty="0"/>
          </a:p>
          <a:p>
            <a:r>
              <a:rPr lang="cs-CZ" altLang="cs-CZ" sz="1400" b="1" dirty="0" smtClean="0"/>
              <a:t>Evropská </a:t>
            </a:r>
            <a:r>
              <a:rPr lang="cs-CZ" altLang="cs-CZ" sz="1400" b="1" dirty="0"/>
              <a:t>sociální charta (čl. 16</a:t>
            </a:r>
            <a:r>
              <a:rPr lang="cs-CZ" altLang="cs-CZ" sz="1400" b="1" dirty="0" smtClean="0"/>
              <a:t>): </a:t>
            </a:r>
            <a:r>
              <a:rPr lang="cs-CZ" altLang="cs-CZ" sz="1400" b="1" i="1" dirty="0" smtClean="0"/>
              <a:t>„</a:t>
            </a:r>
            <a:r>
              <a:rPr lang="cs-CZ" sz="1400" i="1" dirty="0" smtClean="0"/>
              <a:t>S </a:t>
            </a:r>
            <a:r>
              <a:rPr lang="cs-CZ" sz="1400" i="1" dirty="0"/>
              <a:t>cílem zajistit nezbytné podmínky pro plný rozvoj </a:t>
            </a:r>
            <a:r>
              <a:rPr lang="cs-CZ" sz="1400" i="1" dirty="0" smtClean="0"/>
              <a:t>rodiny, která </a:t>
            </a:r>
            <a:r>
              <a:rPr lang="cs-CZ" sz="1400" i="1" dirty="0"/>
              <a:t>je základní jednotkou společnosti, se smluvní </a:t>
            </a:r>
            <a:r>
              <a:rPr lang="cs-CZ" sz="1400" i="1" dirty="0" smtClean="0"/>
              <a:t>strany zavazují </a:t>
            </a:r>
            <a:r>
              <a:rPr lang="cs-CZ" sz="1400" i="1" dirty="0"/>
              <a:t>podporovat ekonomickou, právní a sociální </a:t>
            </a:r>
            <a:r>
              <a:rPr lang="cs-CZ" sz="1400" i="1" dirty="0" smtClean="0"/>
              <a:t>ochranu rodinného </a:t>
            </a:r>
            <a:r>
              <a:rPr lang="cs-CZ" sz="1400" i="1" dirty="0"/>
              <a:t>života takovými prostředky, jako jsou rodinné </a:t>
            </a:r>
            <a:r>
              <a:rPr lang="cs-CZ" sz="1400" i="1" dirty="0" smtClean="0"/>
              <a:t>dávky, daňová </a:t>
            </a:r>
            <a:r>
              <a:rPr lang="cs-CZ" sz="1400" i="1" dirty="0"/>
              <a:t>opatření, </a:t>
            </a:r>
            <a:r>
              <a:rPr lang="cs-CZ" sz="1400" b="1" i="1" dirty="0">
                <a:solidFill>
                  <a:srgbClr val="FF0000"/>
                </a:solidFill>
              </a:rPr>
              <a:t>poskytování bydlení pro rodiny</a:t>
            </a:r>
            <a:r>
              <a:rPr lang="cs-CZ" sz="1400" i="1" dirty="0"/>
              <a:t>, </a:t>
            </a:r>
            <a:r>
              <a:rPr lang="cs-CZ" sz="1400" i="1" dirty="0" smtClean="0"/>
              <a:t>dávek novomanželům</a:t>
            </a:r>
            <a:r>
              <a:rPr lang="cs-CZ" sz="1400" i="1" dirty="0"/>
              <a:t>, a jinými vhodnými prostředky</a:t>
            </a:r>
            <a:r>
              <a:rPr lang="cs-CZ" sz="1400" i="1" dirty="0" smtClean="0"/>
              <a:t>.“</a:t>
            </a:r>
            <a:endParaRPr lang="cs-CZ" altLang="cs-CZ" sz="1400" b="1" i="1" dirty="0"/>
          </a:p>
          <a:p>
            <a:pPr>
              <a:spcAft>
                <a:spcPts val="800"/>
              </a:spcAft>
            </a:pPr>
            <a:r>
              <a:rPr lang="cs-CZ" altLang="cs-CZ" sz="1400" b="1" dirty="0" smtClean="0"/>
              <a:t>Úmluva </a:t>
            </a:r>
            <a:r>
              <a:rPr lang="cs-CZ" altLang="cs-CZ" sz="1400" b="1" dirty="0"/>
              <a:t>o ochraně lidských práv a základních svobod (čl. 8</a:t>
            </a:r>
            <a:r>
              <a:rPr lang="cs-CZ" altLang="cs-CZ" sz="1400" b="1" dirty="0" smtClean="0"/>
              <a:t>) </a:t>
            </a:r>
            <a:r>
              <a:rPr lang="cs-CZ" altLang="cs-CZ" sz="1400" dirty="0" smtClean="0"/>
              <a:t>– právo ne respektování soukromého a rodinného života: </a:t>
            </a:r>
            <a:r>
              <a:rPr lang="cs-CZ" altLang="cs-CZ" sz="1400" i="1" dirty="0" smtClean="0"/>
              <a:t>„Každý </a:t>
            </a:r>
            <a:r>
              <a:rPr lang="cs-CZ" altLang="cs-CZ" sz="1400" i="1" dirty="0"/>
              <a:t>má právo na </a:t>
            </a:r>
            <a:r>
              <a:rPr lang="cs-CZ" altLang="cs-CZ" sz="1400" i="1" dirty="0">
                <a:solidFill>
                  <a:srgbClr val="FF0000"/>
                </a:solidFill>
              </a:rPr>
              <a:t>respektování</a:t>
            </a:r>
            <a:r>
              <a:rPr lang="cs-CZ" altLang="cs-CZ" sz="1400" i="1" dirty="0"/>
              <a:t> svého soukromého a rodinného života, </a:t>
            </a:r>
            <a:r>
              <a:rPr lang="cs-CZ" altLang="cs-CZ" sz="1400" b="1" i="1" dirty="0">
                <a:solidFill>
                  <a:srgbClr val="FF0000"/>
                </a:solidFill>
              </a:rPr>
              <a:t>obydlí</a:t>
            </a:r>
            <a:r>
              <a:rPr lang="cs-CZ" altLang="cs-CZ" sz="1400" i="1" dirty="0"/>
              <a:t> a korespondence</a:t>
            </a:r>
            <a:r>
              <a:rPr lang="cs-CZ" altLang="cs-CZ" sz="1400" i="1" dirty="0" smtClean="0"/>
              <a:t>.“</a:t>
            </a:r>
          </a:p>
          <a:p>
            <a:pPr>
              <a:spcAft>
                <a:spcPts val="800"/>
              </a:spcAft>
            </a:pPr>
            <a:r>
              <a:rPr lang="cs-CZ" altLang="cs-CZ" sz="1400" b="1" dirty="0" smtClean="0"/>
              <a:t>Listina základních práv a svobod: </a:t>
            </a:r>
            <a:r>
              <a:rPr lang="cs-CZ" altLang="cs-CZ" sz="1400" dirty="0" smtClean="0"/>
              <a:t>právo na bydlení nekonkretizuje; související </a:t>
            </a:r>
            <a:r>
              <a:rPr lang="cs-CZ" altLang="cs-CZ" sz="1400" b="1" dirty="0" smtClean="0"/>
              <a:t>čl. 11 a 12 </a:t>
            </a:r>
            <a:r>
              <a:rPr lang="cs-CZ" altLang="cs-CZ" sz="1400" dirty="0" smtClean="0"/>
              <a:t>(negativní povinnost státu – nedotknutelnost obydlí); </a:t>
            </a:r>
            <a:r>
              <a:rPr lang="cs-CZ" altLang="cs-CZ" sz="1400" b="1" dirty="0" smtClean="0"/>
              <a:t>čl. 30 </a:t>
            </a:r>
            <a:r>
              <a:rPr lang="cs-CZ" altLang="cs-CZ" sz="1400" dirty="0" smtClean="0"/>
              <a:t>(pozitivní závazek státu – pomoc v hmotné nouzi, zajištění základních životních podmínek); </a:t>
            </a:r>
            <a:r>
              <a:rPr lang="cs-CZ" altLang="cs-CZ" sz="1400" b="1" dirty="0" smtClean="0"/>
              <a:t>čl. 32 </a:t>
            </a:r>
            <a:r>
              <a:rPr lang="cs-CZ" altLang="cs-CZ" sz="1400" dirty="0" smtClean="0"/>
              <a:t>(ochrana rodiny a rodičovství)</a:t>
            </a:r>
          </a:p>
          <a:p>
            <a:pPr marL="0" indent="0">
              <a:spcAft>
                <a:spcPts val="800"/>
              </a:spcAft>
              <a:buNone/>
            </a:pPr>
            <a:endParaRPr lang="cs-CZ" altLang="cs-CZ" sz="1400" b="1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6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Judikatura </a:t>
            </a:r>
            <a:r>
              <a:rPr lang="cs-CZ" altLang="cs-CZ" sz="2400" dirty="0" smtClean="0"/>
              <a:t>Evropského soudu pro lidská práva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2400" dirty="0" err="1" smtClean="0">
                <a:solidFill>
                  <a:srgbClr val="008273"/>
                </a:solidFill>
              </a:rPr>
              <a:t>Giacomelli</a:t>
            </a:r>
            <a:r>
              <a:rPr lang="cs-CZ" altLang="cs-CZ" sz="2400" dirty="0" smtClean="0">
                <a:solidFill>
                  <a:srgbClr val="008273"/>
                </a:solidFill>
              </a:rPr>
              <a:t> proti Itálii (č. 59909/00) </a:t>
            </a:r>
            <a:r>
              <a:rPr lang="cs-CZ" altLang="cs-CZ" sz="2400" dirty="0" smtClean="0"/>
              <a:t>: </a:t>
            </a:r>
            <a:r>
              <a:rPr lang="cs-CZ" altLang="cs-CZ" sz="2400" i="1" dirty="0" smtClean="0"/>
              <a:t>„Domov bude většinou místo, fyzicky vymezené území, kde se rozvíjí soukromý a rodinný život.“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2400" dirty="0" err="1" smtClean="0">
                <a:solidFill>
                  <a:srgbClr val="008273"/>
                </a:solidFill>
              </a:rPr>
              <a:t>Demades</a:t>
            </a:r>
            <a:r>
              <a:rPr lang="cs-CZ" altLang="cs-CZ" sz="2400" dirty="0" smtClean="0">
                <a:solidFill>
                  <a:srgbClr val="008273"/>
                </a:solidFill>
              </a:rPr>
              <a:t> proti Turecku (č. 16219/90)</a:t>
            </a:r>
            <a:r>
              <a:rPr lang="cs-CZ" altLang="cs-CZ" sz="2400" dirty="0" smtClean="0"/>
              <a:t>: široký výklad pojmu domov – nemusí jít o pouze pevný příbytek, ale např. i karavan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2400" dirty="0" err="1">
                <a:solidFill>
                  <a:srgbClr val="008273"/>
                </a:solidFill>
              </a:rPr>
              <a:t>Wallová</a:t>
            </a:r>
            <a:r>
              <a:rPr lang="cs-CZ" altLang="cs-CZ" sz="2400" dirty="0">
                <a:solidFill>
                  <a:srgbClr val="008273"/>
                </a:solidFill>
              </a:rPr>
              <a:t> a Wallo proti České </a:t>
            </a:r>
            <a:r>
              <a:rPr lang="cs-CZ" altLang="cs-CZ" sz="2400" dirty="0" smtClean="0">
                <a:solidFill>
                  <a:srgbClr val="008273"/>
                </a:solidFill>
              </a:rPr>
              <a:t>republice (č</a:t>
            </a:r>
            <a:r>
              <a:rPr lang="cs-CZ" altLang="cs-CZ" sz="2400" dirty="0">
                <a:solidFill>
                  <a:srgbClr val="008273"/>
                </a:solidFill>
              </a:rPr>
              <a:t>. </a:t>
            </a:r>
            <a:r>
              <a:rPr lang="cs-CZ" altLang="cs-CZ" sz="2400" dirty="0" smtClean="0">
                <a:solidFill>
                  <a:srgbClr val="008273"/>
                </a:solidFill>
              </a:rPr>
              <a:t>23848/04)</a:t>
            </a:r>
            <a:r>
              <a:rPr lang="cs-CZ" altLang="cs-CZ" sz="2400" dirty="0" smtClean="0"/>
              <a:t>:</a:t>
            </a:r>
            <a:r>
              <a:rPr lang="cs-CZ" altLang="cs-CZ" sz="2400" dirty="0" smtClean="0">
                <a:solidFill>
                  <a:srgbClr val="008273"/>
                </a:solidFill>
              </a:rPr>
              <a:t> </a:t>
            </a:r>
            <a:r>
              <a:rPr lang="cs-CZ" altLang="cs-CZ" sz="2400" dirty="0" smtClean="0"/>
              <a:t>rozdělení </a:t>
            </a:r>
            <a:r>
              <a:rPr lang="cs-CZ" altLang="cs-CZ" sz="2400" dirty="0"/>
              <a:t>rodiny a nařízení ústavní výchovy = velmi závažný zásah státu (musí být v zájmu dítěte – dostatečně závažné a pádné důvody, ne nevyhovující byt)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2400" dirty="0">
                <a:solidFill>
                  <a:srgbClr val="008273"/>
                </a:solidFill>
              </a:rPr>
              <a:t>Havelka a ostatní proti České republice(č. </a:t>
            </a:r>
            <a:r>
              <a:rPr lang="cs-CZ" altLang="cs-CZ" sz="2400" dirty="0" smtClean="0">
                <a:solidFill>
                  <a:srgbClr val="008273"/>
                </a:solidFill>
              </a:rPr>
              <a:t>23499/06)</a:t>
            </a:r>
            <a:r>
              <a:rPr lang="cs-CZ" altLang="cs-CZ" sz="2400" dirty="0"/>
              <a:t>:</a:t>
            </a:r>
            <a:r>
              <a:rPr lang="cs-CZ" altLang="cs-CZ" sz="2400" dirty="0" smtClean="0">
                <a:solidFill>
                  <a:srgbClr val="008273"/>
                </a:solidFill>
              </a:rPr>
              <a:t> </a:t>
            </a:r>
            <a:r>
              <a:rPr lang="cs-CZ" altLang="cs-CZ" sz="2400" dirty="0"/>
              <a:t>pozitivní závazky státu = pomoc státních orgánů k zachování rodiny a rodinných vztahů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1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700" dirty="0" smtClean="0"/>
              <a:t>Judikatura Ústavního soudu a </a:t>
            </a:r>
            <a:r>
              <a:rPr lang="cs-CZ" altLang="cs-CZ" sz="2700" dirty="0"/>
              <a:t>Nejvyššího soudu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2400" dirty="0">
                <a:solidFill>
                  <a:srgbClr val="008273"/>
                </a:solidFill>
              </a:rPr>
              <a:t>Nález ÚS </a:t>
            </a:r>
            <a:r>
              <a:rPr lang="cs-CZ" altLang="cs-CZ" sz="2400" dirty="0" err="1">
                <a:solidFill>
                  <a:srgbClr val="008273"/>
                </a:solidFill>
              </a:rPr>
              <a:t>sp</a:t>
            </a:r>
            <a:r>
              <a:rPr lang="cs-CZ" altLang="cs-CZ" sz="2400" dirty="0">
                <a:solidFill>
                  <a:srgbClr val="008273"/>
                </a:solidFill>
              </a:rPr>
              <a:t>. zn. IV. ÚS 2244/09 ze dne 20. 7. </a:t>
            </a:r>
            <a:r>
              <a:rPr lang="cs-CZ" altLang="cs-CZ" sz="2400" dirty="0" smtClean="0">
                <a:solidFill>
                  <a:srgbClr val="008273"/>
                </a:solidFill>
              </a:rPr>
              <a:t>2010</a:t>
            </a:r>
            <a:r>
              <a:rPr lang="cs-CZ" altLang="cs-CZ" sz="2400" dirty="0" smtClean="0"/>
              <a:t>: soud </a:t>
            </a:r>
            <a:r>
              <a:rPr lang="cs-CZ" altLang="cs-CZ" sz="2400" dirty="0"/>
              <a:t>zrušil předběžná opatření </a:t>
            </a:r>
            <a:r>
              <a:rPr lang="cs-CZ" altLang="cs-CZ" sz="2400" dirty="0" smtClean="0"/>
              <a:t>vydaná na </a:t>
            </a:r>
            <a:r>
              <a:rPr lang="cs-CZ" altLang="cs-CZ" sz="2400" dirty="0"/>
              <a:t>návrh OSPOD (odnětí novorozence matce a jeho umístění v kojeneckém ústavu z důvodu nevyhovujícího bydlení)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2400" dirty="0" smtClean="0">
                <a:solidFill>
                  <a:srgbClr val="008273"/>
                </a:solidFill>
              </a:rPr>
              <a:t>Nález </a:t>
            </a:r>
            <a:r>
              <a:rPr lang="cs-CZ" altLang="cs-CZ" sz="2400" dirty="0">
                <a:solidFill>
                  <a:srgbClr val="008273"/>
                </a:solidFill>
              </a:rPr>
              <a:t>ÚS </a:t>
            </a:r>
            <a:r>
              <a:rPr lang="cs-CZ" altLang="cs-CZ" sz="2400" dirty="0" err="1">
                <a:solidFill>
                  <a:srgbClr val="008273"/>
                </a:solidFill>
              </a:rPr>
              <a:t>sp</a:t>
            </a:r>
            <a:r>
              <a:rPr lang="cs-CZ" altLang="cs-CZ" sz="2400" dirty="0">
                <a:solidFill>
                  <a:srgbClr val="008273"/>
                </a:solidFill>
              </a:rPr>
              <a:t>. zn. II. ÚS 2546/10 ze dne 6. 9. </a:t>
            </a:r>
            <a:r>
              <a:rPr lang="cs-CZ" altLang="cs-CZ" sz="2400" dirty="0" smtClean="0">
                <a:solidFill>
                  <a:srgbClr val="008273"/>
                </a:solidFill>
              </a:rPr>
              <a:t>2011</a:t>
            </a:r>
            <a:r>
              <a:rPr lang="cs-CZ" altLang="cs-CZ" sz="2400" dirty="0" smtClean="0"/>
              <a:t>: </a:t>
            </a:r>
            <a:r>
              <a:rPr lang="cs-CZ" altLang="cs-CZ" sz="2400" dirty="0"/>
              <a:t>z</a:t>
            </a:r>
            <a:r>
              <a:rPr lang="cs-CZ" altLang="cs-CZ" sz="2400" dirty="0" smtClean="0"/>
              <a:t>ájem </a:t>
            </a:r>
            <a:r>
              <a:rPr lang="cs-CZ" altLang="cs-CZ" sz="2400" dirty="0"/>
              <a:t>dítěte, aby mělo zajištěnu kvalitní materiální péči, nemůže bez dalšího převážit nad jeho zájmem a právem být vychováváno vlastními </a:t>
            </a:r>
            <a:r>
              <a:rPr lang="cs-CZ" altLang="cs-CZ" sz="2400" dirty="0" smtClean="0"/>
              <a:t>rodiči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2400" dirty="0">
                <a:solidFill>
                  <a:srgbClr val="008273"/>
                </a:solidFill>
              </a:rPr>
              <a:t>Stanovisko NS č. j. </a:t>
            </a:r>
            <a:r>
              <a:rPr lang="cs-CZ" altLang="cs-CZ" sz="2400" dirty="0" err="1">
                <a:solidFill>
                  <a:srgbClr val="008273"/>
                </a:solidFill>
              </a:rPr>
              <a:t>Cpjn</a:t>
            </a:r>
            <a:r>
              <a:rPr lang="cs-CZ" altLang="cs-CZ" sz="2400" dirty="0">
                <a:solidFill>
                  <a:srgbClr val="008273"/>
                </a:solidFill>
              </a:rPr>
              <a:t> 202/2010 ze dne 8. 12. </a:t>
            </a:r>
            <a:r>
              <a:rPr lang="cs-CZ" altLang="cs-CZ" sz="2400" dirty="0" smtClean="0">
                <a:solidFill>
                  <a:srgbClr val="008273"/>
                </a:solidFill>
              </a:rPr>
              <a:t>2010</a:t>
            </a:r>
            <a:r>
              <a:rPr lang="cs-CZ" altLang="cs-CZ" sz="2400" dirty="0" smtClean="0"/>
              <a:t>:</a:t>
            </a:r>
            <a:r>
              <a:rPr lang="cs-CZ" altLang="cs-CZ" sz="2400" dirty="0" smtClean="0">
                <a:solidFill>
                  <a:srgbClr val="008273"/>
                </a:solidFill>
              </a:rPr>
              <a:t> </a:t>
            </a:r>
            <a:r>
              <a:rPr lang="cs-CZ" altLang="cs-CZ" sz="2400" dirty="0" smtClean="0"/>
              <a:t>důvodem pro nařízení </a:t>
            </a:r>
            <a:r>
              <a:rPr lang="cs-CZ" altLang="cs-CZ" sz="2400" dirty="0"/>
              <a:t>ústavní výchovy </a:t>
            </a:r>
            <a:r>
              <a:rPr lang="cs-CZ" altLang="cs-CZ" sz="2400" dirty="0" smtClean="0"/>
              <a:t>dítěte nemohou být samy o sobě materiální nedostatky rodiny, zvláště pak špatné bytové poměry</a:t>
            </a:r>
            <a:endParaRPr lang="cs-CZ" altLang="cs-CZ" sz="2400" dirty="0"/>
          </a:p>
          <a:p>
            <a:pPr>
              <a:spcBef>
                <a:spcPts val="1200"/>
              </a:spcBef>
              <a:spcAft>
                <a:spcPts val="800"/>
              </a:spcAft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0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Zákaz diskriminace v oblasti </a:t>
            </a:r>
            <a:r>
              <a:rPr lang="cs-CZ" dirty="0" smtClean="0"/>
              <a:t>bydlení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cs-CZ" sz="1400" b="1" dirty="0" smtClean="0"/>
              <a:t>Ustanovení § 1 odst. 1 ADZ: </a:t>
            </a:r>
            <a:r>
              <a:rPr lang="cs-CZ" sz="1400" dirty="0" smtClean="0"/>
              <a:t>přístup ke službám, do nichž je bydlení zahrnuto, je chráněn tehdy, je-li tato služba veřejnosti nabízena</a:t>
            </a:r>
          </a:p>
          <a:p>
            <a:endParaRPr lang="cs-CZ" sz="1400" dirty="0" smtClean="0"/>
          </a:p>
          <a:p>
            <a:pPr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altLang="cs-CZ" sz="1400" b="1" dirty="0"/>
              <a:t>Vlastnické právo (</a:t>
            </a:r>
            <a:r>
              <a:rPr lang="cs-CZ" altLang="cs-CZ" sz="1400" b="1" i="1" dirty="0"/>
              <a:t>ius </a:t>
            </a:r>
            <a:r>
              <a:rPr lang="cs-CZ" altLang="cs-CZ" sz="1400" b="1" i="1" dirty="0" err="1"/>
              <a:t>disponendi</a:t>
            </a:r>
            <a:r>
              <a:rPr lang="cs-CZ" altLang="cs-CZ" sz="1400" b="1" dirty="0"/>
              <a:t>) versus nabídka pronájmu určená veřejnosti (zprostředkování  </a:t>
            </a:r>
            <a:r>
              <a:rPr lang="cs-CZ" altLang="cs-CZ" sz="1400" b="1" dirty="0" smtClean="0"/>
              <a:t>služby): </a:t>
            </a:r>
            <a:r>
              <a:rPr lang="cs-CZ" altLang="cs-CZ" sz="1400" dirty="0" smtClean="0"/>
              <a:t>Nabídka </a:t>
            </a:r>
            <a:r>
              <a:rPr lang="cs-CZ" altLang="cs-CZ" sz="1400" dirty="0"/>
              <a:t>(inzerce) musí respektovat zásadu rovnosti a rovného přístupu (nesmí otevřeně ani skrytě vylučovat či znevýhodňovat určitou skupinu poptávajících podle některého ze „zakázaných důvodů</a:t>
            </a:r>
            <a:r>
              <a:rPr lang="cs-CZ" altLang="cs-CZ" sz="1400" dirty="0" smtClean="0"/>
              <a:t>“).</a:t>
            </a:r>
            <a:endParaRPr lang="cs-CZ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 smtClean="0"/>
              <a:t>Doporučení </a:t>
            </a:r>
            <a:r>
              <a:rPr lang="cs-CZ" sz="1400" b="1" i="1" dirty="0"/>
              <a:t>veřejného ochránce práv k naplňování práva na rovné zacházení s žadateli o pronájem obecního </a:t>
            </a:r>
            <a:r>
              <a:rPr lang="cs-CZ" sz="1400" b="1" i="1" dirty="0" smtClean="0"/>
              <a:t>bytu (2010)</a:t>
            </a:r>
            <a:r>
              <a:rPr lang="cs-CZ" sz="1400" b="1" dirty="0" smtClean="0"/>
              <a:t>: </a:t>
            </a:r>
            <a:r>
              <a:rPr lang="cs-CZ" sz="1400" u="sng" dirty="0"/>
              <a:t>z</a:t>
            </a:r>
            <a:r>
              <a:rPr lang="cs-CZ" sz="1400" u="sng" dirty="0" smtClean="0"/>
              <a:t>vláštní postavení obce jako pronajímatele</a:t>
            </a:r>
            <a:r>
              <a:rPr lang="cs-CZ" sz="1400" dirty="0" smtClean="0"/>
              <a:t> -  ú</a:t>
            </a:r>
            <a:r>
              <a:rPr lang="cs-CZ" altLang="cs-CZ" sz="1400" dirty="0" smtClean="0"/>
              <a:t>kol </a:t>
            </a:r>
            <a:r>
              <a:rPr lang="cs-CZ" altLang="cs-CZ" sz="1400" dirty="0"/>
              <a:t>obce pečovat v souladu s místními předpoklady a zvyklostmi o vytváření podmínek pro rozvoj sociální péče a </a:t>
            </a:r>
            <a:r>
              <a:rPr lang="cs-CZ" altLang="cs-CZ" sz="1400" b="1" dirty="0"/>
              <a:t>uspokojování potřeb svých občanů</a:t>
            </a:r>
            <a:r>
              <a:rPr lang="cs-CZ" altLang="cs-CZ" sz="1400" dirty="0"/>
              <a:t>. </a:t>
            </a:r>
            <a:r>
              <a:rPr lang="cs-CZ" altLang="cs-CZ" sz="1400" b="1" dirty="0">
                <a:solidFill>
                  <a:srgbClr val="FF0000"/>
                </a:solidFill>
              </a:rPr>
              <a:t>Jde</a:t>
            </a:r>
            <a:r>
              <a:rPr lang="cs-CZ" altLang="cs-CZ" sz="1400" dirty="0"/>
              <a:t> </a:t>
            </a:r>
            <a:r>
              <a:rPr lang="cs-CZ" altLang="cs-CZ" sz="1400" b="1" dirty="0">
                <a:solidFill>
                  <a:srgbClr val="FF0000"/>
                </a:solidFill>
              </a:rPr>
              <a:t>především</a:t>
            </a:r>
            <a:r>
              <a:rPr lang="cs-CZ" altLang="cs-CZ" sz="1400" dirty="0"/>
              <a:t> </a:t>
            </a:r>
            <a:r>
              <a:rPr lang="cs-CZ" altLang="cs-CZ" sz="1400" b="1" dirty="0">
                <a:solidFill>
                  <a:srgbClr val="FF0000"/>
                </a:solidFill>
              </a:rPr>
              <a:t>o</a:t>
            </a:r>
            <a:r>
              <a:rPr lang="cs-CZ" altLang="cs-CZ" sz="1400" dirty="0"/>
              <a:t> </a:t>
            </a:r>
            <a:r>
              <a:rPr lang="cs-CZ" altLang="cs-CZ" sz="1400" b="1" dirty="0">
                <a:solidFill>
                  <a:srgbClr val="FF0000"/>
                </a:solidFill>
              </a:rPr>
              <a:t>uspokojování potřeby </a:t>
            </a:r>
            <a:r>
              <a:rPr lang="cs-CZ" altLang="cs-CZ" sz="1400" b="1" dirty="0" smtClean="0">
                <a:solidFill>
                  <a:srgbClr val="FF0000"/>
                </a:solidFill>
              </a:rPr>
              <a:t>bydlení</a:t>
            </a:r>
            <a:r>
              <a:rPr lang="cs-CZ" altLang="cs-CZ" sz="1400" b="1" dirty="0" smtClean="0"/>
              <a:t>,</a:t>
            </a:r>
            <a:r>
              <a:rPr lang="cs-CZ" altLang="cs-CZ" sz="1400" dirty="0" smtClean="0"/>
              <a:t>… </a:t>
            </a:r>
            <a:r>
              <a:rPr lang="cs-CZ" altLang="cs-CZ" sz="1400" dirty="0"/>
              <a:t>(</a:t>
            </a:r>
            <a:r>
              <a:rPr lang="cs-CZ" altLang="cs-CZ" sz="1400" dirty="0" err="1"/>
              <a:t>ust</a:t>
            </a:r>
            <a:r>
              <a:rPr lang="cs-CZ" altLang="cs-CZ" sz="1400" dirty="0"/>
              <a:t>. § 35 odst. 2 zákona o obcích).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1400" dirty="0"/>
              <a:t>http://www.ochrance.cz/fileadmin/user_upload/DISKRIMINACE/Doporuceni/Obecni_byty.pdf</a:t>
            </a:r>
          </a:p>
          <a:p>
            <a:endParaRPr lang="cs-CZ" sz="18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3341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Kritéria pro přidělování bytů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cs-CZ" sz="1800" b="1" dirty="0"/>
              <a:t>M</a:t>
            </a:r>
            <a:r>
              <a:rPr lang="cs-CZ" sz="1800" b="1" dirty="0" smtClean="0"/>
              <a:t>usí být transparentní a veřejnosti volně dostupné</a:t>
            </a:r>
            <a:r>
              <a:rPr lang="cs-CZ" sz="1800" dirty="0" smtClean="0"/>
              <a:t>,</a:t>
            </a:r>
            <a:r>
              <a:rPr lang="cs-CZ" sz="1800" b="1" dirty="0" smtClean="0"/>
              <a:t> </a:t>
            </a:r>
            <a:r>
              <a:rPr lang="cs-CZ" sz="1800" dirty="0" smtClean="0"/>
              <a:t>nemohou být chráněna podle autorského zákona (zpráva ochránce 73/2012/DIS/ZO).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altLang="cs-CZ" sz="1800" b="1" dirty="0" smtClean="0"/>
              <a:t>Nesmí znevýhodňovat zranitelné skupiny podle ADZ, a to ani nepřímo. </a:t>
            </a:r>
            <a:r>
              <a:rPr lang="cs-CZ" altLang="cs-CZ" sz="1800" dirty="0" smtClean="0"/>
              <a:t>(Ke konstatování diskriminace postačuje pouhá hrozba potencionálního znevýhodnění Romů.)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sz="1800" b="1" dirty="0" smtClean="0"/>
              <a:t>Nesmí obsahovat pojmy, které jsou způsobilé zasáhnout do lidské důstojnosti </a:t>
            </a:r>
            <a:r>
              <a:rPr lang="cs-CZ" sz="1800" i="1" dirty="0" smtClean="0"/>
              <a:t>(např. vyloučení osob tzv. nepřizpůsobivých).</a:t>
            </a:r>
          </a:p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cs-CZ" sz="1800" b="1" dirty="0" smtClean="0"/>
              <a:t>Nesmí obsahovat segregační politiku </a:t>
            </a:r>
            <a:r>
              <a:rPr lang="cs-CZ" sz="1800" i="1" dirty="0" smtClean="0"/>
              <a:t>(např. podmínku, že kvalitní byty v centru jsou určeny pouze žadatelům, kteří řádně pracují)</a:t>
            </a:r>
            <a:endParaRPr lang="cs-CZ" sz="1800" b="1" i="1" dirty="0" smtClean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200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922442"/>
            <a:ext cx="5373312" cy="857250"/>
          </a:xfrm>
        </p:spPr>
        <p:txBody>
          <a:bodyPr>
            <a:normAutofit/>
          </a:bodyPr>
          <a:lstStyle/>
          <a:p>
            <a:r>
              <a:rPr lang="cs-CZ" dirty="0" smtClean="0"/>
              <a:t>Jak z důkazní nouze?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7824" y="1851670"/>
            <a:ext cx="5735248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Důkaz utajenou audionahrávkou</a:t>
            </a:r>
          </a:p>
          <a:p>
            <a:endParaRPr lang="cs-CZ" dirty="0"/>
          </a:p>
          <a:p>
            <a:r>
              <a:rPr lang="cs-CZ" dirty="0" smtClean="0"/>
              <a:t>Situační testování</a:t>
            </a:r>
          </a:p>
          <a:p>
            <a:pPr marL="514350" indent="-514350">
              <a:buFont typeface="+mj-lt"/>
              <a:buAutoNum type="romanLcPeriod"/>
            </a:pPr>
            <a:r>
              <a:rPr lang="cs-CZ" dirty="0" smtClean="0">
                <a:solidFill>
                  <a:srgbClr val="008273"/>
                </a:solidFill>
              </a:rPr>
              <a:t>Jak to funguje …</a:t>
            </a:r>
          </a:p>
          <a:p>
            <a:pPr marL="514350" indent="-514350">
              <a:buFont typeface="+mj-lt"/>
              <a:buAutoNum type="romanLcPeriod"/>
            </a:pPr>
            <a:r>
              <a:rPr lang="cs-CZ" dirty="0" smtClean="0">
                <a:solidFill>
                  <a:srgbClr val="008273"/>
                </a:solidFill>
              </a:rPr>
              <a:t>Využití v rámci činnosti ochránce</a:t>
            </a:r>
          </a:p>
          <a:p>
            <a:pPr marL="514350" indent="-514350">
              <a:buFont typeface="+mj-lt"/>
              <a:buAutoNum type="romanLcPeriod"/>
            </a:pPr>
            <a:r>
              <a:rPr lang="cs-CZ" dirty="0" smtClean="0">
                <a:solidFill>
                  <a:srgbClr val="008273"/>
                </a:solidFill>
              </a:rPr>
              <a:t>Příklady a zkušenosti ochránce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4767264"/>
            <a:ext cx="2996240" cy="273844"/>
          </a:xfrm>
        </p:spPr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1581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74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83518"/>
            <a:ext cx="8280920" cy="57606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Důkaz utajenou audionahrávkou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© Copyright Veřejný ochránce práv,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quarter" idx="11"/>
          </p:nvPr>
        </p:nvSpPr>
        <p:spPr>
          <a:xfrm>
            <a:off x="324000" y="1131590"/>
            <a:ext cx="8286780" cy="352839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Přípustnost ve správním řízení:</a:t>
            </a:r>
          </a:p>
          <a:p>
            <a:r>
              <a:rPr lang="cs-CZ" sz="1600" dirty="0" smtClean="0"/>
              <a:t>Rozsudek Nejvyššího správního soudu č.j</a:t>
            </a:r>
            <a:r>
              <a:rPr lang="cs-CZ" sz="1600" dirty="0"/>
              <a:t>. 1 </a:t>
            </a:r>
            <a:r>
              <a:rPr lang="cs-CZ" sz="1600" dirty="0" err="1"/>
              <a:t>Afs</a:t>
            </a:r>
            <a:r>
              <a:rPr lang="cs-CZ" sz="1600" dirty="0"/>
              <a:t> 60/2009 – 119 ze dne 5. listopadu </a:t>
            </a:r>
            <a:r>
              <a:rPr lang="cs-CZ" sz="1600" dirty="0" smtClean="0"/>
              <a:t>2009: </a:t>
            </a:r>
            <a:r>
              <a:rPr lang="cs-CZ" sz="1600" i="1" dirty="0">
                <a:solidFill>
                  <a:srgbClr val="FF0000"/>
                </a:solidFill>
              </a:rPr>
              <a:t>Důkaz audiovizuální nahrávkou pořízenou v utajení orgánem veřejné moci nebo v souvislosti s činností orgánu veřejné moci </a:t>
            </a:r>
            <a:r>
              <a:rPr lang="cs-CZ" sz="1600" i="1" dirty="0" smtClean="0">
                <a:solidFill>
                  <a:srgbClr val="FF0000"/>
                </a:solidFill>
              </a:rPr>
              <a:t>je </a:t>
            </a:r>
            <a:r>
              <a:rPr lang="cs-CZ" sz="1600" i="1" dirty="0">
                <a:solidFill>
                  <a:srgbClr val="FF0000"/>
                </a:solidFill>
              </a:rPr>
              <a:t>v řízení o správním trestání zásadně nepoužitelný</a:t>
            </a:r>
            <a:r>
              <a:rPr lang="cs-CZ" sz="1600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1600" dirty="0"/>
              <a:t>Rozhodnutí Nejvyššího správního soudu č.j. 2 As 45/2010 – 68 ze dne 18. listopadu </a:t>
            </a:r>
            <a:r>
              <a:rPr lang="cs-CZ" sz="1600" dirty="0" smtClean="0"/>
              <a:t>2011: </a:t>
            </a:r>
            <a:r>
              <a:rPr lang="cs-CZ" sz="1600" i="1" dirty="0" smtClean="0">
                <a:solidFill>
                  <a:srgbClr val="FF0000"/>
                </a:solidFill>
              </a:rPr>
              <a:t>I </a:t>
            </a:r>
            <a:r>
              <a:rPr lang="cs-CZ" sz="1600" i="1" dirty="0">
                <a:solidFill>
                  <a:srgbClr val="FF0000"/>
                </a:solidFill>
              </a:rPr>
              <a:t>za situace, kdy kamerový záznam pořízený soukromou osobou, který zasahuje do sféry osobnostních práv zaznamenané osoby, nebyl pořízen s jejím souhlasem či v souladu se zákonnými výjimkami, není jeho použitelnost pro potřeby dokazování ve správním řízení zcela vyloučena. V těchto případech je vždy nutno poměřit legitimitu cíle, kterého mělo být pořízením záznamu dosaženo, na straně jedné a přiměřenost užitého postupu na straně druhé. </a:t>
            </a:r>
            <a:endParaRPr lang="cs-CZ" sz="1600" i="1" dirty="0" smtClean="0">
              <a:solidFill>
                <a:srgbClr val="FF0000"/>
              </a:solidFill>
            </a:endParaRPr>
          </a:p>
          <a:p>
            <a:r>
              <a:rPr lang="cs-CZ" sz="1600" dirty="0" smtClean="0"/>
              <a:t>Rozhodnutí Nejvyššího správního soudu č.j. 8 </a:t>
            </a:r>
            <a:r>
              <a:rPr lang="cs-CZ" sz="1600" dirty="0" err="1" smtClean="0"/>
              <a:t>Afs</a:t>
            </a:r>
            <a:r>
              <a:rPr lang="cs-CZ" sz="1600" dirty="0" smtClean="0"/>
              <a:t> 40/2012 – 76 ze dne 31. října 2013: </a:t>
            </a:r>
            <a:r>
              <a:rPr lang="cs-CZ" sz="1600" i="1" dirty="0" smtClean="0">
                <a:solidFill>
                  <a:srgbClr val="FF0000"/>
                </a:solidFill>
              </a:rPr>
              <a:t>Důkaz není pořízený v závislosti na státní moci, pokud úřad soukromou osobu k pořízení záznamu nepověří, neiniciuje jeho uskutečnění a nijak nezasahuje do probíhajícího skutkového stavu. Je přípustné, pokud soukromá osoba úřad sama vyhledá a ten ji k pořízení nahrávky vyzve.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73993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hrance_prezentace_verze_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atum_x0020_vzniku xmlns="7aea5b64-986d-4ed0-9f25-146f1d978e9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4" ma:contentTypeDescription="Vytvořit nový dokument" ma:contentTypeScope="" ma:versionID="dcc6128f15bb73e67301b068d52033ce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4e0c4057c03dd2c7c9c20807d6e9694d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6C0E5A-992E-42E6-9F2B-D8E01465DC62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7aea5b64-986d-4ed0-9f25-146f1d978e98"/>
  </ds:schemaRefs>
</ds:datastoreItem>
</file>

<file path=customXml/itemProps2.xml><?xml version="1.0" encoding="utf-8"?>
<ds:datastoreItem xmlns:ds="http://schemas.openxmlformats.org/officeDocument/2006/customXml" ds:itemID="{63FC47B5-E5F0-4851-A071-57800FE9BB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265280-BEB3-4645-B4BE-15621170DA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Ochrance_prezentace_verze_A</Template>
  <TotalTime>3362</TotalTime>
  <Words>2299</Words>
  <Application>Microsoft Office PowerPoint</Application>
  <PresentationFormat>Předvádění na obrazovce (16:9)</PresentationFormat>
  <Paragraphs>125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Ochrance_prezentace_verze_A</vt:lpstr>
      <vt:lpstr>Diskriminace v oblasti bydlení</vt:lpstr>
      <vt:lpstr>Rovný přístup k bydlení a jeho poskytování</vt:lpstr>
      <vt:lpstr>Existuje právo na bydlení?</vt:lpstr>
      <vt:lpstr>Judikatura Evropského soudu pro lidská práva</vt:lpstr>
      <vt:lpstr>Judikatura Ústavního soudu a Nejvyššího soudu </vt:lpstr>
      <vt:lpstr>Zákaz diskriminace v oblasti bydlení</vt:lpstr>
      <vt:lpstr>Kritéria pro přidělování bytů</vt:lpstr>
      <vt:lpstr>Jak z důkazní nouze?</vt:lpstr>
      <vt:lpstr>Důkaz utajenou audionahrávkou</vt:lpstr>
      <vt:lpstr>Důkaz utajenou audionahrávkou</vt:lpstr>
      <vt:lpstr>Jak funguje situační testování</vt:lpstr>
      <vt:lpstr>Co na to soudy?</vt:lpstr>
      <vt:lpstr>Využití situačního testování v činnosti ochránce</vt:lpstr>
      <vt:lpstr>Příklady a zkušenosti ochránce se situačním testováním</vt:lpstr>
      <vt:lpstr>Případová studie</vt:lpstr>
      <vt:lpstr>Případy ochránce (233/2012/DIS)</vt:lpstr>
      <vt:lpstr>Případy ochránce (41/2013/DIS)</vt:lpstr>
      <vt:lpstr>Případy ochránce</vt:lpstr>
      <vt:lpstr>Případy ochránce (5/2013/DIS)</vt:lpstr>
      <vt:lpstr>Případy ochránce (169/2013/DIS)</vt:lpstr>
      <vt:lpstr>Případy ochránce (112/2012/DIS)</vt:lpstr>
      <vt:lpstr>Děkuji za pozornost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na rovné zacházení v pracovněprávních vztazích</dc:title>
  <dc:creator>Nehudková Eva Mgr.</dc:creator>
  <cp:lastModifiedBy>Nehudková Eva Mgr.</cp:lastModifiedBy>
  <cp:revision>174</cp:revision>
  <cp:lastPrinted>2014-03-21T08:47:15Z</cp:lastPrinted>
  <dcterms:created xsi:type="dcterms:W3CDTF">2014-03-11T10:24:17Z</dcterms:created>
  <dcterms:modified xsi:type="dcterms:W3CDTF">2015-04-21T12:40:32Z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