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63" r:id="rId5"/>
    <p:sldId id="282" r:id="rId6"/>
    <p:sldId id="288" r:id="rId7"/>
    <p:sldId id="291" r:id="rId8"/>
    <p:sldId id="292" r:id="rId9"/>
    <p:sldId id="294" r:id="rId10"/>
    <p:sldId id="295" r:id="rId11"/>
    <p:sldId id="283" r:id="rId12"/>
    <p:sldId id="297" r:id="rId13"/>
    <p:sldId id="301" r:id="rId14"/>
    <p:sldId id="303" r:id="rId15"/>
    <p:sldId id="304" r:id="rId16"/>
    <p:sldId id="299" r:id="rId17"/>
    <p:sldId id="300" r:id="rId18"/>
    <p:sldId id="305" r:id="rId19"/>
    <p:sldId id="306" r:id="rId20"/>
    <p:sldId id="307" r:id="rId21"/>
    <p:sldId id="309" r:id="rId22"/>
    <p:sldId id="310" r:id="rId23"/>
    <p:sldId id="281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2" autoAdjust="0"/>
  </p:normalViewPr>
  <p:slideViewPr>
    <p:cSldViewPr>
      <p:cViewPr>
        <p:scale>
          <a:sx n="100" d="100"/>
          <a:sy n="100" d="100"/>
        </p:scale>
        <p:origin x="-1104" y="-12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04BF5-BCA1-4150-9CCE-3E61108440AB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ADD58-1E5C-4A21-9E69-432E779958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85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562C-D2E0-4963-989E-13081D5744A2}" type="datetimeFigureOut">
              <a:rPr lang="cs-CZ" smtClean="0"/>
              <a:pPr/>
              <a:t>5.5.2015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9D439-B0CF-45F4-B3B7-E24C341E3A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61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41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911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554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911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A9D439-B0CF-45F4-B3B7-E24C341E3A6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5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486643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4000" y="2952001"/>
            <a:ext cx="8786874" cy="834196"/>
          </a:xfrm>
          <a:prstGeom prst="rect">
            <a:avLst/>
          </a:prstGeom>
        </p:spPr>
        <p:txBody>
          <a:bodyPr lIns="0">
            <a:normAutofit/>
          </a:bodyPr>
          <a:lstStyle>
            <a:lvl1pPr>
              <a:defRPr sz="32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4000" y="3744000"/>
            <a:ext cx="5576664" cy="5715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417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/>
          </a:p>
        </p:txBody>
      </p:sp>
      <p:sp>
        <p:nvSpPr>
          <p:cNvPr id="9" name="Zástupný symbol pro nadpis 1"/>
          <p:cNvSpPr>
            <a:spLocks noGrp="1"/>
          </p:cNvSpPr>
          <p:nvPr>
            <p:ph type="title"/>
          </p:nvPr>
        </p:nvSpPr>
        <p:spPr>
          <a:xfrm>
            <a:off x="324000" y="1714500"/>
            <a:ext cx="8462842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solidFill>
                  <a:srgbClr val="008273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0743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324000" y="2500324"/>
            <a:ext cx="8286780" cy="17859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text a 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4000" y="1643056"/>
            <a:ext cx="3962248" cy="78581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324000" y="2500313"/>
            <a:ext cx="3929062" cy="2000250"/>
          </a:xfrm>
        </p:spPr>
        <p:txBody>
          <a:bodyPr/>
          <a:lstStyle>
            <a:lvl2pPr marL="85725" indent="-85725">
              <a:buFontTx/>
              <a:buNone/>
              <a:defRPr sz="1600"/>
            </a:lvl2pPr>
            <a:lvl3pPr marL="85725" indent="-85725">
              <a:defRPr/>
            </a:lvl3pPr>
            <a:lvl4pPr marL="180975" indent="-95250">
              <a:defRPr/>
            </a:lvl4pPr>
            <a:lvl5pPr marL="266700" indent="-85725">
              <a:defRPr/>
            </a:lvl5pPr>
          </a:lstStyle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1026" name="Picture 2" descr="P:\Ochrance\2013_0320_PPT_prezentace\sablona_PPT\pozadi\foto_ochranc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2000" y="1440000"/>
            <a:ext cx="4431026" cy="271464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-18"/>
            <a:ext cx="9144000" cy="4866430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24000" y="4644000"/>
            <a:ext cx="3824064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rgbClr val="008273"/>
                </a:solidFill>
              </a:defRPr>
            </a:lvl1pPr>
          </a:lstStyle>
          <a:p>
            <a:r>
              <a:rPr lang="cs-CZ" dirty="0" smtClean="0"/>
              <a:t>Mgr. Ondřej Vala / 17. května, 2013. © Copyright Veřejný ochránce práv, 2013</a:t>
            </a:r>
            <a:endParaRPr lang="cs-CZ" dirty="0"/>
          </a:p>
        </p:txBody>
      </p:sp>
      <p:sp>
        <p:nvSpPr>
          <p:cNvPr id="11" name="Zástupný symbol pro nadpis 10"/>
          <p:cNvSpPr>
            <a:spLocks noGrp="1"/>
          </p:cNvSpPr>
          <p:nvPr>
            <p:ph type="title"/>
          </p:nvPr>
        </p:nvSpPr>
        <p:spPr>
          <a:xfrm>
            <a:off x="324000" y="1643056"/>
            <a:ext cx="8229600" cy="7858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idx="1"/>
          </p:nvPr>
        </p:nvSpPr>
        <p:spPr>
          <a:xfrm>
            <a:off x="324000" y="2428875"/>
            <a:ext cx="8229600" cy="1785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3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b="1" kern="1200">
          <a:solidFill>
            <a:srgbClr val="008273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o.ochrance.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bestpsdtohtml.com/wp-content/uploads/2012/12/Choose-logo-color-wisely.p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400" i="1" dirty="0"/>
              <a:t>Právní klinika diskriminace a rovné zacházení </a:t>
            </a:r>
            <a:r>
              <a:rPr lang="cs-CZ" sz="2400" i="1" dirty="0" smtClean="0"/>
              <a:t>II</a:t>
            </a:r>
            <a:endParaRPr lang="cs-CZ" sz="24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24000" y="3579862"/>
            <a:ext cx="8208440" cy="735642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sz="1700" b="1" dirty="0" smtClean="0"/>
              <a:t>Diskriminace v </a:t>
            </a:r>
            <a:r>
              <a:rPr lang="cs-CZ" sz="1700" b="1" dirty="0"/>
              <a:t>oblasti přístupu ke zdravotní péči a jejího </a:t>
            </a:r>
            <a:r>
              <a:rPr lang="cs-CZ" sz="1700" b="1" dirty="0" smtClean="0"/>
              <a:t>poskytování, 5. 5. 2015</a:t>
            </a:r>
          </a:p>
          <a:p>
            <a:r>
              <a:rPr lang="cs-CZ" dirty="0" smtClean="0"/>
              <a:t>Hana </a:t>
            </a:r>
            <a:r>
              <a:rPr lang="cs-CZ" dirty="0" err="1" smtClean="0"/>
              <a:t>Puzoňová</a:t>
            </a:r>
            <a:r>
              <a:rPr lang="cs-CZ" dirty="0" smtClean="0"/>
              <a:t>, </a:t>
            </a:r>
            <a:r>
              <a:rPr lang="cs-CZ" dirty="0" smtClean="0"/>
              <a:t>Kancelář veřejného ochránce práv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© Copyright Veřejný ochránce práv, 2015</a:t>
            </a:r>
          </a:p>
        </p:txBody>
      </p:sp>
    </p:spTree>
    <p:extLst>
      <p:ext uri="{BB962C8B-B14F-4D97-AF65-F5344CB8AC3E}">
        <p14:creationId xmlns:p14="http://schemas.microsoft.com/office/powerpoint/2010/main" val="7746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1. Odmítnutí nevidomé ženy jako dárkyně krve (161/2011/DIS) – reálný případ, ze kterého vycházela případová studie 1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1900" b="0" i="1" dirty="0" smtClean="0">
                <a:solidFill>
                  <a:schemeClr val="tx1"/>
                </a:solidFill>
              </a:rPr>
              <a:t>I</a:t>
            </a:r>
            <a:r>
              <a:rPr lang="cs-CZ" sz="1900" b="0" i="1" dirty="0">
                <a:solidFill>
                  <a:schemeClr val="tx1"/>
                </a:solidFill>
              </a:rPr>
              <a:t>. </a:t>
            </a:r>
            <a:r>
              <a:rPr lang="cs-CZ" sz="1900" i="1" dirty="0">
                <a:solidFill>
                  <a:schemeClr val="tx1"/>
                </a:solidFill>
              </a:rPr>
              <a:t>Paušální odmítnutí </a:t>
            </a:r>
            <a:r>
              <a:rPr lang="cs-CZ" sz="1900" b="0" i="1" dirty="0">
                <a:solidFill>
                  <a:schemeClr val="tx1"/>
                </a:solidFill>
              </a:rPr>
              <a:t>zájemců o dárcovství krve z důvodu zdravotního postižení představuje </a:t>
            </a:r>
            <a:r>
              <a:rPr lang="cs-CZ" sz="1900" i="1" dirty="0">
                <a:solidFill>
                  <a:schemeClr val="tx1"/>
                </a:solidFill>
              </a:rPr>
              <a:t>přímou diskriminaci v oblasti zdravotní péče</a:t>
            </a:r>
            <a:r>
              <a:rPr lang="cs-CZ" sz="1900" b="0" i="1" dirty="0">
                <a:solidFill>
                  <a:schemeClr val="tx1"/>
                </a:solidFill>
              </a:rPr>
              <a:t>. Posuzování způsobilosti dárce by mělo probíhat individuálně a s důrazem na vyloučení dárců, kde objektivně existuje zdravotní riziko pro příjemce krve nebo pro ně samotné.</a:t>
            </a:r>
          </a:p>
          <a:p>
            <a:pPr>
              <a:spcBef>
                <a:spcPts val="600"/>
              </a:spcBef>
            </a:pPr>
            <a:endParaRPr lang="cs-CZ" altLang="cs-CZ" sz="12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1. Odmítnutí nevidomé ženy jako dárkyně krve (161/2011/DIS) – reálný případ, ze kterého vycházela případová studie</a:t>
            </a:r>
          </a:p>
          <a:p>
            <a:pPr marL="0" indent="0" algn="just">
              <a:buNone/>
            </a:pPr>
            <a:r>
              <a:rPr lang="cs-CZ" sz="1750" b="0" i="1" dirty="0">
                <a:solidFill>
                  <a:schemeClr val="tx1"/>
                </a:solidFill>
              </a:rPr>
              <a:t>II. Bezpečnost dárce, ochrana zdraví příjemce krve či personální a časové zatížení zařízení transfuzní služby jsou cíli, které </a:t>
            </a:r>
            <a:r>
              <a:rPr lang="cs-CZ" sz="1750" i="1" dirty="0">
                <a:solidFill>
                  <a:schemeClr val="tx1"/>
                </a:solidFill>
              </a:rPr>
              <a:t>by mohly rozdílné zacházení ospravedlnit</a:t>
            </a:r>
            <a:r>
              <a:rPr lang="cs-CZ" sz="1750" b="0" i="1" dirty="0">
                <a:solidFill>
                  <a:schemeClr val="tx1"/>
                </a:solidFill>
              </a:rPr>
              <a:t>, </a:t>
            </a:r>
            <a:r>
              <a:rPr lang="cs-CZ" sz="1750" i="1" dirty="0">
                <a:solidFill>
                  <a:schemeClr val="tx1"/>
                </a:solidFill>
              </a:rPr>
              <a:t>neboť jsou legitimní</a:t>
            </a:r>
            <a:r>
              <a:rPr lang="cs-CZ" sz="1750" b="0" i="1" dirty="0">
                <a:solidFill>
                  <a:schemeClr val="tx1"/>
                </a:solidFill>
              </a:rPr>
              <a:t>. Prostředky užité k jejich dosažení (paušální odmítnutí celé skupiny lidí se zdravotním postižením) však </a:t>
            </a:r>
            <a:r>
              <a:rPr lang="cs-CZ" sz="1750" i="1" dirty="0">
                <a:solidFill>
                  <a:schemeClr val="tx1"/>
                </a:solidFill>
              </a:rPr>
              <a:t>nejsou přiměřené ani nezbytné</a:t>
            </a:r>
            <a:r>
              <a:rPr lang="cs-CZ" sz="1750" b="0" i="1" dirty="0">
                <a:solidFill>
                  <a:schemeClr val="tx1"/>
                </a:solidFill>
              </a:rPr>
              <a:t>, a tudíž </a:t>
            </a:r>
            <a:r>
              <a:rPr lang="cs-CZ" sz="1750" i="1" dirty="0">
                <a:solidFill>
                  <a:schemeClr val="tx1"/>
                </a:solidFill>
              </a:rPr>
              <a:t>vylučují ospravedlnění rozdílného zacházení na základě zdravotního postižení</a:t>
            </a:r>
            <a:r>
              <a:rPr lang="cs-CZ" sz="1750" b="0" i="1" dirty="0">
                <a:solidFill>
                  <a:schemeClr val="tx1"/>
                </a:solidFill>
              </a:rPr>
              <a:t> (§ 7 odst. 1 antidiskriminačního zákona). Zpochybňování mentální kompetence nevidomého dárce zhodnotit rizika spojená s darováním krve umocňuje zásah do jeho důstojnosti</a:t>
            </a:r>
            <a:r>
              <a:rPr lang="cs-CZ" sz="1750" b="0" i="1" dirty="0" smtClean="0">
                <a:solidFill>
                  <a:schemeClr val="tx1"/>
                </a:solidFill>
              </a:rPr>
              <a:t>.</a:t>
            </a:r>
            <a:endParaRPr lang="cs-CZ" sz="1750" b="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5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dirty="0">
                <a:solidFill>
                  <a:srgbClr val="C00000"/>
                </a:solidFill>
              </a:rPr>
              <a:t>2</a:t>
            </a:r>
            <a:r>
              <a:rPr lang="cs-CZ" sz="2000" dirty="0" smtClean="0">
                <a:solidFill>
                  <a:srgbClr val="C00000"/>
                </a:solidFill>
              </a:rPr>
              <a:t>. Odmítnutí zařadit muže do programu dárcovství krevní plazmy pro jeho sexuální orientaci (75/2011/DIS)</a:t>
            </a:r>
          </a:p>
          <a:p>
            <a:pPr marL="0" indent="0" algn="just">
              <a:spcBef>
                <a:spcPts val="450"/>
              </a:spcBef>
              <a:buNone/>
            </a:pPr>
            <a:r>
              <a:rPr lang="cs-CZ" sz="1750" b="0" i="1" dirty="0" smtClean="0">
                <a:solidFill>
                  <a:schemeClr val="tx1"/>
                </a:solidFill>
              </a:rPr>
              <a:t>I. Při hodnocení vhodnosti dárce krve, resp. krevní plazmy, je nezbytné odlišovat sexuální orientaci jednotlivce a jeho sexuální chování. Sexuální orientace nepodmiňuje rizikové sexuální chování.</a:t>
            </a:r>
          </a:p>
          <a:p>
            <a:pPr marL="0" indent="0" algn="just">
              <a:buNone/>
            </a:pPr>
            <a:r>
              <a:rPr lang="cs-CZ" sz="1750" b="0" i="1" dirty="0" smtClean="0">
                <a:solidFill>
                  <a:schemeClr val="tx1"/>
                </a:solidFill>
              </a:rPr>
              <a:t>II</a:t>
            </a:r>
            <a:r>
              <a:rPr lang="cs-CZ" sz="1750" b="0" i="1" dirty="0">
                <a:solidFill>
                  <a:schemeClr val="tx1"/>
                </a:solidFill>
              </a:rPr>
              <a:t>. Vyloučení zájemce z dárcovství krve s odkazem na jeho sexuální orientaci lze proto považovat za </a:t>
            </a:r>
            <a:r>
              <a:rPr lang="cs-CZ" sz="1750" i="1" dirty="0">
                <a:solidFill>
                  <a:schemeClr val="tx1"/>
                </a:solidFill>
              </a:rPr>
              <a:t>přímou diskriminaci ve smyslu § 2 odst. 3 antidiskriminačního zákona</a:t>
            </a:r>
            <a:r>
              <a:rPr lang="cs-CZ" sz="1750" b="0" i="1" dirty="0">
                <a:solidFill>
                  <a:schemeClr val="tx1"/>
                </a:solidFill>
              </a:rPr>
              <a:t>. Pokud ovšem pro vyloučení jednotlivce hovoří jeho objektivně rizikové sexuální chování, lze jeho nepřijetí pro dárcovství krevní plazmy vnímat </a:t>
            </a:r>
            <a:r>
              <a:rPr lang="cs-CZ" sz="1750" i="1" dirty="0">
                <a:solidFill>
                  <a:schemeClr val="tx1"/>
                </a:solidFill>
              </a:rPr>
              <a:t>jako legitimní.</a:t>
            </a:r>
          </a:p>
        </p:txBody>
      </p:sp>
    </p:spTree>
    <p:extLst>
      <p:ext uri="{BB962C8B-B14F-4D97-AF65-F5344CB8AC3E}">
        <p14:creationId xmlns:p14="http://schemas.microsoft.com/office/powerpoint/2010/main" val="25879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568952" cy="785818"/>
          </a:xfrm>
        </p:spPr>
        <p:txBody>
          <a:bodyPr>
            <a:normAutofit/>
          </a:bodyPr>
          <a:lstStyle/>
          <a:p>
            <a:r>
              <a:rPr lang="cs-CZ" dirty="0" smtClean="0"/>
              <a:t>Případová studie 2 – asistenční psi v lázních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24464" cy="288032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1900" dirty="0">
                <a:solidFill>
                  <a:schemeClr val="tx1"/>
                </a:solidFill>
              </a:rPr>
              <a:t>Otázky k případu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700" b="0" i="1" dirty="0">
                <a:solidFill>
                  <a:schemeClr val="tx1"/>
                </a:solidFill>
              </a:rPr>
              <a:t>Vztáhne se na lázně </a:t>
            </a:r>
            <a:r>
              <a:rPr lang="cs-CZ" sz="1700" b="0" i="1" dirty="0" err="1" smtClean="0">
                <a:solidFill>
                  <a:schemeClr val="tx1"/>
                </a:solidFill>
              </a:rPr>
              <a:t>ust</a:t>
            </a:r>
            <a:r>
              <a:rPr lang="cs-CZ" sz="1700" b="0" i="1" dirty="0" smtClean="0">
                <a:solidFill>
                  <a:schemeClr val="tx1"/>
                </a:solidFill>
              </a:rPr>
              <a:t>. § 30 </a:t>
            </a:r>
            <a:r>
              <a:rPr lang="cs-CZ" sz="1700" b="0" i="1" dirty="0">
                <a:solidFill>
                  <a:schemeClr val="tx1"/>
                </a:solidFill>
              </a:rPr>
              <a:t>odst. </a:t>
            </a:r>
            <a:r>
              <a:rPr lang="cs-CZ" sz="1700" b="0" i="1" dirty="0" smtClean="0">
                <a:solidFill>
                  <a:schemeClr val="tx1"/>
                </a:solidFill>
              </a:rPr>
              <a:t>3 zákona o </a:t>
            </a:r>
            <a:r>
              <a:rPr lang="cs-CZ" sz="1700" b="0" i="1" dirty="0">
                <a:solidFill>
                  <a:schemeClr val="tx1"/>
                </a:solidFill>
              </a:rPr>
              <a:t>zdravotních </a:t>
            </a:r>
            <a:r>
              <a:rPr lang="cs-CZ" sz="1700" b="0" i="1" dirty="0" smtClean="0">
                <a:solidFill>
                  <a:schemeClr val="tx1"/>
                </a:solidFill>
              </a:rPr>
              <a:t>službách? </a:t>
            </a:r>
            <a:r>
              <a:rPr lang="cs-CZ" sz="1700" b="0" i="1" dirty="0">
                <a:solidFill>
                  <a:schemeClr val="tx1"/>
                </a:solidFill>
              </a:rPr>
              <a:t>Odůvodněte. Pokud ano, postupují lázně v souladu s tímto ustanovením?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700" b="0" i="1" dirty="0">
                <a:solidFill>
                  <a:schemeClr val="tx1"/>
                </a:solidFill>
              </a:rPr>
              <a:t>Mohl pan Adam řešit situaci i jinak? Napadá Vás, kam jinam by se mohl v této věci obrátit?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700" b="0" i="1" dirty="0">
                <a:solidFill>
                  <a:schemeClr val="tx1"/>
                </a:solidFill>
              </a:rPr>
              <a:t>Může se jednat o diskriminaci? Pokud ano, určete oblast diskriminace a uveďte, o kterou formu (či formy) diskriminace se mohlo jednat.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700" b="0" i="1" dirty="0">
                <a:solidFill>
                  <a:schemeClr val="tx1"/>
                </a:solidFill>
              </a:rPr>
              <a:t>Může být jednání lázní ospravedlnitelné? Pokud ano, vysvětlete. Pokuste se provést test diskriminace.</a:t>
            </a: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679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dirty="0" smtClean="0">
                <a:solidFill>
                  <a:schemeClr val="tx1"/>
                </a:solidFill>
              </a:rPr>
              <a:t>Ustanovení § 30 odst. 3 zákona o zdravotních službách:</a:t>
            </a:r>
          </a:p>
          <a:p>
            <a:pPr marL="180975" lvl="1" indent="0" algn="just">
              <a:spcBef>
                <a:spcPts val="600"/>
              </a:spcBef>
              <a:buNone/>
            </a:pPr>
            <a:r>
              <a:rPr lang="cs-CZ" altLang="cs-CZ" sz="1800" i="1" dirty="0" smtClean="0"/>
              <a:t>„</a:t>
            </a:r>
            <a:r>
              <a:rPr lang="cs-CZ" sz="1800" i="1" dirty="0"/>
              <a:t>Pacient se smyslovým nebo tělesným postižením, který využívá psa se speciálním výcvikem, </a:t>
            </a:r>
            <a:r>
              <a:rPr lang="cs-CZ" sz="1800" b="1" i="1" dirty="0">
                <a:solidFill>
                  <a:srgbClr val="C00000"/>
                </a:solidFill>
              </a:rPr>
              <a:t>má právo </a:t>
            </a:r>
            <a:r>
              <a:rPr lang="cs-CZ" sz="1800" dirty="0"/>
              <a:t>s </a:t>
            </a:r>
            <a:r>
              <a:rPr lang="cs-CZ" sz="1800" i="1" dirty="0"/>
              <a:t>ohledem na svůj aktuální zdravotní stav </a:t>
            </a:r>
            <a:r>
              <a:rPr lang="cs-CZ" sz="1800" b="1" i="1" dirty="0">
                <a:solidFill>
                  <a:srgbClr val="C00000"/>
                </a:solidFill>
              </a:rPr>
              <a:t>na doprovod a přítomnost psa u sebe ve zdravotnickém zařízení</a:t>
            </a:r>
            <a:r>
              <a:rPr lang="cs-CZ" sz="1800" i="1" dirty="0">
                <a:solidFill>
                  <a:srgbClr val="C00000"/>
                </a:solidFill>
              </a:rPr>
              <a:t>, </a:t>
            </a:r>
            <a:r>
              <a:rPr lang="cs-CZ" sz="1800" b="1" i="1" dirty="0">
                <a:solidFill>
                  <a:srgbClr val="C00000"/>
                </a:solidFill>
              </a:rPr>
              <a:t>a to způsobem stanoveným vnitřním řádem tak, aby nebyla porušována práva ostatních pacientů</a:t>
            </a:r>
            <a:r>
              <a:rPr lang="cs-CZ" sz="1800" i="1" dirty="0"/>
              <a:t>, nestanoví-li jiný právní předpis jinak; to neplatí, jde-li o osoby ve výkonu vazby, trestu odnětí svobody nebo zabezpečovací detence. Psem se speciálním výcvikem se pro potřeby věty první rozumí vodicí pes nebo asistenční pes</a:t>
            </a:r>
            <a:r>
              <a:rPr lang="cs-CZ" sz="1800" i="1" dirty="0" smtClean="0"/>
              <a:t>.“</a:t>
            </a:r>
            <a:endParaRPr lang="cs-CZ" altLang="cs-CZ" sz="18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6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0831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3. O</a:t>
            </a:r>
            <a:r>
              <a:rPr lang="pt-BR" sz="2000" dirty="0" smtClean="0">
                <a:solidFill>
                  <a:srgbClr val="C00000"/>
                </a:solidFill>
              </a:rPr>
              <a:t>dmítnutí </a:t>
            </a:r>
            <a:r>
              <a:rPr lang="pt-BR" sz="2000" dirty="0">
                <a:solidFill>
                  <a:srgbClr val="C00000"/>
                </a:solidFill>
              </a:rPr>
              <a:t>pacientů na základě etnicity v zubní </a:t>
            </a:r>
            <a:r>
              <a:rPr lang="pt-BR" sz="2000" dirty="0" smtClean="0">
                <a:solidFill>
                  <a:srgbClr val="C00000"/>
                </a:solidFill>
              </a:rPr>
              <a:t>ordinaci</a:t>
            </a:r>
            <a:r>
              <a:rPr lang="cs-CZ" sz="2000" dirty="0" smtClean="0">
                <a:solidFill>
                  <a:srgbClr val="C00000"/>
                </a:solidFill>
              </a:rPr>
              <a:t> (67/2012/DIS)</a:t>
            </a:r>
          </a:p>
          <a:p>
            <a:pPr marL="0" indent="0" algn="just">
              <a:spcBef>
                <a:spcPts val="450"/>
              </a:spcBef>
              <a:buNone/>
            </a:pPr>
            <a:r>
              <a:rPr lang="cs-CZ" sz="1750" b="0" i="1" dirty="0">
                <a:solidFill>
                  <a:schemeClr val="tx1"/>
                </a:solidFill>
              </a:rPr>
              <a:t>I. Lékař má právo odmítnout pacienta či pacientku </a:t>
            </a:r>
            <a:r>
              <a:rPr lang="cs-CZ" sz="1750" i="1" dirty="0">
                <a:solidFill>
                  <a:schemeClr val="tx1"/>
                </a:solidFill>
              </a:rPr>
              <a:t>pouze z důvodů vymezených zákonem</a:t>
            </a:r>
            <a:r>
              <a:rPr lang="cs-CZ" sz="1750" b="0" i="1" dirty="0">
                <a:solidFill>
                  <a:schemeClr val="tx1"/>
                </a:solidFill>
              </a:rPr>
              <a:t>, nemůže se přitom rozhodnout až při osobním kontaktu s pacientem či pacientkou, zda je přijme k registraci. </a:t>
            </a:r>
          </a:p>
          <a:p>
            <a:pPr marL="0" indent="0" algn="just">
              <a:spcBef>
                <a:spcPts val="450"/>
              </a:spcBef>
              <a:buNone/>
            </a:pPr>
            <a:r>
              <a:rPr lang="cs-CZ" sz="1750" b="0" i="1" dirty="0">
                <a:solidFill>
                  <a:schemeClr val="tx1"/>
                </a:solidFill>
              </a:rPr>
              <a:t>II. </a:t>
            </a:r>
            <a:r>
              <a:rPr lang="cs-CZ" sz="1750" i="1" dirty="0">
                <a:solidFill>
                  <a:schemeClr val="tx1"/>
                </a:solidFill>
              </a:rPr>
              <a:t>Jako důkaz v soudním řízení lze použít nahrávky jednání s lékařkou i záznam telefonického hovoru</a:t>
            </a:r>
            <a:r>
              <a:rPr lang="cs-CZ" sz="1750" b="0" i="1" dirty="0">
                <a:solidFill>
                  <a:schemeClr val="tx1"/>
                </a:solidFill>
              </a:rPr>
              <a:t> při vyjednávání o možné návštěvě, neboť se </a:t>
            </a:r>
            <a:r>
              <a:rPr lang="cs-CZ" sz="1750" i="1" dirty="0">
                <a:solidFill>
                  <a:schemeClr val="tx1"/>
                </a:solidFill>
              </a:rPr>
              <a:t>nejedná o projevy osobní povahy</a:t>
            </a:r>
            <a:r>
              <a:rPr lang="cs-CZ" sz="1750" i="1" dirty="0" smtClean="0">
                <a:solidFill>
                  <a:schemeClr val="tx1"/>
                </a:solidFill>
              </a:rPr>
              <a:t>.</a:t>
            </a:r>
            <a:endParaRPr lang="cs-CZ" sz="175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0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73630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3. O</a:t>
            </a:r>
            <a:r>
              <a:rPr lang="pt-BR" sz="2000" dirty="0" smtClean="0">
                <a:solidFill>
                  <a:srgbClr val="C00000"/>
                </a:solidFill>
              </a:rPr>
              <a:t>dmítnutí </a:t>
            </a:r>
            <a:r>
              <a:rPr lang="pt-BR" sz="2000" dirty="0">
                <a:solidFill>
                  <a:srgbClr val="C00000"/>
                </a:solidFill>
              </a:rPr>
              <a:t>pacientů na základě etnicity v zubní </a:t>
            </a:r>
            <a:r>
              <a:rPr lang="pt-BR" sz="2000" dirty="0" smtClean="0">
                <a:solidFill>
                  <a:srgbClr val="C00000"/>
                </a:solidFill>
              </a:rPr>
              <a:t>ordinaci</a:t>
            </a:r>
            <a:r>
              <a:rPr lang="cs-CZ" sz="2000" dirty="0" smtClean="0">
                <a:solidFill>
                  <a:srgbClr val="C00000"/>
                </a:solidFill>
              </a:rPr>
              <a:t> (67/2012/DIS)</a:t>
            </a:r>
          </a:p>
          <a:p>
            <a:pPr marL="0" indent="0" algn="just">
              <a:spcBef>
                <a:spcPts val="450"/>
              </a:spcBef>
              <a:buNone/>
            </a:pPr>
            <a:r>
              <a:rPr lang="cs-CZ" sz="1750" b="0" i="1" dirty="0" smtClean="0">
                <a:solidFill>
                  <a:schemeClr val="tx1"/>
                </a:solidFill>
              </a:rPr>
              <a:t>III</a:t>
            </a:r>
            <a:r>
              <a:rPr lang="cs-CZ" sz="1750" b="0" i="1" dirty="0">
                <a:solidFill>
                  <a:schemeClr val="tx1"/>
                </a:solidFill>
              </a:rPr>
              <a:t>. Protože diskriminace z důvodu etnicity představuje značný zásah do důstojnosti, má oběť </a:t>
            </a:r>
            <a:r>
              <a:rPr lang="cs-CZ" sz="1750" i="1" dirty="0">
                <a:solidFill>
                  <a:schemeClr val="tx1"/>
                </a:solidFill>
              </a:rPr>
              <a:t>právo na náhradu nemajetkové újmy v penězích</a:t>
            </a:r>
            <a:r>
              <a:rPr lang="cs-CZ" sz="1750" b="0" i="1" dirty="0">
                <a:solidFill>
                  <a:schemeClr val="tx1"/>
                </a:solidFill>
              </a:rPr>
              <a:t>, </a:t>
            </a:r>
            <a:r>
              <a:rPr lang="cs-CZ" sz="1750" i="1" dirty="0">
                <a:solidFill>
                  <a:schemeClr val="tx1"/>
                </a:solidFill>
              </a:rPr>
              <a:t>a to i v případě, že se na možné diskriminační jednání připravila a na místě si opatřila, v rámci realizace situačního </a:t>
            </a:r>
            <a:r>
              <a:rPr lang="cs-CZ" sz="1750" i="1" dirty="0" err="1">
                <a:solidFill>
                  <a:schemeClr val="tx1"/>
                </a:solidFill>
              </a:rPr>
              <a:t>testingu</a:t>
            </a:r>
            <a:r>
              <a:rPr lang="cs-CZ" sz="1750" i="1" dirty="0">
                <a:solidFill>
                  <a:schemeClr val="tx1"/>
                </a:solidFill>
              </a:rPr>
              <a:t>, důkaz ve formě audiovizuální nahrávky.</a:t>
            </a:r>
          </a:p>
        </p:txBody>
      </p:sp>
    </p:spTree>
    <p:extLst>
      <p:ext uri="{BB962C8B-B14F-4D97-AF65-F5344CB8AC3E}">
        <p14:creationId xmlns:p14="http://schemas.microsoft.com/office/powerpoint/2010/main" val="416287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4. Odmítnutí registrace nenarozeného dítěte dětskou lékařkou z důvodu matčina postoje k povinnému očkování dětí (4/2013/DIS)</a:t>
            </a:r>
          </a:p>
          <a:p>
            <a:pPr marL="0" indent="0" algn="just">
              <a:buNone/>
            </a:pPr>
            <a:r>
              <a:rPr lang="cs-CZ" sz="1750" b="0" i="1" dirty="0">
                <a:solidFill>
                  <a:schemeClr val="tx1"/>
                </a:solidFill>
              </a:rPr>
              <a:t>I. Světonázor, jakožto zakázaný diskriminační důvod (§ 2 odst. 3 antidiskriminačního zákona), je komplementární ke kategorii víra a náboženství, a proto zahrnuje zejména absenci víry v metafyzické síly či bytosti (ateismus). V širším pojetí světonázor splývá se životní filosofií, tedy představami o fundamentálních aspektech lidské existence. Světonázor proto musí mít náboženský, jinak spirituální, filozofický, či etický kontext, jinými slovy jde o komplexní pohled na otázky bytí a jsoucna. </a:t>
            </a:r>
            <a:r>
              <a:rPr lang="cs-CZ" sz="1750" i="1" dirty="0">
                <a:solidFill>
                  <a:schemeClr val="tx1"/>
                </a:solidFill>
              </a:rPr>
              <a:t>Samotné odmítání očkování, aniž je projevem širší filosofie či víry, není chráněným světonázorem.</a:t>
            </a:r>
          </a:p>
        </p:txBody>
      </p:sp>
    </p:spTree>
    <p:extLst>
      <p:ext uri="{BB962C8B-B14F-4D97-AF65-F5344CB8AC3E}">
        <p14:creationId xmlns:p14="http://schemas.microsoft.com/office/powerpoint/2010/main" val="8921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4. Odmítnutí registrace nenarozeného dítěte dětskou lékařkou z důvodu matčina postoje k povinnému očkování dětí (4/2013/DIS)</a:t>
            </a:r>
          </a:p>
          <a:p>
            <a:pPr marL="0" indent="0">
              <a:buNone/>
            </a:pPr>
            <a:r>
              <a:rPr lang="cs-CZ" sz="1750" b="0" i="1" dirty="0">
                <a:solidFill>
                  <a:schemeClr val="tx1"/>
                </a:solidFill>
              </a:rPr>
              <a:t>II. Účelem </a:t>
            </a:r>
            <a:r>
              <a:rPr lang="cs-CZ" sz="1750" i="1" dirty="0">
                <a:solidFill>
                  <a:schemeClr val="tx1"/>
                </a:solidFill>
              </a:rPr>
              <a:t>institutu výhrady svědomí </a:t>
            </a:r>
            <a:r>
              <a:rPr lang="cs-CZ" sz="1750" b="0" i="1" dirty="0">
                <a:solidFill>
                  <a:schemeClr val="tx1"/>
                </a:solidFill>
              </a:rPr>
              <a:t>(§ 50 odst. 2 zákona o zdravotních službách) je </a:t>
            </a:r>
            <a:r>
              <a:rPr lang="cs-CZ" sz="1750" i="1" dirty="0">
                <a:solidFill>
                  <a:schemeClr val="tx1"/>
                </a:solidFill>
              </a:rPr>
              <a:t>poskytnout ochranu svědomí a náboženskému vyznání lékaře</a:t>
            </a:r>
            <a:r>
              <a:rPr lang="cs-CZ" sz="1750" b="0" i="1" dirty="0">
                <a:solidFill>
                  <a:schemeClr val="tx1"/>
                </a:solidFill>
              </a:rPr>
              <a:t>. Výhradu svědomí proto lékař může uplatnit </a:t>
            </a:r>
            <a:r>
              <a:rPr lang="cs-CZ" sz="1750" i="1" dirty="0">
                <a:solidFill>
                  <a:schemeClr val="tx1"/>
                </a:solidFill>
              </a:rPr>
              <a:t>pouze ve vztahu ke konkrétní zdravotní službě (zákroku)</a:t>
            </a:r>
            <a:r>
              <a:rPr lang="cs-CZ" sz="1750" b="0" i="1" dirty="0">
                <a:solidFill>
                  <a:schemeClr val="tx1"/>
                </a:solidFill>
              </a:rPr>
              <a:t>, </a:t>
            </a:r>
            <a:r>
              <a:rPr lang="cs-CZ" sz="1750" i="1" dirty="0">
                <a:solidFill>
                  <a:schemeClr val="tx1"/>
                </a:solidFill>
              </a:rPr>
              <a:t>nikoliv proti dlouhodobé činnosti</a:t>
            </a:r>
            <a:r>
              <a:rPr lang="cs-CZ" sz="1750" b="0" i="1" dirty="0">
                <a:solidFill>
                  <a:schemeClr val="tx1"/>
                </a:solidFill>
              </a:rPr>
              <a:t>, např. péči o pacienta.</a:t>
            </a:r>
          </a:p>
        </p:txBody>
      </p:sp>
    </p:spTree>
    <p:extLst>
      <p:ext uri="{BB962C8B-B14F-4D97-AF65-F5344CB8AC3E}">
        <p14:creationId xmlns:p14="http://schemas.microsoft.com/office/powerpoint/2010/main" val="415279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Kazuistika - případy řešené VOP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948014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23678"/>
            <a:ext cx="8496472" cy="288032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450"/>
              </a:spcBef>
              <a:spcAft>
                <a:spcPts val="600"/>
              </a:spcAft>
              <a:buNone/>
            </a:pPr>
            <a:r>
              <a:rPr lang="cs-CZ" sz="2000" dirty="0" smtClean="0">
                <a:solidFill>
                  <a:srgbClr val="C00000"/>
                </a:solidFill>
              </a:rPr>
              <a:t>4. Odmítnutí registrace nenarozeného dítěte dětskou lékařkou z důvodu matčina postoje k povinnému očkování dětí (4/2013/DIS)</a:t>
            </a:r>
          </a:p>
          <a:p>
            <a:pPr marL="0" indent="0">
              <a:buNone/>
            </a:pPr>
            <a:r>
              <a:rPr lang="cs-CZ" sz="1750" b="0" i="1" dirty="0">
                <a:solidFill>
                  <a:schemeClr val="tx1"/>
                </a:solidFill>
              </a:rPr>
              <a:t>III. Nenarozené dítěte je až do porodu součástí těla matky, a </a:t>
            </a:r>
            <a:r>
              <a:rPr lang="cs-CZ" sz="1750" i="1" dirty="0">
                <a:solidFill>
                  <a:schemeClr val="tx1"/>
                </a:solidFill>
              </a:rPr>
              <a:t>proto se nejedná o pacienta ve smyslu zákona o zdravotních službách </a:t>
            </a:r>
            <a:r>
              <a:rPr lang="cs-CZ" sz="1750" b="0" i="1" dirty="0">
                <a:solidFill>
                  <a:schemeClr val="tx1"/>
                </a:solidFill>
              </a:rPr>
              <a:t>(§ 3 odst. 1). Nenarozené dítě </a:t>
            </a:r>
            <a:r>
              <a:rPr lang="cs-CZ" sz="1750" i="1" dirty="0">
                <a:solidFill>
                  <a:schemeClr val="tx1"/>
                </a:solidFill>
              </a:rPr>
              <a:t>nemá právo na volbu lékaře</a:t>
            </a:r>
            <a:r>
              <a:rPr lang="cs-CZ" sz="1750" b="0" i="1" dirty="0">
                <a:solidFill>
                  <a:schemeClr val="tx1"/>
                </a:solidFill>
              </a:rPr>
              <a:t> [§ 28 odst. 3 písm. b) zákona o zdravotních službách] a </a:t>
            </a:r>
            <a:r>
              <a:rPr lang="cs-CZ" sz="1750" i="1" dirty="0">
                <a:solidFill>
                  <a:schemeClr val="tx1"/>
                </a:solidFill>
              </a:rPr>
              <a:t>ani nemůže být lékařem registrováno</a:t>
            </a:r>
            <a:r>
              <a:rPr lang="cs-CZ" sz="1750" b="0" i="1" dirty="0">
                <a:solidFill>
                  <a:schemeClr val="tx1"/>
                </a:solidFill>
              </a:rPr>
              <a:t>. Rodičem vybraný lékař se z těchto důvodů ani </a:t>
            </a:r>
            <a:r>
              <a:rPr lang="cs-CZ" sz="1750" i="1" dirty="0">
                <a:solidFill>
                  <a:schemeClr val="tx1"/>
                </a:solidFill>
              </a:rPr>
              <a:t>nemůže dopustit některého ze správních deliktů </a:t>
            </a:r>
            <a:r>
              <a:rPr lang="cs-CZ" sz="1750" b="0" i="1" dirty="0">
                <a:solidFill>
                  <a:schemeClr val="tx1"/>
                </a:solidFill>
              </a:rPr>
              <a:t>sankcionujících lékaře v souvislosti s nepřijetím pacienta do péče [§ 117 odst. 3 písm. a) a písm. c) zákona o zdravotních službách].</a:t>
            </a:r>
          </a:p>
        </p:txBody>
      </p:sp>
    </p:spTree>
    <p:extLst>
      <p:ext uri="{BB962C8B-B14F-4D97-AF65-F5344CB8AC3E}">
        <p14:creationId xmlns:p14="http://schemas.microsoft.com/office/powerpoint/2010/main" val="210508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720080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 – </a:t>
            </a:r>
            <a:r>
              <a:rPr lang="cs-CZ" sz="2400" dirty="0" smtClean="0">
                <a:solidFill>
                  <a:srgbClr val="C00000"/>
                </a:solidFill>
              </a:rPr>
              <a:t>bezplatná zdravotní péče z pohledu ústavněprávního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283718"/>
            <a:ext cx="8424464" cy="252028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altLang="cs-CZ" sz="2000" dirty="0" smtClean="0">
                <a:solidFill>
                  <a:srgbClr val="C00000"/>
                </a:solidFill>
              </a:rPr>
              <a:t>Čl</a:t>
            </a:r>
            <a:r>
              <a:rPr lang="cs-CZ" altLang="cs-CZ" sz="2000" dirty="0">
                <a:solidFill>
                  <a:srgbClr val="C00000"/>
                </a:solidFill>
              </a:rPr>
              <a:t>. </a:t>
            </a:r>
            <a:r>
              <a:rPr lang="cs-CZ" altLang="cs-CZ" sz="2000" dirty="0" smtClean="0">
                <a:solidFill>
                  <a:srgbClr val="C00000"/>
                </a:solidFill>
              </a:rPr>
              <a:t>3 LZPS 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–</a:t>
            </a:r>
            <a:r>
              <a:rPr lang="cs-CZ" altLang="cs-CZ" sz="2000" dirty="0" smtClean="0">
                <a:solidFill>
                  <a:schemeClr val="tx1"/>
                </a:solidFill>
              </a:rPr>
              <a:t> </a:t>
            </a:r>
            <a:r>
              <a:rPr lang="cs-CZ" altLang="cs-CZ" b="0" i="1" dirty="0">
                <a:solidFill>
                  <a:schemeClr val="tx1"/>
                </a:solidFill>
              </a:rPr>
              <a:t>„</a:t>
            </a:r>
            <a:r>
              <a:rPr lang="cs-CZ" altLang="cs-CZ" b="0" i="1" dirty="0" smtClean="0">
                <a:solidFill>
                  <a:schemeClr val="tx1"/>
                </a:solidFill>
              </a:rPr>
              <a:t>Zá</a:t>
            </a:r>
            <a:r>
              <a:rPr lang="cs-CZ" altLang="cs-CZ" b="0" i="1" dirty="0">
                <a:solidFill>
                  <a:schemeClr val="tx1"/>
                </a:solidFill>
              </a:rPr>
              <a:t>k</a:t>
            </a:r>
            <a:r>
              <a:rPr lang="cs-CZ" altLang="cs-CZ" b="0" i="1" dirty="0" smtClean="0">
                <a:solidFill>
                  <a:schemeClr val="tx1"/>
                </a:solidFill>
              </a:rPr>
              <a:t>ladní </a:t>
            </a:r>
            <a:r>
              <a:rPr lang="cs-CZ" altLang="cs-CZ" b="0" i="1" dirty="0">
                <a:solidFill>
                  <a:schemeClr val="tx1"/>
                </a:solidFill>
              </a:rPr>
              <a:t>práva a svobody </a:t>
            </a:r>
            <a:r>
              <a:rPr lang="cs-CZ" altLang="cs-CZ" b="0" i="1" dirty="0">
                <a:solidFill>
                  <a:srgbClr val="C00000"/>
                </a:solidFill>
              </a:rPr>
              <a:t>se zaručují všem bez rozdílu </a:t>
            </a:r>
            <a:r>
              <a:rPr lang="cs-CZ" altLang="cs-CZ" b="0" i="1" dirty="0">
                <a:solidFill>
                  <a:schemeClr val="tx1"/>
                </a:solidFill>
              </a:rPr>
              <a:t>pohlaví, rasy, barvy pleti, jazyka, víry a náboženství, politického či jiného smýšlení, národního nebo sociálního původu, příslušnosti k národnostní nebo etnické menšině, majetku, rodu nebo jiného </a:t>
            </a:r>
            <a:r>
              <a:rPr lang="cs-CZ" altLang="cs-CZ" b="0" i="1" dirty="0" smtClean="0">
                <a:solidFill>
                  <a:schemeClr val="tx1"/>
                </a:solidFill>
              </a:rPr>
              <a:t>postavení“.</a:t>
            </a:r>
            <a:endParaRPr lang="cs-CZ" altLang="cs-CZ" b="0" i="1" dirty="0">
              <a:solidFill>
                <a:schemeClr val="tx1"/>
              </a:solidFill>
            </a:endParaRPr>
          </a:p>
          <a:p>
            <a:pPr algn="just">
              <a:spcBef>
                <a:spcPts val="1200"/>
              </a:spcBef>
              <a:spcAft>
                <a:spcPts val="800"/>
              </a:spcAft>
              <a:buNone/>
            </a:pPr>
            <a:r>
              <a:rPr lang="cs-CZ" altLang="cs-CZ" sz="2000" dirty="0" smtClean="0">
                <a:solidFill>
                  <a:srgbClr val="C00000"/>
                </a:solidFill>
              </a:rPr>
              <a:t>Čl</a:t>
            </a:r>
            <a:r>
              <a:rPr lang="cs-CZ" altLang="cs-CZ" sz="2000" dirty="0">
                <a:solidFill>
                  <a:srgbClr val="C00000"/>
                </a:solidFill>
              </a:rPr>
              <a:t>. </a:t>
            </a:r>
            <a:r>
              <a:rPr lang="cs-CZ" altLang="cs-CZ" sz="2000" dirty="0" smtClean="0">
                <a:solidFill>
                  <a:srgbClr val="C00000"/>
                </a:solidFill>
              </a:rPr>
              <a:t>31 LZPS 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–</a:t>
            </a:r>
            <a:r>
              <a:rPr lang="cs-CZ" altLang="cs-CZ" sz="2000" dirty="0" smtClean="0">
                <a:solidFill>
                  <a:schemeClr val="tx1"/>
                </a:solidFill>
              </a:rPr>
              <a:t> </a:t>
            </a:r>
            <a:r>
              <a:rPr lang="cs-CZ" altLang="cs-CZ" b="0" i="1" dirty="0">
                <a:solidFill>
                  <a:schemeClr val="tx1"/>
                </a:solidFill>
              </a:rPr>
              <a:t>„</a:t>
            </a:r>
            <a:r>
              <a:rPr lang="cs-CZ" altLang="cs-CZ" b="0" i="1" dirty="0" smtClean="0">
                <a:solidFill>
                  <a:schemeClr val="tx1"/>
                </a:solidFill>
              </a:rPr>
              <a:t>Každý </a:t>
            </a:r>
            <a:r>
              <a:rPr lang="cs-CZ" altLang="cs-CZ" b="0" i="1" dirty="0">
                <a:solidFill>
                  <a:schemeClr val="tx1"/>
                </a:solidFill>
              </a:rPr>
              <a:t>má právo na ochranu zdraví. Občané mají na základě veřejného pojištění </a:t>
            </a:r>
            <a:r>
              <a:rPr lang="cs-CZ" altLang="cs-CZ" b="0" i="1" dirty="0">
                <a:solidFill>
                  <a:srgbClr val="C00000"/>
                </a:solidFill>
              </a:rPr>
              <a:t>právo na bezplatnou zdravotní péči </a:t>
            </a:r>
            <a:r>
              <a:rPr lang="cs-CZ" altLang="cs-CZ" b="0" i="1" dirty="0">
                <a:solidFill>
                  <a:schemeClr val="tx1"/>
                </a:solidFill>
              </a:rPr>
              <a:t>a na zdravotní pomůcky </a:t>
            </a:r>
            <a:r>
              <a:rPr lang="cs-CZ" altLang="cs-CZ" b="0" i="1" dirty="0">
                <a:solidFill>
                  <a:srgbClr val="C00000"/>
                </a:solidFill>
              </a:rPr>
              <a:t>za podmínek, které stanoví </a:t>
            </a:r>
            <a:r>
              <a:rPr lang="cs-CZ" altLang="cs-CZ" b="0" i="1" dirty="0" smtClean="0">
                <a:solidFill>
                  <a:srgbClr val="C00000"/>
                </a:solidFill>
              </a:rPr>
              <a:t>zákon“.</a:t>
            </a:r>
            <a:endParaRPr lang="cs-CZ" altLang="cs-CZ" b="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4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© Copyright Veřejný ochránce práv, 2015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4000" y="1714499"/>
            <a:ext cx="8462842" cy="2502043"/>
          </a:xfrm>
        </p:spPr>
        <p:txBody>
          <a:bodyPr>
            <a:normAutofit/>
          </a:bodyPr>
          <a:lstStyle/>
          <a:p>
            <a:r>
              <a:rPr lang="cs-CZ" dirty="0" smtClean="0"/>
              <a:t>Děkuji </a:t>
            </a:r>
            <a:r>
              <a:rPr lang="cs-CZ" dirty="0" smtClean="0"/>
              <a:t>za pozornost</a:t>
            </a:r>
            <a:r>
              <a:rPr lang="cs-CZ" dirty="0" smtClean="0"/>
              <a:t>!</a:t>
            </a:r>
            <a:br>
              <a:rPr lang="cs-CZ" dirty="0" smtClean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 smtClean="0"/>
              <a:t>Nezapomeňte na </a:t>
            </a:r>
            <a:r>
              <a:rPr lang="cs-CZ" sz="1400" dirty="0" smtClean="0">
                <a:hlinkClick r:id="rId3"/>
              </a:rPr>
              <a:t>www.eso.ochrance.cz</a:t>
            </a:r>
            <a:r>
              <a:rPr lang="cs-CZ" sz="1400" dirty="0" smtClean="0"/>
              <a:t> !!!</a:t>
            </a:r>
            <a:endParaRPr lang="cs-CZ" dirty="0"/>
          </a:p>
        </p:txBody>
      </p:sp>
      <p:pic>
        <p:nvPicPr>
          <p:cNvPr id="4" name="Picture 4" descr="Choose logo color wisely">
            <a:hlinkClick r:id="rId4" tooltip="Choose logo color wisely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628" y="3296085"/>
            <a:ext cx="2086372" cy="1840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9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 – </a:t>
            </a:r>
            <a:r>
              <a:rPr lang="cs-CZ" sz="2400" dirty="0" smtClean="0">
                <a:solidFill>
                  <a:srgbClr val="C00000"/>
                </a:solidFill>
              </a:rPr>
              <a:t>zákonné limity zdravotní péče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1900" i="1" dirty="0">
                <a:solidFill>
                  <a:schemeClr val="tx1"/>
                </a:solidFill>
              </a:rPr>
              <a:t>Zákon č. 48/1997 Sb., o veřejném zdravotním pojištění </a:t>
            </a:r>
            <a:endParaRPr lang="cs-CZ" altLang="cs-CZ" sz="1900" i="1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cs-CZ" altLang="cs-CZ" sz="1500" i="1" dirty="0" smtClean="0">
                <a:solidFill>
                  <a:schemeClr val="tx1"/>
                </a:solidFill>
              </a:rPr>
              <a:t>§ 2 - osobní </a:t>
            </a:r>
            <a:r>
              <a:rPr lang="cs-CZ" altLang="cs-CZ" sz="1500" i="1" dirty="0">
                <a:solidFill>
                  <a:schemeClr val="tx1"/>
                </a:solidFill>
              </a:rPr>
              <a:t>rozsah </a:t>
            </a:r>
            <a:r>
              <a:rPr lang="cs-CZ" altLang="cs-CZ" sz="1500" i="1" dirty="0" smtClean="0">
                <a:solidFill>
                  <a:schemeClr val="tx1"/>
                </a:solidFill>
              </a:rPr>
              <a:t>zdravotního pojištění (vymezení pojištěnců)</a:t>
            </a:r>
          </a:p>
          <a:p>
            <a:pPr lvl="1">
              <a:spcBef>
                <a:spcPts val="0"/>
              </a:spcBef>
            </a:pPr>
            <a:r>
              <a:rPr lang="cs-CZ" altLang="cs-CZ" sz="1500" i="1" dirty="0" smtClean="0"/>
              <a:t>§ 11 – vymezení práv a povinností pojištěnce (právo na výběr pojišťovny, výběr poskytovatele zdravotních služeb a zdravotnické zařízení, časová a místní dostupnost hrazených služeb,…)</a:t>
            </a:r>
          </a:p>
          <a:p>
            <a:pPr marL="180975" lvl="1" indent="0">
              <a:spcBef>
                <a:spcPts val="0"/>
              </a:spcBef>
              <a:buNone/>
            </a:pPr>
            <a:endParaRPr lang="cs-CZ" altLang="cs-CZ" sz="1000" i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cs-CZ" altLang="cs-CZ" sz="1900" i="1" dirty="0">
                <a:solidFill>
                  <a:schemeClr val="tx1"/>
                </a:solidFill>
              </a:rPr>
              <a:t>Zákon č. 372/2011 Sb., o 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zdravotních službách</a:t>
            </a:r>
          </a:p>
          <a:p>
            <a:pPr lvl="1">
              <a:spcBef>
                <a:spcPts val="0"/>
              </a:spcBef>
            </a:pPr>
            <a:r>
              <a:rPr lang="cs-CZ" altLang="cs-CZ" sz="1500" i="1" dirty="0" smtClean="0"/>
              <a:t>§ </a:t>
            </a:r>
            <a:r>
              <a:rPr lang="cs-CZ" altLang="cs-CZ" sz="1500" i="1" dirty="0"/>
              <a:t>2 </a:t>
            </a:r>
            <a:r>
              <a:rPr lang="cs-CZ" altLang="cs-CZ" sz="1500" i="1" dirty="0" smtClean="0"/>
              <a:t>– definice zdravotních služeb, zdravotní péče</a:t>
            </a:r>
          </a:p>
          <a:p>
            <a:pPr lvl="1">
              <a:spcBef>
                <a:spcPts val="0"/>
              </a:spcBef>
            </a:pPr>
            <a:r>
              <a:rPr lang="cs-CZ" altLang="cs-CZ" sz="1500" i="1" dirty="0" smtClean="0"/>
              <a:t>§ 5 – druhy zdravotní péče, § 6 – formy zdravotní péče</a:t>
            </a:r>
          </a:p>
          <a:p>
            <a:pPr lvl="1">
              <a:spcBef>
                <a:spcPts val="0"/>
              </a:spcBef>
            </a:pPr>
            <a:r>
              <a:rPr lang="cs-CZ" altLang="cs-CZ" sz="1500" i="1" dirty="0" smtClean="0"/>
              <a:t>§ 28-30 – práva pacienta</a:t>
            </a:r>
          </a:p>
          <a:p>
            <a:pPr lvl="1">
              <a:spcBef>
                <a:spcPts val="0"/>
              </a:spcBef>
            </a:pPr>
            <a:r>
              <a:rPr lang="cs-CZ" altLang="cs-CZ" sz="1500" i="1" dirty="0" smtClean="0"/>
              <a:t>§ 48 – kdy může poskytovatel zdravotní péče odmítnout přijmou pacienta do péče/péči ukončit</a:t>
            </a:r>
          </a:p>
          <a:p>
            <a:pPr lvl="1">
              <a:spcBef>
                <a:spcPts val="0"/>
              </a:spcBef>
            </a:pPr>
            <a:r>
              <a:rPr lang="cs-CZ" altLang="cs-CZ" sz="1500" i="1" dirty="0" smtClean="0"/>
              <a:t>§ 50 – kdy může zdravotnický pracovník neposkytnout zdravotní služby (odst. 1), či odmítnout poskytnout zdravotní služby (odst. 2)</a:t>
            </a:r>
            <a:endParaRPr lang="cs-CZ" altLang="cs-CZ" sz="1500" i="1" dirty="0"/>
          </a:p>
          <a:p>
            <a:pPr>
              <a:spcBef>
                <a:spcPts val="0"/>
              </a:spcBef>
            </a:pPr>
            <a:endParaRPr lang="cs-CZ" altLang="cs-CZ" sz="19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 – </a:t>
            </a:r>
            <a:r>
              <a:rPr lang="cs-CZ" sz="2400" dirty="0" smtClean="0">
                <a:solidFill>
                  <a:srgbClr val="C00000"/>
                </a:solidFill>
              </a:rPr>
              <a:t>antidiskriminační právo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1923678"/>
            <a:ext cx="8640488" cy="28803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1900" i="1" dirty="0" smtClean="0">
                <a:solidFill>
                  <a:schemeClr val="tx1"/>
                </a:solidFill>
              </a:rPr>
              <a:t>Směrnice 2000/43/ES</a:t>
            </a:r>
          </a:p>
          <a:p>
            <a:pPr lvl="1">
              <a:spcBef>
                <a:spcPts val="0"/>
              </a:spcBef>
            </a:pPr>
            <a:r>
              <a:rPr lang="cs-CZ" altLang="cs-CZ" sz="1500" dirty="0"/>
              <a:t>u</a:t>
            </a:r>
            <a:r>
              <a:rPr lang="cs-CZ" altLang="cs-CZ" sz="1500" dirty="0" smtClean="0"/>
              <a:t>pravila zásadu rovného zacházení a zákaz diskriminace </a:t>
            </a:r>
            <a:r>
              <a:rPr lang="cs-CZ" altLang="cs-CZ" sz="1500" dirty="0" smtClean="0">
                <a:solidFill>
                  <a:srgbClr val="C00000"/>
                </a:solidFill>
              </a:rPr>
              <a:t>na základě rasy a etnického původu </a:t>
            </a:r>
            <a:r>
              <a:rPr lang="cs-CZ" altLang="cs-CZ" sz="1500" dirty="0" smtClean="0"/>
              <a:t>mj. v oblasti zdravotní péče</a:t>
            </a:r>
          </a:p>
          <a:p>
            <a:pPr marL="180975" lvl="1" indent="0">
              <a:spcBef>
                <a:spcPts val="0"/>
              </a:spcBef>
              <a:buNone/>
            </a:pPr>
            <a:endParaRPr lang="cs-CZ" altLang="cs-CZ" sz="1050" i="1" dirty="0" smtClean="0"/>
          </a:p>
          <a:p>
            <a:pPr>
              <a:spcBef>
                <a:spcPts val="0"/>
              </a:spcBef>
            </a:pPr>
            <a:r>
              <a:rPr lang="cs-CZ" altLang="cs-CZ" sz="1900" i="1" dirty="0">
                <a:solidFill>
                  <a:schemeClr val="tx1"/>
                </a:solidFill>
              </a:rPr>
              <a:t>Směrnice 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2004/113/ES</a:t>
            </a:r>
            <a:endParaRPr lang="cs-CZ" altLang="cs-CZ" sz="1900" i="1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cs-CZ" altLang="cs-CZ" sz="1500" dirty="0" smtClean="0"/>
              <a:t>upravila </a:t>
            </a:r>
            <a:r>
              <a:rPr lang="cs-CZ" altLang="cs-CZ" sz="1500" dirty="0"/>
              <a:t>zásadu rovného zacházení a zákaz diskriminace </a:t>
            </a:r>
            <a:r>
              <a:rPr lang="cs-CZ" altLang="cs-CZ" sz="1500" dirty="0">
                <a:solidFill>
                  <a:srgbClr val="C00000"/>
                </a:solidFill>
              </a:rPr>
              <a:t>na základě </a:t>
            </a:r>
            <a:r>
              <a:rPr lang="cs-CZ" altLang="cs-CZ" sz="1500" dirty="0" smtClean="0">
                <a:solidFill>
                  <a:srgbClr val="C00000"/>
                </a:solidFill>
              </a:rPr>
              <a:t>pohlaví</a:t>
            </a:r>
            <a:r>
              <a:rPr lang="cs-CZ" altLang="cs-CZ" sz="1500" dirty="0" smtClean="0"/>
              <a:t> při poskytování veřejně dostupného zboží a služeb (zdravotní péče jako speciální typ služby)</a:t>
            </a:r>
            <a:endParaRPr lang="cs-CZ" altLang="cs-CZ" sz="1500" dirty="0"/>
          </a:p>
          <a:p>
            <a:pPr marL="180975" lvl="1" indent="0">
              <a:spcBef>
                <a:spcPts val="0"/>
              </a:spcBef>
              <a:buNone/>
            </a:pPr>
            <a:endParaRPr lang="cs-CZ" altLang="cs-CZ" sz="1050" i="1" dirty="0" smtClean="0"/>
          </a:p>
          <a:p>
            <a:pPr>
              <a:spcBef>
                <a:spcPts val="0"/>
              </a:spcBef>
            </a:pPr>
            <a:r>
              <a:rPr lang="cs-CZ" altLang="cs-CZ" sz="1900" i="1" dirty="0" smtClean="0">
                <a:solidFill>
                  <a:schemeClr val="tx1"/>
                </a:solidFill>
              </a:rPr>
              <a:t>Antidiskriminační zákon („</a:t>
            </a:r>
            <a:r>
              <a:rPr lang="cs-CZ" altLang="cs-CZ" sz="1900" i="1" dirty="0" err="1" smtClean="0">
                <a:solidFill>
                  <a:schemeClr val="tx1"/>
                </a:solidFill>
              </a:rPr>
              <a:t>AdZ</a:t>
            </a:r>
            <a:r>
              <a:rPr lang="cs-CZ" altLang="cs-CZ" sz="1900" i="1" dirty="0" smtClean="0">
                <a:solidFill>
                  <a:schemeClr val="tx1"/>
                </a:solidFill>
              </a:rPr>
              <a:t>“)</a:t>
            </a:r>
            <a:endParaRPr lang="cs-CZ" altLang="cs-CZ" sz="1900" i="1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cs-CZ" altLang="cs-CZ" sz="1500" dirty="0">
                <a:solidFill>
                  <a:srgbClr val="C00000"/>
                </a:solidFill>
              </a:rPr>
              <a:t>j</a:t>
            </a:r>
            <a:r>
              <a:rPr lang="cs-CZ" altLang="cs-CZ" sz="1500" dirty="0" smtClean="0">
                <a:solidFill>
                  <a:srgbClr val="C00000"/>
                </a:solidFill>
              </a:rPr>
              <a:t>de nad rámec evropského práva </a:t>
            </a:r>
            <a:r>
              <a:rPr lang="cs-CZ" altLang="cs-CZ" sz="1500" dirty="0" smtClean="0"/>
              <a:t>– zákaz diskriminace v oblasti přístupu ke zdravotní péči a jejího poskytování se vztahuje na </a:t>
            </a:r>
            <a:r>
              <a:rPr lang="cs-CZ" altLang="cs-CZ" sz="1500" dirty="0" smtClean="0">
                <a:solidFill>
                  <a:srgbClr val="C00000"/>
                </a:solidFill>
              </a:rPr>
              <a:t>všechny zakázané diskriminační důvody</a:t>
            </a:r>
            <a:r>
              <a:rPr lang="cs-CZ" altLang="cs-CZ" sz="1500" dirty="0" smtClean="0"/>
              <a:t> uvedené v § 2 odst. 3 </a:t>
            </a:r>
            <a:r>
              <a:rPr lang="cs-CZ" altLang="cs-CZ" sz="1500" dirty="0" err="1" smtClean="0"/>
              <a:t>AdZ</a:t>
            </a:r>
            <a:endParaRPr lang="cs-CZ" altLang="cs-CZ" sz="1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42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96472" cy="27363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altLang="cs-CZ" sz="1900" b="0" dirty="0" err="1" smtClean="0">
                <a:solidFill>
                  <a:schemeClr val="tx1"/>
                </a:solidFill>
              </a:rPr>
              <a:t>AdZ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 nedefinuje pojem „zdravotní péče“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900" b="0" dirty="0" smtClean="0">
                <a:solidFill>
                  <a:schemeClr val="tx1"/>
                </a:solidFill>
              </a:rPr>
              <a:t>Zákon o zdravotních službách v ustanovení § 2 definuje pojem „zdravotní služby“, kterým se mj. rozumí: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altLang="cs-CZ" sz="1800" i="1" dirty="0">
                <a:solidFill>
                  <a:srgbClr val="C00000"/>
                </a:solidFill>
              </a:rPr>
              <a:t>p</a:t>
            </a:r>
            <a:r>
              <a:rPr lang="cs-CZ" altLang="cs-CZ" sz="1800" i="1" dirty="0" smtClean="0">
                <a:solidFill>
                  <a:srgbClr val="C00000"/>
                </a:solidFill>
              </a:rPr>
              <a:t>oskytování zdravotní péče - odst. 2. písm. a)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altLang="cs-CZ" sz="1800" b="0" i="1" dirty="0" smtClean="0">
                <a:solidFill>
                  <a:schemeClr val="tx1"/>
                </a:solidFill>
              </a:rPr>
              <a:t>zdravotnická záchranná služba - odst. 2 písm. </a:t>
            </a:r>
            <a:r>
              <a:rPr lang="cs-CZ" altLang="cs-CZ" sz="1800" i="1" dirty="0"/>
              <a:t>d</a:t>
            </a:r>
            <a:r>
              <a:rPr lang="cs-CZ" altLang="cs-CZ" sz="1800" b="0" i="1" dirty="0" smtClean="0">
                <a:solidFill>
                  <a:schemeClr val="tx1"/>
                </a:solidFill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cs-CZ" altLang="cs-CZ" sz="1800" i="1" dirty="0" smtClean="0">
                <a:solidFill>
                  <a:srgbClr val="C00000"/>
                </a:solidFill>
              </a:rPr>
              <a:t>specifické zdravotní služby podle zákona o specifických zdravotních službách</a:t>
            </a:r>
            <a:r>
              <a:rPr lang="cs-CZ" altLang="cs-CZ" sz="1800" i="1" dirty="0" smtClean="0"/>
              <a:t>, zdravotní služby podle zákona upravujícího transplantace nebo zákona upravujícího umělé přerušení těhotenství - odst. 3</a:t>
            </a:r>
            <a:endParaRPr lang="cs-CZ" altLang="cs-CZ" sz="18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428398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96472" cy="295232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dirty="0" smtClean="0">
                <a:solidFill>
                  <a:srgbClr val="C00000"/>
                </a:solidFill>
              </a:rPr>
              <a:t>Zdravotní péčí </a:t>
            </a:r>
            <a:r>
              <a:rPr lang="cs-CZ" altLang="cs-CZ" dirty="0" smtClean="0">
                <a:solidFill>
                  <a:schemeClr val="tx1"/>
                </a:solidFill>
              </a:rPr>
              <a:t>se rozumí </a:t>
            </a:r>
            <a:r>
              <a:rPr lang="cs-CZ" altLang="cs-CZ" b="0" dirty="0" smtClean="0">
                <a:solidFill>
                  <a:schemeClr val="tx1"/>
                </a:solidFill>
              </a:rPr>
              <a:t>(§ 2 odst. 4 zákona o zdravotních službách):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i="1" dirty="0" smtClean="0">
                <a:solidFill>
                  <a:schemeClr val="tx1"/>
                </a:solidFill>
              </a:rPr>
              <a:t>a</a:t>
            </a:r>
            <a:r>
              <a:rPr lang="cs-CZ" sz="1600" i="1" dirty="0">
                <a:solidFill>
                  <a:schemeClr val="tx1"/>
                </a:solidFill>
              </a:rPr>
              <a:t>)</a:t>
            </a:r>
            <a:r>
              <a:rPr lang="cs-CZ" sz="1600" b="0" i="1" dirty="0">
                <a:solidFill>
                  <a:schemeClr val="tx1"/>
                </a:solidFill>
              </a:rPr>
              <a:t> soubor činností a opatření prováděných u fyzických osob za účelem</a:t>
            </a:r>
          </a:p>
          <a:p>
            <a:pPr marL="180975" lvl="1" indent="0">
              <a:buNone/>
            </a:pPr>
            <a:r>
              <a:rPr lang="cs-CZ" sz="1500" i="1" dirty="0">
                <a:solidFill>
                  <a:schemeClr val="tx1"/>
                </a:solidFill>
              </a:rPr>
              <a:t>1.</a:t>
            </a:r>
            <a:r>
              <a:rPr lang="cs-CZ" sz="1500" b="0" i="1" dirty="0">
                <a:solidFill>
                  <a:schemeClr val="tx1"/>
                </a:solidFill>
              </a:rPr>
              <a:t> předcházení, odhalení a odstranění nemoci, vady nebo zdravotního stavu (dále jen „nemoc“),</a:t>
            </a:r>
          </a:p>
          <a:p>
            <a:pPr marL="180975" lvl="1" indent="0">
              <a:buNone/>
            </a:pPr>
            <a:r>
              <a:rPr lang="cs-CZ" sz="1500" i="1" dirty="0">
                <a:solidFill>
                  <a:schemeClr val="tx1"/>
                </a:solidFill>
              </a:rPr>
              <a:t>2.</a:t>
            </a:r>
            <a:r>
              <a:rPr lang="cs-CZ" sz="1500" b="0" i="1" dirty="0">
                <a:solidFill>
                  <a:schemeClr val="tx1"/>
                </a:solidFill>
              </a:rPr>
              <a:t> udržení, obnovení nebo zlepšení zdravotního a funkčního stavu,</a:t>
            </a:r>
          </a:p>
          <a:p>
            <a:pPr marL="180975" lvl="1" indent="0">
              <a:buNone/>
            </a:pPr>
            <a:r>
              <a:rPr lang="cs-CZ" sz="1500" i="1" dirty="0">
                <a:solidFill>
                  <a:schemeClr val="tx1"/>
                </a:solidFill>
              </a:rPr>
              <a:t>3.</a:t>
            </a:r>
            <a:r>
              <a:rPr lang="cs-CZ" sz="1500" b="0" i="1" dirty="0">
                <a:solidFill>
                  <a:schemeClr val="tx1"/>
                </a:solidFill>
              </a:rPr>
              <a:t> udržení a prodloužení života a zmírnění utrpení,</a:t>
            </a:r>
          </a:p>
          <a:p>
            <a:pPr marL="180975" lvl="1" indent="0">
              <a:buNone/>
            </a:pPr>
            <a:r>
              <a:rPr lang="cs-CZ" sz="1500" i="1" dirty="0">
                <a:solidFill>
                  <a:schemeClr val="tx1"/>
                </a:solidFill>
              </a:rPr>
              <a:t>4.</a:t>
            </a:r>
            <a:r>
              <a:rPr lang="cs-CZ" sz="1500" b="0" i="1" dirty="0">
                <a:solidFill>
                  <a:schemeClr val="tx1"/>
                </a:solidFill>
              </a:rPr>
              <a:t> pomoci při reprodukci a porodu,</a:t>
            </a:r>
          </a:p>
          <a:p>
            <a:pPr marL="180975" lvl="1" indent="0">
              <a:buNone/>
            </a:pPr>
            <a:r>
              <a:rPr lang="cs-CZ" sz="1500" i="1" dirty="0">
                <a:solidFill>
                  <a:schemeClr val="tx1"/>
                </a:solidFill>
              </a:rPr>
              <a:t>5.</a:t>
            </a:r>
            <a:r>
              <a:rPr lang="cs-CZ" sz="1500" b="0" i="1" dirty="0">
                <a:solidFill>
                  <a:schemeClr val="tx1"/>
                </a:solidFill>
              </a:rPr>
              <a:t> posuzování zdravotního stavu,</a:t>
            </a:r>
          </a:p>
          <a:p>
            <a:pPr marL="0" indent="0">
              <a:buNone/>
            </a:pPr>
            <a:r>
              <a:rPr lang="cs-CZ" sz="1600" i="1" dirty="0">
                <a:solidFill>
                  <a:schemeClr val="tx1"/>
                </a:solidFill>
              </a:rPr>
              <a:t>b)</a:t>
            </a:r>
            <a:r>
              <a:rPr lang="cs-CZ" sz="1600" b="0" i="1" dirty="0">
                <a:solidFill>
                  <a:schemeClr val="tx1"/>
                </a:solidFill>
              </a:rPr>
              <a:t> preventivní, diagnostické, léčebné, léčebně rehabilitační, ošetřovatelské nebo jiné zdravotní výkony prováděné zdravotnickými </a:t>
            </a:r>
            <a:r>
              <a:rPr lang="cs-CZ" sz="1600" b="0" i="1" dirty="0" smtClean="0">
                <a:solidFill>
                  <a:schemeClr val="tx1"/>
                </a:solidFill>
              </a:rPr>
              <a:t>pracovníky</a:t>
            </a:r>
            <a:endParaRPr lang="cs-CZ" altLang="cs-CZ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91630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 - </a:t>
            </a:r>
            <a:r>
              <a:rPr lang="cs-CZ" sz="2400" dirty="0" smtClean="0">
                <a:solidFill>
                  <a:srgbClr val="C00000"/>
                </a:solidFill>
              </a:rPr>
              <a:t>antidiskriminační </a:t>
            </a:r>
            <a:r>
              <a:rPr lang="cs-CZ" sz="2400" dirty="0">
                <a:solidFill>
                  <a:srgbClr val="C00000"/>
                </a:solidFill>
              </a:rPr>
              <a:t>právo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139702"/>
            <a:ext cx="8496472" cy="266429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900" b="0" dirty="0" err="1" smtClean="0">
                <a:solidFill>
                  <a:schemeClr val="tx1"/>
                </a:solidFill>
              </a:rPr>
              <a:t>AdZ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 tedy pokrývá činnosti vymezené jako </a:t>
            </a:r>
            <a:r>
              <a:rPr lang="cs-CZ" altLang="cs-CZ" sz="1900" b="0" dirty="0" smtClean="0">
                <a:solidFill>
                  <a:srgbClr val="C00000"/>
                </a:solidFill>
              </a:rPr>
              <a:t>„zdravotní péče“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(dle ustanovení </a:t>
            </a:r>
            <a:r>
              <a:rPr lang="cs-CZ" altLang="cs-CZ" sz="1900" b="0" dirty="0">
                <a:solidFill>
                  <a:schemeClr val="tx1"/>
                </a:solidFill>
              </a:rPr>
              <a:t>§ 1 odst. 1 písm.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h) </a:t>
            </a:r>
            <a:endParaRPr lang="cs-CZ" altLang="cs-CZ" sz="1900" b="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900" b="0" dirty="0" smtClean="0">
                <a:solidFill>
                  <a:schemeClr val="tx1"/>
                </a:solidFill>
              </a:rPr>
              <a:t>Dále se </a:t>
            </a:r>
            <a:r>
              <a:rPr lang="cs-CZ" altLang="cs-CZ" sz="1900" b="0" dirty="0" err="1" smtClean="0">
                <a:solidFill>
                  <a:schemeClr val="tx1"/>
                </a:solidFill>
              </a:rPr>
              <a:t>AdZ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 vztáhne </a:t>
            </a:r>
            <a:r>
              <a:rPr lang="cs-CZ" altLang="cs-CZ" sz="1900" b="0" dirty="0" smtClean="0">
                <a:solidFill>
                  <a:srgbClr val="C00000"/>
                </a:solidFill>
              </a:rPr>
              <a:t>i na zdravotní služby, které nejsou zdravotní péčí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– vztahuje se totiž i na </a:t>
            </a:r>
            <a:r>
              <a:rPr lang="cs-CZ" altLang="cs-CZ" sz="1900" b="0" dirty="0" smtClean="0">
                <a:solidFill>
                  <a:srgbClr val="C00000"/>
                </a:solidFill>
              </a:rPr>
              <a:t>oblast poskytování služeb obecně </a:t>
            </a:r>
            <a:r>
              <a:rPr lang="cs-CZ" altLang="cs-CZ" sz="1900" b="0" dirty="0" smtClean="0">
                <a:solidFill>
                  <a:schemeClr val="tx1"/>
                </a:solidFill>
              </a:rPr>
              <a:t>(dle ustanovení § 1 odst. 1 písm. j) – tedy i na oblast zdravotních služeb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1900" b="0" dirty="0" smtClean="0">
                <a:solidFill>
                  <a:schemeClr val="tx1"/>
                </a:solidFill>
              </a:rPr>
              <a:t>Mezi oběma oblastmi je tenká hranice</a:t>
            </a:r>
          </a:p>
        </p:txBody>
      </p:sp>
    </p:spTree>
    <p:extLst>
      <p:ext uri="{BB962C8B-B14F-4D97-AF65-F5344CB8AC3E}">
        <p14:creationId xmlns:p14="http://schemas.microsoft.com/office/powerpoint/2010/main" val="133653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7614"/>
            <a:ext cx="8229600" cy="785818"/>
          </a:xfrm>
        </p:spPr>
        <p:txBody>
          <a:bodyPr/>
          <a:lstStyle/>
          <a:p>
            <a:r>
              <a:rPr lang="cs-CZ" dirty="0" smtClean="0"/>
              <a:t>Případová studie 1 – nevidomá dárkyně krve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55150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4000" y="2067694"/>
            <a:ext cx="8424464" cy="2880320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2100" dirty="0">
                <a:solidFill>
                  <a:schemeClr val="tx1"/>
                </a:solidFill>
              </a:rPr>
              <a:t>Otázky k případu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i="1" dirty="0">
                <a:solidFill>
                  <a:schemeClr val="tx1"/>
                </a:solidFill>
              </a:rPr>
              <a:t>Co byste na místě paní Anny namítali? Došlo k porušení práva paní Anny na darování krve?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i="1" dirty="0">
                <a:solidFill>
                  <a:schemeClr val="tx1"/>
                </a:solidFill>
              </a:rPr>
              <a:t> </a:t>
            </a:r>
            <a:r>
              <a:rPr lang="cs-CZ" sz="1900" b="0" i="1" dirty="0" smtClean="0">
                <a:solidFill>
                  <a:schemeClr val="tx1"/>
                </a:solidFill>
              </a:rPr>
              <a:t>Lze </a:t>
            </a:r>
            <a:r>
              <a:rPr lang="cs-CZ" sz="1900" b="0" i="1" dirty="0">
                <a:solidFill>
                  <a:schemeClr val="tx1"/>
                </a:solidFill>
              </a:rPr>
              <a:t>darování krve považovat za zdravotní péči? Pokud ano, o jaké argumenty byste takové posouzení opírali?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i="1" dirty="0">
                <a:solidFill>
                  <a:schemeClr val="tx1"/>
                </a:solidFill>
              </a:rPr>
              <a:t> </a:t>
            </a:r>
            <a:r>
              <a:rPr lang="cs-CZ" sz="1900" b="0" i="1" dirty="0" smtClean="0">
                <a:solidFill>
                  <a:schemeClr val="tx1"/>
                </a:solidFill>
              </a:rPr>
              <a:t>Mohlo </a:t>
            </a:r>
            <a:r>
              <a:rPr lang="cs-CZ" sz="1900" b="0" i="1" dirty="0">
                <a:solidFill>
                  <a:schemeClr val="tx1"/>
                </a:solidFill>
              </a:rPr>
              <a:t>se v daném případě jednat o diskriminaci? Jestliže se domníváte, že ano, kvalifikujte její formu a uveďte diskriminační důvod.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i="1" dirty="0">
                <a:solidFill>
                  <a:schemeClr val="tx1"/>
                </a:solidFill>
              </a:rPr>
              <a:t> </a:t>
            </a:r>
            <a:r>
              <a:rPr lang="cs-CZ" sz="1900" b="0" i="1" dirty="0" smtClean="0">
                <a:solidFill>
                  <a:schemeClr val="tx1"/>
                </a:solidFill>
              </a:rPr>
              <a:t>Může </a:t>
            </a:r>
            <a:r>
              <a:rPr lang="cs-CZ" sz="1900" b="0" i="1" dirty="0">
                <a:solidFill>
                  <a:schemeClr val="tx1"/>
                </a:solidFill>
              </a:rPr>
              <a:t>být jednání nemocnice ospravedlnitelné? Pokud ano, vysvětlete. Pokuste se provést test diskriminace</a:t>
            </a:r>
            <a:r>
              <a:rPr lang="cs-CZ" sz="1900" b="0" i="1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cs-CZ" sz="1900" b="0" i="1" dirty="0" smtClean="0">
                <a:solidFill>
                  <a:schemeClr val="tx1"/>
                </a:solidFill>
              </a:rPr>
              <a:t>Máte zkušenost s podobným odmítnutím ve zdravotnickém zařízení?</a:t>
            </a:r>
            <a:endParaRPr lang="cs-CZ" sz="1900" b="0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8481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419622"/>
            <a:ext cx="8424936" cy="648072"/>
          </a:xfrm>
        </p:spPr>
        <p:txBody>
          <a:bodyPr>
            <a:noAutofit/>
          </a:bodyPr>
          <a:lstStyle/>
          <a:p>
            <a:r>
              <a:rPr lang="cs-CZ" sz="2400" dirty="0" smtClean="0"/>
              <a:t>Právní úprava odběrů lidské krve a jejích složek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323528" y="4869656"/>
            <a:ext cx="3824064" cy="273844"/>
          </a:xfrm>
        </p:spPr>
        <p:txBody>
          <a:bodyPr/>
          <a:lstStyle/>
          <a:p>
            <a:r>
              <a:rPr lang="cs-CZ" dirty="0"/>
              <a:t> © Copyright Veřejný ochránce práv, 2015</a:t>
            </a:r>
          </a:p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323528" y="1995686"/>
            <a:ext cx="8496472" cy="28803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cs-CZ" altLang="cs-CZ" sz="1700" dirty="0">
                <a:solidFill>
                  <a:schemeClr val="tx1"/>
                </a:solidFill>
              </a:rPr>
              <a:t>U</a:t>
            </a:r>
            <a:r>
              <a:rPr lang="cs-CZ" altLang="cs-CZ" sz="1700" dirty="0" smtClean="0">
                <a:solidFill>
                  <a:schemeClr val="tx1"/>
                </a:solidFill>
              </a:rPr>
              <a:t>stanovení § 31 a 32 zákona o specifických zdravotních službách</a:t>
            </a:r>
          </a:p>
          <a:p>
            <a:pPr>
              <a:spcBef>
                <a:spcPts val="600"/>
              </a:spcBef>
            </a:pPr>
            <a:r>
              <a:rPr lang="cs-CZ" altLang="cs-CZ" sz="1700" b="0" dirty="0" smtClean="0">
                <a:solidFill>
                  <a:schemeClr val="tx1"/>
                </a:solidFill>
              </a:rPr>
              <a:t>Pro tyto účely </a:t>
            </a:r>
            <a:r>
              <a:rPr lang="cs-CZ" altLang="cs-CZ" sz="1700" dirty="0" smtClean="0">
                <a:solidFill>
                  <a:srgbClr val="C00000"/>
                </a:solidFill>
              </a:rPr>
              <a:t>krev nelze odebrat </a:t>
            </a:r>
            <a:r>
              <a:rPr lang="cs-CZ" altLang="cs-CZ" sz="1700" b="0" dirty="0" smtClean="0">
                <a:solidFill>
                  <a:schemeClr val="tx1"/>
                </a:solidFill>
              </a:rPr>
              <a:t>(</a:t>
            </a:r>
            <a:r>
              <a:rPr lang="cs-CZ" altLang="cs-CZ" sz="1700" b="0" dirty="0" err="1" smtClean="0">
                <a:solidFill>
                  <a:schemeClr val="tx1"/>
                </a:solidFill>
              </a:rPr>
              <a:t>ust</a:t>
            </a:r>
            <a:r>
              <a:rPr lang="cs-CZ" altLang="cs-CZ" sz="1700" b="0" dirty="0" smtClean="0">
                <a:solidFill>
                  <a:schemeClr val="tx1"/>
                </a:solidFill>
              </a:rPr>
              <a:t>. § 31 odst. 2):</a:t>
            </a:r>
            <a:endParaRPr lang="cs-CZ" altLang="cs-CZ" sz="1700" dirty="0" smtClean="0">
              <a:solidFill>
                <a:schemeClr val="tx1"/>
              </a:solidFill>
            </a:endParaRPr>
          </a:p>
          <a:p>
            <a:pPr marL="523875" lvl="1" indent="-342900">
              <a:spcBef>
                <a:spcPts val="0"/>
              </a:spcBef>
              <a:buFont typeface="+mj-lt"/>
              <a:buAutoNum type="alphaLcParenR"/>
            </a:pPr>
            <a:r>
              <a:rPr lang="cs-CZ" altLang="cs-CZ" i="1" dirty="0" smtClean="0"/>
              <a:t>nezletilým osobám (ledaže odběr nelze nahradit odběrem od zletilé osoby)</a:t>
            </a:r>
          </a:p>
          <a:p>
            <a:pPr marL="523875" lvl="1" indent="-342900">
              <a:spcBef>
                <a:spcPts val="0"/>
              </a:spcBef>
              <a:buFont typeface="+mj-lt"/>
              <a:buAutoNum type="alphaLcParenR"/>
            </a:pPr>
            <a:r>
              <a:rPr lang="cs-CZ" altLang="cs-CZ" i="1" dirty="0" smtClean="0"/>
              <a:t>osobám umístěným v policejní cele, ve výkonu vazby, trestu odnětí svobody, zabezpečovací detenci</a:t>
            </a:r>
          </a:p>
          <a:p>
            <a:pPr marL="523875" lvl="1" indent="-342900">
              <a:spcBef>
                <a:spcPts val="0"/>
              </a:spcBef>
              <a:buFont typeface="+mj-lt"/>
              <a:buAutoNum type="alphaLcParenR"/>
            </a:pPr>
            <a:r>
              <a:rPr lang="cs-CZ" altLang="cs-CZ" i="1" dirty="0" smtClean="0"/>
              <a:t>osobám umístěné ve školském zařízení pro výkon ústavní nebo ochranné výchovy nebo v zařízeních sociálních služeb, byla-li nařízena ústavní výchova, popř. uložena ochranná výchova </a:t>
            </a:r>
          </a:p>
          <a:p>
            <a:pPr marL="523875" lvl="1" indent="-342900">
              <a:spcBef>
                <a:spcPts val="0"/>
              </a:spcBef>
              <a:buFont typeface="+mj-lt"/>
              <a:buAutoNum type="alphaLcParenR"/>
            </a:pPr>
            <a:r>
              <a:rPr lang="cs-CZ" altLang="cs-CZ" i="1" dirty="0" smtClean="0"/>
              <a:t>osobám při </a:t>
            </a:r>
            <a:r>
              <a:rPr lang="cs-CZ" altLang="cs-CZ" i="1" dirty="0"/>
              <a:t>nařízené izolaci, karanténě nebo v rámci výkonu lůžkového ochranného </a:t>
            </a:r>
            <a:r>
              <a:rPr lang="cs-CZ" altLang="cs-CZ" i="1" dirty="0" smtClean="0"/>
              <a:t>léčení</a:t>
            </a:r>
            <a:endParaRPr lang="cs-CZ" altLang="cs-CZ" i="1" dirty="0"/>
          </a:p>
          <a:p>
            <a:pPr marL="523875" lvl="1" indent="-342900">
              <a:spcBef>
                <a:spcPts val="0"/>
              </a:spcBef>
              <a:buFont typeface="+mj-lt"/>
              <a:buAutoNum type="alphaLcParenR"/>
            </a:pPr>
            <a:r>
              <a:rPr lang="cs-CZ" altLang="cs-CZ" i="1" dirty="0" smtClean="0"/>
              <a:t>hospitalizovaným osobám - bez </a:t>
            </a:r>
            <a:r>
              <a:rPr lang="cs-CZ" altLang="cs-CZ" i="1" dirty="0"/>
              <a:t>jejich </a:t>
            </a:r>
            <a:r>
              <a:rPr lang="cs-CZ" altLang="cs-CZ" i="1" dirty="0" smtClean="0"/>
              <a:t>souhlasu</a:t>
            </a:r>
            <a:endParaRPr lang="cs-CZ" altLang="cs-CZ" i="1" dirty="0"/>
          </a:p>
          <a:p>
            <a:pPr marL="0" indent="0">
              <a:buNone/>
            </a:pPr>
            <a:r>
              <a:rPr lang="cs-CZ" altLang="cs-CZ" sz="1400" b="0" dirty="0" smtClean="0">
                <a:solidFill>
                  <a:schemeClr val="tx1"/>
                </a:solidFill>
              </a:rPr>
              <a:t>(Zákaz dle písm. b) – e) se nepoužije při dárcovství mezi příbuznými + u autotransfuze, apod.)</a:t>
            </a:r>
          </a:p>
          <a:p>
            <a:pPr>
              <a:spcAft>
                <a:spcPts val="600"/>
              </a:spcAft>
            </a:pPr>
            <a:r>
              <a:rPr lang="cs-CZ" altLang="cs-CZ" sz="1700" b="0" dirty="0" smtClean="0">
                <a:solidFill>
                  <a:schemeClr val="tx1"/>
                </a:solidFill>
              </a:rPr>
              <a:t>Krev lze odebrat jen osobě, která k tomu udělí písemný souhlas (</a:t>
            </a:r>
            <a:r>
              <a:rPr lang="cs-CZ" altLang="cs-CZ" sz="1700" b="0" dirty="0" err="1" smtClean="0">
                <a:solidFill>
                  <a:schemeClr val="tx1"/>
                </a:solidFill>
              </a:rPr>
              <a:t>ust</a:t>
            </a:r>
            <a:r>
              <a:rPr lang="cs-CZ" altLang="cs-CZ" sz="1700" b="0" dirty="0" smtClean="0">
                <a:solidFill>
                  <a:schemeClr val="tx1"/>
                </a:solidFill>
              </a:rPr>
              <a:t>. § 31 odst. 3)</a:t>
            </a:r>
          </a:p>
        </p:txBody>
      </p:sp>
    </p:spTree>
    <p:extLst>
      <p:ext uri="{BB962C8B-B14F-4D97-AF65-F5344CB8AC3E}">
        <p14:creationId xmlns:p14="http://schemas.microsoft.com/office/powerpoint/2010/main" val="323755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3A71DC738674B4893D02C4CA0E22FAC" ma:contentTypeVersion="4" ma:contentTypeDescription="Vytvořit nový dokument" ma:contentTypeScope="" ma:versionID="dcc6128f15bb73e67301b068d52033ce">
  <xsd:schema xmlns:xsd="http://www.w3.org/2001/XMLSchema" xmlns:xs="http://www.w3.org/2001/XMLSchema" xmlns:p="http://schemas.microsoft.com/office/2006/metadata/properties" xmlns:ns2="7aea5b64-986d-4ed0-9f25-146f1d978e98" targetNamespace="http://schemas.microsoft.com/office/2006/metadata/properties" ma:root="true" ma:fieldsID="4e0c4057c03dd2c7c9c20807d6e9694d" ns2:_="">
    <xsd:import namespace="7aea5b64-986d-4ed0-9f25-146f1d978e98"/>
    <xsd:element name="properties">
      <xsd:complexType>
        <xsd:sequence>
          <xsd:element name="documentManagement">
            <xsd:complexType>
              <xsd:all>
                <xsd:element ref="ns2:datum_x0020_vzniku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ea5b64-986d-4ed0-9f25-146f1d978e98" elementFormDefault="qualified">
    <xsd:import namespace="http://schemas.microsoft.com/office/2006/documentManagement/types"/>
    <xsd:import namespace="http://schemas.microsoft.com/office/infopath/2007/PartnerControls"/>
    <xsd:element name="datum_x0020_vzniku" ma:index="8" nillable="true" ma:displayName="datum vzniku" ma:internalName="datum_x0020_vzniku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atum_x0020_vzniku xmlns="7aea5b64-986d-4ed0-9f25-146f1d978e9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90CEE4-CD81-45FE-8E79-A78BA57569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ea5b64-986d-4ed0-9f25-146f1d978e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E3571BA-9C7B-4F82-83A2-59FA65D0EC3A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7aea5b64-986d-4ed0-9f25-146f1d978e98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FB9FB29-FF60-4FC9-9D61-C174DC6BD5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prezentace_šablona</Template>
  <TotalTime>712</TotalTime>
  <Words>1779</Words>
  <Application>Microsoft Office PowerPoint</Application>
  <PresentationFormat>Předvádění na obrazovce (16:9)</PresentationFormat>
  <Paragraphs>139</Paragraphs>
  <Slides>20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prezentace_šablona</vt:lpstr>
      <vt:lpstr>Právní klinika diskriminace a rovné zacházení II</vt:lpstr>
      <vt:lpstr>Právní úprava – bezplatná zdravotní péče z pohledu ústavněprávního</vt:lpstr>
      <vt:lpstr>Právní úprava – zákonné limity zdravotní péče</vt:lpstr>
      <vt:lpstr>Právní úprava – antidiskriminační právo</vt:lpstr>
      <vt:lpstr>Právní úprava</vt:lpstr>
      <vt:lpstr>Právní úprava</vt:lpstr>
      <vt:lpstr>Právní úprava - antidiskriminační právo</vt:lpstr>
      <vt:lpstr>Případová studie 1 – nevidomá dárkyně krve</vt:lpstr>
      <vt:lpstr>Právní úprava odběrů lidské krve a jejích složek</vt:lpstr>
      <vt:lpstr>Kazuistika - případy řešené VOP</vt:lpstr>
      <vt:lpstr>Kazuistika - případy řešené VOP</vt:lpstr>
      <vt:lpstr>Kazuistika - případy řešené VOP</vt:lpstr>
      <vt:lpstr>Případová studie 2 – asistenční psi v lázních</vt:lpstr>
      <vt:lpstr>Právní úprava</vt:lpstr>
      <vt:lpstr>Kazuistika - případy řešené VOP</vt:lpstr>
      <vt:lpstr>Kazuistika - případy řešené VOP</vt:lpstr>
      <vt:lpstr>Kazuistika - případy řešené VOP</vt:lpstr>
      <vt:lpstr>Kazuistika - případy řešené VOP</vt:lpstr>
      <vt:lpstr>Kazuistika - případy řešené VOP</vt:lpstr>
      <vt:lpstr>Děkuji za pozornost!  Nezapomeňte na www.eso.ochrance.cz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zpráva Evropské komise o uplatňování antidiskriminačních směrnic</dc:title>
  <dc:creator>s1</dc:creator>
  <cp:lastModifiedBy>polak</cp:lastModifiedBy>
  <cp:revision>45</cp:revision>
  <dcterms:created xsi:type="dcterms:W3CDTF">2014-04-10T08:39:11Z</dcterms:created>
  <dcterms:modified xsi:type="dcterms:W3CDTF">2015-05-05T14:06:52Z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0x010100D3A71DC738674B4893D02C4CA0E22FAC</vt:lpwstr>
  </property>
</Properties>
</file>