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9" r:id="rId5"/>
    <p:sldId id="258" r:id="rId6"/>
    <p:sldId id="260" r:id="rId7"/>
    <p:sldId id="261" r:id="rId8"/>
    <p:sldId id="263" r:id="rId9"/>
    <p:sldId id="268" r:id="rId10"/>
    <p:sldId id="264" r:id="rId11"/>
    <p:sldId id="262" r:id="rId12"/>
    <p:sldId id="265" r:id="rId13"/>
    <p:sldId id="266" r:id="rId14"/>
    <p:sldId id="267" r:id="rId15"/>
    <p:sldId id="269" r:id="rId16"/>
  </p:sldIdLst>
  <p:sldSz cx="9144000" cy="5143500" type="screen16x9"/>
  <p:notesSz cx="6810375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7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5" autoAdjust="0"/>
  </p:normalViewPr>
  <p:slideViewPr>
    <p:cSldViewPr>
      <p:cViewPr varScale="1">
        <p:scale>
          <a:sx n="143" d="100"/>
          <a:sy n="143" d="100"/>
        </p:scale>
        <p:origin x="-630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6562C-D2E0-4963-989E-13081D5744A2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62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9D439-B0CF-45F4-B3B7-E24C341E3A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6061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584"/>
            <a:ext cx="9144000" cy="513433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1597820"/>
            <a:ext cx="6118448" cy="1102519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2914650"/>
            <a:ext cx="5576664" cy="131445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4341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0" y="1851670"/>
            <a:ext cx="6563072" cy="2598936"/>
          </a:xfrm>
        </p:spPr>
        <p:txBody>
          <a:bodyPr lIns="0" tIns="0" rIns="0" bIns="0"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0743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584"/>
            <a:ext cx="9144000" cy="5134332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0" y="987574"/>
            <a:ext cx="6203032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0" y="1851670"/>
            <a:ext cx="6192464" cy="288376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160000" y="4767264"/>
            <a:ext cx="3824064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732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82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eitilen.deviantart.com/art/LGBT-Project-305813184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lickr.com/photos/23912576@N05/2942525739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ra.europa.eu/en/publication/2014/eu-lgbt-survey-european-union-lesbian-gay-bisexual-and-transgender-survey-ma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Práva LGBTI osob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Vojtěch Pospíšil</a:t>
            </a:r>
          </a:p>
          <a:p>
            <a:r>
              <a:rPr lang="cs-CZ" dirty="0" smtClean="0"/>
              <a:t>Oddělení rovného zacházení</a:t>
            </a:r>
          </a:p>
          <a:p>
            <a:r>
              <a:rPr lang="cs-CZ" dirty="0" smtClean="0"/>
              <a:t>Kancelář veřejného ochránce práv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© Veřejný ochránce práv,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573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/>
              <a:t>Změna pohlaví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23678"/>
            <a:ext cx="6563072" cy="25989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Chirurgická změna pohlaví </a:t>
            </a:r>
            <a:r>
              <a:rPr lang="cs-CZ" dirty="0" smtClean="0"/>
              <a:t>od </a:t>
            </a:r>
            <a:r>
              <a:rPr lang="cs-CZ" dirty="0" smtClean="0"/>
              <a:t>60. let 20. století</a:t>
            </a:r>
          </a:p>
          <a:p>
            <a:r>
              <a:rPr lang="cs-CZ" dirty="0" smtClean="0"/>
              <a:t>Definice § 29 NOZ</a:t>
            </a:r>
            <a:endParaRPr lang="cs-CZ" dirty="0" smtClean="0"/>
          </a:p>
          <a:p>
            <a:r>
              <a:rPr lang="cs-CZ" dirty="0" smtClean="0"/>
              <a:t>Zákon </a:t>
            </a:r>
            <a:r>
              <a:rPr lang="cs-CZ" dirty="0" smtClean="0"/>
              <a:t>o specifických zdravotních službách – 373/2011 Sb.: </a:t>
            </a:r>
          </a:p>
          <a:p>
            <a:pPr lvl="1"/>
            <a:r>
              <a:rPr lang="cs-CZ" dirty="0" smtClean="0"/>
              <a:t>Chirurgická změna pohlaví</a:t>
            </a:r>
          </a:p>
          <a:p>
            <a:pPr lvl="1"/>
            <a:r>
              <a:rPr lang="cs-CZ" dirty="0" smtClean="0"/>
              <a:t>Znemožnění reprodukční funkce</a:t>
            </a:r>
          </a:p>
          <a:p>
            <a:pPr lvl="1"/>
            <a:r>
              <a:rPr lang="cs-CZ" dirty="0" smtClean="0"/>
              <a:t>Stanovisko odborné komise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/>
              <a:t>§ 29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23678"/>
            <a:ext cx="6563072" cy="2880320"/>
          </a:xfrm>
        </p:spPr>
        <p:txBody>
          <a:bodyPr/>
          <a:lstStyle/>
          <a:p>
            <a:pPr marL="457200" indent="-457200" algn="just">
              <a:buAutoNum type="arabicParenBoth"/>
              <a:tabLst>
                <a:tab pos="447675" algn="l"/>
              </a:tabLst>
            </a:pPr>
            <a:r>
              <a:rPr lang="cs-CZ" dirty="0" smtClean="0"/>
              <a:t>Změna pohlaví člověka nastává chirurgickým zákrokem při současném </a:t>
            </a:r>
            <a:r>
              <a:rPr lang="cs-CZ" u="sng" dirty="0" smtClean="0"/>
              <a:t>znemožnění reprodukční funkce</a:t>
            </a:r>
            <a:r>
              <a:rPr lang="cs-CZ" dirty="0" smtClean="0"/>
              <a:t> a přeměně pohlavních orgánů.</a:t>
            </a:r>
          </a:p>
          <a:p>
            <a:pPr marL="457200" indent="-457200" algn="just">
              <a:buAutoNum type="arabicParenBoth"/>
              <a:tabLst>
                <a:tab pos="447675" algn="l"/>
              </a:tabLst>
            </a:pPr>
            <a:endParaRPr lang="cs-CZ" dirty="0" smtClean="0"/>
          </a:p>
          <a:p>
            <a:pPr marL="457200" indent="-457200" algn="just">
              <a:buAutoNum type="arabicParenBoth"/>
              <a:tabLst>
                <a:tab pos="447675" algn="l"/>
              </a:tabLst>
            </a:pPr>
            <a:r>
              <a:rPr lang="cs-CZ" dirty="0" smtClean="0"/>
              <a:t>Manželství nebo registrované partnerství změnou pohlaví zaniká.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1026" name="Picture 2" descr="C:\Users\pospisil\Desktop\Materiály\VLASTNÍ\LGBT_SDEU\log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07654"/>
            <a:ext cx="5987161" cy="2887142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779912" y="4659982"/>
            <a:ext cx="37626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>
                <a:hlinkClick r:id="rId3"/>
              </a:rPr>
              <a:t>http://</a:t>
            </a:r>
            <a:r>
              <a:rPr lang="cs-CZ" sz="1000" dirty="0" smtClean="0">
                <a:hlinkClick r:id="rId3"/>
              </a:rPr>
              <a:t>keitilen.deviantart.com/art/LGBT-Project-305813184</a:t>
            </a:r>
            <a:r>
              <a:rPr lang="cs-CZ" sz="1000" dirty="0" smtClean="0"/>
              <a:t>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L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cs-CZ" dirty="0" smtClean="0"/>
              <a:t>B</a:t>
            </a:r>
            <a:r>
              <a:rPr lang="cs-CZ" dirty="0" smtClean="0">
                <a:solidFill>
                  <a:srgbClr val="0000FF"/>
                </a:solidFill>
              </a:rPr>
              <a:t>T</a:t>
            </a:r>
            <a:r>
              <a:rPr lang="cs-CZ" dirty="0" smtClean="0">
                <a:solidFill>
                  <a:srgbClr val="9900FF"/>
                </a:solidFill>
              </a:rPr>
              <a:t>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23678"/>
            <a:ext cx="3744416" cy="2598936"/>
          </a:xfrm>
        </p:spPr>
        <p:txBody>
          <a:bodyPr/>
          <a:lstStyle/>
          <a:p>
            <a:pPr marL="0" indent="0">
              <a:buNone/>
              <a:tabLst>
                <a:tab pos="3678238" algn="l"/>
              </a:tabLst>
            </a:pPr>
            <a:r>
              <a:rPr lang="cs-CZ" b="1" spc="200" dirty="0" err="1" smtClean="0">
                <a:solidFill>
                  <a:srgbClr val="FF0000"/>
                </a:solidFill>
              </a:rPr>
              <a:t>L</a:t>
            </a:r>
            <a:r>
              <a:rPr lang="cs-CZ" spc="200" dirty="0" err="1" smtClean="0"/>
              <a:t>esbian</a:t>
            </a:r>
            <a:r>
              <a:rPr lang="cs-CZ" spc="200" dirty="0" smtClean="0"/>
              <a:t>	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cs-CZ" b="1" spc="200" dirty="0" smtClean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cs-CZ" spc="200" dirty="0" smtClean="0"/>
              <a:t>ay	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cs-CZ" b="1" spc="200" dirty="0" err="1" smtClean="0">
                <a:solidFill>
                  <a:srgbClr val="008273"/>
                </a:solidFill>
              </a:rPr>
              <a:t>B</a:t>
            </a:r>
            <a:r>
              <a:rPr lang="cs-CZ" spc="200" dirty="0" err="1" smtClean="0"/>
              <a:t>isexual</a:t>
            </a:r>
            <a:r>
              <a:rPr lang="cs-CZ" spc="200" dirty="0" smtClean="0"/>
              <a:t>	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cs-CZ" b="1" spc="200" dirty="0" err="1" smtClean="0">
                <a:solidFill>
                  <a:srgbClr val="0000FF"/>
                </a:solidFill>
              </a:rPr>
              <a:t>T</a:t>
            </a:r>
            <a:r>
              <a:rPr lang="cs-CZ" spc="200" dirty="0" err="1" smtClean="0"/>
              <a:t>ransgender</a:t>
            </a:r>
            <a:r>
              <a:rPr lang="cs-CZ" spc="200" dirty="0" smtClean="0"/>
              <a:t>/</a:t>
            </a:r>
            <a:r>
              <a:rPr lang="cs-CZ" b="1" spc="200" dirty="0" err="1" smtClean="0">
                <a:solidFill>
                  <a:srgbClr val="0000FF"/>
                </a:solidFill>
              </a:rPr>
              <a:t>T</a:t>
            </a:r>
            <a:r>
              <a:rPr lang="cs-CZ" spc="200" dirty="0" err="1" smtClean="0"/>
              <a:t>ransexual</a:t>
            </a:r>
            <a:r>
              <a:rPr lang="cs-CZ" spc="200" dirty="0" smtClean="0"/>
              <a:t>	</a:t>
            </a:r>
          </a:p>
          <a:p>
            <a:pPr marL="0" indent="0">
              <a:buNone/>
            </a:pPr>
            <a:r>
              <a:rPr lang="cs-CZ" b="1" spc="200" dirty="0" err="1" smtClean="0">
                <a:solidFill>
                  <a:srgbClr val="9900FF"/>
                </a:solidFill>
              </a:rPr>
              <a:t>I</a:t>
            </a:r>
            <a:r>
              <a:rPr lang="cs-CZ" spc="200" dirty="0" err="1" smtClean="0"/>
              <a:t>ntersexed</a:t>
            </a:r>
            <a:endParaRPr lang="cs-CZ" dirty="0"/>
          </a:p>
        </p:txBody>
      </p:sp>
      <p:pic>
        <p:nvPicPr>
          <p:cNvPr id="4" name="Obrázek 3" descr="Rainbow_flag_and_blue_sk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131590"/>
            <a:ext cx="3572769" cy="237626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940152" y="3579862"/>
            <a:ext cx="259228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hlinkClick r:id="rId3"/>
              </a:rPr>
              <a:t>http://flickr.com/photos/23912576@N05/2942525739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/>
              <a:t>Slovníček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23678"/>
            <a:ext cx="2592288" cy="2736304"/>
          </a:xfrm>
        </p:spPr>
        <p:txBody>
          <a:bodyPr>
            <a:normAutofit/>
          </a:bodyPr>
          <a:lstStyle/>
          <a:p>
            <a:r>
              <a:rPr lang="cs-CZ" altLang="cs-CZ" sz="2000" dirty="0" err="1" smtClean="0"/>
              <a:t>Coming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out</a:t>
            </a:r>
            <a:endParaRPr lang="cs-CZ" altLang="cs-CZ" sz="2000" dirty="0" smtClean="0"/>
          </a:p>
          <a:p>
            <a:r>
              <a:rPr lang="cs-CZ" altLang="cs-CZ" sz="2000" dirty="0" smtClean="0"/>
              <a:t>Homofobie</a:t>
            </a:r>
          </a:p>
          <a:p>
            <a:r>
              <a:rPr lang="cs-CZ" altLang="cs-CZ" sz="2000" dirty="0" err="1" smtClean="0"/>
              <a:t>FtM</a:t>
            </a:r>
            <a:endParaRPr lang="cs-CZ" altLang="cs-CZ" sz="2000" dirty="0" smtClean="0"/>
          </a:p>
          <a:p>
            <a:r>
              <a:rPr lang="cs-CZ" altLang="cs-CZ" sz="2000" dirty="0" err="1" smtClean="0"/>
              <a:t>MtF</a:t>
            </a:r>
            <a:endParaRPr lang="cs-CZ" altLang="cs-CZ" sz="2000" dirty="0" smtClean="0"/>
          </a:p>
          <a:p>
            <a:r>
              <a:rPr lang="cs-CZ" altLang="cs-CZ" sz="2000" dirty="0" err="1" smtClean="0"/>
              <a:t>Genderová</a:t>
            </a:r>
            <a:r>
              <a:rPr lang="cs-CZ" altLang="cs-CZ" sz="2000" dirty="0" smtClean="0"/>
              <a:t> identita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067944" y="1851670"/>
            <a:ext cx="507605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GRS – </a:t>
            </a:r>
            <a:r>
              <a:rPr lang="cs-CZ" altLang="cs-CZ" sz="2000" dirty="0" err="1" smtClean="0"/>
              <a:t>Gender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Reassignment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Surgery</a:t>
            </a:r>
            <a:endParaRPr lang="cs-CZ" altLang="cs-CZ" sz="20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GID – </a:t>
            </a:r>
            <a:r>
              <a:rPr lang="cs-CZ" altLang="cs-CZ" sz="2000" dirty="0" err="1" smtClean="0"/>
              <a:t>Gender</a:t>
            </a:r>
            <a:r>
              <a:rPr lang="cs-CZ" altLang="cs-CZ" sz="2000" dirty="0" smtClean="0"/>
              <a:t> Identity </a:t>
            </a:r>
            <a:r>
              <a:rPr lang="cs-CZ" altLang="cs-CZ" sz="2000" dirty="0" err="1" smtClean="0"/>
              <a:t>Disorder</a:t>
            </a:r>
            <a:endParaRPr lang="cs-CZ" altLang="cs-CZ" sz="20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Intersexuální osoba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/>
              <a:t>Pride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parade</a:t>
            </a:r>
            <a:endParaRPr lang="cs-CZ" altLang="cs-CZ" sz="20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/>
              <a:t>Queer</a:t>
            </a:r>
            <a:r>
              <a:rPr lang="cs-CZ" altLang="cs-CZ" sz="2000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/>
              <a:t>Výzkum FRA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23678"/>
            <a:ext cx="7560840" cy="2808312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cs-CZ" b="1" dirty="0" smtClean="0">
                <a:solidFill>
                  <a:srgbClr val="FF0000"/>
                </a:solidFill>
              </a:rPr>
              <a:t>47% </a:t>
            </a:r>
            <a:r>
              <a:rPr lang="cs-CZ" dirty="0" smtClean="0"/>
              <a:t>se cítilo v posledním roce diskriminováno</a:t>
            </a:r>
          </a:p>
          <a:p>
            <a:pPr>
              <a:spcBef>
                <a:spcPts val="1200"/>
              </a:spcBef>
              <a:buNone/>
            </a:pPr>
            <a:r>
              <a:rPr lang="cs-CZ" b="1" dirty="0" smtClean="0">
                <a:solidFill>
                  <a:srgbClr val="FF0000"/>
                </a:solidFill>
              </a:rPr>
              <a:t>19% </a:t>
            </a:r>
            <a:r>
              <a:rPr lang="cs-CZ" dirty="0" smtClean="0"/>
              <a:t>v zaměstnání ALE </a:t>
            </a:r>
            <a:r>
              <a:rPr lang="cs-CZ" b="1" dirty="0" smtClean="0">
                <a:solidFill>
                  <a:srgbClr val="0070C0"/>
                </a:solidFill>
              </a:rPr>
              <a:t>56%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svou sexualitu skrývá</a:t>
            </a:r>
          </a:p>
          <a:p>
            <a:pPr>
              <a:spcBef>
                <a:spcPts val="1200"/>
              </a:spcBef>
              <a:buNone/>
            </a:pPr>
            <a:r>
              <a:rPr lang="cs-CZ" b="1" dirty="0" smtClean="0">
                <a:solidFill>
                  <a:srgbClr val="FF0000"/>
                </a:solidFill>
              </a:rPr>
              <a:t>68% </a:t>
            </a:r>
            <a:r>
              <a:rPr lang="cs-CZ" dirty="0" smtClean="0"/>
              <a:t>se setkalo s nadávkami a šikanou ve školství</a:t>
            </a:r>
          </a:p>
          <a:p>
            <a:pPr marL="628650" indent="-628650">
              <a:spcBef>
                <a:spcPts val="1200"/>
              </a:spcBef>
              <a:buNone/>
            </a:pPr>
            <a:r>
              <a:rPr lang="cs-CZ" dirty="0" smtClean="0"/>
              <a:t>	(</a:t>
            </a:r>
            <a:r>
              <a:rPr lang="cs-CZ" b="1" dirty="0" smtClean="0">
                <a:solidFill>
                  <a:srgbClr val="0070C0"/>
                </a:solidFill>
              </a:rPr>
              <a:t>67% </a:t>
            </a:r>
            <a:r>
              <a:rPr lang="cs-CZ" dirty="0" smtClean="0"/>
              <a:t>studentů svou sexualitu skrývalo!)</a:t>
            </a:r>
          </a:p>
          <a:p>
            <a:pPr marL="628650" indent="-628650">
              <a:spcBef>
                <a:spcPts val="1200"/>
              </a:spcBef>
              <a:buNone/>
            </a:pPr>
            <a:endParaRPr lang="cs-CZ" dirty="0" smtClean="0"/>
          </a:p>
          <a:p>
            <a:pPr marL="628650" indent="-628650">
              <a:spcBef>
                <a:spcPts val="1200"/>
              </a:spcBef>
              <a:buNone/>
            </a:pPr>
            <a:r>
              <a:rPr lang="cs-CZ" sz="1500" dirty="0" smtClean="0">
                <a:hlinkClick r:id="rId3"/>
              </a:rPr>
              <a:t>http://fra.europa.eu/en/publication/2014/eu-lgbt-survey-european-union-lesbian-gay-bisexual-and-transgender-survey-main</a:t>
            </a:r>
            <a:r>
              <a:rPr lang="cs-CZ" sz="1500" dirty="0" smtClean="0"/>
              <a:t> </a:t>
            </a:r>
          </a:p>
          <a:p>
            <a:pPr marL="628650" indent="-62865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23678"/>
            <a:ext cx="6563072" cy="2598936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Bezpečné prostředí ve vzdělání</a:t>
            </a:r>
          </a:p>
          <a:p>
            <a:r>
              <a:rPr lang="cs-CZ" altLang="cs-CZ" dirty="0" smtClean="0"/>
              <a:t>Boj s diskriminací</a:t>
            </a:r>
          </a:p>
          <a:p>
            <a:pPr lvl="1"/>
            <a:r>
              <a:rPr lang="cs-CZ" altLang="cs-CZ" dirty="0" smtClean="0"/>
              <a:t>Rovné zacházení v zaměstnání</a:t>
            </a:r>
          </a:p>
          <a:p>
            <a:pPr lvl="1"/>
            <a:r>
              <a:rPr lang="cs-CZ" altLang="cs-CZ" dirty="0" smtClean="0"/>
              <a:t>Diskriminace mimo zaměstnání</a:t>
            </a:r>
          </a:p>
          <a:p>
            <a:r>
              <a:rPr lang="cs-CZ" altLang="cs-CZ" dirty="0" smtClean="0"/>
              <a:t>Trestné činy z nenávisti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/>
              <a:t>Vybrané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707654"/>
            <a:ext cx="6563072" cy="318472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Osvojení registrovanými partnery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§ 13 odst. 2 zákona o registrovaném partnerství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§ 63 zákona o mezinárodním právu soukromém</a:t>
            </a:r>
          </a:p>
          <a:p>
            <a:pPr marL="360363" lvl="1" indent="-360363"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 smtClean="0"/>
              <a:t>Pěstounská péče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§ 964 NOZ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Trestní zákoník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Přitěžující okolnost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Kvalifikované skutkové podstaty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Úřední změna pohlaví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§ 29 NOZ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§ 17a zákona o matrikách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§ 21 zákona o specifických zdravotních službách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Pracovní volno na uzavření partnerství (nařízení vlády č. 590/2006 Sb.)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/>
              <a:t>Registrované partnerství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23678"/>
            <a:ext cx="6563072" cy="2598936"/>
          </a:xfrm>
        </p:spPr>
        <p:txBody>
          <a:bodyPr/>
          <a:lstStyle/>
          <a:p>
            <a:r>
              <a:rPr lang="cs-CZ" dirty="0" smtClean="0"/>
              <a:t>Trvalý svazek dvou osob</a:t>
            </a:r>
          </a:p>
          <a:p>
            <a:r>
              <a:rPr lang="cs-CZ" dirty="0" smtClean="0"/>
              <a:t>Vzájemná podpora a respekt</a:t>
            </a:r>
          </a:p>
          <a:p>
            <a:r>
              <a:rPr lang="cs-CZ" dirty="0" smtClean="0"/>
              <a:t>Vzájemná substituce</a:t>
            </a:r>
          </a:p>
          <a:p>
            <a:r>
              <a:rPr lang="cs-CZ" dirty="0" smtClean="0"/>
              <a:t>Vyživovací povinnost</a:t>
            </a:r>
          </a:p>
          <a:p>
            <a:r>
              <a:rPr lang="cs-CZ" dirty="0" smtClean="0"/>
              <a:t>Vznik a zánik partnerství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/>
          <a:lstStyle/>
          <a:p>
            <a:r>
              <a:rPr lang="cs-CZ" dirty="0" smtClean="0"/>
              <a:t>Registrované partnerství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23678"/>
            <a:ext cx="6563072" cy="2598936"/>
          </a:xfrm>
        </p:spPr>
        <p:txBody>
          <a:bodyPr/>
          <a:lstStyle/>
          <a:p>
            <a:r>
              <a:rPr lang="cs-CZ" dirty="0" smtClean="0"/>
              <a:t>Společné jmění</a:t>
            </a:r>
          </a:p>
          <a:p>
            <a:r>
              <a:rPr lang="cs-CZ" dirty="0" smtClean="0"/>
              <a:t>Vdovský a vdovecký důchod</a:t>
            </a:r>
          </a:p>
          <a:p>
            <a:r>
              <a:rPr lang="cs-CZ" dirty="0" smtClean="0"/>
              <a:t>Osvojení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15566"/>
            <a:ext cx="6203032" cy="857250"/>
          </a:xfrm>
        </p:spPr>
        <p:txBody>
          <a:bodyPr>
            <a:normAutofit/>
          </a:bodyPr>
          <a:lstStyle/>
          <a:p>
            <a:r>
              <a:rPr lang="cs-CZ" dirty="0" smtClean="0"/>
              <a:t>§ 13 zákona o </a:t>
            </a:r>
            <a:r>
              <a:rPr lang="cs-CZ" dirty="0" err="1" smtClean="0"/>
              <a:t>RegP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779662"/>
            <a:ext cx="6563072" cy="30963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(1) Existence partnerství není překážkou výkonu rodičovské zodpovědnosti partnera vůči jeho dítěti ani překážkou svěření jeho dítěte do jeho výchovy. Partner, který je rodičem, je povinen zajistit vývoj dítěte a důsledně chránit jeho zájmy při použití přiměřených výchovných prostředků, tak aby nebyla dotčena důstojnost dítěte a ohroženo jeho zdraví a tělesný, citový, rozumový a mravní vývoj.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</a:p>
          <a:p>
            <a:pPr marL="0" indent="0" algn="just">
              <a:buNone/>
            </a:pPr>
            <a:r>
              <a:rPr lang="cs-CZ" dirty="0" smtClean="0"/>
              <a:t>(</a:t>
            </a:r>
            <a:r>
              <a:rPr lang="cs-CZ" dirty="0" smtClean="0"/>
              <a:t>2) </a:t>
            </a:r>
            <a:r>
              <a:rPr lang="cs-CZ" u="sng" dirty="0" smtClean="0"/>
              <a:t>Trvající partnerství brání tomu, aby se některý z partnerů stal osvojitelem dítěte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</a:p>
          <a:p>
            <a:pPr marL="0" indent="0" algn="just">
              <a:buNone/>
            </a:pPr>
            <a:r>
              <a:rPr lang="cs-CZ" dirty="0" smtClean="0"/>
              <a:t>(</a:t>
            </a:r>
            <a:r>
              <a:rPr lang="cs-CZ" dirty="0" smtClean="0"/>
              <a:t>3) Pokud jeden z partnerů pečuje o dítě a oba partneři žijí ve </a:t>
            </a:r>
            <a:r>
              <a:rPr lang="cs-CZ" dirty="0" smtClean="0"/>
              <a:t>společné domácnosti</a:t>
            </a:r>
            <a:r>
              <a:rPr lang="cs-CZ" dirty="0" smtClean="0"/>
              <a:t>, </a:t>
            </a:r>
            <a:r>
              <a:rPr lang="cs-CZ" b="1" dirty="0" smtClean="0"/>
              <a:t>podílí se na výchově dítěte i druhý partner</a:t>
            </a:r>
            <a:r>
              <a:rPr lang="cs-CZ" dirty="0" smtClean="0"/>
              <a:t>; povinnosti týkající se ochrany vývoje a výchovy dítěte se vztahují i na tohoto partnera.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03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4" ma:contentTypeDescription="Vytvořit nový dokument" ma:contentTypeScope="" ma:versionID="dcc6128f15bb73e67301b068d52033ce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4e0c4057c03dd2c7c9c20807d6e9694d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atum_x0020_vzniku xmlns="7aea5b64-986d-4ed0-9f25-146f1d978e98" xsi:nil="true"/>
  </documentManagement>
</p:properties>
</file>

<file path=customXml/itemProps1.xml><?xml version="1.0" encoding="utf-8"?>
<ds:datastoreItem xmlns:ds="http://schemas.openxmlformats.org/officeDocument/2006/customXml" ds:itemID="{63FC47B5-E5F0-4851-A071-57800FE9BB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265280-BEB3-4645-B4BE-15621170DA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6C0E5A-992E-42E6-9F2B-D8E01465DC62}">
  <ds:schemaRefs>
    <ds:schemaRef ds:uri="http://schemas.microsoft.com/office/2006/metadata/properties"/>
    <ds:schemaRef ds:uri="7aea5b64-986d-4ed0-9f25-146f1d978e9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186</TotalTime>
  <Words>392</Words>
  <Application>Microsoft Office PowerPoint</Application>
  <PresentationFormat>Předvádění na obrazovce (16:9)</PresentationFormat>
  <Paragraphs>80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</vt:lpstr>
      <vt:lpstr>Práva LGBTI osob</vt:lpstr>
      <vt:lpstr>LGBTI</vt:lpstr>
      <vt:lpstr>Slovníček</vt:lpstr>
      <vt:lpstr>Výzkum FRA 2014</vt:lpstr>
      <vt:lpstr>Co s tím?</vt:lpstr>
      <vt:lpstr>Vybrané problémy</vt:lpstr>
      <vt:lpstr>Registrované partnerství I</vt:lpstr>
      <vt:lpstr>Registrované partnerství II</vt:lpstr>
      <vt:lpstr>§ 13 zákona o RegP</vt:lpstr>
      <vt:lpstr>Změna pohlaví</vt:lpstr>
      <vt:lpstr>§ 29 NOZ</vt:lpstr>
      <vt:lpstr>Děkuji za pozornost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pospisil</dc:creator>
  <cp:lastModifiedBy>pospisil</cp:lastModifiedBy>
  <cp:revision>24</cp:revision>
  <dcterms:created xsi:type="dcterms:W3CDTF">2015-05-14T12:46:49Z</dcterms:created>
  <dcterms:modified xsi:type="dcterms:W3CDTF">2015-05-19T14:52:20Z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