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8" r:id="rId11"/>
    <p:sldId id="267" r:id="rId12"/>
    <p:sldId id="268" r:id="rId13"/>
    <p:sldId id="272" r:id="rId14"/>
    <p:sldId id="269" r:id="rId15"/>
    <p:sldId id="273" r:id="rId16"/>
    <p:sldId id="274" r:id="rId17"/>
    <p:sldId id="270" r:id="rId18"/>
    <p:sldId id="275" r:id="rId19"/>
    <p:sldId id="279" r:id="rId20"/>
    <p:sldId id="284" r:id="rId21"/>
    <p:sldId id="281" r:id="rId22"/>
    <p:sldId id="285" r:id="rId23"/>
    <p:sldId id="276" r:id="rId24"/>
    <p:sldId id="271" r:id="rId25"/>
    <p:sldId id="258" r:id="rId26"/>
  </p:sldIdLst>
  <p:sldSz cx="9144000" cy="6858000" type="screen4x3"/>
  <p:notesSz cx="9928225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8047"/>
    <a:srgbClr val="775F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90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A751C-CCE1-4936-A933-5D51EC265C98}" type="datetimeFigureOut">
              <a:rPr lang="cs-CZ" smtClean="0"/>
              <a:t>11. 5. 2015</a:t>
            </a:fld>
            <a:endParaRPr lang="cs-CZ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FD91B-1FC3-49D7-9DEB-AE05B48FC2C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35242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D8A02-0D8A-420E-8E8B-E88090CCF266}" type="datetimeFigureOut">
              <a:rPr lang="cs-CZ" smtClean="0"/>
              <a:t>11. 5. 2015</a:t>
            </a:fld>
            <a:endParaRPr lang="cs-CZ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3E06B-CA7F-46F0-B7D5-552C21BBDC5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15425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3E06B-CA7F-46F0-B7D5-552C21BBDC57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7184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3E06B-CA7F-46F0-B7D5-552C21BBDC57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2381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3E06B-CA7F-46F0-B7D5-552C21BBDC57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4528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3E06B-CA7F-46F0-B7D5-552C21BBDC57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6138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3E06B-CA7F-46F0-B7D5-552C21BBDC57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74173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3E06B-CA7F-46F0-B7D5-552C21BBDC57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5902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3E06B-CA7F-46F0-B7D5-552C21BBDC57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21273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3E06B-CA7F-46F0-B7D5-552C21BBDC57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65955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3E06B-CA7F-46F0-B7D5-552C21BBDC57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91296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3E06B-CA7F-46F0-B7D5-552C21BBDC57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19951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3E06B-CA7F-46F0-B7D5-552C21BBDC57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5057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3E06B-CA7F-46F0-B7D5-552C21BBDC57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82410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8E1FBD4-605D-42C3-A402-7632FF157EDB}" type="slidenum">
              <a:rPr lang="sk-SK" altLang="cs-CZ" smtClean="0"/>
              <a:pPr eaLnBrk="1" hangingPunct="1"/>
              <a:t>20</a:t>
            </a:fld>
            <a:endParaRPr lang="sk-SK" altLang="cs-CZ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3E06B-CA7F-46F0-B7D5-552C21BBDC57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76564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8E1FBD4-605D-42C3-A402-7632FF157EDB}" type="slidenum">
              <a:rPr lang="sk-SK" altLang="cs-CZ" smtClean="0"/>
              <a:pPr eaLnBrk="1" hangingPunct="1"/>
              <a:t>22</a:t>
            </a:fld>
            <a:endParaRPr lang="sk-SK" altLang="cs-CZ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3E06B-CA7F-46F0-B7D5-552C21BBDC57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30628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3E06B-CA7F-46F0-B7D5-552C21BBDC57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05958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3E06B-CA7F-46F0-B7D5-552C21BBDC57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5337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3E06B-CA7F-46F0-B7D5-552C21BBDC57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3698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3E06B-CA7F-46F0-B7D5-552C21BBDC57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4997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3E06B-CA7F-46F0-B7D5-552C21BBDC57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4397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3E06B-CA7F-46F0-B7D5-552C21BBDC57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1284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3E06B-CA7F-46F0-B7D5-552C21BBDC57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3175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3E06B-CA7F-46F0-B7D5-552C21BBDC57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4230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3E06B-CA7F-46F0-B7D5-552C21BBDC57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4828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Obdĺžni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bdĺžni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7535D3F-0547-4C72-8466-487323BCC294}" type="datetime1">
              <a:rPr lang="cs-CZ" smtClean="0"/>
              <a:t>11. 5. 2015</a:t>
            </a:fld>
            <a:endParaRPr lang="cs-CZ" dirty="0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cs-CZ" dirty="0" smtClean="0"/>
              <a:t>Vlastnictví energetických zařízení</a:t>
            </a:r>
            <a:endParaRPr lang="cs-CZ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A56DCAF-1F0C-4584-BAF1-89F9450F68C4}" type="slidenum">
              <a:rPr lang="cs-CZ" smtClean="0"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70CF-80FE-4BE1-8F2B-ED0B17002EDA}" type="datetime1">
              <a:rPr lang="cs-CZ" smtClean="0"/>
              <a:t>11. 5. 2015</a:t>
            </a:fld>
            <a:endParaRPr lang="cs-CZ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Vlastnictví energetických zařízení</a:t>
            </a:r>
            <a:endParaRPr lang="cs-CZ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6DCAF-1F0C-4584-BAF1-89F9450F68C4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DA9BB7C-12A9-4389-B0F9-0202AC8E4606}" type="datetime1">
              <a:rPr lang="cs-CZ" smtClean="0"/>
              <a:t>11. 5. 2015</a:t>
            </a:fld>
            <a:endParaRPr lang="cs-CZ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cs-CZ" dirty="0" smtClean="0"/>
              <a:t>Vlastnictví energetických zařízení</a:t>
            </a:r>
            <a:endParaRPr lang="cs-CZ" dirty="0"/>
          </a:p>
        </p:txBody>
      </p:sp>
      <p:sp>
        <p:nvSpPr>
          <p:cNvPr id="7" name="Obdĺžni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bdĺžni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bdĺžni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A56DCAF-1F0C-4584-BAF1-89F9450F68C4}" type="slidenum">
              <a:rPr lang="cs-CZ" smtClean="0"/>
              <a:t>‹#›</a:t>
            </a:fld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C7B4B-8DDD-46E5-8B27-B62E34D717C6}" type="datetime1">
              <a:rPr lang="cs-CZ" smtClean="0"/>
              <a:t>11. 5. 2015</a:t>
            </a:fld>
            <a:endParaRPr lang="cs-CZ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Vlastnictví energetických zařízení</a:t>
            </a:r>
            <a:endParaRPr lang="cs-CZ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A56DCAF-1F0C-4584-BAF1-89F9450F68C4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7" name="Obdĺžni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bdĺžni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bdĺžni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8D8F-3579-4DDE-8D3E-47D0107DFF21}" type="datetime1">
              <a:rPr lang="cs-CZ" smtClean="0"/>
              <a:t>11. 5. 2015</a:t>
            </a:fld>
            <a:endParaRPr lang="cs-CZ" dirty="0"/>
          </a:p>
        </p:txBody>
      </p:sp>
      <p:sp>
        <p:nvSpPr>
          <p:cNvPr id="13" name="Zástupný symbol čísla snímky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A56DCAF-1F0C-4584-BAF1-89F9450F68C4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 smtClean="0"/>
              <a:t>Vlastnictví energetických zařízení</a:t>
            </a:r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8683A9A-1BF2-46D6-99A6-C593C0B3D751}" type="datetime1">
              <a:rPr lang="cs-CZ" smtClean="0"/>
              <a:t>11. 5. 2015</a:t>
            </a:fld>
            <a:endParaRPr lang="cs-CZ" dirty="0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A56DCAF-1F0C-4584-BAF1-89F9450F68C4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2" name="Zástupný symbol päty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cs-CZ" dirty="0" smtClean="0"/>
              <a:t>Vlastnictví energetických zařízení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AC09820-6C93-40EC-A39A-67E53B0B465C}" type="datetime1">
              <a:rPr lang="cs-CZ" smtClean="0"/>
              <a:t>11. 5. 2015</a:t>
            </a:fld>
            <a:endParaRPr lang="cs-CZ" dirty="0"/>
          </a:p>
        </p:txBody>
      </p:sp>
      <p:sp>
        <p:nvSpPr>
          <p:cNvPr id="12" name="Zástupný symbol čísla snímky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A56DCAF-1F0C-4584-BAF1-89F9450F68C4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cs-CZ" dirty="0" smtClean="0"/>
              <a:t>Vlastnictví energetických zařízení</a:t>
            </a:r>
            <a:endParaRPr lang="cs-CZ" dirty="0"/>
          </a:p>
        </p:txBody>
      </p:sp>
      <p:sp>
        <p:nvSpPr>
          <p:cNvPr id="16" name="Zástupný symbol textu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15" name="Zástupný symbol textu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A67D-D878-4B99-9C51-A5FA690272E2}" type="datetime1">
              <a:rPr lang="cs-CZ" smtClean="0"/>
              <a:t>11. 5. 2015</a:t>
            </a:fld>
            <a:endParaRPr lang="cs-CZ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Vlastnictví energetických zařízení</a:t>
            </a:r>
            <a:endParaRPr lang="cs-CZ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A56DCAF-1F0C-4584-BAF1-89F9450F68C4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5DE8A-013B-4748-B65A-46B6C33D3F8A}" type="datetime1">
              <a:rPr lang="cs-CZ" smtClean="0"/>
              <a:t>11. 5. 2015</a:t>
            </a:fld>
            <a:endParaRPr lang="cs-CZ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Vlastnictví energetických zařízení</a:t>
            </a:r>
            <a:endParaRPr lang="cs-CZ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A56DCAF-1F0C-4584-BAF1-89F9450F68C4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B77D-C771-4468-8E0E-1270701B5610}" type="datetime1">
              <a:rPr lang="cs-CZ" smtClean="0"/>
              <a:t>11. 5. 2015</a:t>
            </a:fld>
            <a:endParaRPr lang="cs-CZ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Vlastnictví energetických zařízení</a:t>
            </a:r>
            <a:endParaRPr lang="cs-CZ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A56DCAF-1F0C-4584-BAF1-89F9450F68C4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8" name="Obdĺžni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bdĺžni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Obdĺžni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1" name="Obdĺžni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7481348-BEEE-4C21-848E-052FF0DCEC10}" type="datetime1">
              <a:rPr lang="cs-CZ" smtClean="0"/>
              <a:t>11. 5. 2015</a:t>
            </a:fld>
            <a:endParaRPr lang="cs-CZ" dirty="0"/>
          </a:p>
        </p:txBody>
      </p:sp>
      <p:sp>
        <p:nvSpPr>
          <p:cNvPr id="13" name="Zástupný symbol čísla snímky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A56DCAF-1F0C-4584-BAF1-89F9450F68C4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cs-CZ" dirty="0" smtClean="0"/>
              <a:t>Vlastnictví energetických zařízení</a:t>
            </a:r>
            <a:endParaRPr lang="cs-CZ" dirty="0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dirty="0" smtClean="0"/>
              <a:t>Ak chcete pridať obrázok, kliknite na ikonu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08EADDE-F09C-49C9-991D-78DC687E1676}" type="datetime1">
              <a:rPr lang="cs-CZ" smtClean="0"/>
              <a:t>11. 5. 2015</a:t>
            </a:fld>
            <a:endParaRPr lang="cs-CZ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cs-CZ" dirty="0" smtClean="0"/>
              <a:t>Vlastnictví energetických zařízení</a:t>
            </a:r>
            <a:endParaRPr lang="cs-CZ" dirty="0"/>
          </a:p>
        </p:txBody>
      </p:sp>
      <p:sp>
        <p:nvSpPr>
          <p:cNvPr id="7" name="Obdĺžni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bdĺžni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bdĺžni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A56DCAF-1F0C-4584-BAF1-89F9450F68C4}" type="slidenum">
              <a:rPr lang="cs-CZ" smtClean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Vlastnictv&#237;%20energetick&#253;ch%20za&#345;&#237;zen&#237;%20-%20prezentace.pptx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Vlastnictv&#237;%20energetick&#253;ch%20za&#345;&#237;zen&#237;%20-%20prezentace.ppt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Vlastnictv&#237;%20energetick&#253;ch%20za&#345;&#237;zen&#237;%20-%20prezentace.ppt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tas.cz/cs/dodavky-tepla/jak-to-funguje/schema-vyroby-a-dodavek-tepla/schema-dodavky-tepla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339752" y="3212976"/>
            <a:ext cx="6477000" cy="1828800"/>
          </a:xfrm>
        </p:spPr>
        <p:txBody>
          <a:bodyPr/>
          <a:lstStyle/>
          <a:p>
            <a:r>
              <a:rPr lang="cs-CZ" dirty="0" smtClean="0"/>
              <a:t>Vlastnictví energetických zařízení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Viktor Szabo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2407065" y="5157192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 smtClean="0"/>
              <a:t>13. </a:t>
            </a:r>
            <a:r>
              <a:rPr lang="cs-CZ" sz="1800" dirty="0"/>
              <a:t>k</a:t>
            </a:r>
            <a:r>
              <a:rPr lang="cs-CZ" sz="1800" dirty="0" smtClean="0"/>
              <a:t>větna 2015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23557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3. Energetické zařízení</a:t>
            </a:r>
            <a:endParaRPr lang="cs-CZ" sz="320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A56DCAF-1F0C-4584-BAF1-89F9450F68C4}" type="slidenum">
              <a:rPr lang="cs-CZ" smtClean="0"/>
              <a:t>10</a:t>
            </a:fld>
            <a:endParaRPr lang="cs-CZ" dirty="0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/>
            <a:r>
              <a:rPr lang="cs-CZ" altLang="cs-CZ" dirty="0"/>
              <a:t>samostatné funkční zařízení nebo funkční celek individuálních energetických zařízení </a:t>
            </a:r>
          </a:p>
          <a:p>
            <a:pPr marL="514350" indent="-514350"/>
            <a:r>
              <a:rPr lang="cs-CZ" altLang="cs-CZ" dirty="0"/>
              <a:t>na přeměnu, transformaci, připojení, přenos, přepravu, </a:t>
            </a:r>
            <a:r>
              <a:rPr lang="cs-CZ" altLang="cs-CZ" dirty="0" smtClean="0"/>
              <a:t>distribuci nebo rozvod energie</a:t>
            </a:r>
            <a:endParaRPr lang="cs-CZ" altLang="cs-CZ" dirty="0"/>
          </a:p>
          <a:p>
            <a:pPr marL="514350" indent="-514350"/>
            <a:r>
              <a:rPr lang="cs-CZ" altLang="cs-CZ" dirty="0"/>
              <a:t>které  je  prvkem  elektrizační  soustavy,  plynárenské  soustavy  nebo  rozvodného  tepelného </a:t>
            </a:r>
            <a:r>
              <a:rPr lang="cs-CZ" altLang="cs-CZ" dirty="0" smtClean="0"/>
              <a:t>zařízení</a:t>
            </a:r>
            <a:endParaRPr lang="cs-CZ" altLang="cs-CZ" dirty="0"/>
          </a:p>
        </p:txBody>
      </p:sp>
      <p:sp>
        <p:nvSpPr>
          <p:cNvPr id="6" name="Zástupný symbol päty 9"/>
          <p:cNvSpPr>
            <a:spLocks noGrp="1"/>
          </p:cNvSpPr>
          <p:nvPr>
            <p:ph type="ftr" sz="quarter" idx="11"/>
          </p:nvPr>
        </p:nvSpPr>
        <p:spPr>
          <a:xfrm>
            <a:off x="611560" y="6237312"/>
            <a:ext cx="8210872" cy="365125"/>
          </a:xfrm>
        </p:spPr>
        <p:txBody>
          <a:bodyPr numCol="1"/>
          <a:lstStyle/>
          <a:p>
            <a:pPr marL="6632575" indent="-6632575" algn="just"/>
            <a:r>
              <a:rPr lang="cs-CZ" dirty="0" smtClean="0"/>
              <a:t>Vlastnictví energetických zařízení	Mgr. Viktor Szabo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550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3.1 Význam vlastnictví energetických zařízení </a:t>
            </a:r>
            <a:endParaRPr lang="cs-CZ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m</a:t>
            </a:r>
            <a:r>
              <a:rPr lang="cs-CZ" dirty="0" smtClean="0"/>
              <a:t>ajetkoprávní dispozice (movitá nebo nemovitá věc)</a:t>
            </a:r>
          </a:p>
          <a:p>
            <a:r>
              <a:rPr lang="cs-CZ" dirty="0"/>
              <a:t>d</a:t>
            </a:r>
            <a:r>
              <a:rPr lang="cs-CZ" dirty="0" smtClean="0"/>
              <a:t>aň z převodu nemovitosti</a:t>
            </a:r>
          </a:p>
          <a:p>
            <a:r>
              <a:rPr lang="cs-CZ" dirty="0" smtClean="0"/>
              <a:t>licence pro podnikání v energetických odvětvích</a:t>
            </a:r>
            <a:endParaRPr lang="cs-CZ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A56DCAF-1F0C-4584-BAF1-89F9450F68C4}" type="slidenum">
              <a:rPr lang="cs-CZ" smtClean="0"/>
              <a:t>11</a:t>
            </a:fld>
            <a:endParaRPr lang="cs-CZ" dirty="0"/>
          </a:p>
        </p:txBody>
      </p:sp>
      <p:sp>
        <p:nvSpPr>
          <p:cNvPr id="6" name="Zástupný symbol päty 9"/>
          <p:cNvSpPr>
            <a:spLocks noGrp="1"/>
          </p:cNvSpPr>
          <p:nvPr>
            <p:ph type="ftr" sz="quarter" idx="11"/>
          </p:nvPr>
        </p:nvSpPr>
        <p:spPr>
          <a:xfrm>
            <a:off x="611560" y="6237312"/>
            <a:ext cx="8210872" cy="365125"/>
          </a:xfrm>
        </p:spPr>
        <p:txBody>
          <a:bodyPr numCol="1"/>
          <a:lstStyle/>
          <a:p>
            <a:pPr marL="6632575" indent="-6632575" algn="just"/>
            <a:r>
              <a:rPr lang="cs-CZ" dirty="0" smtClean="0"/>
              <a:t>Vlastnictví energetických zařízení	Mgr. Viktor Szabo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512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4</a:t>
            </a:r>
            <a:r>
              <a:rPr lang="cs-CZ" sz="3200" dirty="0" smtClean="0"/>
              <a:t>. Inženýrská síť</a:t>
            </a:r>
            <a:endParaRPr lang="cs-CZ" sz="320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A56DCAF-1F0C-4584-BAF1-89F9450F68C4}" type="slidenum">
              <a:rPr lang="cs-CZ" smtClean="0"/>
              <a:t>12</a:t>
            </a:fld>
            <a:endParaRPr lang="cs-CZ" dirty="0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dirty="0" smtClean="0"/>
              <a:t>§ 509 NObčZ</a:t>
            </a: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i="1" dirty="0"/>
              <a:t>„Inženýrské sítě, zejména vodovody, </a:t>
            </a:r>
            <a:r>
              <a:rPr lang="cs-CZ" i="1" dirty="0" smtClean="0"/>
              <a:t>kanalizace      nebo energetické </a:t>
            </a:r>
            <a:r>
              <a:rPr lang="cs-CZ" i="1" dirty="0"/>
              <a:t>či jiné vedení, nejsou součástí pozemku. Má se za to, že součástí inženýrských sítí jsou i stavby a technická zařízení, která s nimi provozně souvisí</a:t>
            </a:r>
            <a:r>
              <a:rPr lang="cs-CZ" i="1" dirty="0" smtClean="0"/>
              <a:t>.“</a:t>
            </a:r>
            <a:endParaRPr lang="cs-CZ" i="1" dirty="0"/>
          </a:p>
        </p:txBody>
      </p:sp>
      <p:sp>
        <p:nvSpPr>
          <p:cNvPr id="7" name="Zástupný symbol päty 9"/>
          <p:cNvSpPr>
            <a:spLocks noGrp="1"/>
          </p:cNvSpPr>
          <p:nvPr>
            <p:ph type="ftr" sz="quarter" idx="11"/>
          </p:nvPr>
        </p:nvSpPr>
        <p:spPr>
          <a:xfrm>
            <a:off x="611560" y="6237312"/>
            <a:ext cx="8210872" cy="365125"/>
          </a:xfrm>
        </p:spPr>
        <p:txBody>
          <a:bodyPr numCol="1"/>
          <a:lstStyle/>
          <a:p>
            <a:pPr marL="6632575" indent="-6632575" algn="just"/>
            <a:r>
              <a:rPr lang="cs-CZ" dirty="0" smtClean="0"/>
              <a:t>Vlastnictví energetických zařízení	Mgr. Viktor Szabo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672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4</a:t>
            </a:r>
            <a:r>
              <a:rPr lang="cs-CZ" sz="3200" dirty="0" smtClean="0"/>
              <a:t>. Inženýrská síť (2)</a:t>
            </a:r>
            <a:endParaRPr lang="cs-CZ" sz="320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A56DCAF-1F0C-4584-BAF1-89F9450F68C4}" type="slidenum">
              <a:rPr lang="cs-CZ" smtClean="0"/>
              <a:t>13</a:t>
            </a:fld>
            <a:endParaRPr lang="cs-CZ" dirty="0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3711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r</a:t>
            </a:r>
            <a:r>
              <a:rPr lang="cs-CZ" dirty="0" smtClean="0"/>
              <a:t>ozvod média od zdroje do místa spotřeby a </a:t>
            </a:r>
            <a:r>
              <a:rPr lang="cs-CZ" i="1" dirty="0" smtClean="0"/>
              <a:t>vice versa</a:t>
            </a:r>
          </a:p>
          <a:p>
            <a:r>
              <a:rPr lang="cs-CZ" dirty="0"/>
              <a:t>d</a:t>
            </a:r>
            <a:r>
              <a:rPr lang="cs-CZ" dirty="0" smtClean="0"/>
              <a:t>ruhy inženýrských sítí:</a:t>
            </a:r>
          </a:p>
          <a:p>
            <a:pPr marL="1076325" indent="-722313">
              <a:buFont typeface="+mj-lt"/>
              <a:buAutoNum type="alphaLcParenR"/>
            </a:pPr>
            <a:r>
              <a:rPr lang="cs-CZ" dirty="0" smtClean="0"/>
              <a:t>rozvodné (rozvod elektřiny a plynu)</a:t>
            </a:r>
          </a:p>
          <a:p>
            <a:pPr marL="1076325" indent="-722313">
              <a:buFont typeface="+mj-lt"/>
              <a:buAutoNum type="alphaLcParenR"/>
            </a:pPr>
            <a:r>
              <a:rPr lang="cs-CZ" dirty="0"/>
              <a:t>s</a:t>
            </a:r>
            <a:r>
              <a:rPr lang="cs-CZ" dirty="0" smtClean="0"/>
              <a:t>běrné (kanalizace)</a:t>
            </a:r>
          </a:p>
          <a:p>
            <a:pPr marL="1076325" indent="-722313">
              <a:buFont typeface="+mj-lt"/>
              <a:buAutoNum type="alphaLcParenR"/>
            </a:pPr>
            <a:r>
              <a:rPr lang="cs-CZ" dirty="0"/>
              <a:t>k</a:t>
            </a:r>
            <a:r>
              <a:rPr lang="cs-CZ" dirty="0" smtClean="0"/>
              <a:t>ombinované (rozvodné tepelné zařízení)</a:t>
            </a:r>
          </a:p>
          <a:p>
            <a:r>
              <a:rPr lang="cs-CZ" dirty="0" smtClean="0"/>
              <a:t>přenos </a:t>
            </a:r>
            <a:r>
              <a:rPr lang="cs-CZ" dirty="0"/>
              <a:t>a distribuce elektřiny, </a:t>
            </a:r>
            <a:r>
              <a:rPr lang="cs-CZ" dirty="0" smtClean="0"/>
              <a:t>přeprava </a:t>
            </a:r>
            <a:r>
              <a:rPr lang="cs-CZ" dirty="0"/>
              <a:t>a distribuce plynu a </a:t>
            </a:r>
            <a:r>
              <a:rPr lang="cs-CZ" dirty="0" smtClean="0"/>
              <a:t>rozvod </a:t>
            </a:r>
            <a:r>
              <a:rPr lang="cs-CZ" dirty="0"/>
              <a:t>tepelné </a:t>
            </a:r>
            <a:r>
              <a:rPr lang="cs-CZ" dirty="0" smtClean="0"/>
              <a:t>energie/chladu</a:t>
            </a:r>
          </a:p>
          <a:p>
            <a:r>
              <a:rPr lang="cs-CZ" dirty="0"/>
              <a:t>p</a:t>
            </a:r>
            <a:r>
              <a:rPr lang="cs-CZ" dirty="0" smtClean="0"/>
              <a:t>roblémy v oblasti výroby (těžba a skladování plynu)  a spotřeby (veřejné osvětlení)</a:t>
            </a:r>
          </a:p>
          <a:p>
            <a:r>
              <a:rPr lang="cs-CZ" i="1" dirty="0"/>
              <a:t>i</a:t>
            </a:r>
            <a:r>
              <a:rPr lang="cs-CZ" i="1" dirty="0" smtClean="0"/>
              <a:t>ndividualizované posuzování</a:t>
            </a:r>
          </a:p>
        </p:txBody>
      </p:sp>
      <p:sp>
        <p:nvSpPr>
          <p:cNvPr id="7" name="Zástupný symbol päty 9"/>
          <p:cNvSpPr>
            <a:spLocks noGrp="1"/>
          </p:cNvSpPr>
          <p:nvPr>
            <p:ph type="ftr" sz="quarter" idx="11"/>
          </p:nvPr>
        </p:nvSpPr>
        <p:spPr>
          <a:xfrm>
            <a:off x="611560" y="6237312"/>
            <a:ext cx="8210872" cy="365125"/>
          </a:xfrm>
        </p:spPr>
        <p:txBody>
          <a:bodyPr numCol="1"/>
          <a:lstStyle/>
          <a:p>
            <a:pPr marL="6632575" indent="-6632575" algn="just"/>
            <a:r>
              <a:rPr lang="cs-CZ" dirty="0" smtClean="0"/>
              <a:t>Vlastnictví energetických zařízení	Mgr. Viktor Szabo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767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 smtClean="0"/>
              <a:t>5. Věcněprávní povaha energetické soustavy</a:t>
            </a:r>
            <a:endParaRPr lang="cs-CZ" sz="360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A56DCAF-1F0C-4584-BAF1-89F9450F68C4}" type="slidenum">
              <a:rPr lang="cs-CZ" smtClean="0"/>
              <a:t>14</a:t>
            </a:fld>
            <a:endParaRPr lang="cs-CZ" dirty="0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r</a:t>
            </a:r>
            <a:r>
              <a:rPr lang="cs-CZ" dirty="0" smtClean="0"/>
              <a:t>ozlišování přenosové/přepravní soustavy              a distribučních soustav (regionální a lokální)</a:t>
            </a:r>
          </a:p>
          <a:p>
            <a:r>
              <a:rPr lang="cs-CZ" dirty="0"/>
              <a:t>r</a:t>
            </a:r>
            <a:r>
              <a:rPr lang="cs-CZ" dirty="0" smtClean="0"/>
              <a:t>ozdílní provozovatelé soustav</a:t>
            </a:r>
          </a:p>
          <a:p>
            <a:r>
              <a:rPr lang="cs-CZ" dirty="0"/>
              <a:t>možnost vyjmutí tzv. nové </a:t>
            </a:r>
            <a:r>
              <a:rPr lang="cs-CZ" dirty="0" smtClean="0"/>
              <a:t>plynárenské infrastruktury </a:t>
            </a:r>
            <a:r>
              <a:rPr lang="cs-CZ" dirty="0"/>
              <a:t>z vlastnického režimu provozovatele přepravní soustavy na základě rozhodnutí regulačního </a:t>
            </a:r>
            <a:r>
              <a:rPr lang="cs-CZ" dirty="0" smtClean="0"/>
              <a:t>orgánu (čl. 36 směrnice 2009/73/ES)</a:t>
            </a:r>
          </a:p>
          <a:p>
            <a:r>
              <a:rPr lang="cs-CZ" dirty="0" smtClean="0"/>
              <a:t>vyvratitelná domněnka, že </a:t>
            </a:r>
            <a:r>
              <a:rPr lang="cs-CZ" dirty="0"/>
              <a:t>součástí inženýrských sítí jsou i stavby a technická zařízení, která s nimi provozně </a:t>
            </a:r>
            <a:r>
              <a:rPr lang="cs-CZ" dirty="0" smtClean="0"/>
              <a:t>souvisí (§ 509 NObčZ)</a:t>
            </a:r>
          </a:p>
          <a:p>
            <a:endParaRPr lang="cs-CZ" dirty="0"/>
          </a:p>
        </p:txBody>
      </p:sp>
      <p:sp>
        <p:nvSpPr>
          <p:cNvPr id="7" name="Zástupný symbol päty 9"/>
          <p:cNvSpPr>
            <a:spLocks noGrp="1"/>
          </p:cNvSpPr>
          <p:nvPr>
            <p:ph type="ftr" sz="quarter" idx="11"/>
          </p:nvPr>
        </p:nvSpPr>
        <p:spPr>
          <a:xfrm>
            <a:off x="611560" y="6237312"/>
            <a:ext cx="8210872" cy="365125"/>
          </a:xfrm>
        </p:spPr>
        <p:txBody>
          <a:bodyPr numCol="1"/>
          <a:lstStyle/>
          <a:p>
            <a:pPr marL="6632575" indent="-6632575" algn="just"/>
            <a:r>
              <a:rPr lang="cs-CZ" dirty="0" smtClean="0"/>
              <a:t>Vlastnictví energetických zařízení	Mgr. Viktor Szabo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48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5.1 Energetická soustava jako (ne)movitá věc</a:t>
            </a:r>
            <a:endParaRPr lang="cs-CZ" sz="320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A56DCAF-1F0C-4584-BAF1-89F9450F68C4}" type="slidenum">
              <a:rPr lang="cs-CZ" smtClean="0"/>
              <a:t>15</a:t>
            </a:fld>
            <a:endParaRPr lang="cs-CZ" dirty="0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 smtClean="0"/>
              <a:t>§ 498 NObčZ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i="1" dirty="0" smtClean="0"/>
              <a:t>„(</a:t>
            </a:r>
            <a:r>
              <a:rPr lang="cs-CZ" i="1" dirty="0"/>
              <a:t>1) Nemovité věci jsou pozemky a podzemní stavby </a:t>
            </a:r>
            <a:r>
              <a:rPr lang="cs-CZ" i="1" dirty="0" smtClean="0"/>
              <a:t>  se </a:t>
            </a:r>
            <a:r>
              <a:rPr lang="cs-CZ" i="1" dirty="0"/>
              <a:t>samostatným účelovým určením, jakož i věcná práva k nim, a práva, která za nemovité věci prohlásí zákon. </a:t>
            </a:r>
            <a:r>
              <a:rPr lang="cs-CZ" i="1" u="sng" dirty="0"/>
              <a:t>Stanoví-li jiný právní předpis</a:t>
            </a:r>
            <a:r>
              <a:rPr lang="cs-CZ" i="1" dirty="0"/>
              <a:t>, že určitá věc není součástí pozemku, a </a:t>
            </a:r>
            <a:r>
              <a:rPr lang="cs-CZ" i="1" u="sng" dirty="0"/>
              <a:t>nelze-li takovou věc přenést z místa </a:t>
            </a:r>
            <a:r>
              <a:rPr lang="cs-CZ" i="1" u="sng" dirty="0" smtClean="0"/>
              <a:t>        na </a:t>
            </a:r>
            <a:r>
              <a:rPr lang="cs-CZ" i="1" u="sng" dirty="0"/>
              <a:t>místo bez porušení její podstaty</a:t>
            </a:r>
            <a:r>
              <a:rPr lang="cs-CZ" i="1" dirty="0"/>
              <a:t>, je i tato věc nemovitá</a:t>
            </a:r>
            <a:r>
              <a:rPr lang="cs-CZ" i="1" dirty="0" smtClean="0"/>
              <a:t>.“</a:t>
            </a:r>
            <a:endParaRPr lang="cs-CZ" i="1" dirty="0"/>
          </a:p>
        </p:txBody>
      </p:sp>
      <p:sp>
        <p:nvSpPr>
          <p:cNvPr id="7" name="Zástupný symbol päty 9"/>
          <p:cNvSpPr>
            <a:spLocks noGrp="1"/>
          </p:cNvSpPr>
          <p:nvPr>
            <p:ph type="ftr" sz="quarter" idx="11"/>
          </p:nvPr>
        </p:nvSpPr>
        <p:spPr>
          <a:xfrm>
            <a:off x="611560" y="6237312"/>
            <a:ext cx="8210872" cy="365125"/>
          </a:xfrm>
        </p:spPr>
        <p:txBody>
          <a:bodyPr numCol="1"/>
          <a:lstStyle/>
          <a:p>
            <a:pPr marL="6632575" indent="-6632575" algn="just"/>
            <a:r>
              <a:rPr lang="cs-CZ" dirty="0" smtClean="0"/>
              <a:t>Vlastnictví energetických zařízení	Mgr. Viktor Szabo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317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5.2 </a:t>
            </a:r>
            <a:r>
              <a:rPr lang="cs-CZ" sz="3200" dirty="0" smtClean="0"/>
              <a:t>Ochrana nabytých práv</a:t>
            </a:r>
            <a:endParaRPr lang="cs-CZ" sz="320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A56DCAF-1F0C-4584-BAF1-89F9450F68C4}" type="slidenum">
              <a:rPr lang="cs-CZ" smtClean="0"/>
              <a:t>16</a:t>
            </a:fld>
            <a:endParaRPr lang="cs-CZ" dirty="0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stavby </a:t>
            </a:r>
            <a:r>
              <a:rPr lang="cs-CZ" dirty="0"/>
              <a:t>a technická zařízení, která s </a:t>
            </a:r>
            <a:r>
              <a:rPr lang="cs-CZ" dirty="0" smtClean="0"/>
              <a:t>inženýrskou sítí  </a:t>
            </a:r>
            <a:r>
              <a:rPr lang="cs-CZ" i="1" dirty="0"/>
              <a:t>provozně </a:t>
            </a:r>
            <a:r>
              <a:rPr lang="cs-CZ" i="1" dirty="0" smtClean="0"/>
              <a:t>souvisí</a:t>
            </a:r>
          </a:p>
          <a:p>
            <a:r>
              <a:rPr lang="cs-CZ" dirty="0"/>
              <a:t>j</a:t>
            </a:r>
            <a:r>
              <a:rPr lang="cs-CZ" dirty="0" smtClean="0"/>
              <a:t>ednotlivá energetická zařízení (vedení, transformátory) inženýrskou síť </a:t>
            </a:r>
            <a:r>
              <a:rPr lang="cs-CZ" i="1" dirty="0" smtClean="0"/>
              <a:t>tvoří</a:t>
            </a:r>
          </a:p>
          <a:p>
            <a:pPr marL="0" indent="0">
              <a:buNone/>
            </a:pPr>
            <a:endParaRPr lang="cs-CZ" i="1" dirty="0"/>
          </a:p>
          <a:p>
            <a:r>
              <a:rPr lang="cs-CZ" dirty="0" smtClean="0"/>
              <a:t>NObčZ se </a:t>
            </a:r>
            <a:r>
              <a:rPr lang="cs-CZ" dirty="0"/>
              <a:t>řídí pouze práva a povinnosti vzniklé ode dne nabytí jeho </a:t>
            </a:r>
            <a:r>
              <a:rPr lang="cs-CZ" dirty="0" smtClean="0"/>
              <a:t>účinnosti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7" name="Zástupný symbol päty 9"/>
          <p:cNvSpPr>
            <a:spLocks noGrp="1"/>
          </p:cNvSpPr>
          <p:nvPr>
            <p:ph type="ftr" sz="quarter" idx="11"/>
          </p:nvPr>
        </p:nvSpPr>
        <p:spPr>
          <a:xfrm>
            <a:off x="611560" y="6237312"/>
            <a:ext cx="8210872" cy="365125"/>
          </a:xfrm>
        </p:spPr>
        <p:txBody>
          <a:bodyPr numCol="1"/>
          <a:lstStyle/>
          <a:p>
            <a:pPr marL="6632575" indent="-6632575" algn="just"/>
            <a:r>
              <a:rPr lang="cs-CZ" dirty="0" smtClean="0"/>
              <a:t>Vlastnictví energetických zařízení	Mgr. Viktor Szabo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714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6</a:t>
            </a:r>
            <a:r>
              <a:rPr lang="cs-CZ" sz="3200" dirty="0" smtClean="0"/>
              <a:t>. Věcněprávní povaha energetického zařízení</a:t>
            </a:r>
            <a:endParaRPr lang="cs-CZ" sz="320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A56DCAF-1F0C-4584-BAF1-89F9450F68C4}" type="slidenum">
              <a:rPr lang="cs-CZ" smtClean="0"/>
              <a:t>17</a:t>
            </a:fld>
            <a:endParaRPr lang="cs-CZ" dirty="0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1"/>
          </p:nvPr>
        </p:nvSpPr>
        <p:spPr>
          <a:xfrm>
            <a:off x="611560" y="1628800"/>
            <a:ext cx="8153400" cy="401506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i="1" dirty="0" smtClean="0"/>
              <a:t>„Soud </a:t>
            </a:r>
            <a:r>
              <a:rPr lang="cs-CZ" i="1" dirty="0"/>
              <a:t>se </a:t>
            </a:r>
            <a:r>
              <a:rPr lang="cs-CZ" dirty="0" smtClean="0"/>
              <a:t>[…]</a:t>
            </a:r>
            <a:r>
              <a:rPr lang="cs-CZ" i="1" dirty="0" smtClean="0"/>
              <a:t> domnívá</a:t>
            </a:r>
            <a:r>
              <a:rPr lang="cs-CZ" i="1" dirty="0"/>
              <a:t>, že je nutné plynovod a každou </a:t>
            </a:r>
            <a:r>
              <a:rPr lang="cs-CZ" i="1" dirty="0" smtClean="0"/>
              <a:t>plynovodní přípojku </a:t>
            </a:r>
            <a:r>
              <a:rPr lang="cs-CZ" i="1" dirty="0"/>
              <a:t>posuzovat pro </a:t>
            </a:r>
            <a:r>
              <a:rPr lang="cs-CZ" i="1" dirty="0" smtClean="0"/>
              <a:t>účely daně </a:t>
            </a:r>
            <a:r>
              <a:rPr lang="cs-CZ" i="1" dirty="0"/>
              <a:t>z </a:t>
            </a:r>
            <a:r>
              <a:rPr lang="cs-CZ" i="1" dirty="0" smtClean="0"/>
              <a:t>převodu </a:t>
            </a:r>
            <a:r>
              <a:rPr lang="cs-CZ" i="1" dirty="0"/>
              <a:t>nemovitostí </a:t>
            </a:r>
            <a:r>
              <a:rPr lang="cs-CZ" i="1" u="sng" dirty="0" smtClean="0"/>
              <a:t>samostatně</a:t>
            </a:r>
            <a:r>
              <a:rPr lang="cs-CZ" i="1" u="sng" dirty="0"/>
              <a:t> </a:t>
            </a:r>
            <a:r>
              <a:rPr lang="cs-CZ" i="1" u="sng" dirty="0" smtClean="0"/>
              <a:t>a samostatně určit</a:t>
            </a:r>
            <a:r>
              <a:rPr lang="cs-CZ" i="1" u="sng" dirty="0"/>
              <a:t>, zda každá </a:t>
            </a:r>
            <a:r>
              <a:rPr lang="cs-CZ" i="1" u="sng" dirty="0" smtClean="0"/>
              <a:t>jednotlivě </a:t>
            </a:r>
            <a:r>
              <a:rPr lang="cs-CZ" i="1" u="sng" dirty="0"/>
              <a:t>je spojena se zemí pevným </a:t>
            </a:r>
            <a:r>
              <a:rPr lang="cs-CZ" i="1" u="sng" dirty="0" smtClean="0"/>
              <a:t>základem či </a:t>
            </a:r>
            <a:r>
              <a:rPr lang="cs-CZ" i="1" u="sng" dirty="0"/>
              <a:t>nikoli</a:t>
            </a:r>
            <a:r>
              <a:rPr lang="cs-CZ" i="1" dirty="0"/>
              <a:t>, a podle toho </a:t>
            </a:r>
            <a:r>
              <a:rPr lang="cs-CZ" i="1" dirty="0" smtClean="0"/>
              <a:t>následně </a:t>
            </a:r>
            <a:r>
              <a:rPr lang="cs-CZ" i="1" dirty="0"/>
              <a:t>stanovit </a:t>
            </a:r>
            <a:r>
              <a:rPr lang="cs-CZ" i="1" dirty="0" smtClean="0"/>
              <a:t>daň </a:t>
            </a:r>
            <a:r>
              <a:rPr lang="cs-CZ" i="1" dirty="0"/>
              <a:t>z </a:t>
            </a:r>
            <a:r>
              <a:rPr lang="cs-CZ" i="1" dirty="0" smtClean="0"/>
              <a:t>převodu </a:t>
            </a:r>
            <a:r>
              <a:rPr lang="cs-CZ" i="1" dirty="0"/>
              <a:t>nemovitostí pouze z </a:t>
            </a:r>
            <a:r>
              <a:rPr lang="cs-CZ" i="1" dirty="0" smtClean="0"/>
              <a:t>hodnoty těch plynovodů     a </a:t>
            </a:r>
            <a:r>
              <a:rPr lang="cs-CZ" i="1" dirty="0"/>
              <a:t>plynovodních </a:t>
            </a:r>
            <a:r>
              <a:rPr lang="cs-CZ" i="1" dirty="0" smtClean="0"/>
              <a:t>přípojek</a:t>
            </a:r>
            <a:r>
              <a:rPr lang="cs-CZ" i="1" dirty="0"/>
              <a:t>, které budou shledány nemovitostmi</a:t>
            </a:r>
            <a:r>
              <a:rPr lang="cs-CZ" i="1" dirty="0" smtClean="0"/>
              <a:t>.“</a:t>
            </a:r>
          </a:p>
          <a:p>
            <a:pPr marL="0" indent="0">
              <a:buNone/>
            </a:pPr>
            <a:endParaRPr lang="cs-CZ" i="1" dirty="0" smtClean="0"/>
          </a:p>
          <a:p>
            <a:pPr marL="0" indent="0">
              <a:buNone/>
            </a:pPr>
            <a:r>
              <a:rPr lang="cs-CZ" dirty="0" smtClean="0"/>
              <a:t>[…]</a:t>
            </a:r>
            <a:endParaRPr lang="cs-CZ" dirty="0"/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i="1" dirty="0" smtClean="0"/>
              <a:t>„Pokud by soud aproboval závěry žalovaného, znamenalo by to, ad absurdum,  že jediná betonová patka ukotvující plynovodní přípojku ve svažitém terénu by    z jinak v zemi volně loženého plynárenského zařízení celého města učinila nemovitost a její převodce by byl povinen v případě komplexního převodu celého zařízení odvést daň z převodu nemovitostí z hodnoty celé rozsáhlé distribuční sítě. Takový názor nelze přijmout.“</a:t>
            </a:r>
          </a:p>
        </p:txBody>
      </p:sp>
      <p:sp>
        <p:nvSpPr>
          <p:cNvPr id="7" name="Zástupný symbol päty 9"/>
          <p:cNvSpPr txBox="1">
            <a:spLocks/>
          </p:cNvSpPr>
          <p:nvPr/>
        </p:nvSpPr>
        <p:spPr>
          <a:xfrm>
            <a:off x="585551" y="5643863"/>
            <a:ext cx="8210872" cy="365125"/>
          </a:xfrm>
          <a:prstGeom prst="rect">
            <a:avLst/>
          </a:prstGeom>
        </p:spPr>
        <p:txBody>
          <a:bodyPr vert="horz" anchor="ctr"/>
          <a:lstStyle>
            <a:defPPr>
              <a:defRPr lang="cs-CZ"/>
            </a:defPPr>
            <a:lvl1pPr marL="0" algn="r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solidFill>
                  <a:schemeClr val="tx1"/>
                </a:solidFill>
              </a:rPr>
              <a:t>Rozsudek Krajského soudu v Ostravě ze dne 27. června 2014, sp. zn. 22 Af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112/2012.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" name="Zástupný symbol päty 9"/>
          <p:cNvSpPr>
            <a:spLocks noGrp="1"/>
          </p:cNvSpPr>
          <p:nvPr>
            <p:ph type="ftr" sz="quarter" idx="11"/>
          </p:nvPr>
        </p:nvSpPr>
        <p:spPr>
          <a:xfrm>
            <a:off x="611560" y="6237312"/>
            <a:ext cx="8210872" cy="365125"/>
          </a:xfrm>
        </p:spPr>
        <p:txBody>
          <a:bodyPr numCol="1"/>
          <a:lstStyle/>
          <a:p>
            <a:pPr marL="6632575" indent="-6632575" algn="just"/>
            <a:r>
              <a:rPr lang="cs-CZ" dirty="0" smtClean="0"/>
              <a:t>Vlastnictví energetických zařízení	Mgr. Viktor Szabo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386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6. </a:t>
            </a:r>
            <a:r>
              <a:rPr lang="cs-CZ" sz="2800" dirty="0"/>
              <a:t>Věcněprávní povaha energetického </a:t>
            </a:r>
            <a:r>
              <a:rPr lang="cs-CZ" sz="2800" dirty="0" smtClean="0"/>
              <a:t>zařízení (</a:t>
            </a:r>
            <a:r>
              <a:rPr lang="cs-CZ" sz="2800" dirty="0"/>
              <a:t>2</a:t>
            </a:r>
            <a:r>
              <a:rPr lang="cs-CZ" sz="2800" dirty="0" smtClean="0"/>
              <a:t>)</a:t>
            </a:r>
            <a:endParaRPr lang="cs-CZ" sz="280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A56DCAF-1F0C-4584-BAF1-89F9450F68C4}" type="slidenum">
              <a:rPr lang="cs-CZ" smtClean="0"/>
              <a:t>18</a:t>
            </a:fld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090" y="1628800"/>
            <a:ext cx="4575820" cy="4746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obsahu 2"/>
          <p:cNvSpPr txBox="1">
            <a:spLocks/>
          </p:cNvSpPr>
          <p:nvPr/>
        </p:nvSpPr>
        <p:spPr>
          <a:xfrm>
            <a:off x="0" y="6365572"/>
            <a:ext cx="9144000" cy="492427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800" dirty="0"/>
              <a:t>DECKER, Christopher. </a:t>
            </a:r>
            <a:r>
              <a:rPr lang="en-GB" sz="800" i="1" dirty="0"/>
              <a:t>Modern Economic Regulation. An Introduction to Theory and Practice.</a:t>
            </a:r>
            <a:r>
              <a:rPr lang="cs-CZ" sz="800" dirty="0"/>
              <a:t> 1. vyd. Cambridge: Cambridge University Press, 2015. 611 s. </a:t>
            </a:r>
            <a:endParaRPr lang="cs-CZ" sz="800" dirty="0" smtClean="0"/>
          </a:p>
          <a:p>
            <a:pPr marL="0" indent="0" algn="ctr">
              <a:buNone/>
            </a:pPr>
            <a:r>
              <a:rPr lang="cs-CZ" sz="800" dirty="0" smtClean="0"/>
              <a:t>ISBN </a:t>
            </a:r>
            <a:r>
              <a:rPr lang="cs-CZ" sz="800" dirty="0"/>
              <a:t>978-1-107-69906-9. s. </a:t>
            </a:r>
            <a:r>
              <a:rPr lang="cs-CZ" sz="800" dirty="0" smtClean="0"/>
              <a:t>448.</a:t>
            </a:r>
            <a:endParaRPr lang="cs-CZ" sz="800" dirty="0"/>
          </a:p>
          <a:p>
            <a:pPr marL="0" indent="0" algn="ctr">
              <a:buFont typeface="Wingdings"/>
              <a:buNone/>
            </a:pPr>
            <a:endParaRPr lang="cs-CZ" sz="800" dirty="0">
              <a:hlinkClick r:id="rId4" action="ppaction://hlinkpres?slideindex=1&amp;slidetitle="/>
            </a:endParaRPr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3779912" y="1700809"/>
            <a:ext cx="1584176" cy="36004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800" dirty="0" smtClean="0"/>
              <a:t>Vodovod</a:t>
            </a:r>
            <a:endParaRPr lang="cs-CZ" sz="1800" dirty="0">
              <a:hlinkClick r:id="rId4" action="ppaction://hlinkpres?slideindex=1&amp;slidetitle="/>
            </a:endParaRPr>
          </a:p>
        </p:txBody>
      </p:sp>
    </p:spTree>
    <p:extLst>
      <p:ext uri="{BB962C8B-B14F-4D97-AF65-F5344CB8AC3E}">
        <p14:creationId xmlns:p14="http://schemas.microsoft.com/office/powerpoint/2010/main" val="258226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6. </a:t>
            </a:r>
            <a:r>
              <a:rPr lang="cs-CZ" sz="2800" dirty="0"/>
              <a:t>Věcněprávní povaha energetického zařízení </a:t>
            </a:r>
            <a:r>
              <a:rPr lang="cs-CZ" sz="2800" dirty="0" smtClean="0"/>
              <a:t>(3)</a:t>
            </a:r>
            <a:endParaRPr lang="cs-CZ" sz="280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A56DCAF-1F0C-4584-BAF1-89F9450F68C4}" type="slidenum">
              <a:rPr lang="cs-CZ" smtClean="0"/>
              <a:t>19</a:t>
            </a:fld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12648" y="1700808"/>
            <a:ext cx="8153400" cy="4392488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Vodovod </a:t>
            </a:r>
            <a:r>
              <a:rPr lang="cs-CZ" dirty="0" smtClean="0"/>
              <a:t>tvoří:</a:t>
            </a:r>
          </a:p>
          <a:p>
            <a:pPr marL="900113" indent="-544513">
              <a:buFont typeface="+mj-lt"/>
              <a:buAutoNum type="alphaLcParenR"/>
            </a:pPr>
            <a:r>
              <a:rPr lang="cs-CZ" dirty="0" smtClean="0"/>
              <a:t>vodovodní </a:t>
            </a:r>
            <a:r>
              <a:rPr lang="cs-CZ" dirty="0"/>
              <a:t>řady a </a:t>
            </a:r>
            <a:endParaRPr lang="cs-CZ" dirty="0" smtClean="0"/>
          </a:p>
          <a:p>
            <a:pPr marL="900113" indent="-544513">
              <a:buFont typeface="+mj-lt"/>
              <a:buAutoNum type="alphaLcParenR"/>
            </a:pPr>
            <a:r>
              <a:rPr lang="cs-CZ" dirty="0" smtClean="0"/>
              <a:t>vodárenské objekty</a:t>
            </a:r>
            <a:r>
              <a:rPr lang="cs-CZ" dirty="0"/>
              <a:t> </a:t>
            </a:r>
            <a:r>
              <a:rPr lang="cs-CZ" dirty="0" smtClean="0"/>
              <a:t>(zejména stavby </a:t>
            </a:r>
            <a:r>
              <a:rPr lang="cs-CZ" dirty="0"/>
              <a:t>pro jímání </a:t>
            </a:r>
            <a:r>
              <a:rPr lang="cs-CZ" dirty="0" smtClean="0"/>
              <a:t>          a </a:t>
            </a:r>
            <a:r>
              <a:rPr lang="cs-CZ" dirty="0"/>
              <a:t>odběr povrchové nebo podzemní vody, její úpravu </a:t>
            </a:r>
            <a:r>
              <a:rPr lang="cs-CZ" dirty="0" smtClean="0"/>
              <a:t>   a shromažďování</a:t>
            </a:r>
            <a:r>
              <a:rPr lang="cs-CZ" dirty="0"/>
              <a:t>)</a:t>
            </a:r>
            <a:endParaRPr lang="cs-CZ" dirty="0" smtClean="0"/>
          </a:p>
          <a:p>
            <a:r>
              <a:rPr lang="cs-CZ" i="1" dirty="0" smtClean="0"/>
              <a:t>„</a:t>
            </a:r>
            <a:r>
              <a:rPr lang="cs-CZ" dirty="0" smtClean="0"/>
              <a:t>[</a:t>
            </a:r>
            <a:r>
              <a:rPr lang="cs-CZ" i="1" dirty="0" smtClean="0"/>
              <a:t>S</a:t>
            </a:r>
            <a:r>
              <a:rPr lang="cs-CZ" dirty="0" smtClean="0"/>
              <a:t>]</a:t>
            </a:r>
            <a:r>
              <a:rPr lang="cs-CZ" i="1" dirty="0" smtClean="0"/>
              <a:t>amotná </a:t>
            </a:r>
            <a:r>
              <a:rPr lang="cs-CZ" i="1" dirty="0"/>
              <a:t>okolnost, že na vodovodní řad jsou připojeny vodárenské objekty, nečiní z těchto věcí věc jedinou v právním režimu hlavní věci a její součásti potud, že vodovodní řad by představoval věc hlavní a vodárenské objekty jeho součást, </a:t>
            </a:r>
            <a:r>
              <a:rPr lang="cs-CZ" i="1" dirty="0" smtClean="0"/>
              <a:t>   a </a:t>
            </a:r>
            <a:r>
              <a:rPr lang="cs-CZ" i="1" dirty="0"/>
              <a:t>to bez ohledu na funkční </a:t>
            </a:r>
            <a:r>
              <a:rPr lang="cs-CZ" i="1" dirty="0" smtClean="0"/>
              <a:t>propojenost.“</a:t>
            </a:r>
          </a:p>
          <a:p>
            <a:endParaRPr lang="cs-CZ" sz="1800" b="1" dirty="0"/>
          </a:p>
          <a:p>
            <a:pPr marL="273050" indent="0" algn="r">
              <a:buNone/>
            </a:pPr>
            <a:r>
              <a:rPr lang="cs-CZ" sz="1700" dirty="0" smtClean="0"/>
              <a:t>Rozsudek Nejvyššího soudu ze dne 10. prosince 2009, sp. zn. 22 Cdo 944/2007.</a:t>
            </a:r>
            <a:endParaRPr lang="cs-CZ" sz="1700" dirty="0"/>
          </a:p>
        </p:txBody>
      </p:sp>
      <p:sp>
        <p:nvSpPr>
          <p:cNvPr id="11" name="Zástupný symbol päty 9"/>
          <p:cNvSpPr>
            <a:spLocks noGrp="1"/>
          </p:cNvSpPr>
          <p:nvPr>
            <p:ph type="ftr" sz="quarter" idx="11"/>
          </p:nvPr>
        </p:nvSpPr>
        <p:spPr>
          <a:xfrm>
            <a:off x="611560" y="6237312"/>
            <a:ext cx="8210872" cy="365125"/>
          </a:xfrm>
        </p:spPr>
        <p:txBody>
          <a:bodyPr numCol="1"/>
          <a:lstStyle/>
          <a:p>
            <a:pPr marL="6632575" indent="-6632575" algn="just"/>
            <a:r>
              <a:rPr lang="cs-CZ" dirty="0" smtClean="0"/>
              <a:t>Vlastnictví energetických zařízení	Mgr. Viktor Szabo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727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Osnova</a:t>
            </a:r>
            <a:endParaRPr lang="cs-CZ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0487"/>
              </p:ext>
            </p:extLst>
          </p:nvPr>
        </p:nvGraphicFramePr>
        <p:xfrm>
          <a:off x="683568" y="1988840"/>
          <a:ext cx="7344816" cy="3780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4816"/>
              </a:tblGrid>
              <a:tr h="5400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dirty="0" smtClean="0">
                          <a:solidFill>
                            <a:schemeClr val="tx2"/>
                          </a:solidFill>
                        </a:rPr>
                        <a:t>1.</a:t>
                      </a:r>
                      <a:r>
                        <a:rPr lang="cs-CZ" sz="2000" b="0" baseline="0" dirty="0" smtClean="0">
                          <a:solidFill>
                            <a:schemeClr val="tx2"/>
                          </a:solidFill>
                        </a:rPr>
                        <a:t> Energetická soustava</a:t>
                      </a:r>
                      <a:endParaRPr lang="cs-CZ" sz="2000" b="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solidFill>
                            <a:schemeClr val="tx2"/>
                          </a:solidFill>
                        </a:rPr>
                        <a:t>2. Veřejnoprávní</a:t>
                      </a:r>
                      <a:r>
                        <a:rPr lang="cs-CZ" sz="2000" baseline="0" dirty="0" smtClean="0">
                          <a:solidFill>
                            <a:schemeClr val="tx2"/>
                          </a:solidFill>
                        </a:rPr>
                        <a:t> regulace vlastnictví v energetice</a:t>
                      </a:r>
                      <a:endParaRPr lang="cs-CZ" sz="20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4006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solidFill>
                            <a:schemeClr val="tx2"/>
                          </a:solidFill>
                        </a:rPr>
                        <a:t>3. Energetické zařízení</a:t>
                      </a:r>
                      <a:endParaRPr lang="cs-CZ" sz="2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54006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solidFill>
                            <a:schemeClr val="tx2"/>
                          </a:solidFill>
                        </a:rPr>
                        <a:t>4. Inženýrská síť</a:t>
                      </a:r>
                      <a:endParaRPr lang="cs-CZ" sz="2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54006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solidFill>
                            <a:schemeClr val="tx2"/>
                          </a:solidFill>
                        </a:rPr>
                        <a:t>5. Věcněprávní povaha energetické soustavy</a:t>
                      </a:r>
                      <a:endParaRPr lang="cs-CZ" sz="2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54006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solidFill>
                            <a:schemeClr val="tx2"/>
                          </a:solidFill>
                        </a:rPr>
                        <a:t>6. Věcněprávní povaha energetického</a:t>
                      </a:r>
                      <a:r>
                        <a:rPr lang="cs-CZ" sz="2000" baseline="0" dirty="0" smtClean="0">
                          <a:solidFill>
                            <a:schemeClr val="tx2"/>
                          </a:solidFill>
                        </a:rPr>
                        <a:t> zařízení</a:t>
                      </a:r>
                      <a:endParaRPr lang="cs-CZ" sz="2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54006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solidFill>
                            <a:schemeClr val="tx2"/>
                          </a:solidFill>
                        </a:rPr>
                        <a:t>7. Závěr</a:t>
                      </a:r>
                      <a:endParaRPr lang="cs-CZ" sz="2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Zástupný symbol čísla snímky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A56DCAF-1F0C-4584-BAF1-89F9450F68C4}" type="slidenum">
              <a:rPr lang="cs-CZ" smtClean="0"/>
              <a:t>2</a:t>
            </a:fld>
            <a:endParaRPr lang="cs-CZ" dirty="0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>
          <a:xfrm>
            <a:off x="611560" y="6237312"/>
            <a:ext cx="8210872" cy="365125"/>
          </a:xfrm>
        </p:spPr>
        <p:txBody>
          <a:bodyPr numCol="1"/>
          <a:lstStyle/>
          <a:p>
            <a:pPr marL="6632575" indent="-6632575" algn="just"/>
            <a:r>
              <a:rPr lang="cs-CZ" dirty="0" smtClean="0"/>
              <a:t>Vlastnictví energetických zařízení	Mgr. Viktor Szabo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560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200" dirty="0" smtClean="0"/>
              <a:t>6.1 Energetické zařízení jako součást věci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1828800"/>
            <a:ext cx="15716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989" y="3314700"/>
            <a:ext cx="1944688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495800"/>
            <a:ext cx="16573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6"/>
          <p:cNvPicPr>
            <a:picLocks noChangeAspect="1" noChangeArrowheads="1"/>
          </p:cNvPicPr>
          <p:nvPr/>
        </p:nvPicPr>
        <p:blipFill>
          <a:blip r:embed="rId6">
            <a:biLevel thresh="5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18249">
            <a:off x="3255963" y="4154488"/>
            <a:ext cx="10382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5716502" y="3501008"/>
            <a:ext cx="1143000" cy="0"/>
          </a:xfrm>
          <a:prstGeom prst="straightConnector1">
            <a:avLst/>
          </a:prstGeom>
          <a:ln w="28575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43600" y="2204408"/>
            <a:ext cx="1371600" cy="3693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cs-CZ" b="1" dirty="0">
                <a:ln w="10541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</a:rPr>
              <a:t>Součást věci</a:t>
            </a:r>
          </a:p>
        </p:txBody>
      </p:sp>
      <p:pic>
        <p:nvPicPr>
          <p:cNvPr id="21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7" y="2590800"/>
            <a:ext cx="1401763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4267200" y="1905000"/>
            <a:ext cx="4648200" cy="3810000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4" name="Text Placeholder 11"/>
          <p:cNvSpPr txBox="1">
            <a:spLocks/>
          </p:cNvSpPr>
          <p:nvPr/>
        </p:nvSpPr>
        <p:spPr>
          <a:xfrm>
            <a:off x="6642989" y="5866263"/>
            <a:ext cx="21336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588" indent="12700" algn="ctr">
              <a:spcBef>
                <a:spcPct val="20000"/>
              </a:spcBef>
              <a:buClr>
                <a:srgbClr val="A9AAAE"/>
              </a:buClr>
              <a:defRPr/>
            </a:pPr>
            <a:r>
              <a:rPr lang="cs-CZ" sz="2000" kern="0" dirty="0">
                <a:solidFill>
                  <a:schemeClr val="tx1"/>
                </a:solidFill>
              </a:rPr>
              <a:t>např. </a:t>
            </a:r>
            <a:r>
              <a:rPr lang="cs-CZ" sz="2000" kern="0" dirty="0" smtClean="0">
                <a:solidFill>
                  <a:schemeClr val="tx1"/>
                </a:solidFill>
              </a:rPr>
              <a:t>rozsudek NS 29 </a:t>
            </a:r>
            <a:r>
              <a:rPr lang="cs-CZ" sz="2000" kern="0" dirty="0">
                <a:solidFill>
                  <a:schemeClr val="tx1"/>
                </a:solidFill>
              </a:rPr>
              <a:t>Cdo 2452/98</a:t>
            </a:r>
          </a:p>
        </p:txBody>
      </p:sp>
      <p:pic>
        <p:nvPicPr>
          <p:cNvPr id="20" name="Picture 36"/>
          <p:cNvPicPr>
            <a:picLocks noChangeAspect="1" noChangeArrowheads="1"/>
          </p:cNvPicPr>
          <p:nvPr/>
        </p:nvPicPr>
        <p:blipFill>
          <a:blip r:embed="rId9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4903">
            <a:off x="5734343" y="3725552"/>
            <a:ext cx="877217" cy="37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6"/>
          <p:cNvPicPr>
            <a:picLocks noChangeAspect="1" noChangeArrowheads="1"/>
          </p:cNvPicPr>
          <p:nvPr/>
        </p:nvPicPr>
        <p:blipFill>
          <a:blip r:embed="rId6">
            <a:biLevel thresh="5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79121">
            <a:off x="1516247" y="4587875"/>
            <a:ext cx="10382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A56DCAF-1F0C-4584-BAF1-89F9450F68C4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683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dirty="0" smtClean="0"/>
              <a:t>6.2 </a:t>
            </a:r>
            <a:r>
              <a:rPr lang="cs-CZ" altLang="cs-CZ" sz="3200" dirty="0"/>
              <a:t>Energetické zařízení jako </a:t>
            </a:r>
            <a:r>
              <a:rPr lang="cs-CZ" altLang="cs-CZ" sz="3200" dirty="0" smtClean="0"/>
              <a:t>samostatná věc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783825" y="2256430"/>
            <a:ext cx="1066800" cy="533400"/>
          </a:xfrm>
          <a:prstGeom prst="straightConnector1">
            <a:avLst/>
          </a:prstGeom>
          <a:ln w="28575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842907" y="4640133"/>
            <a:ext cx="1066800" cy="457200"/>
          </a:xfrm>
          <a:prstGeom prst="straightConnector1">
            <a:avLst/>
          </a:prstGeom>
          <a:ln w="28575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5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1828800"/>
            <a:ext cx="15716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495800"/>
            <a:ext cx="16573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00200"/>
            <a:ext cx="1944688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419600"/>
            <a:ext cx="1944688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90800"/>
            <a:ext cx="1401763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/>
          <p:cNvSpPr/>
          <p:nvPr/>
        </p:nvSpPr>
        <p:spPr>
          <a:xfrm>
            <a:off x="4216318" y="2362200"/>
            <a:ext cx="1655926" cy="2982369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>
              <a:ln>
                <a:solidFill>
                  <a:schemeClr val="bg2">
                    <a:lumMod val="50000"/>
                  </a:schemeClr>
                </a:solidFill>
              </a:ln>
            </a:endParaRPr>
          </a:p>
        </p:txBody>
      </p:sp>
      <p:sp>
        <p:nvSpPr>
          <p:cNvPr id="21" name="Text Placeholder 11"/>
          <p:cNvSpPr txBox="1">
            <a:spLocks/>
          </p:cNvSpPr>
          <p:nvPr/>
        </p:nvSpPr>
        <p:spPr>
          <a:xfrm>
            <a:off x="6705600" y="5867400"/>
            <a:ext cx="21336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cs-CZ" sz="2000" kern="0" dirty="0">
                <a:solidFill>
                  <a:schemeClr val="tx1"/>
                </a:solidFill>
              </a:rPr>
              <a:t>např. rozsudek NS </a:t>
            </a:r>
            <a:r>
              <a:rPr lang="cs-CZ" sz="2000" dirty="0" smtClean="0">
                <a:solidFill>
                  <a:schemeClr val="tx1"/>
                </a:solidFill>
              </a:rPr>
              <a:t>22 </a:t>
            </a:r>
            <a:r>
              <a:rPr lang="cs-CZ" sz="2000" dirty="0">
                <a:solidFill>
                  <a:schemeClr val="tx1"/>
                </a:solidFill>
              </a:rPr>
              <a:t>Cdo 2548/98</a:t>
            </a:r>
          </a:p>
        </p:txBody>
      </p:sp>
      <p:pic>
        <p:nvPicPr>
          <p:cNvPr id="23" name="Picture 36"/>
          <p:cNvPicPr>
            <a:picLocks noChangeAspect="1" noChangeArrowheads="1"/>
          </p:cNvPicPr>
          <p:nvPr/>
        </p:nvPicPr>
        <p:blipFill>
          <a:blip r:embed="rId7">
            <a:biLevel thresh="5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79121">
            <a:off x="1516247" y="4587875"/>
            <a:ext cx="10382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6"/>
          <p:cNvPicPr>
            <a:picLocks noChangeAspect="1" noChangeArrowheads="1"/>
          </p:cNvPicPr>
          <p:nvPr/>
        </p:nvPicPr>
        <p:blipFill>
          <a:blip r:embed="rId7">
            <a:biLevel thresh="5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18249">
            <a:off x="3178909" y="4154489"/>
            <a:ext cx="10382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6"/>
          <p:cNvPicPr>
            <a:picLocks noChangeAspect="1" noChangeArrowheads="1"/>
          </p:cNvPicPr>
          <p:nvPr/>
        </p:nvPicPr>
        <p:blipFill>
          <a:blip r:embed="rId7">
            <a:biLevel thresh="5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18249">
            <a:off x="5834818" y="2778125"/>
            <a:ext cx="10382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6"/>
          <p:cNvPicPr>
            <a:picLocks noChangeAspect="1" noChangeArrowheads="1"/>
          </p:cNvPicPr>
          <p:nvPr/>
        </p:nvPicPr>
        <p:blipFill>
          <a:blip r:embed="rId7">
            <a:biLevel thresh="5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9042">
            <a:off x="5976729" y="4273550"/>
            <a:ext cx="10382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16"/>
          <p:cNvSpPr txBox="1"/>
          <p:nvPr/>
        </p:nvSpPr>
        <p:spPr>
          <a:xfrm>
            <a:off x="4322732" y="1628886"/>
            <a:ext cx="1371600" cy="64633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cs-CZ" b="1" dirty="0" smtClean="0">
                <a:ln w="10541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</a:rPr>
              <a:t>Samostatná věc</a:t>
            </a:r>
            <a:endParaRPr lang="cs-CZ" b="1" dirty="0">
              <a:ln w="10541" cmpd="sng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</a:endParaRPr>
          </a:p>
        </p:txBody>
      </p:sp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A56DCAF-1F0C-4584-BAF1-89F9450F68C4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974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800" dirty="0" smtClean="0"/>
              <a:t>6.3 Energetická soustava jako soubor jednotlivých věcí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1828800"/>
            <a:ext cx="15716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989" y="3314700"/>
            <a:ext cx="1944688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495800"/>
            <a:ext cx="16573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6"/>
          <p:cNvPicPr>
            <a:picLocks noChangeAspect="1" noChangeArrowheads="1"/>
          </p:cNvPicPr>
          <p:nvPr/>
        </p:nvPicPr>
        <p:blipFill>
          <a:blip r:embed="rId6">
            <a:biLevel thresh="5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18249">
            <a:off x="3255963" y="4154488"/>
            <a:ext cx="10382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5716502" y="3501008"/>
            <a:ext cx="1143000" cy="0"/>
          </a:xfrm>
          <a:prstGeom prst="straightConnector1">
            <a:avLst/>
          </a:prstGeom>
          <a:ln w="28575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7" y="2590800"/>
            <a:ext cx="1401763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6"/>
          <p:cNvPicPr>
            <a:picLocks noChangeAspect="1" noChangeArrowheads="1"/>
          </p:cNvPicPr>
          <p:nvPr/>
        </p:nvPicPr>
        <p:blipFill>
          <a:blip r:embed="rId9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4903">
            <a:off x="5734343" y="3725552"/>
            <a:ext cx="877217" cy="37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6"/>
          <p:cNvPicPr>
            <a:picLocks noChangeAspect="1" noChangeArrowheads="1"/>
          </p:cNvPicPr>
          <p:nvPr/>
        </p:nvPicPr>
        <p:blipFill>
          <a:blip r:embed="rId6">
            <a:biLevel thresh="5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79121">
            <a:off x="1516247" y="4587875"/>
            <a:ext cx="10382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Arrow Connector 23"/>
          <p:cNvCxnSpPr/>
          <p:nvPr/>
        </p:nvCxnSpPr>
        <p:spPr>
          <a:xfrm flipV="1">
            <a:off x="3217024" y="3742281"/>
            <a:ext cx="1066800" cy="533400"/>
          </a:xfrm>
          <a:prstGeom prst="straightConnector1">
            <a:avLst/>
          </a:prstGeom>
          <a:ln w="28575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6"/>
          <p:cNvSpPr txBox="1"/>
          <p:nvPr/>
        </p:nvSpPr>
        <p:spPr>
          <a:xfrm>
            <a:off x="4419600" y="1667470"/>
            <a:ext cx="1524000" cy="92333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cs-CZ" dirty="0" smtClean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Dvoustranné funkční kritérium</a:t>
            </a:r>
            <a:endParaRPr lang="cs-CZ" dirty="0">
              <a:ln w="10541" cmpd="sng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</a:endParaRPr>
          </a:p>
        </p:txBody>
      </p:sp>
      <p:sp>
        <p:nvSpPr>
          <p:cNvPr id="26" name="Zástupný symbol päty 9"/>
          <p:cNvSpPr>
            <a:spLocks noGrp="1"/>
          </p:cNvSpPr>
          <p:nvPr>
            <p:ph type="ftr" sz="quarter" idx="11"/>
          </p:nvPr>
        </p:nvSpPr>
        <p:spPr>
          <a:xfrm>
            <a:off x="611560" y="6237312"/>
            <a:ext cx="8210872" cy="365125"/>
          </a:xfrm>
        </p:spPr>
        <p:txBody>
          <a:bodyPr numCol="1"/>
          <a:lstStyle/>
          <a:p>
            <a:pPr marL="6632575" indent="-6632575" algn="just"/>
            <a:r>
              <a:rPr lang="cs-CZ" dirty="0" smtClean="0"/>
              <a:t>Vlastnictví energetických zařízení	Mgr. Viktor Szabo</a:t>
            </a:r>
            <a:endParaRPr lang="cs-CZ" dirty="0"/>
          </a:p>
        </p:txBody>
      </p:sp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A56DCAF-1F0C-4584-BAF1-89F9450F68C4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563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6.4 Vztah energetického zařízení ke stavbě</a:t>
            </a:r>
            <a:endParaRPr lang="cs-CZ" sz="320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A56DCAF-1F0C-4584-BAF1-89F9450F68C4}" type="slidenum">
              <a:rPr lang="cs-CZ" smtClean="0"/>
              <a:t>23</a:t>
            </a:fld>
            <a:endParaRPr lang="cs-CZ" dirty="0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f</a:t>
            </a:r>
            <a:r>
              <a:rPr lang="cs-CZ" dirty="0" smtClean="0"/>
              <a:t>yzické spojení energetického zařízení a stavby</a:t>
            </a:r>
          </a:p>
          <a:p>
            <a:r>
              <a:rPr lang="cs-CZ" dirty="0" smtClean="0"/>
              <a:t>oddělením energetického zařízení by přestala stavba sloužit účelu, pro který byla postavena</a:t>
            </a:r>
          </a:p>
          <a:p>
            <a:r>
              <a:rPr lang="cs-CZ" dirty="0"/>
              <a:t>t</a:t>
            </a:r>
            <a:r>
              <a:rPr lang="cs-CZ" dirty="0" smtClean="0"/>
              <a:t>echnologické vybavení energetického zařízení je součástí stavby</a:t>
            </a:r>
          </a:p>
          <a:p>
            <a:pPr marL="0" indent="0">
              <a:buNone/>
            </a:pPr>
            <a:endParaRPr lang="cs-CZ" sz="1400" dirty="0" smtClean="0"/>
          </a:p>
          <a:p>
            <a:pPr marL="355600" indent="0" algn="r">
              <a:buNone/>
            </a:pPr>
            <a:r>
              <a:rPr lang="cs-CZ" sz="1400" dirty="0" smtClean="0"/>
              <a:t>U</a:t>
            </a:r>
            <a:r>
              <a:rPr lang="pl-PL" sz="1400" dirty="0" smtClean="0"/>
              <a:t>snesení Nejvyššího soudu ze </a:t>
            </a:r>
            <a:r>
              <a:rPr lang="pl-PL" sz="1400" dirty="0"/>
              <a:t>dne 17. března 2010, sp. </a:t>
            </a:r>
            <a:r>
              <a:rPr lang="pl-PL" sz="1400" dirty="0" smtClean="0"/>
              <a:t>zn. 22 </a:t>
            </a:r>
            <a:r>
              <a:rPr lang="pl-PL" sz="1400" dirty="0"/>
              <a:t>Cdo </a:t>
            </a:r>
            <a:r>
              <a:rPr lang="pl-PL" sz="1400" dirty="0" smtClean="0"/>
              <a:t>2925/2008.</a:t>
            </a:r>
            <a:endParaRPr lang="cs-CZ" sz="1400" dirty="0"/>
          </a:p>
        </p:txBody>
      </p:sp>
      <p:sp>
        <p:nvSpPr>
          <p:cNvPr id="7" name="Zástupný symbol päty 9"/>
          <p:cNvSpPr>
            <a:spLocks noGrp="1"/>
          </p:cNvSpPr>
          <p:nvPr>
            <p:ph type="ftr" sz="quarter" idx="11"/>
          </p:nvPr>
        </p:nvSpPr>
        <p:spPr>
          <a:xfrm>
            <a:off x="611560" y="6237312"/>
            <a:ext cx="8210872" cy="365125"/>
          </a:xfrm>
        </p:spPr>
        <p:txBody>
          <a:bodyPr numCol="1"/>
          <a:lstStyle/>
          <a:p>
            <a:pPr marL="6632575" indent="-6632575" algn="just"/>
            <a:r>
              <a:rPr lang="cs-CZ" dirty="0" smtClean="0"/>
              <a:t>Vlastnictví energetických zařízení	Mgr. Viktor Szabo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264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7</a:t>
            </a:r>
            <a:r>
              <a:rPr lang="cs-CZ" sz="3600" dirty="0" smtClean="0"/>
              <a:t>. Závěr</a:t>
            </a:r>
            <a:endParaRPr lang="cs-CZ" sz="360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A56DCAF-1F0C-4584-BAF1-89F9450F68C4}" type="slidenum">
              <a:rPr lang="cs-CZ" smtClean="0"/>
              <a:t>24</a:t>
            </a:fld>
            <a:endParaRPr lang="cs-CZ" dirty="0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inženýrská síť není součástí pozemku</a:t>
            </a:r>
          </a:p>
          <a:p>
            <a:r>
              <a:rPr lang="cs-CZ" dirty="0" smtClean="0"/>
              <a:t>individualizované posuzování výjimky ze zásady </a:t>
            </a:r>
            <a:r>
              <a:rPr lang="cs-CZ" i="1" dirty="0" smtClean="0"/>
              <a:t>superficies solo cedit</a:t>
            </a:r>
          </a:p>
          <a:p>
            <a:r>
              <a:rPr lang="cs-CZ" dirty="0"/>
              <a:t>ř</a:t>
            </a:r>
            <a:r>
              <a:rPr lang="cs-CZ" dirty="0" smtClean="0"/>
              <a:t>ešení věcněprávní povahy energetické soustavy     v souladu s ochranou nabytých práv a právem EU</a:t>
            </a:r>
          </a:p>
          <a:p>
            <a:r>
              <a:rPr lang="cs-CZ" dirty="0"/>
              <a:t>p</a:t>
            </a:r>
            <a:r>
              <a:rPr lang="cs-CZ" dirty="0" smtClean="0"/>
              <a:t>odle energetické praxe je energetická soustava souborem samostatných věcí</a:t>
            </a:r>
          </a:p>
          <a:p>
            <a:r>
              <a:rPr lang="cs-CZ" dirty="0"/>
              <a:t>nekonzistentní judikatura </a:t>
            </a:r>
            <a:r>
              <a:rPr lang="cs-CZ" dirty="0" smtClean="0"/>
              <a:t>soudů/Nejvyššího soudu</a:t>
            </a:r>
          </a:p>
          <a:p>
            <a:endParaRPr lang="cs-CZ" dirty="0"/>
          </a:p>
        </p:txBody>
      </p:sp>
      <p:sp>
        <p:nvSpPr>
          <p:cNvPr id="7" name="Zástupný symbol päty 9"/>
          <p:cNvSpPr>
            <a:spLocks noGrp="1"/>
          </p:cNvSpPr>
          <p:nvPr>
            <p:ph type="ftr" sz="quarter" idx="11"/>
          </p:nvPr>
        </p:nvSpPr>
        <p:spPr>
          <a:xfrm>
            <a:off x="611560" y="6237312"/>
            <a:ext cx="8210872" cy="365125"/>
          </a:xfrm>
        </p:spPr>
        <p:txBody>
          <a:bodyPr numCol="1"/>
          <a:lstStyle/>
          <a:p>
            <a:pPr marL="6632575" indent="-6632575" algn="just"/>
            <a:r>
              <a:rPr lang="cs-CZ" dirty="0" smtClean="0"/>
              <a:t>Vlastnictví energetických zařízení	Mgr. Viktor Szabo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235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textu 10"/>
          <p:cNvSpPr>
            <a:spLocks noGrp="1"/>
          </p:cNvSpPr>
          <p:nvPr>
            <p:ph type="body" idx="1"/>
          </p:nvPr>
        </p:nvSpPr>
        <p:spPr>
          <a:xfrm>
            <a:off x="1331640" y="3356992"/>
            <a:ext cx="7123113" cy="1673225"/>
          </a:xfrm>
        </p:spPr>
        <p:txBody>
          <a:bodyPr/>
          <a:lstStyle/>
          <a:p>
            <a:r>
              <a:rPr lang="cs-CZ" dirty="0" smtClean="0"/>
              <a:t>Mgr. Viktor Szabo</a:t>
            </a:r>
          </a:p>
          <a:p>
            <a:r>
              <a:rPr lang="cs-CZ" sz="2000" dirty="0"/>
              <a:t>s</a:t>
            </a:r>
            <a:r>
              <a:rPr lang="cs-CZ" sz="2000" dirty="0" smtClean="0"/>
              <a:t>zabo.v@gmail.com</a:t>
            </a:r>
            <a:endParaRPr lang="cs-CZ" sz="2000" dirty="0"/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pozornost.</a:t>
            </a:r>
            <a:endParaRPr lang="cs-CZ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56DCAF-1F0C-4584-BAF1-89F9450F68C4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85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30225" indent="-530225"/>
            <a:r>
              <a:rPr lang="cs-CZ" sz="3200" dirty="0" smtClean="0"/>
              <a:t>1. Energetická soustava</a:t>
            </a:r>
            <a:endParaRPr lang="cs-CZ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elektroenergetika – výroba, přenos, distribuce, (spotřeba)</a:t>
            </a:r>
          </a:p>
          <a:p>
            <a:r>
              <a:rPr lang="cs-CZ" dirty="0"/>
              <a:t>p</a:t>
            </a:r>
            <a:r>
              <a:rPr lang="cs-CZ" dirty="0" smtClean="0"/>
              <a:t>lynárenství – výroba a uskladnění, přeprava, distribuce, (spotřeba)</a:t>
            </a:r>
          </a:p>
          <a:p>
            <a:r>
              <a:rPr lang="cs-CZ" dirty="0"/>
              <a:t>t</a:t>
            </a:r>
            <a:r>
              <a:rPr lang="cs-CZ" dirty="0" smtClean="0"/>
              <a:t>eplárenství – výroba, rozvod (distribuce), (spotřeba)</a:t>
            </a:r>
          </a:p>
          <a:p>
            <a:endParaRPr lang="cs-CZ" dirty="0"/>
          </a:p>
          <a:p>
            <a:r>
              <a:rPr lang="cs-CZ" i="1" dirty="0" smtClean="0"/>
              <a:t>Elektroenergetika, plynárenství a teplárenství jsou síťová odvětví.</a:t>
            </a:r>
            <a:endParaRPr lang="cs-CZ" i="1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A56DCAF-1F0C-4584-BAF1-89F9450F68C4}" type="slidenum">
              <a:rPr lang="cs-CZ" smtClean="0"/>
              <a:t>3</a:t>
            </a:fld>
            <a:endParaRPr lang="cs-CZ" dirty="0"/>
          </a:p>
        </p:txBody>
      </p:sp>
      <p:sp>
        <p:nvSpPr>
          <p:cNvPr id="8" name="Zástupný symbol päty 9"/>
          <p:cNvSpPr>
            <a:spLocks noGrp="1"/>
          </p:cNvSpPr>
          <p:nvPr>
            <p:ph type="ftr" sz="quarter" idx="11"/>
          </p:nvPr>
        </p:nvSpPr>
        <p:spPr>
          <a:xfrm>
            <a:off x="611560" y="6237312"/>
            <a:ext cx="8210872" cy="365125"/>
          </a:xfrm>
        </p:spPr>
        <p:txBody>
          <a:bodyPr numCol="1"/>
          <a:lstStyle/>
          <a:p>
            <a:pPr marL="6632575" indent="-6632575" algn="just"/>
            <a:r>
              <a:rPr lang="cs-CZ" dirty="0" smtClean="0"/>
              <a:t>Vlastnictví energetických zařízení	Mgr. Viktor Szabo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096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1.1 Elektrizační soustava</a:t>
            </a:r>
            <a:endParaRPr lang="cs-CZ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824" y="1628801"/>
            <a:ext cx="5434353" cy="476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obsahu 2"/>
          <p:cNvSpPr txBox="1">
            <a:spLocks/>
          </p:cNvSpPr>
          <p:nvPr/>
        </p:nvSpPr>
        <p:spPr>
          <a:xfrm>
            <a:off x="0" y="6365572"/>
            <a:ext cx="9144000" cy="492427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800" dirty="0"/>
              <a:t>DECKER, Christopher. </a:t>
            </a:r>
            <a:r>
              <a:rPr lang="en-GB" sz="800" i="1" dirty="0"/>
              <a:t>Modern Economic Regulation. An Introduction to Theory and Practice.</a:t>
            </a:r>
            <a:r>
              <a:rPr lang="cs-CZ" sz="800" dirty="0"/>
              <a:t> 1. vyd. Cambridge: Cambridge University Press, 2015. 611 s. </a:t>
            </a:r>
            <a:endParaRPr lang="cs-CZ" sz="800" dirty="0" smtClean="0"/>
          </a:p>
          <a:p>
            <a:pPr marL="0" indent="0" algn="ctr">
              <a:buNone/>
            </a:pPr>
            <a:r>
              <a:rPr lang="cs-CZ" sz="800" dirty="0" smtClean="0"/>
              <a:t>ISBN </a:t>
            </a:r>
            <a:r>
              <a:rPr lang="cs-CZ" sz="800" dirty="0"/>
              <a:t>978-1-107-69906-9. s. </a:t>
            </a:r>
            <a:r>
              <a:rPr lang="cs-CZ" sz="800" dirty="0" smtClean="0"/>
              <a:t>283.</a:t>
            </a:r>
            <a:endParaRPr lang="cs-CZ" sz="800" dirty="0"/>
          </a:p>
          <a:p>
            <a:pPr marL="0" indent="0" algn="ctr">
              <a:buFont typeface="Wingdings"/>
              <a:buNone/>
            </a:pPr>
            <a:endParaRPr lang="cs-CZ" sz="800" dirty="0">
              <a:hlinkClick r:id="rId4" action="ppaction://hlinkpres?slideindex=1&amp;slidetitle="/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A56DCAF-1F0C-4584-BAF1-89F9450F68C4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331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1.2 Plynárenská soustava</a:t>
            </a:r>
            <a:endParaRPr lang="cs-CZ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796" y="1628800"/>
            <a:ext cx="5398409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obsahu 2"/>
          <p:cNvSpPr txBox="1">
            <a:spLocks/>
          </p:cNvSpPr>
          <p:nvPr/>
        </p:nvSpPr>
        <p:spPr>
          <a:xfrm>
            <a:off x="0" y="6365572"/>
            <a:ext cx="9144000" cy="492427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800" dirty="0"/>
              <a:t>DECKER, Christopher. </a:t>
            </a:r>
            <a:r>
              <a:rPr lang="en-GB" sz="800" i="1" dirty="0"/>
              <a:t>Modern Economic Regulation. An Introduction to Theory and Practice.</a:t>
            </a:r>
            <a:r>
              <a:rPr lang="cs-CZ" sz="800" dirty="0"/>
              <a:t> 1. vyd. Cambridge: Cambridge University Press, 2015. 611 s. </a:t>
            </a:r>
            <a:endParaRPr lang="cs-CZ" sz="800" dirty="0" smtClean="0"/>
          </a:p>
          <a:p>
            <a:pPr marL="0" indent="0" algn="ctr">
              <a:buNone/>
            </a:pPr>
            <a:r>
              <a:rPr lang="cs-CZ" sz="800" dirty="0" smtClean="0"/>
              <a:t>ISBN </a:t>
            </a:r>
            <a:r>
              <a:rPr lang="cs-CZ" sz="800" dirty="0"/>
              <a:t>978-1-107-69906-9. s. </a:t>
            </a:r>
            <a:r>
              <a:rPr lang="cs-CZ" sz="800" dirty="0" smtClean="0"/>
              <a:t>337.</a:t>
            </a:r>
            <a:endParaRPr lang="cs-CZ" sz="800" dirty="0"/>
          </a:p>
          <a:p>
            <a:pPr marL="0" indent="0" algn="ctr">
              <a:buFont typeface="Wingdings"/>
              <a:buNone/>
            </a:pPr>
            <a:endParaRPr lang="cs-CZ" sz="800" dirty="0">
              <a:hlinkClick r:id="rId4" action="ppaction://hlinkpres?slideindex=1&amp;slidetitle="/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A56DCAF-1F0C-4584-BAF1-89F9450F68C4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537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 smtClean="0"/>
              <a:t>1.3 Soustava zásobování tepel. energií (SZTE)</a:t>
            </a:r>
            <a:endParaRPr lang="cs-CZ" sz="3600" dirty="0"/>
          </a:p>
        </p:txBody>
      </p:sp>
      <p:pic>
        <p:nvPicPr>
          <p:cNvPr id="1026" name="Picture 2" descr="http://www.naseteplo.cz/data/schemaczt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04" y="1340768"/>
            <a:ext cx="7217192" cy="481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obsahu 2"/>
          <p:cNvSpPr>
            <a:spLocks noGrp="1"/>
          </p:cNvSpPr>
          <p:nvPr>
            <p:ph sz="quarter" idx="1"/>
          </p:nvPr>
        </p:nvSpPr>
        <p:spPr>
          <a:xfrm>
            <a:off x="0" y="5661248"/>
            <a:ext cx="9144000" cy="434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1800" dirty="0" smtClean="0">
                <a:hlinkClick r:id="rId4"/>
              </a:rPr>
              <a:t>Interaktivní schéma zde</a:t>
            </a:r>
            <a:endParaRPr lang="cs-CZ" sz="1800" dirty="0">
              <a:hlinkClick r:id="rId4"/>
            </a:endParaRPr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A56DCAF-1F0C-4584-BAF1-89F9450F68C4}" type="slidenum">
              <a:rPr lang="cs-CZ" smtClean="0"/>
              <a:t>6</a:t>
            </a:fld>
            <a:endParaRPr lang="cs-CZ" dirty="0"/>
          </a:p>
        </p:txBody>
      </p:sp>
      <p:sp>
        <p:nvSpPr>
          <p:cNvPr id="9" name="Zástupný symbol päty 9"/>
          <p:cNvSpPr>
            <a:spLocks noGrp="1"/>
          </p:cNvSpPr>
          <p:nvPr>
            <p:ph type="ftr" sz="quarter" idx="11"/>
          </p:nvPr>
        </p:nvSpPr>
        <p:spPr>
          <a:xfrm>
            <a:off x="611560" y="6237312"/>
            <a:ext cx="8210872" cy="365125"/>
          </a:xfrm>
        </p:spPr>
        <p:txBody>
          <a:bodyPr numCol="1"/>
          <a:lstStyle/>
          <a:p>
            <a:pPr marL="6632575" indent="-6632575" algn="just"/>
            <a:r>
              <a:rPr lang="cs-CZ" dirty="0" smtClean="0"/>
              <a:t>Vlastnictví energetických zařízení	Mgr. Viktor Szabo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902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smtClean="0"/>
              <a:t>2. Veřejnoprávní regulace vlastnictví v energetice</a:t>
            </a:r>
            <a:endParaRPr lang="cs-CZ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Vlastnictví je:</a:t>
            </a:r>
          </a:p>
          <a:p>
            <a:pPr marL="868363" indent="-514350">
              <a:buFont typeface="+mj-lt"/>
              <a:buAutoNum type="alphaLcParenR"/>
            </a:pPr>
            <a:r>
              <a:rPr lang="cs-CZ" dirty="0" smtClean="0"/>
              <a:t>právo absolutní (</a:t>
            </a:r>
            <a:r>
              <a:rPr lang="cs-CZ" i="1" dirty="0" smtClean="0"/>
              <a:t>erga omnes</a:t>
            </a:r>
            <a:r>
              <a:rPr lang="cs-CZ" dirty="0" smtClean="0"/>
              <a:t>)</a:t>
            </a:r>
          </a:p>
          <a:p>
            <a:pPr marL="868363" indent="-514350">
              <a:buFont typeface="+mj-lt"/>
              <a:buAutoNum type="alphaLcParenR"/>
            </a:pPr>
            <a:r>
              <a:rPr lang="cs-CZ" dirty="0" smtClean="0"/>
              <a:t>všeobecné, přímé a výlučné panství nad věcí</a:t>
            </a:r>
          </a:p>
          <a:p>
            <a:pPr marL="868363" indent="-514350">
              <a:buFont typeface="+mj-lt"/>
              <a:buAutoNum type="alphaLcParenR"/>
            </a:pPr>
            <a:r>
              <a:rPr lang="cs-CZ" dirty="0"/>
              <a:t>s</a:t>
            </a:r>
            <a:r>
              <a:rPr lang="cs-CZ" dirty="0" smtClean="0"/>
              <a:t>polečenský vztah podrobený právní regulaci</a:t>
            </a:r>
          </a:p>
          <a:p>
            <a:r>
              <a:rPr lang="cs-CZ" dirty="0" smtClean="0"/>
              <a:t>Veřejný zájem na zřizování a provozování energetických celků. </a:t>
            </a:r>
            <a:endParaRPr lang="cs-CZ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A56DCAF-1F0C-4584-BAF1-89F9450F68C4}" type="slidenum">
              <a:rPr lang="cs-CZ" smtClean="0"/>
              <a:t>7</a:t>
            </a:fld>
            <a:endParaRPr lang="cs-CZ" dirty="0"/>
          </a:p>
        </p:txBody>
      </p:sp>
      <p:sp>
        <p:nvSpPr>
          <p:cNvPr id="8" name="Zástupný symbol päty 9"/>
          <p:cNvSpPr>
            <a:spLocks noGrp="1"/>
          </p:cNvSpPr>
          <p:nvPr>
            <p:ph type="ftr" sz="quarter" idx="11"/>
          </p:nvPr>
        </p:nvSpPr>
        <p:spPr>
          <a:xfrm>
            <a:off x="611560" y="6237312"/>
            <a:ext cx="8210872" cy="365125"/>
          </a:xfrm>
        </p:spPr>
        <p:txBody>
          <a:bodyPr numCol="1"/>
          <a:lstStyle/>
          <a:p>
            <a:pPr marL="6632575" indent="-6632575" algn="just"/>
            <a:r>
              <a:rPr lang="cs-CZ" dirty="0" smtClean="0"/>
              <a:t>Vlastnictví energetických zařízení	Mgr. Viktor Szabo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820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2.1 Vlastnictví přenosových a přepravních soustav</a:t>
            </a:r>
            <a:endParaRPr lang="cs-CZ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unbundling</a:t>
            </a:r>
            <a:r>
              <a:rPr lang="cs-CZ" dirty="0" smtClean="0"/>
              <a:t> přenosu elektřiny a přepravy plynu podle směrnic 2009/72/ES a 2009/73/ES</a:t>
            </a:r>
          </a:p>
          <a:p>
            <a:pPr marL="809625" indent="-514350">
              <a:buFont typeface="+mj-lt"/>
              <a:buAutoNum type="alphaLcParenR"/>
            </a:pPr>
            <a:r>
              <a:rPr lang="cs-CZ" dirty="0"/>
              <a:t>v</a:t>
            </a:r>
            <a:r>
              <a:rPr lang="cs-CZ" dirty="0" smtClean="0"/>
              <a:t>lastnický unbundling</a:t>
            </a:r>
          </a:p>
          <a:p>
            <a:pPr marL="809625" indent="-514350">
              <a:buFont typeface="+mj-lt"/>
              <a:buAutoNum type="alphaLcParenR"/>
            </a:pPr>
            <a:r>
              <a:rPr lang="cs-CZ" dirty="0"/>
              <a:t>m</a:t>
            </a:r>
            <a:r>
              <a:rPr lang="cs-CZ" dirty="0" smtClean="0"/>
              <a:t>odel </a:t>
            </a:r>
            <a:r>
              <a:rPr lang="en-GB" dirty="0" smtClean="0"/>
              <a:t>independent system operator</a:t>
            </a:r>
            <a:r>
              <a:rPr lang="cs-CZ" dirty="0" smtClean="0"/>
              <a:t> </a:t>
            </a:r>
            <a:r>
              <a:rPr lang="cs-CZ" i="1" dirty="0" smtClean="0"/>
              <a:t>(ISO)</a:t>
            </a:r>
            <a:endParaRPr lang="en-GB" dirty="0" smtClean="0"/>
          </a:p>
          <a:p>
            <a:pPr marL="809625" indent="-514350">
              <a:buFont typeface="+mj-lt"/>
              <a:buAutoNum type="alphaLcParenR"/>
            </a:pPr>
            <a:r>
              <a:rPr lang="cs-CZ" dirty="0" smtClean="0"/>
              <a:t>model </a:t>
            </a:r>
            <a:r>
              <a:rPr lang="en-GB" dirty="0" smtClean="0"/>
              <a:t>independent transmission operator</a:t>
            </a:r>
            <a:r>
              <a:rPr lang="cs-CZ" dirty="0" smtClean="0"/>
              <a:t> </a:t>
            </a:r>
            <a:r>
              <a:rPr lang="cs-CZ" i="1" dirty="0" smtClean="0"/>
              <a:t>(ITO)</a:t>
            </a:r>
            <a:endParaRPr lang="en-GB" i="1" dirty="0" smtClean="0"/>
          </a:p>
          <a:p>
            <a:r>
              <a:rPr lang="cs-CZ" dirty="0" smtClean="0"/>
              <a:t>Podle čl. 345 SFEU se Smlouvy nijak </a:t>
            </a:r>
            <a:r>
              <a:rPr lang="cs-CZ" dirty="0"/>
              <a:t>nedotýkají úpravy vlastnictví uplatňované </a:t>
            </a:r>
            <a:r>
              <a:rPr lang="cs-CZ" dirty="0" smtClean="0"/>
              <a:t>v </a:t>
            </a:r>
            <a:r>
              <a:rPr lang="cs-CZ" dirty="0"/>
              <a:t>členských </a:t>
            </a:r>
            <a:r>
              <a:rPr lang="cs-CZ" dirty="0" smtClean="0"/>
              <a:t>státech (viz </a:t>
            </a:r>
            <a:r>
              <a:rPr lang="cs-CZ" i="1" dirty="0" smtClean="0"/>
              <a:t>C-452/01 </a:t>
            </a:r>
            <a:r>
              <a:rPr lang="en-GB" i="1" dirty="0" smtClean="0"/>
              <a:t>Margareth Ospelt</a:t>
            </a:r>
            <a:r>
              <a:rPr lang="cs-CZ" dirty="0" smtClean="0"/>
              <a:t>).</a:t>
            </a:r>
            <a:endParaRPr lang="cs-CZ" dirty="0"/>
          </a:p>
          <a:p>
            <a:pPr marL="0" indent="0">
              <a:buNone/>
            </a:pPr>
            <a:endParaRPr lang="cs-CZ" i="1" dirty="0" smtClean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A56DCAF-1F0C-4584-BAF1-89F9450F68C4}" type="slidenum">
              <a:rPr lang="cs-CZ" smtClean="0"/>
              <a:t>8</a:t>
            </a:fld>
            <a:endParaRPr lang="cs-CZ" dirty="0"/>
          </a:p>
        </p:txBody>
      </p:sp>
      <p:sp>
        <p:nvSpPr>
          <p:cNvPr id="8" name="Zástupný symbol päty 9"/>
          <p:cNvSpPr>
            <a:spLocks noGrp="1"/>
          </p:cNvSpPr>
          <p:nvPr>
            <p:ph type="ftr" sz="quarter" idx="11"/>
          </p:nvPr>
        </p:nvSpPr>
        <p:spPr>
          <a:xfrm>
            <a:off x="611560" y="6237312"/>
            <a:ext cx="8210872" cy="365125"/>
          </a:xfrm>
        </p:spPr>
        <p:txBody>
          <a:bodyPr numCol="1"/>
          <a:lstStyle/>
          <a:p>
            <a:pPr marL="6632575" indent="-6632575" algn="just"/>
            <a:r>
              <a:rPr lang="cs-CZ" dirty="0" smtClean="0"/>
              <a:t>Vlastnictví energetických zařízení	Mgr. Viktor Szabo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458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v</a:t>
            </a:r>
            <a:r>
              <a:rPr lang="cs-CZ" dirty="0" smtClean="0"/>
              <a:t>lastnický unbundling distribučních soustav (DSOs) elektřiny a plynu na úrovni EU neprosazen</a:t>
            </a:r>
          </a:p>
          <a:p>
            <a:r>
              <a:rPr lang="cs-CZ" dirty="0"/>
              <a:t>r</a:t>
            </a:r>
            <a:r>
              <a:rPr lang="cs-CZ" dirty="0" smtClean="0"/>
              <a:t>egulace SZTE na národní úrovni</a:t>
            </a:r>
          </a:p>
          <a:p>
            <a:r>
              <a:rPr lang="cs-CZ" dirty="0"/>
              <a:t>v</a:t>
            </a:r>
            <a:r>
              <a:rPr lang="cs-CZ" dirty="0" smtClean="0"/>
              <a:t>lastnický unbundling DSOs v Nizozemí (</a:t>
            </a:r>
            <a:r>
              <a:rPr lang="cs-CZ" i="1" dirty="0"/>
              <a:t>C-105/12 </a:t>
            </a:r>
            <a:r>
              <a:rPr lang="cs-CZ" i="1" dirty="0" smtClean="0"/>
              <a:t>až C-107/12 Delta NV</a:t>
            </a:r>
            <a:r>
              <a:rPr lang="cs-CZ" dirty="0" smtClean="0"/>
              <a:t>)</a:t>
            </a:r>
          </a:p>
          <a:p>
            <a:r>
              <a:rPr lang="cs-CZ" dirty="0"/>
              <a:t>o</a:t>
            </a:r>
            <a:r>
              <a:rPr lang="cs-CZ" dirty="0" smtClean="0"/>
              <a:t>bligatorní soutěž o trh provozování distribučních soustav ve SRN (§§ 46 a 48 EnWG)</a:t>
            </a:r>
          </a:p>
          <a:p>
            <a:r>
              <a:rPr lang="cs-CZ" dirty="0"/>
              <a:t>v</a:t>
            </a:r>
            <a:r>
              <a:rPr lang="cs-CZ" dirty="0" smtClean="0"/>
              <a:t> ČR fakultativně přenechání užívacích a požívacích práv k energetické soustavě (</a:t>
            </a:r>
            <a:r>
              <a:rPr lang="cs-CZ" i="1" dirty="0" smtClean="0"/>
              <a:t>koncesní zákon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2.2 Vlastnictví distribučních soustav a SZTE</a:t>
            </a:r>
            <a:endParaRPr lang="cs-CZ" sz="3200" dirty="0"/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A56DCAF-1F0C-4584-BAF1-89F9450F68C4}" type="slidenum">
              <a:rPr lang="cs-CZ" smtClean="0"/>
              <a:t>9</a:t>
            </a:fld>
            <a:endParaRPr lang="cs-CZ" dirty="0"/>
          </a:p>
        </p:txBody>
      </p:sp>
      <p:sp>
        <p:nvSpPr>
          <p:cNvPr id="6" name="Zástupný symbol päty 9"/>
          <p:cNvSpPr>
            <a:spLocks noGrp="1"/>
          </p:cNvSpPr>
          <p:nvPr>
            <p:ph type="ftr" sz="quarter" idx="11"/>
          </p:nvPr>
        </p:nvSpPr>
        <p:spPr>
          <a:xfrm>
            <a:off x="611560" y="6237312"/>
            <a:ext cx="8210872" cy="365125"/>
          </a:xfrm>
        </p:spPr>
        <p:txBody>
          <a:bodyPr numCol="1"/>
          <a:lstStyle/>
          <a:p>
            <a:pPr marL="6632575" indent="-6632575" algn="just"/>
            <a:r>
              <a:rPr lang="cs-CZ" dirty="0" smtClean="0"/>
              <a:t>Vlastnictví energetických zařízení	Mgr. Viktor Szabo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7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žný">
  <a:themeElements>
    <a:clrScheme name="Bežný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Bežný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ežný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999</TotalTime>
  <Words>1253</Words>
  <Application>Microsoft Office PowerPoint</Application>
  <PresentationFormat>Prezentácia na obrazovke (4:3)</PresentationFormat>
  <Paragraphs>187</Paragraphs>
  <Slides>25</Slides>
  <Notes>25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26" baseType="lpstr">
      <vt:lpstr>Bežný</vt:lpstr>
      <vt:lpstr>Vlastnictví energetických zařízení</vt:lpstr>
      <vt:lpstr>Osnova</vt:lpstr>
      <vt:lpstr>1. Energetická soustava</vt:lpstr>
      <vt:lpstr>1.1 Elektrizační soustava</vt:lpstr>
      <vt:lpstr>1.2 Plynárenská soustava</vt:lpstr>
      <vt:lpstr>1.3 Soustava zásobování tepel. energií (SZTE)</vt:lpstr>
      <vt:lpstr>2. Veřejnoprávní regulace vlastnictví v energetice</vt:lpstr>
      <vt:lpstr>2.1 Vlastnictví přenosových a přepravních soustav</vt:lpstr>
      <vt:lpstr>2.2 Vlastnictví distribučních soustav a SZTE</vt:lpstr>
      <vt:lpstr>3. Energetické zařízení</vt:lpstr>
      <vt:lpstr>3.1 Význam vlastnictví energetických zařízení </vt:lpstr>
      <vt:lpstr>4. Inženýrská síť</vt:lpstr>
      <vt:lpstr>4. Inženýrská síť (2)</vt:lpstr>
      <vt:lpstr>5. Věcněprávní povaha energetické soustavy</vt:lpstr>
      <vt:lpstr>5.1 Energetická soustava jako (ne)movitá věc</vt:lpstr>
      <vt:lpstr>5.2 Ochrana nabytých práv</vt:lpstr>
      <vt:lpstr>6. Věcněprávní povaha energetického zařízení</vt:lpstr>
      <vt:lpstr>6. Věcněprávní povaha energetického zařízení (2)</vt:lpstr>
      <vt:lpstr>6. Věcněprávní povaha energetického zařízení (3)</vt:lpstr>
      <vt:lpstr>6.1 Energetické zařízení jako součást věci</vt:lpstr>
      <vt:lpstr>6.2 Energetické zařízení jako samostatná věc</vt:lpstr>
      <vt:lpstr>6.3 Energetická soustava jako soubor jednotlivých věcí</vt:lpstr>
      <vt:lpstr>6.4 Vztah energetického zařízení ke stavbě</vt:lpstr>
      <vt:lpstr>7. Závěr</vt:lpstr>
      <vt:lpstr>Děkuji za pozornost.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Vlastnictví energetických zařízení</dc:title>
  <dc:creator>Viktor Szabo</dc:creator>
  <cp:lastModifiedBy>Viktor Szabo</cp:lastModifiedBy>
  <cp:revision>67</cp:revision>
  <cp:lastPrinted>2015-05-11T06:37:37Z</cp:lastPrinted>
  <dcterms:created xsi:type="dcterms:W3CDTF">2015-05-07T18:04:21Z</dcterms:created>
  <dcterms:modified xsi:type="dcterms:W3CDTF">2015-05-11T07:47:52Z</dcterms:modified>
</cp:coreProperties>
</file>