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366" r:id="rId3"/>
    <p:sldId id="314" r:id="rId4"/>
    <p:sldId id="367" r:id="rId5"/>
    <p:sldId id="316" r:id="rId6"/>
    <p:sldId id="322" r:id="rId7"/>
    <p:sldId id="317" r:id="rId8"/>
    <p:sldId id="318" r:id="rId9"/>
    <p:sldId id="334" r:id="rId10"/>
    <p:sldId id="335" r:id="rId11"/>
    <p:sldId id="323" r:id="rId12"/>
    <p:sldId id="340" r:id="rId13"/>
    <p:sldId id="324" r:id="rId14"/>
    <p:sldId id="360" r:id="rId15"/>
    <p:sldId id="345" r:id="rId16"/>
    <p:sldId id="361" r:id="rId17"/>
    <p:sldId id="336" r:id="rId18"/>
    <p:sldId id="349" r:id="rId19"/>
    <p:sldId id="339" r:id="rId20"/>
    <p:sldId id="346" r:id="rId21"/>
    <p:sldId id="347" r:id="rId22"/>
    <p:sldId id="348" r:id="rId23"/>
    <p:sldId id="351" r:id="rId24"/>
    <p:sldId id="352" r:id="rId25"/>
    <p:sldId id="350" r:id="rId26"/>
    <p:sldId id="319" r:id="rId27"/>
    <p:sldId id="320" r:id="rId28"/>
    <p:sldId id="369" r:id="rId29"/>
    <p:sldId id="355" r:id="rId30"/>
    <p:sldId id="368" r:id="rId31"/>
    <p:sldId id="356" r:id="rId32"/>
    <p:sldId id="353" r:id="rId33"/>
    <p:sldId id="354" r:id="rId34"/>
    <p:sldId id="357" r:id="rId35"/>
    <p:sldId id="358" r:id="rId36"/>
    <p:sldId id="321" r:id="rId37"/>
    <p:sldId id="342" r:id="rId38"/>
    <p:sldId id="341" r:id="rId39"/>
    <p:sldId id="359" r:id="rId40"/>
    <p:sldId id="343" r:id="rId41"/>
    <p:sldId id="262" r:id="rId4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8" d="100"/>
          <a:sy n="48" d="100"/>
        </p:scale>
        <p:origin x="-115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3" name="Obdélní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bdélní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bdélní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bdélní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bdélní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Zaoblený obdélní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Zaoblený obdélní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bdélní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a:xfrm>
            <a:off x="6705600" y="4206240"/>
            <a:ext cx="960120" cy="457200"/>
          </a:xfrm>
        </p:spPr>
        <p:txBody>
          <a:bodyPr/>
          <a:lstStyle/>
          <a:p>
            <a:fld id="{CE0F372F-2AF4-4070-868B-A21684735FFE}" type="datetimeFigureOut">
              <a:rPr lang="en-US" smtClean="0"/>
              <a:pPr/>
              <a:t>4/7/2015</a:t>
            </a:fld>
            <a:endParaRPr lang="en-US"/>
          </a:p>
        </p:txBody>
      </p:sp>
      <p:sp>
        <p:nvSpPr>
          <p:cNvPr id="17" name="Zástupný symbol pro zápatí 16"/>
          <p:cNvSpPr>
            <a:spLocks noGrp="1"/>
          </p:cNvSpPr>
          <p:nvPr>
            <p:ph type="ftr" sz="quarter" idx="11"/>
          </p:nvPr>
        </p:nvSpPr>
        <p:spPr>
          <a:xfrm>
            <a:off x="5410200" y="4205288"/>
            <a:ext cx="1295400" cy="457200"/>
          </a:xfrm>
        </p:spPr>
        <p:txBody>
          <a:bodyPr/>
          <a:lstStyle/>
          <a:p>
            <a:endParaRPr lang="en-US"/>
          </a:p>
        </p:txBody>
      </p:sp>
      <p:sp>
        <p:nvSpPr>
          <p:cNvPr id="29" name="Zástupný symbol pro číslo snímk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AAAEABF-7668-4BDC-92A4-37AB538938C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CE0F372F-2AF4-4070-868B-A21684735FFE}" type="datetimeFigureOut">
              <a:rPr lang="en-US" smtClean="0"/>
              <a:pPr/>
              <a:t>4/7/2015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4AAAEABF-7668-4BDC-92A4-37AB538938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143000"/>
            <a:ext cx="1905000" cy="5486400"/>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1143000"/>
            <a:ext cx="6248400" cy="5486400"/>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CE0F372F-2AF4-4070-868B-A21684735FFE}" type="datetimeFigureOut">
              <a:rPr lang="en-US" smtClean="0"/>
              <a:pPr/>
              <a:t>4/7/2015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4AAAEABF-7668-4BDC-92A4-37AB538938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CE0F372F-2AF4-4070-868B-A21684735FFE}" type="datetimeFigureOut">
              <a:rPr lang="en-US" smtClean="0"/>
              <a:pPr/>
              <a:t>4/7/2015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4AAAEABF-7668-4BDC-92A4-37AB538938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CE0F372F-2AF4-4070-868B-A21684735FFE}" type="datetimeFigureOut">
              <a:rPr lang="en-US" smtClean="0"/>
              <a:pPr/>
              <a:t>4/7/2015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4AAAEABF-7668-4BDC-92A4-37AB538938C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CE0F372F-2AF4-4070-868B-A21684735FFE}" type="datetimeFigureOut">
              <a:rPr lang="en-US" smtClean="0"/>
              <a:pPr/>
              <a:t>4/7/2015</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4AAAEABF-7668-4BDC-92A4-37AB538938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381000" y="1143000"/>
            <a:ext cx="8382000" cy="1069848"/>
          </a:xfrm>
        </p:spPr>
        <p:txBody>
          <a:bodyPr anchor="ctr"/>
          <a:lstStyle>
            <a:lvl1pPr>
              <a:defRPr sz="4000" b="0" i="0" cap="none"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datum 25"/>
          <p:cNvSpPr>
            <a:spLocks noGrp="1"/>
          </p:cNvSpPr>
          <p:nvPr>
            <p:ph type="dt" sz="half" idx="10"/>
          </p:nvPr>
        </p:nvSpPr>
        <p:spPr/>
        <p:txBody>
          <a:bodyPr rtlCol="0"/>
          <a:lstStyle/>
          <a:p>
            <a:fld id="{CE0F372F-2AF4-4070-868B-A21684735FFE}" type="datetimeFigureOut">
              <a:rPr lang="en-US" smtClean="0"/>
              <a:pPr/>
              <a:t>4/7/2015</a:t>
            </a:fld>
            <a:endParaRPr lang="en-US"/>
          </a:p>
        </p:txBody>
      </p:sp>
      <p:sp>
        <p:nvSpPr>
          <p:cNvPr id="27" name="Zástupný symbol pro číslo snímku 26"/>
          <p:cNvSpPr>
            <a:spLocks noGrp="1"/>
          </p:cNvSpPr>
          <p:nvPr>
            <p:ph type="sldNum" sz="quarter" idx="11"/>
          </p:nvPr>
        </p:nvSpPr>
        <p:spPr/>
        <p:txBody>
          <a:bodyPr rtlCol="0"/>
          <a:lstStyle/>
          <a:p>
            <a:fld id="{4AAAEABF-7668-4BDC-92A4-37AB538938CF}" type="slidenum">
              <a:rPr lang="en-US" smtClean="0"/>
              <a:pPr/>
              <a:t>‹#›</a:t>
            </a:fld>
            <a:endParaRPr lang="en-US"/>
          </a:p>
        </p:txBody>
      </p:sp>
      <p:sp>
        <p:nvSpPr>
          <p:cNvPr id="28" name="Zástupný symbol pro zápatí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a:xfrm>
            <a:off x="6583680" y="612648"/>
            <a:ext cx="957264" cy="457200"/>
          </a:xfrm>
        </p:spPr>
        <p:txBody>
          <a:bodyPr/>
          <a:lstStyle/>
          <a:p>
            <a:fld id="{CE0F372F-2AF4-4070-868B-A21684735FFE}" type="datetimeFigureOut">
              <a:rPr lang="en-US" smtClean="0"/>
              <a:pPr/>
              <a:t>4/7/2015</a:t>
            </a:fld>
            <a:endParaRPr lang="en-US"/>
          </a:p>
        </p:txBody>
      </p:sp>
      <p:sp>
        <p:nvSpPr>
          <p:cNvPr id="4" name="Zástupný symbol pro zápatí 3"/>
          <p:cNvSpPr>
            <a:spLocks noGrp="1"/>
          </p:cNvSpPr>
          <p:nvPr>
            <p:ph type="ftr" sz="quarter" idx="11"/>
          </p:nvPr>
        </p:nvSpPr>
        <p:spPr>
          <a:xfrm>
            <a:off x="5257800" y="612648"/>
            <a:ext cx="1325880" cy="457200"/>
          </a:xfrm>
        </p:spPr>
        <p:txBody>
          <a:bodyPr/>
          <a:lstStyle/>
          <a:p>
            <a:endParaRPr lang="en-US"/>
          </a:p>
        </p:txBody>
      </p:sp>
      <p:sp>
        <p:nvSpPr>
          <p:cNvPr id="5" name="Zástupný symbol pro číslo snímku 4"/>
          <p:cNvSpPr>
            <a:spLocks noGrp="1"/>
          </p:cNvSpPr>
          <p:nvPr>
            <p:ph type="sldNum" sz="quarter" idx="12"/>
          </p:nvPr>
        </p:nvSpPr>
        <p:spPr>
          <a:xfrm>
            <a:off x="8174736" y="2272"/>
            <a:ext cx="762000" cy="365760"/>
          </a:xfrm>
        </p:spPr>
        <p:txBody>
          <a:bodyPr/>
          <a:lstStyle/>
          <a:p>
            <a:fld id="{4AAAEABF-7668-4BDC-92A4-37AB538938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E0F372F-2AF4-4070-868B-A21684735FFE}" type="datetimeFigureOut">
              <a:rPr lang="en-US" smtClean="0"/>
              <a:pPr/>
              <a:t>4/7/2015</a:t>
            </a:fld>
            <a:endParaRPr lang="en-US"/>
          </a:p>
        </p:txBody>
      </p:sp>
      <p:sp>
        <p:nvSpPr>
          <p:cNvPr id="3" name="Zástupný symbol pro zápatí 2"/>
          <p:cNvSpPr>
            <a:spLocks noGrp="1"/>
          </p:cNvSpPr>
          <p:nvPr>
            <p:ph type="ftr" sz="quarter" idx="11"/>
          </p:nvPr>
        </p:nvSpPr>
        <p:spPr/>
        <p:txBody>
          <a:bodyPr/>
          <a:lstStyle/>
          <a:p>
            <a:endParaRPr lang="en-US"/>
          </a:p>
        </p:txBody>
      </p:sp>
      <p:sp>
        <p:nvSpPr>
          <p:cNvPr id="4" name="Zástupný symbol pro číslo snímku 3"/>
          <p:cNvSpPr>
            <a:spLocks noGrp="1"/>
          </p:cNvSpPr>
          <p:nvPr>
            <p:ph type="sldNum" sz="quarter" idx="12"/>
          </p:nvPr>
        </p:nvSpPr>
        <p:spPr/>
        <p:txBody>
          <a:bodyPr/>
          <a:lstStyle/>
          <a:p>
            <a:fld id="{4AAAEABF-7668-4BDC-92A4-37AB538938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53496" y="1101970"/>
            <a:ext cx="3383280" cy="877824"/>
          </a:xfrm>
        </p:spPr>
        <p:txBody>
          <a:bodyPr anchor="b"/>
          <a:lstStyle>
            <a:lvl1pPr algn="l">
              <a:buNone/>
              <a:defRPr sz="1800" b="1"/>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CE0F372F-2AF4-4070-868B-A21684735FFE}" type="datetimeFigureOut">
              <a:rPr lang="en-US" smtClean="0"/>
              <a:pPr/>
              <a:t>4/7/2015</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4AAAEABF-7668-4BDC-92A4-37AB538938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CE0F372F-2AF4-4070-868B-A21684735FFE}" type="datetimeFigureOut">
              <a:rPr lang="en-US" smtClean="0"/>
              <a:pPr/>
              <a:t>4/7/2015</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4AAAEABF-7668-4BDC-92A4-37AB538938C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Obdélní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bdélní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Obdélní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Obdélní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Zaoblený obdélní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Zaoblený obdélní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Obdélní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Obdélní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Obdélní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Obdélní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Obdélní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Obdélní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Zástupný symbol pro nadpis 21"/>
          <p:cNvSpPr>
            <a:spLocks noGrp="1"/>
          </p:cNvSpPr>
          <p:nvPr>
            <p:ph type="title"/>
          </p:nvPr>
        </p:nvSpPr>
        <p:spPr>
          <a:xfrm>
            <a:off x="457200" y="1143000"/>
            <a:ext cx="8229600" cy="1066800"/>
          </a:xfrm>
          <a:prstGeom prst="rect">
            <a:avLst/>
          </a:prstGeom>
        </p:spPr>
        <p:txBody>
          <a:bodyPr vert="horz" anchor="ctr">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E0F372F-2AF4-4070-868B-A21684735FFE}" type="datetimeFigureOut">
              <a:rPr lang="en-US" smtClean="0"/>
              <a:pPr/>
              <a:t>4/7/2015</a:t>
            </a:fld>
            <a:endParaRPr lang="en-US"/>
          </a:p>
        </p:txBody>
      </p:sp>
      <p:sp>
        <p:nvSpPr>
          <p:cNvPr id="3" name="Zástupný symbol pro zápatí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Zástupný symbol pro číslo snímk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AAAEABF-7668-4BDC-92A4-37AB538938C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youtube.com/watch?v=7FChquvGV2E&amp;feature=player_embedded"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15.jpeg"/><Relationship Id="rId7" Type="http://schemas.openxmlformats.org/officeDocument/2006/relationships/image" Target="../media/image19.jpeg"/><Relationship Id="rId2"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 Id="rId5" Type="http://schemas.openxmlformats.org/officeDocument/2006/relationships/image" Target="../media/image6.jpeg"/><Relationship Id="rId4" Type="http://schemas.openxmlformats.org/officeDocument/2006/relationships/image" Target="../media/image5.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err="1" smtClean="0">
                <a:latin typeface="Verdana" pitchFamily="34" charset="0"/>
              </a:rPr>
              <a:t>Brain</a:t>
            </a:r>
            <a:r>
              <a:rPr lang="cs-CZ" dirty="0" smtClean="0">
                <a:latin typeface="Verdana" pitchFamily="34" charset="0"/>
              </a:rPr>
              <a:t>-</a:t>
            </a:r>
            <a:r>
              <a:rPr lang="cs-CZ" dirty="0" err="1" smtClean="0">
                <a:latin typeface="Verdana" pitchFamily="34" charset="0"/>
              </a:rPr>
              <a:t>computer</a:t>
            </a:r>
            <a:r>
              <a:rPr lang="cs-CZ" dirty="0" smtClean="0">
                <a:latin typeface="Verdana" pitchFamily="34" charset="0"/>
              </a:rPr>
              <a:t> </a:t>
            </a:r>
            <a:r>
              <a:rPr lang="cs-CZ" dirty="0" err="1" smtClean="0">
                <a:latin typeface="Verdana" pitchFamily="34" charset="0"/>
              </a:rPr>
              <a:t>interfaces</a:t>
            </a:r>
            <a:r>
              <a:rPr lang="cs-CZ" dirty="0" smtClean="0">
                <a:latin typeface="Verdana" pitchFamily="34" charset="0"/>
              </a:rPr>
              <a:t/>
            </a:r>
            <a:br>
              <a:rPr lang="cs-CZ" dirty="0" smtClean="0">
                <a:latin typeface="Verdana" pitchFamily="34" charset="0"/>
              </a:rPr>
            </a:br>
            <a:r>
              <a:rPr lang="cs-CZ" dirty="0" smtClean="0">
                <a:latin typeface="Verdana" pitchFamily="34" charset="0"/>
              </a:rPr>
              <a:t>a aplikovatelné právo </a:t>
            </a:r>
            <a:r>
              <a:rPr lang="cs-CZ" dirty="0" smtClean="0"/>
              <a:t/>
            </a:r>
            <a:br>
              <a:rPr lang="cs-CZ" dirty="0" smtClean="0"/>
            </a:br>
            <a:endParaRPr lang="en-US" dirty="0"/>
          </a:p>
        </p:txBody>
      </p:sp>
      <p:sp>
        <p:nvSpPr>
          <p:cNvPr id="3" name="Podnadpis 2"/>
          <p:cNvSpPr>
            <a:spLocks noGrp="1"/>
          </p:cNvSpPr>
          <p:nvPr>
            <p:ph type="subTitle" idx="1"/>
          </p:nvPr>
        </p:nvSpPr>
        <p:spPr/>
        <p:txBody>
          <a:bodyPr>
            <a:noAutofit/>
          </a:bodyPr>
          <a:lstStyle/>
          <a:p>
            <a:r>
              <a:rPr lang="cs-CZ" sz="3000" b="1" cap="small" dirty="0" smtClean="0">
                <a:solidFill>
                  <a:schemeClr val="tx1"/>
                </a:solidFill>
                <a:latin typeface="Tahoma" pitchFamily="34" charset="0"/>
                <a:cs typeface="Tahoma" pitchFamily="34" charset="0"/>
              </a:rPr>
              <a:t>Právo biotechnologií </a:t>
            </a:r>
          </a:p>
          <a:p>
            <a:r>
              <a:rPr lang="cs-CZ" dirty="0">
                <a:solidFill>
                  <a:schemeClr val="tx1"/>
                </a:solidFill>
                <a:latin typeface="Tahoma" pitchFamily="34" charset="0"/>
                <a:cs typeface="Tahoma" pitchFamily="34" charset="0"/>
              </a:rPr>
              <a:t>7</a:t>
            </a:r>
            <a:r>
              <a:rPr lang="cs-CZ" dirty="0" smtClean="0">
                <a:solidFill>
                  <a:schemeClr val="tx1"/>
                </a:solidFill>
                <a:latin typeface="Tahoma" pitchFamily="34" charset="0"/>
                <a:cs typeface="Tahoma" pitchFamily="34" charset="0"/>
              </a:rPr>
              <a:t>.4. 2015</a:t>
            </a:r>
          </a:p>
          <a:p>
            <a:endParaRPr lang="cs-CZ" dirty="0" smtClean="0">
              <a:solidFill>
                <a:schemeClr val="tx1"/>
              </a:solidFill>
              <a:latin typeface="Tahoma" pitchFamily="34" charset="0"/>
              <a:cs typeface="Tahoma" pitchFamily="34" charset="0"/>
            </a:endParaRPr>
          </a:p>
          <a:p>
            <a:r>
              <a:rPr lang="cs-CZ" dirty="0" smtClean="0">
                <a:solidFill>
                  <a:schemeClr val="tx1"/>
                </a:solidFill>
                <a:latin typeface="Tahoma" pitchFamily="34" charset="0"/>
                <a:cs typeface="Tahoma" pitchFamily="34" charset="0"/>
              </a:rPr>
              <a:t>Mgr. Alžběta Krausová, LL.M.</a:t>
            </a:r>
          </a:p>
          <a:p>
            <a:r>
              <a:rPr lang="cs-CZ" dirty="0" err="1" smtClean="0">
                <a:solidFill>
                  <a:schemeClr val="tx1"/>
                </a:solidFill>
                <a:latin typeface="Tahoma" pitchFamily="34" charset="0"/>
                <a:cs typeface="Tahoma" pitchFamily="34" charset="0"/>
              </a:rPr>
              <a:t>Betty.Krausova</a:t>
            </a:r>
            <a:r>
              <a:rPr lang="en-US" dirty="0" smtClean="0">
                <a:solidFill>
                  <a:schemeClr val="tx1"/>
                </a:solidFill>
                <a:latin typeface="Tahoma" pitchFamily="34" charset="0"/>
                <a:cs typeface="Tahoma" pitchFamily="34" charset="0"/>
              </a:rPr>
              <a:t>@</a:t>
            </a:r>
            <a:r>
              <a:rPr lang="cs-CZ" dirty="0" smtClean="0">
                <a:solidFill>
                  <a:schemeClr val="tx1"/>
                </a:solidFill>
                <a:latin typeface="Tahoma" pitchFamily="34" charset="0"/>
                <a:cs typeface="Tahoma" pitchFamily="34" charset="0"/>
              </a:rPr>
              <a:t>seznam.</a:t>
            </a:r>
            <a:r>
              <a:rPr lang="cs-CZ" dirty="0" err="1" smtClean="0">
                <a:solidFill>
                  <a:schemeClr val="tx1"/>
                </a:solidFill>
                <a:latin typeface="Tahoma" pitchFamily="34" charset="0"/>
                <a:cs typeface="Tahoma" pitchFamily="34" charset="0"/>
              </a:rPr>
              <a:t>cz</a:t>
            </a:r>
            <a:endParaRPr lang="en-US" dirty="0">
              <a:solidFill>
                <a:schemeClr val="tx1"/>
              </a:solidFill>
              <a:latin typeface="Tahoma" pitchFamily="34" charset="0"/>
              <a:cs typeface="Tahoma" pitchFamily="34" charset="0"/>
            </a:endParaRPr>
          </a:p>
        </p:txBody>
      </p:sp>
      <p:pic>
        <p:nvPicPr>
          <p:cNvPr id="4" name="Obrázek 3" descr="logo_PrF_MU.gif"/>
          <p:cNvPicPr>
            <a:picLocks noChangeAspect="1"/>
          </p:cNvPicPr>
          <p:nvPr/>
        </p:nvPicPr>
        <p:blipFill>
          <a:blip r:embed="rId2" cstate="print"/>
          <a:stretch>
            <a:fillRect/>
          </a:stretch>
        </p:blipFill>
        <p:spPr>
          <a:xfrm>
            <a:off x="6660232" y="4427999"/>
            <a:ext cx="2160240" cy="216935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Kevin</a:t>
            </a:r>
            <a:r>
              <a:rPr lang="cs-CZ" dirty="0" smtClean="0"/>
              <a:t> a Irena </a:t>
            </a:r>
            <a:r>
              <a:rPr lang="cs-CZ" dirty="0" err="1" smtClean="0"/>
              <a:t>Warwick</a:t>
            </a:r>
            <a:endParaRPr lang="en-US" dirty="0"/>
          </a:p>
        </p:txBody>
      </p:sp>
      <p:pic>
        <p:nvPicPr>
          <p:cNvPr id="4" name="Zástupný symbol pro obsah 3" descr="necklace.jpg"/>
          <p:cNvPicPr>
            <a:picLocks noGrp="1" noChangeAspect="1"/>
          </p:cNvPicPr>
          <p:nvPr>
            <p:ph idx="1"/>
          </p:nvPr>
        </p:nvPicPr>
        <p:blipFill>
          <a:blip r:embed="rId2" cstate="print"/>
          <a:srcRect/>
          <a:stretch>
            <a:fillRect/>
          </a:stretch>
        </p:blipFill>
        <p:spPr>
          <a:xfrm>
            <a:off x="1276001" y="2249488"/>
            <a:ext cx="6591997" cy="432435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Neinvazivní </a:t>
            </a:r>
            <a:r>
              <a:rPr lang="cs-CZ" dirty="0" err="1" smtClean="0"/>
              <a:t>BCIs</a:t>
            </a:r>
            <a:endParaRPr lang="en-US" dirty="0"/>
          </a:p>
        </p:txBody>
      </p:sp>
      <p:sp>
        <p:nvSpPr>
          <p:cNvPr id="3" name="Zástupný symbol pro obsah 2"/>
          <p:cNvSpPr>
            <a:spLocks noGrp="1"/>
          </p:cNvSpPr>
          <p:nvPr>
            <p:ph idx="1"/>
          </p:nvPr>
        </p:nvSpPr>
        <p:spPr/>
        <p:txBody>
          <a:bodyPr/>
          <a:lstStyle/>
          <a:p>
            <a:r>
              <a:rPr lang="en-US" dirty="0" err="1" smtClean="0"/>
              <a:t>Emotiv</a:t>
            </a:r>
            <a:r>
              <a:rPr lang="en-US" dirty="0" smtClean="0"/>
              <a:t> </a:t>
            </a:r>
            <a:r>
              <a:rPr lang="en-US" dirty="0" err="1" smtClean="0"/>
              <a:t>syst</a:t>
            </a:r>
            <a:r>
              <a:rPr lang="cs-CZ" dirty="0" smtClean="0"/>
              <a:t>ems</a:t>
            </a:r>
            <a:endParaRPr lang="en-US" dirty="0" smtClean="0"/>
          </a:p>
          <a:p>
            <a:pPr lvl="1"/>
            <a:r>
              <a:rPr lang="en-US" dirty="0" err="1" smtClean="0"/>
              <a:t>Ovládání</a:t>
            </a:r>
            <a:r>
              <a:rPr lang="en-US" dirty="0" smtClean="0"/>
              <a:t> </a:t>
            </a:r>
            <a:r>
              <a:rPr lang="en-US" dirty="0" err="1" smtClean="0"/>
              <a:t>počítačových</a:t>
            </a:r>
            <a:r>
              <a:rPr lang="en-US" dirty="0" smtClean="0"/>
              <a:t> </a:t>
            </a:r>
            <a:r>
              <a:rPr lang="en-US" dirty="0" err="1" smtClean="0"/>
              <a:t>aplikací</a:t>
            </a:r>
            <a:endParaRPr lang="en-US" dirty="0" smtClean="0"/>
          </a:p>
          <a:p>
            <a:r>
              <a:rPr lang="en-US" dirty="0" err="1" smtClean="0"/>
              <a:t>Baseballová</a:t>
            </a:r>
            <a:r>
              <a:rPr lang="en-US" dirty="0" smtClean="0"/>
              <a:t> </a:t>
            </a:r>
            <a:r>
              <a:rPr lang="en-US" dirty="0" err="1" smtClean="0"/>
              <a:t>čepice</a:t>
            </a:r>
            <a:r>
              <a:rPr lang="en-US" dirty="0" smtClean="0"/>
              <a:t>, </a:t>
            </a:r>
            <a:r>
              <a:rPr lang="en-US" dirty="0" err="1" smtClean="0"/>
              <a:t>která</a:t>
            </a:r>
            <a:r>
              <a:rPr lang="en-US" dirty="0" smtClean="0"/>
              <a:t> </a:t>
            </a:r>
            <a:r>
              <a:rPr lang="cs-CZ" dirty="0" smtClean="0"/>
              <a:t>čte</a:t>
            </a:r>
            <a:r>
              <a:rPr lang="en-US" dirty="0" smtClean="0"/>
              <a:t> </a:t>
            </a:r>
            <a:r>
              <a:rPr lang="en-US" dirty="0" err="1" smtClean="0"/>
              <a:t>vaše</a:t>
            </a:r>
            <a:r>
              <a:rPr lang="en-US" dirty="0" smtClean="0"/>
              <a:t> </a:t>
            </a:r>
            <a:r>
              <a:rPr lang="en-US" dirty="0" err="1" smtClean="0"/>
              <a:t>myšlenky</a:t>
            </a:r>
            <a:endParaRPr lang="en-US" dirty="0" smtClean="0"/>
          </a:p>
          <a:p>
            <a:pPr lvl="1"/>
            <a:r>
              <a:rPr lang="en-US" dirty="0" smtClean="0"/>
              <a:t>Monitor</a:t>
            </a:r>
            <a:r>
              <a:rPr lang="cs-CZ" dirty="0" smtClean="0"/>
              <a:t>ování </a:t>
            </a:r>
            <a:r>
              <a:rPr lang="en-US" dirty="0" err="1" smtClean="0"/>
              <a:t>pozornost</a:t>
            </a:r>
            <a:r>
              <a:rPr lang="cs-CZ" dirty="0" smtClean="0"/>
              <a:t>i</a:t>
            </a:r>
            <a:r>
              <a:rPr lang="en-US" dirty="0" smtClean="0"/>
              <a:t> </a:t>
            </a:r>
            <a:r>
              <a:rPr lang="en-US" dirty="0" err="1" smtClean="0"/>
              <a:t>řidičů</a:t>
            </a:r>
            <a:r>
              <a:rPr lang="en-US" dirty="0" smtClean="0"/>
              <a:t> (mi</a:t>
            </a:r>
            <a:r>
              <a:rPr lang="cs-CZ" dirty="0" err="1" smtClean="0"/>
              <a:t>krospánek</a:t>
            </a:r>
            <a:r>
              <a:rPr lang="en-US" dirty="0" smtClean="0"/>
              <a:t>)</a:t>
            </a:r>
          </a:p>
          <a:p>
            <a:r>
              <a:rPr lang="en-US" dirty="0" err="1" smtClean="0"/>
              <a:t>Přilba</a:t>
            </a:r>
            <a:r>
              <a:rPr lang="en-US" dirty="0" smtClean="0"/>
              <a:t> pro </a:t>
            </a:r>
            <a:r>
              <a:rPr lang="en-US" dirty="0" err="1" smtClean="0"/>
              <a:t>ovládání</a:t>
            </a:r>
            <a:r>
              <a:rPr lang="en-US" dirty="0" smtClean="0"/>
              <a:t> </a:t>
            </a:r>
            <a:r>
              <a:rPr lang="en-US" dirty="0" err="1" smtClean="0"/>
              <a:t>robota</a:t>
            </a:r>
            <a:r>
              <a:rPr lang="en-US" dirty="0" smtClean="0"/>
              <a:t> </a:t>
            </a:r>
            <a:r>
              <a:rPr lang="en-US" dirty="0" err="1" smtClean="0"/>
              <a:t>Asimo</a:t>
            </a:r>
            <a:endParaRPr lang="en-US" dirty="0" smtClean="0"/>
          </a:p>
          <a:p>
            <a:pPr lvl="1"/>
            <a:r>
              <a:rPr lang="en-US" dirty="0" err="1" smtClean="0"/>
              <a:t>Vzdálené</a:t>
            </a:r>
            <a:r>
              <a:rPr lang="en-US" dirty="0" smtClean="0"/>
              <a:t> </a:t>
            </a:r>
            <a:r>
              <a:rPr lang="en-US" dirty="0" err="1" smtClean="0"/>
              <a:t>ovládání</a:t>
            </a:r>
            <a:r>
              <a:rPr lang="en-US" dirty="0" smtClean="0"/>
              <a:t> </a:t>
            </a:r>
            <a:r>
              <a:rPr lang="en-US" dirty="0" err="1" smtClean="0"/>
              <a:t>mobilního</a:t>
            </a:r>
            <a:r>
              <a:rPr lang="en-US" dirty="0" smtClean="0"/>
              <a:t> </a:t>
            </a:r>
            <a:r>
              <a:rPr lang="en-US" dirty="0" err="1" smtClean="0"/>
              <a:t>robota</a:t>
            </a:r>
            <a:endParaRPr lang="cs-CZ" dirty="0" smtClean="0"/>
          </a:p>
          <a:p>
            <a:pPr lvl="1"/>
            <a:endParaRPr lang="en-US" dirty="0" smtClean="0"/>
          </a:p>
          <a:p>
            <a:endParaRPr lang="en-US" dirty="0"/>
          </a:p>
        </p:txBody>
      </p:sp>
      <p:pic>
        <p:nvPicPr>
          <p:cNvPr id="4" name="Obrázek 4" descr="bcibaseballcap.jpg"/>
          <p:cNvPicPr>
            <a:picLocks noChangeAspect="1"/>
          </p:cNvPicPr>
          <p:nvPr/>
        </p:nvPicPr>
        <p:blipFill>
          <a:blip r:embed="rId2" cstate="print"/>
          <a:srcRect/>
          <a:stretch>
            <a:fillRect/>
          </a:stretch>
        </p:blipFill>
        <p:spPr bwMode="auto">
          <a:xfrm>
            <a:off x="3937050" y="5283026"/>
            <a:ext cx="1285875" cy="1395412"/>
          </a:xfrm>
          <a:prstGeom prst="rect">
            <a:avLst/>
          </a:prstGeom>
          <a:noFill/>
          <a:ln w="9525">
            <a:noFill/>
            <a:miter lim="800000"/>
            <a:headEnd/>
            <a:tailEnd/>
          </a:ln>
        </p:spPr>
      </p:pic>
      <p:pic>
        <p:nvPicPr>
          <p:cNvPr id="5" name="Obrázek 5" descr="asimo.jpg"/>
          <p:cNvPicPr>
            <a:picLocks noChangeAspect="1"/>
          </p:cNvPicPr>
          <p:nvPr/>
        </p:nvPicPr>
        <p:blipFill>
          <a:blip r:embed="rId3" cstate="print"/>
          <a:srcRect/>
          <a:stretch>
            <a:fillRect/>
          </a:stretch>
        </p:blipFill>
        <p:spPr bwMode="auto">
          <a:xfrm>
            <a:off x="5733826" y="5157192"/>
            <a:ext cx="1214438" cy="1530350"/>
          </a:xfrm>
          <a:prstGeom prst="rect">
            <a:avLst/>
          </a:prstGeom>
          <a:noFill/>
          <a:ln w="9525">
            <a:noFill/>
            <a:miter lim="800000"/>
            <a:headEnd/>
            <a:tailEnd/>
          </a:ln>
        </p:spPr>
      </p:pic>
      <p:pic>
        <p:nvPicPr>
          <p:cNvPr id="6" name="Obrázek 6" descr="epoc.JPG"/>
          <p:cNvPicPr>
            <a:picLocks noChangeAspect="1"/>
          </p:cNvPicPr>
          <p:nvPr/>
        </p:nvPicPr>
        <p:blipFill>
          <a:blip r:embed="rId4" cstate="print"/>
          <a:srcRect/>
          <a:stretch>
            <a:fillRect/>
          </a:stretch>
        </p:blipFill>
        <p:spPr bwMode="auto">
          <a:xfrm>
            <a:off x="1722487" y="5497338"/>
            <a:ext cx="2008188" cy="10366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Vývoj pro armádní účely</a:t>
            </a:r>
            <a:endParaRPr lang="en-US" dirty="0"/>
          </a:p>
        </p:txBody>
      </p:sp>
      <p:sp>
        <p:nvSpPr>
          <p:cNvPr id="3" name="Zástupný symbol pro obsah 2"/>
          <p:cNvSpPr>
            <a:spLocks noGrp="1"/>
          </p:cNvSpPr>
          <p:nvPr>
            <p:ph idx="1"/>
          </p:nvPr>
        </p:nvSpPr>
        <p:spPr/>
        <p:txBody>
          <a:bodyPr/>
          <a:lstStyle/>
          <a:p>
            <a:r>
              <a:rPr lang="cs-CZ" dirty="0" smtClean="0"/>
              <a:t>„</a:t>
            </a:r>
            <a:r>
              <a:rPr lang="cs-CZ" dirty="0" err="1" smtClean="0"/>
              <a:t>Thought</a:t>
            </a:r>
            <a:r>
              <a:rPr lang="cs-CZ" dirty="0" smtClean="0"/>
              <a:t> </a:t>
            </a:r>
            <a:r>
              <a:rPr lang="cs-CZ" dirty="0" err="1" smtClean="0"/>
              <a:t>helmet</a:t>
            </a:r>
            <a:r>
              <a:rPr lang="cs-CZ" dirty="0" smtClean="0"/>
              <a:t>“</a:t>
            </a:r>
          </a:p>
          <a:p>
            <a:r>
              <a:rPr lang="cs-CZ" dirty="0" smtClean="0"/>
              <a:t>Telepatická komunikace mezi vojáky</a:t>
            </a:r>
          </a:p>
          <a:p>
            <a:r>
              <a:rPr lang="cs-CZ" dirty="0" smtClean="0"/>
              <a:t>Kontrola vnějších zařízení</a:t>
            </a:r>
          </a:p>
          <a:p>
            <a:r>
              <a:rPr lang="cs-CZ" dirty="0" err="1" smtClean="0"/>
              <a:t>Telepřítomnost</a:t>
            </a:r>
            <a:endParaRPr lang="cs-CZ" dirty="0" smtClean="0"/>
          </a:p>
          <a:p>
            <a:r>
              <a:rPr lang="cs-CZ" dirty="0" smtClean="0"/>
              <a:t>Rozšířené vidění </a:t>
            </a:r>
          </a:p>
          <a:p>
            <a:r>
              <a:rPr lang="cs-CZ" dirty="0" smtClean="0"/>
              <a:t>Zásahy do mozku vojáka</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BCIs</a:t>
            </a:r>
            <a:r>
              <a:rPr lang="cs-CZ" dirty="0" smtClean="0"/>
              <a:t> v praxi</a:t>
            </a:r>
            <a:endParaRPr lang="en-US" dirty="0"/>
          </a:p>
        </p:txBody>
      </p:sp>
      <p:pic>
        <p:nvPicPr>
          <p:cNvPr id="4" name="Zástupný symbol pro obsah 3" descr="patrick_hovering.jpg"/>
          <p:cNvPicPr>
            <a:picLocks noGrp="1" noChangeAspect="1"/>
          </p:cNvPicPr>
          <p:nvPr>
            <p:ph idx="1"/>
          </p:nvPr>
        </p:nvPicPr>
        <p:blipFill>
          <a:blip r:embed="rId2" cstate="print"/>
          <a:stretch>
            <a:fillRect/>
          </a:stretch>
        </p:blipFill>
        <p:spPr>
          <a:xfrm>
            <a:off x="1067775" y="2348880"/>
            <a:ext cx="7248641" cy="4176463"/>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BCIs</a:t>
            </a:r>
            <a:r>
              <a:rPr lang="en-US" dirty="0" smtClean="0"/>
              <a:t> v </a:t>
            </a:r>
            <a:r>
              <a:rPr lang="en-US" dirty="0" err="1" smtClean="0"/>
              <a:t>praxi</a:t>
            </a:r>
            <a:endParaRPr lang="en-US" dirty="0"/>
          </a:p>
        </p:txBody>
      </p:sp>
      <p:sp>
        <p:nvSpPr>
          <p:cNvPr id="3" name="Zástupný symbol pro obsah 2"/>
          <p:cNvSpPr>
            <a:spLocks noGrp="1"/>
          </p:cNvSpPr>
          <p:nvPr>
            <p:ph idx="1"/>
          </p:nvPr>
        </p:nvSpPr>
        <p:spPr/>
        <p:txBody>
          <a:bodyPr/>
          <a:lstStyle/>
          <a:p>
            <a:pPr>
              <a:buNone/>
            </a:pPr>
            <a:r>
              <a:rPr lang="cs-CZ" dirty="0" smtClean="0"/>
              <a:t>Project </a:t>
            </a:r>
            <a:r>
              <a:rPr lang="cs-CZ" dirty="0" err="1" smtClean="0"/>
              <a:t>Puzzlebox</a:t>
            </a:r>
            <a:endParaRPr lang="cs-CZ" dirty="0" smtClean="0"/>
          </a:p>
          <a:p>
            <a:pPr>
              <a:buNone/>
            </a:pPr>
            <a:endParaRPr lang="cs-CZ" dirty="0" smtClean="0"/>
          </a:p>
          <a:p>
            <a:pPr>
              <a:buNone/>
            </a:pPr>
            <a:r>
              <a:rPr lang="cs-CZ" dirty="0" smtClean="0">
                <a:hlinkClick r:id="rId2"/>
              </a:rPr>
              <a:t>http://www.</a:t>
            </a:r>
            <a:r>
              <a:rPr lang="cs-CZ" dirty="0" err="1" smtClean="0">
                <a:hlinkClick r:id="rId2"/>
              </a:rPr>
              <a:t>youtube.com</a:t>
            </a:r>
            <a:r>
              <a:rPr lang="cs-CZ" dirty="0" smtClean="0">
                <a:hlinkClick r:id="rId2"/>
              </a:rPr>
              <a:t>/</a:t>
            </a:r>
            <a:r>
              <a:rPr lang="cs-CZ" dirty="0" err="1" smtClean="0">
                <a:hlinkClick r:id="rId2"/>
              </a:rPr>
              <a:t>watch</a:t>
            </a:r>
            <a:r>
              <a:rPr lang="cs-CZ" dirty="0" smtClean="0">
                <a:hlinkClick r:id="rId2"/>
              </a:rPr>
              <a:t>?v=7FChquvGV2E&amp;feature=</a:t>
            </a:r>
            <a:r>
              <a:rPr lang="cs-CZ" dirty="0" err="1" smtClean="0">
                <a:hlinkClick r:id="rId2"/>
              </a:rPr>
              <a:t>player</a:t>
            </a:r>
            <a:r>
              <a:rPr lang="cs-CZ" dirty="0" smtClean="0">
                <a:hlinkClick r:id="rId2"/>
              </a:rPr>
              <a:t>_</a:t>
            </a:r>
            <a:r>
              <a:rPr lang="cs-CZ" dirty="0" err="1" smtClean="0">
                <a:hlinkClick r:id="rId2"/>
              </a:rPr>
              <a:t>embedded</a:t>
            </a:r>
            <a:endParaRPr lang="cs-CZ" dirty="0" smtClean="0"/>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Výzkum v rámci EU</a:t>
            </a:r>
            <a:endParaRPr lang="en-US" dirty="0"/>
          </a:p>
        </p:txBody>
      </p:sp>
      <p:pic>
        <p:nvPicPr>
          <p:cNvPr id="4" name="Zástupný symbol pro obsah 3" descr="brainable.JPG"/>
          <p:cNvPicPr>
            <a:picLocks noGrp="1" noChangeAspect="1"/>
          </p:cNvPicPr>
          <p:nvPr>
            <p:ph idx="1"/>
          </p:nvPr>
        </p:nvPicPr>
        <p:blipFill>
          <a:blip r:embed="rId2" cstate="print"/>
          <a:stretch>
            <a:fillRect/>
          </a:stretch>
        </p:blipFill>
        <p:spPr>
          <a:xfrm>
            <a:off x="5004048" y="2492896"/>
            <a:ext cx="2019300" cy="1074420"/>
          </a:xfrm>
        </p:spPr>
      </p:pic>
      <p:pic>
        <p:nvPicPr>
          <p:cNvPr id="5" name="Obrázek 4" descr="brain.JPG"/>
          <p:cNvPicPr>
            <a:picLocks noChangeAspect="1"/>
          </p:cNvPicPr>
          <p:nvPr/>
        </p:nvPicPr>
        <p:blipFill>
          <a:blip r:embed="rId3" cstate="print"/>
          <a:stretch>
            <a:fillRect/>
          </a:stretch>
        </p:blipFill>
        <p:spPr>
          <a:xfrm>
            <a:off x="2967608" y="2567940"/>
            <a:ext cx="1676400" cy="861060"/>
          </a:xfrm>
          <a:prstGeom prst="rect">
            <a:avLst/>
          </a:prstGeom>
        </p:spPr>
      </p:pic>
      <p:pic>
        <p:nvPicPr>
          <p:cNvPr id="6" name="Obrázek 5" descr="asterics.JPG"/>
          <p:cNvPicPr>
            <a:picLocks noChangeAspect="1"/>
          </p:cNvPicPr>
          <p:nvPr/>
        </p:nvPicPr>
        <p:blipFill>
          <a:blip r:embed="rId4" cstate="print"/>
          <a:stretch>
            <a:fillRect/>
          </a:stretch>
        </p:blipFill>
        <p:spPr>
          <a:xfrm>
            <a:off x="755576" y="2276872"/>
            <a:ext cx="2019300" cy="1463040"/>
          </a:xfrm>
          <a:prstGeom prst="rect">
            <a:avLst/>
          </a:prstGeom>
        </p:spPr>
      </p:pic>
      <p:pic>
        <p:nvPicPr>
          <p:cNvPr id="7" name="Obrázek 6" descr="decoder.JPG"/>
          <p:cNvPicPr>
            <a:picLocks noChangeAspect="1"/>
          </p:cNvPicPr>
          <p:nvPr/>
        </p:nvPicPr>
        <p:blipFill>
          <a:blip r:embed="rId5" cstate="print"/>
          <a:stretch>
            <a:fillRect/>
          </a:stretch>
        </p:blipFill>
        <p:spPr>
          <a:xfrm>
            <a:off x="467544" y="4149080"/>
            <a:ext cx="2049780" cy="1059180"/>
          </a:xfrm>
          <a:prstGeom prst="rect">
            <a:avLst/>
          </a:prstGeom>
        </p:spPr>
      </p:pic>
      <p:pic>
        <p:nvPicPr>
          <p:cNvPr id="8" name="Obrázek 7" descr="mindwalker.JPG"/>
          <p:cNvPicPr>
            <a:picLocks noChangeAspect="1"/>
          </p:cNvPicPr>
          <p:nvPr/>
        </p:nvPicPr>
        <p:blipFill>
          <a:blip r:embed="rId6" cstate="print"/>
          <a:stretch>
            <a:fillRect/>
          </a:stretch>
        </p:blipFill>
        <p:spPr>
          <a:xfrm>
            <a:off x="2771800" y="4149080"/>
            <a:ext cx="2697480" cy="1120140"/>
          </a:xfrm>
          <a:prstGeom prst="rect">
            <a:avLst/>
          </a:prstGeom>
        </p:spPr>
      </p:pic>
      <p:pic>
        <p:nvPicPr>
          <p:cNvPr id="9" name="Obrázek 8" descr="tobi.JPG"/>
          <p:cNvPicPr>
            <a:picLocks noChangeAspect="1"/>
          </p:cNvPicPr>
          <p:nvPr/>
        </p:nvPicPr>
        <p:blipFill>
          <a:blip r:embed="rId7" cstate="print"/>
          <a:stretch>
            <a:fillRect/>
          </a:stretch>
        </p:blipFill>
        <p:spPr>
          <a:xfrm>
            <a:off x="5940152" y="4149080"/>
            <a:ext cx="1676400" cy="906780"/>
          </a:xfrm>
          <a:prstGeom prst="rect">
            <a:avLst/>
          </a:prstGeom>
        </p:spPr>
      </p:pic>
      <p:pic>
        <p:nvPicPr>
          <p:cNvPr id="10" name="Obrázek 9" descr="tremor.JPG"/>
          <p:cNvPicPr>
            <a:picLocks noChangeAspect="1"/>
          </p:cNvPicPr>
          <p:nvPr/>
        </p:nvPicPr>
        <p:blipFill>
          <a:blip r:embed="rId8" cstate="print"/>
          <a:stretch>
            <a:fillRect/>
          </a:stretch>
        </p:blipFill>
        <p:spPr>
          <a:xfrm>
            <a:off x="2699792" y="5661248"/>
            <a:ext cx="3238500" cy="86106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err="1" smtClean="0"/>
              <a:t>Potenciál</a:t>
            </a:r>
            <a:r>
              <a:rPr lang="en-US" dirty="0" smtClean="0"/>
              <a:t> BCIs</a:t>
            </a:r>
            <a:endParaRPr lang="en-US" dirty="0"/>
          </a:p>
        </p:txBody>
      </p:sp>
      <p:sp>
        <p:nvSpPr>
          <p:cNvPr id="3" name="Zástupný symbol pro obsah 2"/>
          <p:cNvSpPr>
            <a:spLocks noGrp="1"/>
          </p:cNvSpPr>
          <p:nvPr>
            <p:ph idx="1"/>
          </p:nvPr>
        </p:nvSpPr>
        <p:spPr/>
        <p:txBody>
          <a:bodyPr/>
          <a:lstStyle/>
          <a:p>
            <a:r>
              <a:rPr lang="cs-CZ" dirty="0" smtClean="0"/>
              <a:t>Potenciál: obousměrná komunikace – ovlivňování mozku, neuronů a mozkových spojů pomocí elektrických signálů, popř. pomocí jiných prostředků</a:t>
            </a:r>
          </a:p>
          <a:p>
            <a:endParaRPr lang="cs-CZ" dirty="0" smtClean="0"/>
          </a:p>
          <a:p>
            <a:r>
              <a:rPr lang="cs-CZ" dirty="0" smtClean="0"/>
              <a:t>Současný stav</a:t>
            </a:r>
            <a:r>
              <a:rPr lang="cs-CZ" dirty="0" smtClean="0"/>
              <a:t>:</a:t>
            </a:r>
            <a:endParaRPr lang="cs-CZ" dirty="0" smtClean="0"/>
          </a:p>
          <a:p>
            <a:pPr lvl="1"/>
            <a:r>
              <a:rPr lang="cs-CZ" dirty="0" smtClean="0"/>
              <a:t>Stimulace </a:t>
            </a:r>
            <a:r>
              <a:rPr lang="cs-CZ" dirty="0" err="1" smtClean="0"/>
              <a:t>prefrontální</a:t>
            </a:r>
            <a:r>
              <a:rPr lang="cs-CZ" dirty="0" smtClean="0"/>
              <a:t> kúry</a:t>
            </a:r>
          </a:p>
          <a:p>
            <a:pPr lvl="1"/>
            <a:r>
              <a:rPr lang="cs-CZ" dirty="0" smtClean="0"/>
              <a:t>Snímání neurologické aktivity mozku</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Etické a právní otázky</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Současný právní rámec</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rámec</a:t>
            </a:r>
            <a:endParaRPr lang="en-US" dirty="0"/>
          </a:p>
        </p:txBody>
      </p:sp>
      <p:sp>
        <p:nvSpPr>
          <p:cNvPr id="3" name="Zástupný symbol pro obsah 2"/>
          <p:cNvSpPr>
            <a:spLocks noGrp="1"/>
          </p:cNvSpPr>
          <p:nvPr>
            <p:ph idx="1"/>
          </p:nvPr>
        </p:nvSpPr>
        <p:spPr/>
        <p:txBody>
          <a:bodyPr/>
          <a:lstStyle/>
          <a:p>
            <a:r>
              <a:rPr lang="cs-CZ" dirty="0" smtClean="0"/>
              <a:t>Dokumenty základních lidských práv</a:t>
            </a:r>
          </a:p>
          <a:p>
            <a:r>
              <a:rPr lang="cs-CZ" dirty="0" smtClean="0"/>
              <a:t>Úmluva o lidských právech a biomedicíně</a:t>
            </a:r>
          </a:p>
          <a:p>
            <a:r>
              <a:rPr lang="cs-CZ" dirty="0" smtClean="0"/>
              <a:t>Směrnice 90/385/EHS o sbližování předpisů člen. států týkajících se aktivních </a:t>
            </a:r>
            <a:r>
              <a:rPr lang="cs-CZ" dirty="0" err="1" smtClean="0"/>
              <a:t>implantabilních</a:t>
            </a:r>
            <a:r>
              <a:rPr lang="cs-CZ" dirty="0" smtClean="0"/>
              <a:t> zdravotnických prostředků</a:t>
            </a:r>
          </a:p>
          <a:p>
            <a:r>
              <a:rPr lang="cs-CZ" dirty="0" smtClean="0"/>
              <a:t>Směrnice 93/42/EHS o zdravotnických prostředcích</a:t>
            </a:r>
          </a:p>
          <a:p>
            <a:r>
              <a:rPr lang="cs-CZ" dirty="0" smtClean="0"/>
              <a:t>Směrnice 2007/47/ES – technická novela</a:t>
            </a:r>
          </a:p>
          <a:p>
            <a:endParaRPr lang="cs-CZ"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4446240"/>
          </a:xfrm>
        </p:spPr>
        <p:txBody>
          <a:bodyPr>
            <a:normAutofit/>
          </a:bodyPr>
          <a:lstStyle/>
          <a:p>
            <a:r>
              <a:rPr lang="cs-CZ" dirty="0" smtClean="0"/>
              <a:t>„</a:t>
            </a:r>
            <a:r>
              <a:rPr lang="en-US" dirty="0" smtClean="0"/>
              <a:t>Humanity looks to me like </a:t>
            </a:r>
            <a:br>
              <a:rPr lang="en-US" dirty="0" smtClean="0"/>
            </a:br>
            <a:r>
              <a:rPr lang="en-US" dirty="0" smtClean="0"/>
              <a:t>a magnificent beginning</a:t>
            </a:r>
            <a:br>
              <a:rPr lang="en-US" dirty="0" smtClean="0"/>
            </a:br>
            <a:r>
              <a:rPr lang="en-US" dirty="0" smtClean="0"/>
              <a:t>but not the final word.</a:t>
            </a:r>
            <a:r>
              <a:rPr lang="cs-CZ" dirty="0" smtClean="0"/>
              <a:t>“</a:t>
            </a:r>
            <a:r>
              <a:rPr lang="en-US" dirty="0" smtClean="0"/>
              <a:t/>
            </a:r>
            <a:br>
              <a:rPr lang="en-US" dirty="0" smtClean="0"/>
            </a:br>
            <a:r>
              <a:rPr lang="en-US" dirty="0" smtClean="0"/>
              <a:t/>
            </a:r>
            <a:br>
              <a:rPr lang="en-US" dirty="0" smtClean="0"/>
            </a:br>
            <a:r>
              <a:rPr lang="en-US" dirty="0" smtClean="0"/>
              <a:t>				Freeman Dyson</a:t>
            </a:r>
            <a:br>
              <a:rPr lang="en-US" dirty="0" smtClean="0"/>
            </a:br>
            <a:endParaRPr lang="en-US"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rámec II.</a:t>
            </a:r>
            <a:endParaRPr lang="en-US" dirty="0"/>
          </a:p>
        </p:txBody>
      </p:sp>
      <p:sp>
        <p:nvSpPr>
          <p:cNvPr id="3" name="Zástupný symbol pro obsah 2"/>
          <p:cNvSpPr>
            <a:spLocks noGrp="1"/>
          </p:cNvSpPr>
          <p:nvPr>
            <p:ph idx="1"/>
          </p:nvPr>
        </p:nvSpPr>
        <p:spPr/>
        <p:txBody>
          <a:bodyPr>
            <a:normAutofit lnSpcReduction="10000"/>
          </a:bodyPr>
          <a:lstStyle/>
          <a:p>
            <a:r>
              <a:rPr lang="cs-CZ" dirty="0" smtClean="0"/>
              <a:t>Zákon č. 123/2000 Sb., o zdravotnických prostředcích</a:t>
            </a:r>
          </a:p>
          <a:p>
            <a:r>
              <a:rPr lang="cs-CZ" dirty="0" smtClean="0"/>
              <a:t>Zákon č. 22/1997 Sb., o technických požadavcích na výrobky</a:t>
            </a:r>
          </a:p>
          <a:p>
            <a:r>
              <a:rPr lang="cs-CZ" dirty="0" smtClean="0"/>
              <a:t>Nařízení vlády č. 154/2004 Sb., kterým se stanoví technické požadavky na aktivní </a:t>
            </a:r>
            <a:r>
              <a:rPr lang="cs-CZ" dirty="0" err="1" smtClean="0"/>
              <a:t>implantabilní</a:t>
            </a:r>
            <a:r>
              <a:rPr lang="cs-CZ" dirty="0" smtClean="0"/>
              <a:t> zdravotnické prostředky</a:t>
            </a:r>
          </a:p>
          <a:p>
            <a:r>
              <a:rPr lang="cs-CZ" dirty="0" smtClean="0"/>
              <a:t>Nařízení vlády č. 336/2004 Sb., kterým se stanoví technické požadavky na zdravotnické prostředky</a:t>
            </a:r>
          </a:p>
          <a:p>
            <a:endParaRPr lang="cs-CZ"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Zdravotnický prostředek §2/1</a:t>
            </a:r>
            <a:endParaRPr lang="en-US" dirty="0"/>
          </a:p>
        </p:txBody>
      </p:sp>
      <p:sp>
        <p:nvSpPr>
          <p:cNvPr id="3" name="Zástupný symbol pro obsah 2"/>
          <p:cNvSpPr>
            <a:spLocks noGrp="1"/>
          </p:cNvSpPr>
          <p:nvPr>
            <p:ph idx="1"/>
          </p:nvPr>
        </p:nvSpPr>
        <p:spPr>
          <a:xfrm>
            <a:off x="457200" y="2060848"/>
            <a:ext cx="8229600" cy="4513688"/>
          </a:xfrm>
        </p:spPr>
        <p:txBody>
          <a:bodyPr>
            <a:normAutofit fontScale="47500" lnSpcReduction="20000"/>
          </a:bodyPr>
          <a:lstStyle/>
          <a:p>
            <a:pPr>
              <a:buNone/>
            </a:pPr>
            <a:r>
              <a:rPr lang="cs-CZ" sz="3900" dirty="0" smtClean="0"/>
              <a:t>	Zdravotnickým prostředkem se rozumí nástroj, přístroj, zařízení, programové vybavení, materiál nebo jiný předmět, použitý samostatně nebo v kombinaci, spolu s příslušenstvím, včetně programového vybavení určeného jeho výrobcem ke specifickému použití pro diagnostické nebo léčebné účely a nezbytného k jeho správnému použití, určený výrobcem pro použití u člověka za účelem</a:t>
            </a:r>
          </a:p>
          <a:p>
            <a:pPr>
              <a:buNone/>
            </a:pPr>
            <a:r>
              <a:rPr lang="cs-CZ" sz="3900" dirty="0" smtClean="0"/>
              <a:t>	a) stanovení diagnózy, prevence, monitorování, </a:t>
            </a:r>
            <a:r>
              <a:rPr lang="cs-CZ" sz="3900" b="1" dirty="0" smtClean="0"/>
              <a:t>léčby nebo mírnění choroby,</a:t>
            </a:r>
          </a:p>
          <a:p>
            <a:pPr>
              <a:buNone/>
            </a:pPr>
            <a:r>
              <a:rPr lang="cs-CZ" sz="3900" dirty="0" smtClean="0"/>
              <a:t>	b) stanovení diagnózy, monitorování, </a:t>
            </a:r>
            <a:r>
              <a:rPr lang="cs-CZ" sz="3900" b="1" dirty="0" smtClean="0"/>
              <a:t>léčby, mírnění nebo kompenzace poranění nebo zdravotního postižení,</a:t>
            </a:r>
          </a:p>
          <a:p>
            <a:pPr>
              <a:buNone/>
            </a:pPr>
            <a:r>
              <a:rPr lang="cs-CZ" sz="3900" dirty="0" smtClean="0"/>
              <a:t>	c) </a:t>
            </a:r>
            <a:r>
              <a:rPr lang="cs-CZ" sz="3900" b="1" dirty="0" smtClean="0"/>
              <a:t>vyšetřování, náhrady nebo modifikace anatomické struktury nebo fyziologického procesu</a:t>
            </a:r>
            <a:r>
              <a:rPr lang="cs-CZ" sz="3900" dirty="0" smtClean="0"/>
              <a:t>, nebo</a:t>
            </a:r>
          </a:p>
          <a:p>
            <a:pPr>
              <a:buNone/>
            </a:pPr>
            <a:r>
              <a:rPr lang="cs-CZ" sz="3900" dirty="0" smtClean="0"/>
              <a:t>	d) kontroly početí,</a:t>
            </a:r>
          </a:p>
          <a:p>
            <a:pPr>
              <a:buNone/>
            </a:pPr>
            <a:r>
              <a:rPr lang="cs-CZ" sz="3900" dirty="0" smtClean="0"/>
              <a:t>	a který nedosahuje své hlavní zamýšlené funkce v lidském těle nebo na jeho povrchu farmakologickým, imunologickým nebo metabolickým účinkem, jehož funkce však může být takovými účinky podpořena.</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Aktivní </a:t>
            </a:r>
            <a:r>
              <a:rPr lang="cs-CZ" dirty="0" err="1" smtClean="0"/>
              <a:t>implantabilní</a:t>
            </a:r>
            <a:r>
              <a:rPr lang="cs-CZ" dirty="0" smtClean="0"/>
              <a:t> prostředky</a:t>
            </a:r>
            <a:endParaRPr lang="en-US" dirty="0"/>
          </a:p>
        </p:txBody>
      </p:sp>
      <p:sp>
        <p:nvSpPr>
          <p:cNvPr id="3" name="Zástupný symbol pro obsah 2"/>
          <p:cNvSpPr>
            <a:spLocks noGrp="1"/>
          </p:cNvSpPr>
          <p:nvPr>
            <p:ph idx="1"/>
          </p:nvPr>
        </p:nvSpPr>
        <p:spPr>
          <a:xfrm>
            <a:off x="457200" y="2060848"/>
            <a:ext cx="8229600" cy="4513688"/>
          </a:xfrm>
        </p:spPr>
        <p:txBody>
          <a:bodyPr>
            <a:normAutofit lnSpcReduction="10000"/>
          </a:bodyPr>
          <a:lstStyle/>
          <a:p>
            <a:r>
              <a:rPr lang="cs-CZ" dirty="0" smtClean="0"/>
              <a:t>§ 2 odst. 2 písm. f) zákona o zdravotnických prostředcích</a:t>
            </a:r>
          </a:p>
          <a:p>
            <a:pPr>
              <a:buNone/>
            </a:pPr>
            <a:endParaRPr lang="cs-CZ" dirty="0" smtClean="0"/>
          </a:p>
          <a:p>
            <a:pPr>
              <a:buNone/>
            </a:pPr>
            <a:r>
              <a:rPr lang="cs-CZ" dirty="0" smtClean="0"/>
              <a:t>	Zdravotnický prostředek, jehož činnost je závislá na zdroji elektrické nebo jiné energie nebo na jiném energetickém zdroji, než je energie, kterou bezprostředně produkuje lidské tělo nebo která vzniká následkem gravitace, určený k úplnému nebo částečnému zavedení lékařem do lidského těla s tím, že zůstane na místě zavedení… </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Požadavky na AIZP - obecně</a:t>
            </a:r>
            <a:endParaRPr lang="en-US" dirty="0"/>
          </a:p>
        </p:txBody>
      </p:sp>
      <p:sp>
        <p:nvSpPr>
          <p:cNvPr id="3" name="Zástupný symbol pro obsah 2"/>
          <p:cNvSpPr>
            <a:spLocks noGrp="1"/>
          </p:cNvSpPr>
          <p:nvPr>
            <p:ph idx="1"/>
          </p:nvPr>
        </p:nvSpPr>
        <p:spPr>
          <a:xfrm>
            <a:off x="457200" y="2060848"/>
            <a:ext cx="8229600" cy="4513688"/>
          </a:xfrm>
        </p:spPr>
        <p:txBody>
          <a:bodyPr>
            <a:normAutofit/>
          </a:bodyPr>
          <a:lstStyle/>
          <a:p>
            <a:r>
              <a:rPr lang="cs-CZ" dirty="0" smtClean="0"/>
              <a:t>Bezpečnost a zachování zdraví pacienta/dalších osob</a:t>
            </a:r>
          </a:p>
          <a:p>
            <a:r>
              <a:rPr lang="cs-CZ" dirty="0" smtClean="0"/>
              <a:t>Musí dosáhnout svého účelu</a:t>
            </a:r>
          </a:p>
          <a:p>
            <a:r>
              <a:rPr lang="cs-CZ" dirty="0" smtClean="0"/>
              <a:t>Výdrž za normálního provozu</a:t>
            </a:r>
          </a:p>
          <a:p>
            <a:r>
              <a:rPr lang="cs-CZ" dirty="0" smtClean="0"/>
              <a:t>Odolnost při skladování a převozu</a:t>
            </a:r>
          </a:p>
          <a:p>
            <a:r>
              <a:rPr lang="cs-CZ" dirty="0" smtClean="0"/>
              <a:t>Nežádoucí účinky musí představovat přijatelné riziko ve vztahu k zamýšlenému účinku</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Požadavky na AIZP - design</a:t>
            </a:r>
            <a:endParaRPr lang="en-US" dirty="0"/>
          </a:p>
        </p:txBody>
      </p:sp>
      <p:sp>
        <p:nvSpPr>
          <p:cNvPr id="3" name="Zástupný symbol pro obsah 2"/>
          <p:cNvSpPr>
            <a:spLocks noGrp="1"/>
          </p:cNvSpPr>
          <p:nvPr>
            <p:ph idx="1"/>
          </p:nvPr>
        </p:nvSpPr>
        <p:spPr>
          <a:xfrm>
            <a:off x="457200" y="2060848"/>
            <a:ext cx="8229600" cy="4513688"/>
          </a:xfrm>
        </p:spPr>
        <p:txBody>
          <a:bodyPr>
            <a:normAutofit fontScale="85000" lnSpcReduction="20000"/>
          </a:bodyPr>
          <a:lstStyle/>
          <a:p>
            <a:r>
              <a:rPr lang="cs-CZ" dirty="0" smtClean="0"/>
              <a:t>V souladu s principy bezpečnosti a s ohledem na současný stav techniky</a:t>
            </a:r>
          </a:p>
          <a:p>
            <a:r>
              <a:rPr lang="cs-CZ" dirty="0" smtClean="0"/>
              <a:t>Sterilní až do otevření a implantování</a:t>
            </a:r>
          </a:p>
          <a:p>
            <a:r>
              <a:rPr lang="cs-CZ" dirty="0" smtClean="0"/>
              <a:t>Minimalizace rizik (fyzické zranění, užívání elektřiny – výboje, přehřívání se, předvídatelnými podmínkami – magnetická pole, externí elektrické vlivy, tlak, zrychlení, apod., rizika spojená s léčbou, s ionizující radiací, s nemožností údržby)</a:t>
            </a:r>
          </a:p>
          <a:p>
            <a:r>
              <a:rPr lang="cs-CZ" dirty="0" smtClean="0"/>
              <a:t>Speciální péče věnovaná materiálu, úrovni toxicity, kompatibilitě s použitými tkáněmi, léky, zdroji energie a operačnímu SW</a:t>
            </a:r>
          </a:p>
          <a:p>
            <a:r>
              <a:rPr lang="cs-CZ" dirty="0" smtClean="0"/>
              <a:t>Identifikace zařízení</a:t>
            </a:r>
          </a:p>
          <a:p>
            <a:r>
              <a:rPr lang="cs-CZ" dirty="0" smtClean="0"/>
              <a:t>Názorné pokyny k užívání</a:t>
            </a:r>
          </a:p>
          <a:p>
            <a:r>
              <a:rPr lang="cs-CZ" dirty="0" smtClean="0"/>
              <a:t>Informace o zařízení</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Teoretické otázky</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Etické otázky</a:t>
            </a:r>
            <a:endParaRPr lang="en-US" dirty="0"/>
          </a:p>
        </p:txBody>
      </p:sp>
      <p:sp>
        <p:nvSpPr>
          <p:cNvPr id="3" name="Zástupný symbol pro obsah 2"/>
          <p:cNvSpPr>
            <a:spLocks noGrp="1"/>
          </p:cNvSpPr>
          <p:nvPr>
            <p:ph idx="1"/>
          </p:nvPr>
        </p:nvSpPr>
        <p:spPr/>
        <p:txBody>
          <a:bodyPr>
            <a:normAutofit lnSpcReduction="10000"/>
          </a:bodyPr>
          <a:lstStyle/>
          <a:p>
            <a:r>
              <a:rPr lang="cs-CZ" dirty="0" smtClean="0"/>
              <a:t>Nadlidské schopnosti</a:t>
            </a:r>
          </a:p>
          <a:p>
            <a:pPr lvl="1"/>
            <a:r>
              <a:rPr lang="cs-CZ" dirty="0" smtClean="0"/>
              <a:t>Zvyšování inteligence a paměti </a:t>
            </a:r>
          </a:p>
          <a:p>
            <a:pPr lvl="1"/>
            <a:r>
              <a:rPr lang="cs-CZ" dirty="0" smtClean="0"/>
              <a:t>Rozšíření počtu smyslů</a:t>
            </a:r>
          </a:p>
          <a:p>
            <a:pPr lvl="1"/>
            <a:r>
              <a:rPr lang="cs-CZ" dirty="0" smtClean="0"/>
              <a:t>Psychická přítomnost na jiném místě</a:t>
            </a:r>
          </a:p>
          <a:p>
            <a:pPr lvl="1"/>
            <a:r>
              <a:rPr lang="cs-CZ" dirty="0" smtClean="0"/>
              <a:t>Čtení myšlenek a jejich přenos</a:t>
            </a:r>
          </a:p>
          <a:p>
            <a:r>
              <a:rPr lang="cs-CZ" dirty="0" smtClean="0"/>
              <a:t>Pojem identity</a:t>
            </a:r>
          </a:p>
          <a:p>
            <a:pPr lvl="1"/>
            <a:r>
              <a:rPr lang="cs-CZ" dirty="0" smtClean="0"/>
              <a:t>Samotná definice člověka</a:t>
            </a:r>
          </a:p>
          <a:p>
            <a:pPr lvl="1"/>
            <a:r>
              <a:rPr lang="cs-CZ" dirty="0" smtClean="0"/>
              <a:t>Vyšší sociální integrace: společné vědomí</a:t>
            </a:r>
          </a:p>
          <a:p>
            <a:r>
              <a:rPr lang="cs-CZ" dirty="0" smtClean="0"/>
              <a:t>Sociální kontrola</a:t>
            </a:r>
          </a:p>
          <a:p>
            <a:r>
              <a:rPr lang="cs-CZ" dirty="0" smtClean="0"/>
              <a:t>Etika výzkumu</a:t>
            </a:r>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otázky</a:t>
            </a:r>
            <a:endParaRPr lang="en-US" dirty="0"/>
          </a:p>
        </p:txBody>
      </p:sp>
      <p:sp>
        <p:nvSpPr>
          <p:cNvPr id="3" name="Zástupný symbol pro obsah 2"/>
          <p:cNvSpPr>
            <a:spLocks noGrp="1"/>
          </p:cNvSpPr>
          <p:nvPr>
            <p:ph idx="1"/>
          </p:nvPr>
        </p:nvSpPr>
        <p:spPr/>
        <p:txBody>
          <a:bodyPr>
            <a:normAutofit lnSpcReduction="10000"/>
          </a:bodyPr>
          <a:lstStyle/>
          <a:p>
            <a:r>
              <a:rPr lang="cs-CZ" dirty="0" smtClean="0"/>
              <a:t>Lidská důstojnost</a:t>
            </a:r>
          </a:p>
          <a:p>
            <a:r>
              <a:rPr lang="en-US" dirty="0" err="1" smtClean="0"/>
              <a:t>Právo</a:t>
            </a:r>
            <a:r>
              <a:rPr lang="en-US" dirty="0" smtClean="0"/>
              <a:t> </a:t>
            </a:r>
            <a:r>
              <a:rPr lang="en-US" dirty="0" err="1" smtClean="0"/>
              <a:t>na</a:t>
            </a:r>
            <a:r>
              <a:rPr lang="en-US" dirty="0" smtClean="0"/>
              <a:t> </a:t>
            </a:r>
            <a:r>
              <a:rPr lang="en-US" dirty="0" err="1" smtClean="0"/>
              <a:t>integritu</a:t>
            </a:r>
            <a:endParaRPr lang="en-US" dirty="0" smtClean="0"/>
          </a:p>
          <a:p>
            <a:r>
              <a:rPr lang="en-US" dirty="0" smtClean="0"/>
              <a:t>Svoboda </a:t>
            </a:r>
            <a:r>
              <a:rPr lang="en-US" dirty="0" err="1" smtClean="0"/>
              <a:t>myšlení</a:t>
            </a:r>
            <a:endParaRPr lang="en-US" dirty="0" smtClean="0"/>
          </a:p>
          <a:p>
            <a:r>
              <a:rPr lang="en-US" dirty="0" smtClean="0"/>
              <a:t>Svoboda </a:t>
            </a:r>
            <a:r>
              <a:rPr lang="en-US" dirty="0" err="1" smtClean="0"/>
              <a:t>projevu</a:t>
            </a:r>
            <a:endParaRPr lang="en-US" dirty="0" smtClean="0"/>
          </a:p>
          <a:p>
            <a:r>
              <a:rPr lang="en-US" dirty="0" err="1" smtClean="0"/>
              <a:t>Právo</a:t>
            </a:r>
            <a:r>
              <a:rPr lang="en-US" dirty="0" smtClean="0"/>
              <a:t> </a:t>
            </a:r>
            <a:r>
              <a:rPr lang="en-US" dirty="0" err="1" smtClean="0"/>
              <a:t>na</a:t>
            </a:r>
            <a:r>
              <a:rPr lang="en-US" dirty="0" smtClean="0"/>
              <a:t> </a:t>
            </a:r>
            <a:r>
              <a:rPr lang="en-US" dirty="0" err="1" smtClean="0"/>
              <a:t>soukromí</a:t>
            </a:r>
            <a:endParaRPr lang="cs-CZ" dirty="0" smtClean="0"/>
          </a:p>
          <a:p>
            <a:r>
              <a:rPr lang="cs-CZ" dirty="0" smtClean="0"/>
              <a:t>Rovnost subjektů</a:t>
            </a:r>
          </a:p>
          <a:p>
            <a:endParaRPr lang="en-US" dirty="0" smtClean="0"/>
          </a:p>
          <a:p>
            <a:r>
              <a:rPr lang="en-US" dirty="0" err="1" smtClean="0"/>
              <a:t>Právní</a:t>
            </a:r>
            <a:r>
              <a:rPr lang="en-US" dirty="0" smtClean="0"/>
              <a:t> </a:t>
            </a:r>
            <a:r>
              <a:rPr lang="en-US" dirty="0" err="1" smtClean="0"/>
              <a:t>úkony</a:t>
            </a:r>
            <a:r>
              <a:rPr lang="en-US" dirty="0" smtClean="0"/>
              <a:t> </a:t>
            </a:r>
            <a:r>
              <a:rPr lang="en-US" dirty="0" err="1" smtClean="0"/>
              <a:t>prostřednictvím</a:t>
            </a:r>
            <a:r>
              <a:rPr lang="en-US" dirty="0" smtClean="0"/>
              <a:t> BCI a </a:t>
            </a:r>
            <a:r>
              <a:rPr lang="en-US" dirty="0" err="1" smtClean="0"/>
              <a:t>jejich</a:t>
            </a:r>
            <a:r>
              <a:rPr lang="en-US" dirty="0" smtClean="0"/>
              <a:t> </a:t>
            </a:r>
            <a:r>
              <a:rPr lang="en-US" dirty="0" err="1" smtClean="0"/>
              <a:t>platnost</a:t>
            </a:r>
            <a:endParaRPr lang="en-US" dirty="0" smtClean="0"/>
          </a:p>
          <a:p>
            <a:r>
              <a:rPr lang="en-US" dirty="0" smtClean="0"/>
              <a:t>Nov</a:t>
            </a:r>
            <a:r>
              <a:rPr lang="cs-CZ" dirty="0" smtClean="0"/>
              <a:t>é</a:t>
            </a:r>
            <a:r>
              <a:rPr lang="en-US" dirty="0" smtClean="0"/>
              <a:t> </a:t>
            </a:r>
            <a:r>
              <a:rPr lang="en-US" dirty="0" err="1" smtClean="0"/>
              <a:t>trestn</a:t>
            </a:r>
            <a:r>
              <a:rPr lang="cs-CZ" dirty="0" smtClean="0"/>
              <a:t>é</a:t>
            </a:r>
            <a:r>
              <a:rPr lang="en-US" dirty="0" smtClean="0"/>
              <a:t> </a:t>
            </a:r>
            <a:r>
              <a:rPr lang="en-US" dirty="0" err="1" smtClean="0"/>
              <a:t>čin</a:t>
            </a:r>
            <a:r>
              <a:rPr lang="cs-CZ" dirty="0" smtClean="0"/>
              <a:t>y</a:t>
            </a:r>
            <a:endParaRPr lang="en-US" dirty="0" smtClean="0"/>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Souhlas a tělesná integrita</a:t>
            </a:r>
            <a:endParaRPr lang="en-US" dirty="0"/>
          </a:p>
        </p:txBody>
      </p:sp>
      <p:sp>
        <p:nvSpPr>
          <p:cNvPr id="3" name="Zástupný symbol pro obsah 2"/>
          <p:cNvSpPr>
            <a:spLocks noGrp="1"/>
          </p:cNvSpPr>
          <p:nvPr>
            <p:ph idx="1"/>
          </p:nvPr>
        </p:nvSpPr>
        <p:spPr/>
        <p:txBody>
          <a:bodyPr>
            <a:normAutofit/>
          </a:bodyPr>
          <a:lstStyle/>
          <a:p>
            <a:pPr>
              <a:buNone/>
            </a:pPr>
            <a:r>
              <a:rPr lang="cs-CZ" dirty="0" smtClean="0"/>
              <a:t>Nakolik o sobě může člověk rozhodovat?</a:t>
            </a:r>
          </a:p>
          <a:p>
            <a:r>
              <a:rPr lang="cs-CZ" dirty="0" smtClean="0"/>
              <a:t>Právo na tělesnou integritu</a:t>
            </a:r>
          </a:p>
          <a:p>
            <a:r>
              <a:rPr lang="cs-CZ" dirty="0" smtClean="0"/>
              <a:t>Povinnost péče o zdraví a předcházení škodám</a:t>
            </a:r>
          </a:p>
          <a:p>
            <a:endParaRPr lang="cs-CZ" dirty="0" smtClean="0"/>
          </a:p>
          <a:p>
            <a:pPr>
              <a:buNone/>
            </a:pPr>
            <a:r>
              <a:rPr lang="cs-CZ" dirty="0" smtClean="0"/>
              <a:t>		vs.</a:t>
            </a:r>
            <a:endParaRPr lang="cs-CZ" dirty="0" smtClean="0"/>
          </a:p>
          <a:p>
            <a:endParaRPr lang="cs-CZ" dirty="0" smtClean="0"/>
          </a:p>
          <a:p>
            <a:r>
              <a:rPr lang="cs-CZ" dirty="0" smtClean="0"/>
              <a:t>Právo na osobní rozvoj a sebeurčení</a:t>
            </a:r>
          </a:p>
          <a:p>
            <a:pPr>
              <a:buNone/>
            </a:pPr>
            <a:endParaRPr lang="cs-CZ" dirty="0" smtClean="0"/>
          </a:p>
          <a:p>
            <a:pPr>
              <a:buNone/>
            </a:pPr>
            <a:r>
              <a:rPr lang="cs-CZ" dirty="0" smtClean="0"/>
              <a:t>= teoreticky pouze možnost zdokonalovat se</a:t>
            </a:r>
            <a:endParaRPr lang="en-US" dirty="0" smtClean="0"/>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Právo na sebeurčení</a:t>
            </a:r>
            <a:endParaRPr lang="en-US" dirty="0"/>
          </a:p>
        </p:txBody>
      </p:sp>
      <p:sp>
        <p:nvSpPr>
          <p:cNvPr id="3" name="Zástupný symbol pro obsah 2"/>
          <p:cNvSpPr>
            <a:spLocks noGrp="1"/>
          </p:cNvSpPr>
          <p:nvPr>
            <p:ph idx="1"/>
          </p:nvPr>
        </p:nvSpPr>
        <p:spPr/>
        <p:txBody>
          <a:bodyPr>
            <a:normAutofit/>
          </a:bodyPr>
          <a:lstStyle/>
          <a:p>
            <a:r>
              <a:rPr lang="cs-CZ" dirty="0" smtClean="0"/>
              <a:t>Právo na osobnostní rozvoj</a:t>
            </a:r>
          </a:p>
          <a:p>
            <a:r>
              <a:rPr lang="cs-CZ" dirty="0" smtClean="0"/>
              <a:t>Právo na sebezdokonalení / seberealizaci</a:t>
            </a:r>
          </a:p>
          <a:p>
            <a:r>
              <a:rPr lang="cs-CZ" dirty="0" smtClean="0"/>
              <a:t>Právo být tím, kým chceme</a:t>
            </a:r>
          </a:p>
          <a:p>
            <a:r>
              <a:rPr lang="cs-CZ" dirty="0" smtClean="0"/>
              <a:t>Právo na to přeprogramovat svůj mozek</a:t>
            </a:r>
          </a:p>
          <a:p>
            <a:r>
              <a:rPr lang="cs-CZ" dirty="0" smtClean="0"/>
              <a:t>Právo na vnitřní </a:t>
            </a:r>
            <a:r>
              <a:rPr lang="cs-CZ" dirty="0" err="1" smtClean="0"/>
              <a:t>self</a:t>
            </a:r>
            <a:r>
              <a:rPr lang="cs-CZ" dirty="0" smtClean="0"/>
              <a:t>-design.</a:t>
            </a:r>
          </a:p>
          <a:p>
            <a:endParaRPr lang="cs-CZ" dirty="0" smtClean="0"/>
          </a:p>
          <a:p>
            <a:r>
              <a:rPr lang="cs-CZ" dirty="0" smtClean="0"/>
              <a:t>Právo na odstranění emocionálních bloků a vzorců, které nám ztěžují život.</a:t>
            </a:r>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4302224"/>
          </a:xfrm>
        </p:spPr>
        <p:txBody>
          <a:bodyPr>
            <a:normAutofit fontScale="90000"/>
          </a:bodyPr>
          <a:lstStyle/>
          <a:p>
            <a:pPr algn="ctr"/>
            <a:r>
              <a:rPr lang="cs-CZ" dirty="0" smtClean="0"/>
              <a:t/>
            </a:r>
            <a:br>
              <a:rPr lang="cs-CZ" dirty="0" smtClean="0"/>
            </a:br>
            <a:r>
              <a:rPr lang="cs-CZ" dirty="0" err="1" smtClean="0"/>
              <a:t>Brain</a:t>
            </a:r>
            <a:r>
              <a:rPr lang="cs-CZ" dirty="0" smtClean="0"/>
              <a:t>-</a:t>
            </a:r>
            <a:r>
              <a:rPr lang="cs-CZ" dirty="0" err="1" smtClean="0"/>
              <a:t>Computer</a:t>
            </a:r>
            <a:r>
              <a:rPr lang="cs-CZ" dirty="0" smtClean="0"/>
              <a:t> </a:t>
            </a:r>
            <a:r>
              <a:rPr lang="cs-CZ" dirty="0" err="1" smtClean="0"/>
              <a:t>Interfaces</a:t>
            </a:r>
            <a:r>
              <a:rPr lang="cs-CZ" dirty="0" smtClean="0"/>
              <a:t> (BCI)</a:t>
            </a:r>
            <a:br>
              <a:rPr lang="cs-CZ" dirty="0" smtClean="0"/>
            </a:br>
            <a:r>
              <a:rPr lang="cs-CZ" dirty="0" smtClean="0"/>
              <a:t/>
            </a:r>
            <a:br>
              <a:rPr lang="cs-CZ" dirty="0" smtClean="0"/>
            </a:br>
            <a:r>
              <a:rPr lang="cs-CZ" dirty="0" smtClean="0"/>
              <a:t>Rozhraní mezi organickými nervovými soustavami </a:t>
            </a:r>
            <a:br>
              <a:rPr lang="cs-CZ" dirty="0" smtClean="0"/>
            </a:br>
            <a:r>
              <a:rPr lang="cs-CZ" dirty="0" smtClean="0"/>
              <a:t>a počítači</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Transhumanismus</a:t>
            </a:r>
            <a:r>
              <a:rPr lang="cs-CZ" dirty="0" smtClean="0"/>
              <a:t> : H+ </a:t>
            </a:r>
            <a:endParaRPr lang="en-US" dirty="0"/>
          </a:p>
        </p:txBody>
      </p:sp>
      <p:sp>
        <p:nvSpPr>
          <p:cNvPr id="3" name="Zástupný symbol pro obsah 2"/>
          <p:cNvSpPr>
            <a:spLocks noGrp="1"/>
          </p:cNvSpPr>
          <p:nvPr>
            <p:ph idx="1"/>
          </p:nvPr>
        </p:nvSpPr>
        <p:spPr/>
        <p:txBody>
          <a:bodyPr>
            <a:normAutofit/>
          </a:bodyPr>
          <a:lstStyle/>
          <a:p>
            <a:r>
              <a:rPr lang="cs-CZ" dirty="0" smtClean="0"/>
              <a:t>Technický přístup k člověku</a:t>
            </a:r>
          </a:p>
          <a:p>
            <a:r>
              <a:rPr lang="cs-CZ" dirty="0" smtClean="0"/>
              <a:t>Cílem překonání jeho biologické slabosti a zachování života navěky pomocí uchování vědomí na médiu, které má výdrž</a:t>
            </a:r>
          </a:p>
          <a:p>
            <a:r>
              <a:rPr lang="cs-CZ" dirty="0" smtClean="0"/>
              <a:t>Digitalizace vědomí a nesmrtelnost daná člověku vědou, nikoliv náboženstvím.</a:t>
            </a:r>
          </a:p>
          <a:p>
            <a:endParaRPr lang="en-US" dirty="0" smtClean="0"/>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en-US" dirty="0"/>
          </a:p>
        </p:txBody>
      </p:sp>
      <p:sp>
        <p:nvSpPr>
          <p:cNvPr id="3" name="Zástupný symbol pro obsah 2"/>
          <p:cNvSpPr>
            <a:spLocks noGrp="1"/>
          </p:cNvSpPr>
          <p:nvPr>
            <p:ph idx="1"/>
          </p:nvPr>
        </p:nvSpPr>
        <p:spPr/>
        <p:txBody>
          <a:bodyPr>
            <a:normAutofit/>
          </a:bodyPr>
          <a:lstStyle/>
          <a:p>
            <a:r>
              <a:rPr lang="cs-CZ" dirty="0" smtClean="0"/>
              <a:t>Má člověk právo užít všech možných prostředků k dosažení svého zdraví a ke svému osobnostnímu rozvoji?</a:t>
            </a:r>
          </a:p>
          <a:p>
            <a:pPr>
              <a:buNone/>
            </a:pPr>
            <a:endParaRPr lang="cs-CZ" dirty="0" smtClean="0"/>
          </a:p>
          <a:p>
            <a:r>
              <a:rPr lang="cs-CZ" dirty="0" smtClean="0"/>
              <a:t>Jak daleko až člověk zajde a jak daleko by zajít měl?!</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Ochrana identity člověka</a:t>
            </a:r>
            <a:endParaRPr lang="en-US" dirty="0"/>
          </a:p>
        </p:txBody>
      </p:sp>
      <p:sp>
        <p:nvSpPr>
          <p:cNvPr id="3" name="Zástupný symbol pro obsah 2"/>
          <p:cNvSpPr>
            <a:spLocks noGrp="1"/>
          </p:cNvSpPr>
          <p:nvPr>
            <p:ph idx="1"/>
          </p:nvPr>
        </p:nvSpPr>
        <p:spPr/>
        <p:txBody>
          <a:bodyPr>
            <a:normAutofit/>
          </a:bodyPr>
          <a:lstStyle/>
          <a:p>
            <a:r>
              <a:rPr lang="cs-CZ" dirty="0" smtClean="0"/>
              <a:t>Osobní identita z biologického hlediska: osobnost člověka závislá z podstatné části na biologické podstatě, na struktuře mozku, mozkových spojích, jež byly vytvořeny v průběhu života na základě sociálních interakcí, emočních zážitků, naučených strategií k přežití, apod.</a:t>
            </a:r>
          </a:p>
          <a:p>
            <a:r>
              <a:rPr lang="cs-CZ" dirty="0" smtClean="0"/>
              <a:t>Projevuje se jako soubor přesvědčení a myšlenkových vzorců.</a:t>
            </a:r>
            <a:endParaRPr lang="en-US" dirty="0" smtClean="0"/>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BCI a identita člověka</a:t>
            </a:r>
            <a:endParaRPr lang="en-US" dirty="0"/>
          </a:p>
        </p:txBody>
      </p:sp>
      <p:sp>
        <p:nvSpPr>
          <p:cNvPr id="3" name="Zástupný symbol pro obsah 2"/>
          <p:cNvSpPr>
            <a:spLocks noGrp="1"/>
          </p:cNvSpPr>
          <p:nvPr>
            <p:ph idx="1"/>
          </p:nvPr>
        </p:nvSpPr>
        <p:spPr/>
        <p:txBody>
          <a:bodyPr>
            <a:normAutofit/>
          </a:bodyPr>
          <a:lstStyle/>
          <a:p>
            <a:pPr>
              <a:buNone/>
            </a:pPr>
            <a:r>
              <a:rPr lang="cs-CZ" dirty="0" smtClean="0"/>
              <a:t>BCIs mají potenciál ovlivňovat mozkové spoje a jejich aktivitu</a:t>
            </a:r>
          </a:p>
          <a:p>
            <a:pPr algn="ctr">
              <a:buNone/>
            </a:pPr>
            <a:r>
              <a:rPr lang="cs-CZ" dirty="0" smtClean="0"/>
              <a:t>+</a:t>
            </a:r>
          </a:p>
          <a:p>
            <a:pPr>
              <a:buNone/>
            </a:pPr>
            <a:r>
              <a:rPr lang="cs-CZ" dirty="0" smtClean="0"/>
              <a:t>	Poptávka po prostředcích pomáhajících k osobnostnímu rozvoji</a:t>
            </a:r>
          </a:p>
          <a:p>
            <a:pPr algn="ctr">
              <a:buNone/>
            </a:pPr>
            <a:r>
              <a:rPr lang="cs-CZ" dirty="0" smtClean="0"/>
              <a:t>=</a:t>
            </a:r>
          </a:p>
          <a:p>
            <a:pPr>
              <a:buNone/>
            </a:pPr>
            <a:r>
              <a:rPr lang="cs-CZ" dirty="0" smtClean="0"/>
              <a:t>	</a:t>
            </a:r>
            <a:r>
              <a:rPr lang="cs-CZ" b="1" dirty="0" smtClean="0"/>
              <a:t>Rozvoj komerčních řešení pro ovlivňování a stimulaci mozku</a:t>
            </a:r>
          </a:p>
          <a:p>
            <a:pPr>
              <a:buNone/>
            </a:pPr>
            <a:r>
              <a:rPr lang="cs-CZ" b="1" dirty="0" smtClean="0"/>
              <a:t>	</a:t>
            </a:r>
            <a:r>
              <a:rPr lang="cs-CZ" dirty="0" smtClean="0"/>
              <a:t>(</a:t>
            </a:r>
            <a:r>
              <a:rPr lang="cs-CZ" dirty="0" err="1" smtClean="0"/>
              <a:t>psychowalkman</a:t>
            </a:r>
            <a:r>
              <a:rPr lang="cs-CZ" dirty="0" smtClean="0"/>
              <a:t>, meditační cvičení v mp3)</a:t>
            </a:r>
            <a:endParaRPr lang="en-US" b="1"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Použití BCIs k osobnímu rozvoji</a:t>
            </a:r>
            <a:endParaRPr lang="en-US" dirty="0"/>
          </a:p>
        </p:txBody>
      </p:sp>
      <p:sp>
        <p:nvSpPr>
          <p:cNvPr id="3" name="Zástupný symbol pro obsah 2"/>
          <p:cNvSpPr>
            <a:spLocks noGrp="1"/>
          </p:cNvSpPr>
          <p:nvPr>
            <p:ph idx="1"/>
          </p:nvPr>
        </p:nvSpPr>
        <p:spPr/>
        <p:txBody>
          <a:bodyPr>
            <a:normAutofit/>
          </a:bodyPr>
          <a:lstStyle/>
          <a:p>
            <a:r>
              <a:rPr lang="cs-CZ" dirty="0" smtClean="0"/>
              <a:t>Možná nebezpečí: drastická změna v mentálním systému, zranění sebe sama v důsledku neznalosti kompletního systému.</a:t>
            </a:r>
          </a:p>
          <a:p>
            <a:r>
              <a:rPr lang="cs-CZ" dirty="0" smtClean="0"/>
              <a:t>Právo zakazuje zranění sebe sama</a:t>
            </a:r>
          </a:p>
          <a:p>
            <a:endParaRPr lang="cs-CZ" dirty="0" smtClean="0"/>
          </a:p>
          <a:p>
            <a:r>
              <a:rPr lang="cs-CZ" dirty="0" smtClean="0"/>
              <a:t>Právo riskovat? Právo být pak na obtíž společnosti?</a:t>
            </a:r>
          </a:p>
          <a:p>
            <a:r>
              <a:rPr lang="cs-CZ" dirty="0" smtClean="0"/>
              <a:t>Diskriminace na základě majetkové situace? </a:t>
            </a:r>
            <a:endParaRPr lang="en-US"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Hrozby</a:t>
            </a:r>
            <a:endParaRPr lang="en-US" dirty="0"/>
          </a:p>
        </p:txBody>
      </p:sp>
      <p:sp>
        <p:nvSpPr>
          <p:cNvPr id="3" name="Zástupný symbol pro obsah 2"/>
          <p:cNvSpPr>
            <a:spLocks noGrp="1"/>
          </p:cNvSpPr>
          <p:nvPr>
            <p:ph idx="1"/>
          </p:nvPr>
        </p:nvSpPr>
        <p:spPr/>
        <p:txBody>
          <a:bodyPr>
            <a:normAutofit/>
          </a:bodyPr>
          <a:lstStyle/>
          <a:p>
            <a:r>
              <a:rPr lang="cs-CZ" dirty="0" smtClean="0"/>
              <a:t>Využití BCIs pro „veřejné“ účely, např. trestní vyšetřování, národní bezpečnost, ochrana ideologie, kontrola lidí…</a:t>
            </a:r>
          </a:p>
          <a:p>
            <a:r>
              <a:rPr lang="cs-CZ" dirty="0" smtClean="0"/>
              <a:t>Změna osobnostní identity „pro dobro ovlivňované osoby“</a:t>
            </a:r>
          </a:p>
          <a:p>
            <a:endParaRPr lang="cs-CZ" dirty="0" smtClean="0"/>
          </a:p>
          <a:p>
            <a:r>
              <a:rPr lang="cs-CZ" dirty="0" smtClean="0"/>
              <a:t>Výsledkem: potlačení vlastní vůle, osobnosti a ztráta naučených strategií přežití</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Současný přístup odborníků</a:t>
            </a:r>
            <a:endParaRPr lang="en-US" dirty="0"/>
          </a:p>
        </p:txBody>
      </p:sp>
      <p:sp>
        <p:nvSpPr>
          <p:cNvPr id="3" name="Zástupný symbol pro obsah 2"/>
          <p:cNvSpPr>
            <a:spLocks noGrp="1"/>
          </p:cNvSpPr>
          <p:nvPr>
            <p:ph idx="1"/>
          </p:nvPr>
        </p:nvSpPr>
        <p:spPr/>
        <p:txBody>
          <a:bodyPr/>
          <a:lstStyle/>
          <a:p>
            <a:r>
              <a:rPr lang="en-US" dirty="0" err="1" smtClean="0"/>
              <a:t>Informovaný</a:t>
            </a:r>
            <a:r>
              <a:rPr lang="en-US" dirty="0" smtClean="0"/>
              <a:t> </a:t>
            </a:r>
            <a:r>
              <a:rPr lang="en-US" dirty="0" err="1" smtClean="0"/>
              <a:t>souhlas</a:t>
            </a:r>
            <a:endParaRPr lang="en-US" dirty="0" smtClean="0"/>
          </a:p>
          <a:p>
            <a:r>
              <a:rPr lang="en-US" dirty="0" err="1" smtClean="0"/>
              <a:t>Zajištění</a:t>
            </a:r>
            <a:r>
              <a:rPr lang="en-US" dirty="0" smtClean="0"/>
              <a:t> </a:t>
            </a:r>
            <a:r>
              <a:rPr lang="en-US" dirty="0" err="1" smtClean="0"/>
              <a:t>celkové</a:t>
            </a:r>
            <a:r>
              <a:rPr lang="cs-CZ" dirty="0" smtClean="0"/>
              <a:t>ho</a:t>
            </a:r>
            <a:r>
              <a:rPr lang="en-US" dirty="0" smtClean="0"/>
              <a:t> </a:t>
            </a:r>
            <a:r>
              <a:rPr lang="en-US" dirty="0" err="1" smtClean="0"/>
              <a:t>ovládání</a:t>
            </a:r>
            <a:r>
              <a:rPr lang="en-US" dirty="0" smtClean="0"/>
              <a:t> </a:t>
            </a:r>
            <a:r>
              <a:rPr lang="en-US" dirty="0" err="1" smtClean="0"/>
              <a:t>aplikace</a:t>
            </a:r>
            <a:r>
              <a:rPr lang="en-US" dirty="0" smtClean="0"/>
              <a:t> </a:t>
            </a:r>
            <a:r>
              <a:rPr lang="en-US" dirty="0" err="1" smtClean="0"/>
              <a:t>pouze</a:t>
            </a:r>
            <a:r>
              <a:rPr lang="en-US" dirty="0" smtClean="0"/>
              <a:t> </a:t>
            </a:r>
            <a:r>
              <a:rPr lang="en-US" dirty="0" err="1" smtClean="0"/>
              <a:t>jeho</a:t>
            </a:r>
            <a:r>
              <a:rPr lang="en-US" dirty="0" smtClean="0"/>
              <a:t> </a:t>
            </a:r>
            <a:r>
              <a:rPr lang="en-US" dirty="0" err="1" smtClean="0"/>
              <a:t>uživatelem</a:t>
            </a:r>
            <a:r>
              <a:rPr lang="en-US" dirty="0" smtClean="0"/>
              <a:t> (</a:t>
            </a:r>
            <a:r>
              <a:rPr lang="en-US" dirty="0" err="1" smtClean="0"/>
              <a:t>bez</a:t>
            </a:r>
            <a:r>
              <a:rPr lang="en-US" dirty="0" smtClean="0"/>
              <a:t> </a:t>
            </a:r>
            <a:r>
              <a:rPr lang="en-US" dirty="0" err="1" smtClean="0"/>
              <a:t>přístupu</a:t>
            </a:r>
            <a:r>
              <a:rPr lang="en-US" dirty="0" smtClean="0"/>
              <a:t> </a:t>
            </a:r>
            <a:r>
              <a:rPr lang="en-US" dirty="0" err="1" smtClean="0"/>
              <a:t>ze</a:t>
            </a:r>
            <a:r>
              <a:rPr lang="en-US" dirty="0" smtClean="0"/>
              <a:t> </a:t>
            </a:r>
            <a:r>
              <a:rPr lang="en-US" dirty="0" err="1" smtClean="0"/>
              <a:t>strany</a:t>
            </a:r>
            <a:r>
              <a:rPr lang="en-US" dirty="0" smtClean="0"/>
              <a:t> </a:t>
            </a:r>
            <a:r>
              <a:rPr lang="en-US" dirty="0" err="1" smtClean="0"/>
              <a:t>poskytovatele</a:t>
            </a:r>
            <a:r>
              <a:rPr lang="en-US" dirty="0" smtClean="0"/>
              <a:t>)</a:t>
            </a:r>
          </a:p>
          <a:p>
            <a:r>
              <a:rPr lang="en-US" dirty="0" err="1" smtClean="0"/>
              <a:t>Zajištění</a:t>
            </a:r>
            <a:r>
              <a:rPr lang="en-US" dirty="0" smtClean="0"/>
              <a:t>, </a:t>
            </a:r>
            <a:r>
              <a:rPr lang="en-US" dirty="0" err="1" smtClean="0"/>
              <a:t>že</a:t>
            </a:r>
            <a:r>
              <a:rPr lang="en-US" dirty="0" smtClean="0"/>
              <a:t> </a:t>
            </a:r>
            <a:r>
              <a:rPr lang="en-US" dirty="0" err="1" smtClean="0"/>
              <a:t>uživatel</a:t>
            </a:r>
            <a:r>
              <a:rPr lang="en-US" dirty="0" smtClean="0"/>
              <a:t> </a:t>
            </a:r>
            <a:r>
              <a:rPr lang="en-US" dirty="0" err="1" smtClean="0"/>
              <a:t>může</a:t>
            </a:r>
            <a:r>
              <a:rPr lang="en-US" dirty="0" smtClean="0"/>
              <a:t> </a:t>
            </a:r>
            <a:r>
              <a:rPr lang="cs-CZ" dirty="0" smtClean="0"/>
              <a:t>pře</a:t>
            </a:r>
            <a:r>
              <a:rPr lang="en-US" dirty="0" smtClean="0"/>
              <a:t>program</a:t>
            </a:r>
            <a:r>
              <a:rPr lang="cs-CZ" dirty="0" err="1" smtClean="0"/>
              <a:t>ovat</a:t>
            </a:r>
            <a:r>
              <a:rPr lang="cs-CZ" dirty="0" smtClean="0"/>
              <a:t> data </a:t>
            </a:r>
            <a:r>
              <a:rPr lang="en-US" dirty="0" smtClean="0"/>
              <a:t>v </a:t>
            </a:r>
            <a:r>
              <a:rPr lang="en-US" dirty="0" err="1" smtClean="0"/>
              <a:t>každém</a:t>
            </a:r>
            <a:r>
              <a:rPr lang="en-US" dirty="0" smtClean="0"/>
              <a:t> </a:t>
            </a:r>
            <a:r>
              <a:rPr lang="en-US" dirty="0" err="1" smtClean="0"/>
              <a:t>okamžiku</a:t>
            </a:r>
            <a:endParaRPr lang="en-US" dirty="0" smtClean="0"/>
          </a:p>
          <a:p>
            <a:r>
              <a:rPr lang="en-US" dirty="0" err="1" smtClean="0"/>
              <a:t>Zajištění</a:t>
            </a:r>
            <a:r>
              <a:rPr lang="en-US" dirty="0" smtClean="0"/>
              <a:t> </a:t>
            </a:r>
            <a:r>
              <a:rPr lang="cs-CZ" dirty="0" smtClean="0"/>
              <a:t>fungování dvou režimů: </a:t>
            </a:r>
          </a:p>
          <a:p>
            <a:pPr lvl="1"/>
            <a:r>
              <a:rPr lang="cs-CZ" dirty="0" smtClean="0"/>
              <a:t>Úmyslná kontrola</a:t>
            </a:r>
          </a:p>
          <a:p>
            <a:pPr lvl="1"/>
            <a:r>
              <a:rPr lang="cs-CZ" dirty="0" smtClean="0"/>
              <a:t>Neaktivní režim</a:t>
            </a:r>
            <a:endParaRPr lang="en-US" dirty="0" smtClean="0"/>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Přístup do budoucna: etika</a:t>
            </a:r>
            <a:endParaRPr lang="en-US" dirty="0"/>
          </a:p>
        </p:txBody>
      </p:sp>
      <p:sp>
        <p:nvSpPr>
          <p:cNvPr id="3" name="Zástupný symbol pro obsah 2"/>
          <p:cNvSpPr>
            <a:spLocks noGrp="1"/>
          </p:cNvSpPr>
          <p:nvPr>
            <p:ph idx="1"/>
          </p:nvPr>
        </p:nvSpPr>
        <p:spPr/>
        <p:txBody>
          <a:bodyPr/>
          <a:lstStyle/>
          <a:p>
            <a:r>
              <a:rPr lang="cs-CZ" dirty="0" smtClean="0"/>
              <a:t>Ne-</a:t>
            </a:r>
            <a:r>
              <a:rPr lang="cs-CZ" dirty="0" err="1" smtClean="0"/>
              <a:t>instrumentalizace</a:t>
            </a:r>
            <a:endParaRPr lang="cs-CZ" dirty="0" smtClean="0"/>
          </a:p>
          <a:p>
            <a:r>
              <a:rPr lang="cs-CZ" dirty="0" smtClean="0"/>
              <a:t>Soukromí</a:t>
            </a:r>
          </a:p>
          <a:p>
            <a:r>
              <a:rPr lang="cs-CZ" dirty="0" smtClean="0"/>
              <a:t>Ne-diskriminace</a:t>
            </a:r>
          </a:p>
          <a:p>
            <a:r>
              <a:rPr lang="cs-CZ" dirty="0" smtClean="0"/>
              <a:t>Informovaný souhlas</a:t>
            </a:r>
          </a:p>
          <a:p>
            <a:r>
              <a:rPr lang="cs-CZ" dirty="0" smtClean="0"/>
              <a:t>Princip opatrnosti</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Přístup do budoucna: právo</a:t>
            </a:r>
            <a:endParaRPr lang="en-US" dirty="0"/>
          </a:p>
        </p:txBody>
      </p:sp>
      <p:sp>
        <p:nvSpPr>
          <p:cNvPr id="3" name="Zástupný symbol pro obsah 2"/>
          <p:cNvSpPr>
            <a:spLocks noGrp="1"/>
          </p:cNvSpPr>
          <p:nvPr>
            <p:ph idx="1"/>
          </p:nvPr>
        </p:nvSpPr>
        <p:spPr/>
        <p:txBody>
          <a:bodyPr/>
          <a:lstStyle/>
          <a:p>
            <a:r>
              <a:rPr lang="cs-CZ" dirty="0" smtClean="0"/>
              <a:t>Respekt k právním zásadám</a:t>
            </a:r>
          </a:p>
          <a:p>
            <a:pPr lvl="1"/>
            <a:r>
              <a:rPr lang="cs-CZ" dirty="0" smtClean="0"/>
              <a:t>Zásada tělesné integrity</a:t>
            </a:r>
          </a:p>
          <a:p>
            <a:pPr lvl="1"/>
            <a:r>
              <a:rPr lang="cs-CZ" dirty="0" smtClean="0"/>
              <a:t>Zásada lidské důstojnosti</a:t>
            </a:r>
          </a:p>
          <a:p>
            <a:pPr lvl="1"/>
            <a:r>
              <a:rPr lang="cs-CZ" dirty="0" smtClean="0"/>
              <a:t>Zásada proporcionality</a:t>
            </a:r>
          </a:p>
          <a:p>
            <a:pPr lvl="1"/>
            <a:r>
              <a:rPr lang="cs-CZ" dirty="0" smtClean="0"/>
              <a:t>Zásada opatrnosti</a:t>
            </a:r>
          </a:p>
          <a:p>
            <a:pPr lvl="1"/>
            <a:r>
              <a:rPr lang="cs-CZ" dirty="0" smtClean="0"/>
              <a:t>Zásady pro ochranu osobních údajů: specifický účel, minimální možný objem zpracovávaných dat</a:t>
            </a:r>
          </a:p>
          <a:p>
            <a:pPr lvl="1"/>
            <a:r>
              <a:rPr lang="cs-CZ" dirty="0" smtClean="0"/>
              <a:t>Informovaný souhlas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Přístup do budoucna: právo</a:t>
            </a:r>
            <a:endParaRPr lang="en-US" dirty="0"/>
          </a:p>
        </p:txBody>
      </p:sp>
      <p:sp>
        <p:nvSpPr>
          <p:cNvPr id="3" name="Zástupný symbol pro obsah 2"/>
          <p:cNvSpPr>
            <a:spLocks noGrp="1"/>
          </p:cNvSpPr>
          <p:nvPr>
            <p:ph idx="1"/>
          </p:nvPr>
        </p:nvSpPr>
        <p:spPr/>
        <p:txBody>
          <a:bodyPr/>
          <a:lstStyle/>
          <a:p>
            <a:r>
              <a:rPr lang="cs-CZ" dirty="0" smtClean="0"/>
              <a:t>Zákaz používání BCIs pro veřejné účely!</a:t>
            </a:r>
          </a:p>
          <a:p>
            <a:pPr>
              <a:buNone/>
            </a:pPr>
            <a:endParaRPr lang="cs-CZ" dirty="0" smtClean="0"/>
          </a:p>
          <a:p>
            <a:r>
              <a:rPr lang="cs-CZ" dirty="0" smtClean="0"/>
              <a:t>Právo na to mít tajemství</a:t>
            </a:r>
          </a:p>
          <a:p>
            <a:r>
              <a:rPr lang="cs-CZ" dirty="0" smtClean="0"/>
              <a:t>Právo na to moci se vnitřně adaptovat</a:t>
            </a:r>
          </a:p>
          <a:p>
            <a:r>
              <a:rPr lang="cs-CZ" dirty="0" smtClean="0"/>
              <a:t>Právo bránit se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4302224"/>
          </a:xfrm>
        </p:spPr>
        <p:txBody>
          <a:bodyPr>
            <a:normAutofit/>
          </a:bodyPr>
          <a:lstStyle/>
          <a:p>
            <a:pPr algn="ctr"/>
            <a:endParaRPr lang="en-US" dirty="0"/>
          </a:p>
        </p:txBody>
      </p:sp>
      <p:pic>
        <p:nvPicPr>
          <p:cNvPr id="3" name="Obrázek 2" descr="12909815203_4419c1f6e6_b_4.jpg"/>
          <p:cNvPicPr>
            <a:picLocks noChangeAspect="1"/>
          </p:cNvPicPr>
          <p:nvPr/>
        </p:nvPicPr>
        <p:blipFill>
          <a:blip r:embed="rId2" cstate="print"/>
          <a:stretch>
            <a:fillRect/>
          </a:stretch>
        </p:blipFill>
        <p:spPr>
          <a:xfrm>
            <a:off x="251520" y="476672"/>
            <a:ext cx="4964410" cy="3575717"/>
          </a:xfrm>
          <a:prstGeom prst="rect">
            <a:avLst/>
          </a:prstGeom>
        </p:spPr>
      </p:pic>
      <p:pic>
        <p:nvPicPr>
          <p:cNvPr id="4" name="Obrázek 3" descr="bci-jan-smiles-at-bar-landing-page.jpg"/>
          <p:cNvPicPr>
            <a:picLocks noChangeAspect="1"/>
          </p:cNvPicPr>
          <p:nvPr/>
        </p:nvPicPr>
        <p:blipFill>
          <a:blip r:embed="rId3" cstate="print"/>
          <a:stretch>
            <a:fillRect/>
          </a:stretch>
        </p:blipFill>
        <p:spPr>
          <a:xfrm>
            <a:off x="4239217" y="3573016"/>
            <a:ext cx="4653263" cy="3096344"/>
          </a:xfrm>
          <a:prstGeom prst="rect">
            <a:avLst/>
          </a:prstGeom>
        </p:spPr>
      </p:pic>
      <p:pic>
        <p:nvPicPr>
          <p:cNvPr id="5" name="Obrázek 4" descr="brain-computer-interface-1.jpg"/>
          <p:cNvPicPr>
            <a:picLocks noChangeAspect="1"/>
          </p:cNvPicPr>
          <p:nvPr/>
        </p:nvPicPr>
        <p:blipFill>
          <a:blip r:embed="rId4" cstate="print"/>
          <a:stretch>
            <a:fillRect/>
          </a:stretch>
        </p:blipFill>
        <p:spPr>
          <a:xfrm>
            <a:off x="5082480" y="764704"/>
            <a:ext cx="3810000" cy="2886075"/>
          </a:xfrm>
          <a:prstGeom prst="rect">
            <a:avLst/>
          </a:prstGeom>
        </p:spPr>
      </p:pic>
      <p:pic>
        <p:nvPicPr>
          <p:cNvPr id="6" name="Obrázek 5" descr="BCI.jpg"/>
          <p:cNvPicPr>
            <a:picLocks noChangeAspect="1"/>
          </p:cNvPicPr>
          <p:nvPr/>
        </p:nvPicPr>
        <p:blipFill>
          <a:blip r:embed="rId5" cstate="print"/>
          <a:stretch>
            <a:fillRect/>
          </a:stretch>
        </p:blipFill>
        <p:spPr>
          <a:xfrm>
            <a:off x="179512" y="4000762"/>
            <a:ext cx="4098032" cy="2308558"/>
          </a:xfrm>
          <a:prstGeom prst="rect">
            <a:avLst/>
          </a:prstGeo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3870176"/>
          </a:xfrm>
        </p:spPr>
        <p:txBody>
          <a:bodyPr>
            <a:normAutofit/>
          </a:bodyPr>
          <a:lstStyle/>
          <a:p>
            <a:pPr algn="ctr"/>
            <a:r>
              <a:rPr lang="cs-CZ" dirty="0" smtClean="0"/>
              <a:t>Všeobecný zákaz používání </a:t>
            </a:r>
            <a:br>
              <a:rPr lang="cs-CZ" dirty="0" smtClean="0"/>
            </a:br>
            <a:r>
              <a:rPr lang="cs-CZ" dirty="0" smtClean="0"/>
              <a:t>pro ne-lékařské účely</a:t>
            </a:r>
            <a:br>
              <a:rPr lang="cs-CZ" dirty="0" smtClean="0"/>
            </a:br>
            <a:r>
              <a:rPr lang="cs-CZ" dirty="0" smtClean="0"/>
              <a:t/>
            </a:r>
            <a:br>
              <a:rPr lang="cs-CZ" dirty="0" smtClean="0"/>
            </a:br>
            <a:r>
              <a:rPr lang="cs-CZ" dirty="0" smtClean="0"/>
              <a:t>Jste pro nebo proti?</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tx2"/>
                </a:solidFill>
                <a:effectLst/>
              </a:rPr>
              <a:t>Otázky?</a:t>
            </a:r>
            <a:endParaRPr lang="en-US" dirty="0">
              <a:solidFill>
                <a:schemeClr val="tx2"/>
              </a:solidFill>
              <a:effectLst/>
            </a:endParaRPr>
          </a:p>
        </p:txBody>
      </p:sp>
      <p:sp>
        <p:nvSpPr>
          <p:cNvPr id="3" name="Zástupný symbol pro text 2"/>
          <p:cNvSpPr>
            <a:spLocks noGrp="1"/>
          </p:cNvSpPr>
          <p:nvPr>
            <p:ph type="body" idx="1"/>
          </p:nvPr>
        </p:nvSpPr>
        <p:spPr/>
        <p:txBody>
          <a:bodyPr/>
          <a:lstStyle/>
          <a:p>
            <a:endParaRPr lang="cs-CZ" dirty="0" smtClean="0"/>
          </a:p>
          <a:p>
            <a:r>
              <a:rPr lang="cs-CZ" sz="2400" dirty="0" err="1" smtClean="0"/>
              <a:t>Betty.Krausova</a:t>
            </a:r>
            <a:r>
              <a:rPr lang="en-US" sz="2400" dirty="0" smtClean="0"/>
              <a:t>@</a:t>
            </a:r>
            <a:r>
              <a:rPr lang="cs-CZ" sz="2400" dirty="0" smtClean="0"/>
              <a:t>seznam.</a:t>
            </a:r>
            <a:r>
              <a:rPr lang="cs-CZ" sz="2400" dirty="0" err="1" smtClean="0"/>
              <a:t>cz</a:t>
            </a:r>
            <a:endParaRPr lang="en-US" sz="2400" dirty="0"/>
          </a:p>
        </p:txBody>
      </p:sp>
      <p:pic>
        <p:nvPicPr>
          <p:cNvPr id="4" name="Obrázek 3" descr="logo_PrF_MU.gif"/>
          <p:cNvPicPr>
            <a:picLocks noChangeAspect="1"/>
          </p:cNvPicPr>
          <p:nvPr/>
        </p:nvPicPr>
        <p:blipFill>
          <a:blip r:embed="rId2" cstate="print"/>
          <a:stretch>
            <a:fillRect/>
          </a:stretch>
        </p:blipFill>
        <p:spPr>
          <a:xfrm>
            <a:off x="6660232" y="4427999"/>
            <a:ext cx="2160240" cy="216935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Technologie BCI</a:t>
            </a:r>
            <a:endParaRPr lang="en-US" dirty="0"/>
          </a:p>
        </p:txBody>
      </p:sp>
      <p:sp>
        <p:nvSpPr>
          <p:cNvPr id="3" name="Zástupný symbol pro obsah 2"/>
          <p:cNvSpPr>
            <a:spLocks noGrp="1"/>
          </p:cNvSpPr>
          <p:nvPr>
            <p:ph idx="1"/>
          </p:nvPr>
        </p:nvSpPr>
        <p:spPr/>
        <p:txBody>
          <a:bodyPr>
            <a:normAutofit fontScale="92500"/>
          </a:bodyPr>
          <a:lstStyle/>
          <a:p>
            <a:r>
              <a:rPr lang="en-US" dirty="0" err="1" smtClean="0"/>
              <a:t>Technologie</a:t>
            </a:r>
            <a:r>
              <a:rPr lang="cs-CZ" dirty="0" smtClean="0"/>
              <a:t> z</a:t>
            </a:r>
            <a:r>
              <a:rPr lang="en-US" dirty="0" err="1" smtClean="0"/>
              <a:t>aložen</a:t>
            </a:r>
            <a:r>
              <a:rPr lang="cs-CZ" dirty="0" smtClean="0"/>
              <a:t>á</a:t>
            </a:r>
            <a:r>
              <a:rPr lang="en-US" dirty="0" smtClean="0"/>
              <a:t> </a:t>
            </a:r>
            <a:r>
              <a:rPr lang="en-US" dirty="0" err="1" smtClean="0"/>
              <a:t>na</a:t>
            </a:r>
            <a:r>
              <a:rPr lang="en-US" dirty="0" smtClean="0"/>
              <a:t> </a:t>
            </a:r>
            <a:r>
              <a:rPr lang="en-US" dirty="0" err="1" smtClean="0"/>
              <a:t>sledování</a:t>
            </a:r>
            <a:r>
              <a:rPr lang="en-US" dirty="0" smtClean="0"/>
              <a:t> a </a:t>
            </a:r>
            <a:r>
              <a:rPr lang="en-US" dirty="0" err="1" smtClean="0"/>
              <a:t>transformaci</a:t>
            </a:r>
            <a:r>
              <a:rPr lang="en-US" dirty="0" smtClean="0"/>
              <a:t> </a:t>
            </a:r>
            <a:r>
              <a:rPr lang="en-US" dirty="0" err="1" smtClean="0"/>
              <a:t>elektrofyziologické</a:t>
            </a:r>
            <a:r>
              <a:rPr lang="en-US" dirty="0" smtClean="0"/>
              <a:t> a </a:t>
            </a:r>
            <a:r>
              <a:rPr lang="en-US" dirty="0" err="1" smtClean="0"/>
              <a:t>metabolické</a:t>
            </a:r>
            <a:r>
              <a:rPr lang="en-US" dirty="0" smtClean="0"/>
              <a:t> </a:t>
            </a:r>
            <a:r>
              <a:rPr lang="en-US" dirty="0" err="1" smtClean="0"/>
              <a:t>aktivity</a:t>
            </a:r>
            <a:r>
              <a:rPr lang="en-US" dirty="0" smtClean="0"/>
              <a:t> </a:t>
            </a:r>
            <a:r>
              <a:rPr lang="en-US" dirty="0" err="1" smtClean="0"/>
              <a:t>mozku</a:t>
            </a:r>
            <a:r>
              <a:rPr lang="en-US" dirty="0" smtClean="0"/>
              <a:t>, </a:t>
            </a:r>
            <a:r>
              <a:rPr lang="en-US" dirty="0" err="1" smtClean="0"/>
              <a:t>která</a:t>
            </a:r>
            <a:r>
              <a:rPr lang="en-US" dirty="0" smtClean="0"/>
              <a:t> </a:t>
            </a:r>
            <a:r>
              <a:rPr lang="cs-CZ" dirty="0" smtClean="0"/>
              <a:t>organismu </a:t>
            </a:r>
            <a:r>
              <a:rPr lang="en-US" dirty="0" err="1" smtClean="0"/>
              <a:t>umožňuje</a:t>
            </a:r>
            <a:r>
              <a:rPr lang="en-US" dirty="0" smtClean="0"/>
              <a:t> </a:t>
            </a:r>
            <a:r>
              <a:rPr lang="en-US" dirty="0" err="1" smtClean="0"/>
              <a:t>přímé</a:t>
            </a:r>
            <a:r>
              <a:rPr lang="en-US" dirty="0" smtClean="0"/>
              <a:t> </a:t>
            </a:r>
            <a:r>
              <a:rPr lang="en-US" dirty="0" err="1" smtClean="0"/>
              <a:t>ovládání</a:t>
            </a:r>
            <a:r>
              <a:rPr lang="en-US" dirty="0" smtClean="0"/>
              <a:t> </a:t>
            </a:r>
            <a:r>
              <a:rPr lang="cs-CZ" dirty="0" smtClean="0"/>
              <a:t>uměle vytvořených</a:t>
            </a:r>
            <a:r>
              <a:rPr lang="en-US" dirty="0" smtClean="0"/>
              <a:t> </a:t>
            </a:r>
            <a:r>
              <a:rPr lang="en-US" dirty="0" err="1" smtClean="0"/>
              <a:t>zařízení</a:t>
            </a:r>
            <a:r>
              <a:rPr lang="en-US" dirty="0" smtClean="0"/>
              <a:t> a B2B </a:t>
            </a:r>
            <a:r>
              <a:rPr lang="en-US" dirty="0" err="1" smtClean="0"/>
              <a:t>komunikac</a:t>
            </a:r>
            <a:r>
              <a:rPr lang="cs-CZ" dirty="0" smtClean="0"/>
              <a:t>i</a:t>
            </a:r>
          </a:p>
          <a:p>
            <a:endParaRPr lang="cs-CZ" dirty="0" smtClean="0"/>
          </a:p>
          <a:p>
            <a:r>
              <a:rPr lang="cs-CZ" dirty="0" smtClean="0"/>
              <a:t>Účely:</a:t>
            </a:r>
          </a:p>
          <a:p>
            <a:pPr lvl="1"/>
            <a:r>
              <a:rPr lang="cs-CZ" dirty="0" err="1" smtClean="0"/>
              <a:t>Obnove</a:t>
            </a:r>
            <a:r>
              <a:rPr lang="en-US" dirty="0" err="1" smtClean="0"/>
              <a:t>ní</a:t>
            </a:r>
            <a:r>
              <a:rPr lang="en-US" dirty="0" smtClean="0"/>
              <a:t> </a:t>
            </a:r>
            <a:r>
              <a:rPr lang="en-US" dirty="0" err="1" smtClean="0"/>
              <a:t>kognitivních</a:t>
            </a:r>
            <a:r>
              <a:rPr lang="en-US" dirty="0" smtClean="0"/>
              <a:t> </a:t>
            </a:r>
            <a:r>
              <a:rPr lang="en-US" dirty="0" err="1" smtClean="0"/>
              <a:t>funkcí</a:t>
            </a:r>
            <a:r>
              <a:rPr lang="en-US" dirty="0" smtClean="0"/>
              <a:t> (</a:t>
            </a:r>
            <a:r>
              <a:rPr lang="en-US" dirty="0" err="1" smtClean="0"/>
              <a:t>sluch</a:t>
            </a:r>
            <a:r>
              <a:rPr lang="en-US" dirty="0" smtClean="0"/>
              <a:t>, </a:t>
            </a:r>
            <a:r>
              <a:rPr lang="en-US" dirty="0" err="1" smtClean="0"/>
              <a:t>zrak</a:t>
            </a:r>
            <a:r>
              <a:rPr lang="en-US" dirty="0" smtClean="0"/>
              <a:t>, </a:t>
            </a:r>
            <a:r>
              <a:rPr lang="en-US" dirty="0" err="1" smtClean="0"/>
              <a:t>pohyb</a:t>
            </a:r>
            <a:r>
              <a:rPr lang="en-US" dirty="0" smtClean="0"/>
              <a:t>)</a:t>
            </a:r>
            <a:r>
              <a:rPr lang="cs-CZ" dirty="0" smtClean="0"/>
              <a:t> – včetně nahrazení končetin</a:t>
            </a:r>
            <a:endParaRPr lang="en-US" dirty="0" smtClean="0"/>
          </a:p>
          <a:p>
            <a:pPr lvl="1"/>
            <a:r>
              <a:rPr lang="cs-CZ" dirty="0" smtClean="0"/>
              <a:t>Kontrola okolí</a:t>
            </a:r>
            <a:endParaRPr lang="en-US" dirty="0" smtClean="0"/>
          </a:p>
          <a:p>
            <a:pPr lvl="1"/>
            <a:r>
              <a:rPr lang="en-US" dirty="0" err="1" smtClean="0"/>
              <a:t>Komunikace</a:t>
            </a:r>
            <a:r>
              <a:rPr lang="en-US" dirty="0" smtClean="0"/>
              <a:t> / </a:t>
            </a:r>
            <a:r>
              <a:rPr lang="cs-CZ" dirty="0" err="1" smtClean="0"/>
              <a:t>Autentifikace</a:t>
            </a:r>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Princip fungování BCI</a:t>
            </a:r>
            <a:endParaRPr lang="en-US" dirty="0"/>
          </a:p>
        </p:txBody>
      </p:sp>
      <p:pic>
        <p:nvPicPr>
          <p:cNvPr id="4" name="Zástupný symbol pro obsah 3" descr="BCI_functioning.JPG"/>
          <p:cNvPicPr>
            <a:picLocks noGrp="1" noChangeAspect="1"/>
          </p:cNvPicPr>
          <p:nvPr>
            <p:ph idx="1"/>
          </p:nvPr>
        </p:nvPicPr>
        <p:blipFill>
          <a:blip r:embed="rId2" cstate="print"/>
          <a:srcRect/>
          <a:stretch>
            <a:fillRect/>
          </a:stretch>
        </p:blipFill>
        <p:spPr>
          <a:xfrm>
            <a:off x="539552" y="2492896"/>
            <a:ext cx="5832648" cy="4045624"/>
          </a:xfrm>
        </p:spPr>
      </p:pic>
      <p:sp>
        <p:nvSpPr>
          <p:cNvPr id="5" name="Obdélník 4"/>
          <p:cNvSpPr/>
          <p:nvPr/>
        </p:nvSpPr>
        <p:spPr>
          <a:xfrm>
            <a:off x="6444208" y="2492896"/>
            <a:ext cx="2286000" cy="2031325"/>
          </a:xfrm>
          <a:prstGeom prst="rect">
            <a:avLst/>
          </a:prstGeom>
        </p:spPr>
        <p:txBody>
          <a:bodyPr wrap="square">
            <a:spAutoFit/>
          </a:bodyPr>
          <a:lstStyle/>
          <a:p>
            <a:r>
              <a:rPr lang="cs-CZ" dirty="0" smtClean="0"/>
              <a:t>Zdroj:</a:t>
            </a:r>
          </a:p>
          <a:p>
            <a:r>
              <a:rPr lang="cs-CZ" dirty="0" err="1" smtClean="0"/>
              <a:t>McFarland</a:t>
            </a:r>
            <a:r>
              <a:rPr lang="cs-CZ" dirty="0" smtClean="0"/>
              <a:t>, D. J., </a:t>
            </a:r>
          </a:p>
          <a:p>
            <a:r>
              <a:rPr lang="cs-CZ" dirty="0" err="1" smtClean="0"/>
              <a:t>Wolpaw</a:t>
            </a:r>
            <a:r>
              <a:rPr lang="cs-CZ" dirty="0" smtClean="0"/>
              <a:t>, J. R.</a:t>
            </a:r>
          </a:p>
          <a:p>
            <a:r>
              <a:rPr lang="cs-CZ" dirty="0" err="1" smtClean="0"/>
              <a:t>Brain</a:t>
            </a:r>
            <a:r>
              <a:rPr lang="cs-CZ" dirty="0" smtClean="0"/>
              <a:t>-</a:t>
            </a:r>
            <a:r>
              <a:rPr lang="cs-CZ" dirty="0" err="1" smtClean="0"/>
              <a:t>Computer</a:t>
            </a:r>
            <a:endParaRPr lang="cs-CZ" dirty="0" smtClean="0"/>
          </a:p>
          <a:p>
            <a:r>
              <a:rPr lang="cs-CZ" dirty="0" smtClean="0"/>
              <a:t>Interface </a:t>
            </a:r>
            <a:r>
              <a:rPr lang="cs-CZ" dirty="0" err="1" smtClean="0"/>
              <a:t>Operation</a:t>
            </a:r>
            <a:endParaRPr lang="cs-CZ" dirty="0" smtClean="0"/>
          </a:p>
          <a:p>
            <a:r>
              <a:rPr lang="cs-CZ" dirty="0" err="1" smtClean="0"/>
              <a:t>of</a:t>
            </a:r>
            <a:r>
              <a:rPr lang="cs-CZ" dirty="0" smtClean="0"/>
              <a:t> </a:t>
            </a:r>
            <a:r>
              <a:rPr lang="cs-CZ" dirty="0" err="1" smtClean="0"/>
              <a:t>Robotic</a:t>
            </a:r>
            <a:r>
              <a:rPr lang="cs-CZ" dirty="0" smtClean="0"/>
              <a:t> </a:t>
            </a:r>
            <a:r>
              <a:rPr lang="cs-CZ" dirty="0" err="1" smtClean="0"/>
              <a:t>and</a:t>
            </a:r>
            <a:r>
              <a:rPr lang="cs-CZ" dirty="0" smtClean="0"/>
              <a:t> </a:t>
            </a:r>
          </a:p>
          <a:p>
            <a:r>
              <a:rPr lang="cs-CZ" dirty="0" err="1" smtClean="0"/>
              <a:t>Prosthetic</a:t>
            </a:r>
            <a:r>
              <a:rPr lang="cs-CZ" dirty="0" smtClean="0"/>
              <a:t> </a:t>
            </a:r>
            <a:r>
              <a:rPr lang="cs-CZ" dirty="0" err="1" smtClean="0"/>
              <a:t>Devices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Typy </a:t>
            </a:r>
            <a:r>
              <a:rPr lang="cs-CZ" dirty="0" err="1" smtClean="0"/>
              <a:t>BCIs</a:t>
            </a:r>
            <a:endParaRPr lang="en-US" dirty="0"/>
          </a:p>
        </p:txBody>
      </p:sp>
      <p:sp>
        <p:nvSpPr>
          <p:cNvPr id="3" name="Zástupný symbol pro obsah 2"/>
          <p:cNvSpPr>
            <a:spLocks noGrp="1"/>
          </p:cNvSpPr>
          <p:nvPr>
            <p:ph idx="1"/>
          </p:nvPr>
        </p:nvSpPr>
        <p:spPr/>
        <p:txBody>
          <a:bodyPr/>
          <a:lstStyle/>
          <a:p>
            <a:r>
              <a:rPr lang="en-US" dirty="0" err="1" smtClean="0"/>
              <a:t>Invazivní</a:t>
            </a:r>
            <a:r>
              <a:rPr lang="en-US" dirty="0" smtClean="0"/>
              <a:t> BCI</a:t>
            </a:r>
          </a:p>
          <a:p>
            <a:pPr lvl="1"/>
            <a:r>
              <a:rPr lang="en-US" dirty="0" smtClean="0"/>
              <a:t>Implant</a:t>
            </a:r>
            <a:r>
              <a:rPr lang="cs-CZ" dirty="0" err="1" smtClean="0"/>
              <a:t>ace</a:t>
            </a:r>
            <a:r>
              <a:rPr lang="en-US" dirty="0" smtClean="0"/>
              <a:t> </a:t>
            </a:r>
            <a:r>
              <a:rPr lang="en-US" dirty="0" err="1" smtClean="0"/>
              <a:t>elektrod</a:t>
            </a:r>
            <a:r>
              <a:rPr lang="en-US" dirty="0" smtClean="0"/>
              <a:t> </a:t>
            </a:r>
            <a:r>
              <a:rPr lang="en-US" dirty="0" err="1" smtClean="0"/>
              <a:t>přímo</a:t>
            </a:r>
            <a:r>
              <a:rPr lang="en-US" dirty="0" smtClean="0"/>
              <a:t> </a:t>
            </a:r>
            <a:r>
              <a:rPr lang="cs-CZ" dirty="0" smtClean="0"/>
              <a:t>do</a:t>
            </a:r>
            <a:r>
              <a:rPr lang="en-US" dirty="0" smtClean="0"/>
              <a:t> </a:t>
            </a:r>
            <a:r>
              <a:rPr lang="en-US" dirty="0" err="1" smtClean="0"/>
              <a:t>mozk</a:t>
            </a:r>
            <a:r>
              <a:rPr lang="cs-CZ" dirty="0" smtClean="0"/>
              <a:t>u</a:t>
            </a:r>
            <a:r>
              <a:rPr lang="en-US" dirty="0" smtClean="0"/>
              <a:t> </a:t>
            </a:r>
            <a:r>
              <a:rPr lang="en-US" dirty="0" err="1" smtClean="0"/>
              <a:t>pacienta</a:t>
            </a:r>
            <a:r>
              <a:rPr lang="en-US" dirty="0" smtClean="0"/>
              <a:t> </a:t>
            </a:r>
            <a:r>
              <a:rPr lang="en-US" dirty="0" err="1" smtClean="0"/>
              <a:t>nebo</a:t>
            </a:r>
            <a:r>
              <a:rPr lang="en-US" dirty="0" smtClean="0"/>
              <a:t> </a:t>
            </a:r>
            <a:r>
              <a:rPr lang="en-US" dirty="0" err="1" smtClean="0"/>
              <a:t>implantaci</a:t>
            </a:r>
            <a:r>
              <a:rPr lang="en-US" dirty="0" smtClean="0"/>
              <a:t> </a:t>
            </a:r>
            <a:r>
              <a:rPr lang="en-US" dirty="0" err="1" smtClean="0"/>
              <a:t>čip</a:t>
            </a:r>
            <a:r>
              <a:rPr lang="cs-CZ" dirty="0" smtClean="0"/>
              <a:t>ů</a:t>
            </a:r>
            <a:r>
              <a:rPr lang="en-US" dirty="0" smtClean="0"/>
              <a:t> a </a:t>
            </a:r>
            <a:r>
              <a:rPr lang="cs-CZ" dirty="0" smtClean="0"/>
              <a:t>a jejich propojení s nervovou soustavou</a:t>
            </a:r>
            <a:r>
              <a:rPr lang="en-US" dirty="0" smtClean="0"/>
              <a:t> </a:t>
            </a:r>
            <a:r>
              <a:rPr lang="en-US" dirty="0" err="1" smtClean="0"/>
              <a:t>člověka</a:t>
            </a:r>
            <a:endParaRPr lang="en-US" dirty="0" smtClean="0"/>
          </a:p>
          <a:p>
            <a:r>
              <a:rPr lang="en-US" dirty="0" err="1" smtClean="0"/>
              <a:t>Částečně-invazivní</a:t>
            </a:r>
            <a:r>
              <a:rPr lang="en-US" dirty="0" smtClean="0"/>
              <a:t> BCI</a:t>
            </a:r>
          </a:p>
          <a:p>
            <a:pPr lvl="1"/>
            <a:r>
              <a:rPr lang="en-US" dirty="0" err="1" smtClean="0"/>
              <a:t>Implantované</a:t>
            </a:r>
            <a:r>
              <a:rPr lang="cs-CZ" dirty="0" smtClean="0"/>
              <a:t> propojení, přístroj spočívá vně hlavy</a:t>
            </a:r>
            <a:endParaRPr lang="en-US" dirty="0" smtClean="0"/>
          </a:p>
          <a:p>
            <a:r>
              <a:rPr lang="en-US" dirty="0" smtClean="0"/>
              <a:t>N</a:t>
            </a:r>
            <a:r>
              <a:rPr lang="cs-CZ" dirty="0" smtClean="0"/>
              <a:t>e</a:t>
            </a:r>
            <a:r>
              <a:rPr lang="en-US" dirty="0" smtClean="0"/>
              <a:t>-</a:t>
            </a:r>
            <a:r>
              <a:rPr lang="en-US" dirty="0" err="1" smtClean="0"/>
              <a:t>invazivní</a:t>
            </a:r>
            <a:r>
              <a:rPr lang="en-US" dirty="0" smtClean="0"/>
              <a:t> BCIs</a:t>
            </a:r>
          </a:p>
          <a:p>
            <a:pPr lvl="1"/>
            <a:r>
              <a:rPr lang="cs-CZ" dirty="0" err="1" smtClean="0"/>
              <a:t>Sníma</a:t>
            </a:r>
            <a:r>
              <a:rPr lang="en-US" dirty="0" err="1" smtClean="0"/>
              <a:t>telná</a:t>
            </a:r>
            <a:r>
              <a:rPr lang="en-US" dirty="0" smtClean="0"/>
              <a:t> </a:t>
            </a:r>
            <a:r>
              <a:rPr lang="en-US" dirty="0" err="1" smtClean="0"/>
              <a:t>zařízení</a:t>
            </a:r>
            <a:r>
              <a:rPr lang="en-US" dirty="0" smtClean="0"/>
              <a:t>, </a:t>
            </a:r>
            <a:r>
              <a:rPr lang="en-US" dirty="0" err="1" smtClean="0"/>
              <a:t>které</a:t>
            </a:r>
            <a:r>
              <a:rPr lang="en-US" dirty="0" smtClean="0"/>
              <a:t> </a:t>
            </a:r>
            <a:r>
              <a:rPr lang="en-US" dirty="0" err="1" smtClean="0"/>
              <a:t>sledují</a:t>
            </a:r>
            <a:r>
              <a:rPr lang="en-US" dirty="0" smtClean="0"/>
              <a:t> </a:t>
            </a:r>
            <a:r>
              <a:rPr lang="en-US" dirty="0" err="1" smtClean="0"/>
              <a:t>činnost</a:t>
            </a:r>
            <a:r>
              <a:rPr lang="en-US" dirty="0" smtClean="0"/>
              <a:t> </a:t>
            </a:r>
            <a:r>
              <a:rPr lang="en-US" dirty="0" err="1" smtClean="0"/>
              <a:t>mozku</a:t>
            </a:r>
            <a:r>
              <a:rPr lang="en-US" dirty="0" smtClean="0"/>
              <a:t> a / </a:t>
            </a:r>
            <a:r>
              <a:rPr lang="en-US" dirty="0" err="1" smtClean="0"/>
              <a:t>nebo</a:t>
            </a:r>
            <a:r>
              <a:rPr lang="en-US" dirty="0" smtClean="0"/>
              <a:t> </a:t>
            </a:r>
            <a:r>
              <a:rPr lang="en-US" dirty="0" err="1" smtClean="0"/>
              <a:t>pohyby</a:t>
            </a:r>
            <a:r>
              <a:rPr lang="en-US" dirty="0" smtClean="0"/>
              <a:t> </a:t>
            </a:r>
            <a:r>
              <a:rPr lang="en-US" dirty="0" err="1" smtClean="0"/>
              <a:t>svalů</a:t>
            </a: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Invazivní </a:t>
            </a:r>
            <a:r>
              <a:rPr lang="cs-CZ" dirty="0" err="1" smtClean="0"/>
              <a:t>BCIs</a:t>
            </a:r>
            <a:endParaRPr lang="en-US" dirty="0"/>
          </a:p>
        </p:txBody>
      </p:sp>
      <p:sp>
        <p:nvSpPr>
          <p:cNvPr id="3" name="Zástupný symbol pro obsah 2"/>
          <p:cNvSpPr>
            <a:spLocks noGrp="1"/>
          </p:cNvSpPr>
          <p:nvPr>
            <p:ph idx="1"/>
          </p:nvPr>
        </p:nvSpPr>
        <p:spPr/>
        <p:txBody>
          <a:bodyPr/>
          <a:lstStyle/>
          <a:p>
            <a:r>
              <a:rPr lang="en-US" dirty="0" err="1" smtClean="0"/>
              <a:t>Mozkové</a:t>
            </a:r>
            <a:r>
              <a:rPr lang="en-US" dirty="0" smtClean="0"/>
              <a:t> </a:t>
            </a:r>
            <a:r>
              <a:rPr lang="en-US" dirty="0" err="1" smtClean="0"/>
              <a:t>implantáty</a:t>
            </a:r>
            <a:endParaRPr lang="en-US" dirty="0" smtClean="0"/>
          </a:p>
          <a:p>
            <a:pPr lvl="1"/>
            <a:r>
              <a:rPr lang="en-US" dirty="0" err="1" smtClean="0"/>
              <a:t>Obnova</a:t>
            </a:r>
            <a:r>
              <a:rPr lang="en-US" dirty="0" smtClean="0"/>
              <a:t> </a:t>
            </a:r>
            <a:r>
              <a:rPr lang="en-US" dirty="0" err="1" smtClean="0"/>
              <a:t>sluchu</a:t>
            </a:r>
            <a:r>
              <a:rPr lang="en-US" dirty="0" smtClean="0"/>
              <a:t>, </a:t>
            </a:r>
            <a:r>
              <a:rPr lang="en-US" dirty="0" err="1" smtClean="0"/>
              <a:t>zraku</a:t>
            </a:r>
            <a:r>
              <a:rPr lang="en-US" dirty="0" smtClean="0"/>
              <a:t> a </a:t>
            </a:r>
            <a:r>
              <a:rPr lang="en-US" dirty="0" err="1" smtClean="0"/>
              <a:t>pohybu</a:t>
            </a:r>
            <a:endParaRPr lang="en-US" dirty="0" smtClean="0"/>
          </a:p>
          <a:p>
            <a:pPr lvl="1"/>
            <a:r>
              <a:rPr lang="en-US" dirty="0" err="1" smtClean="0"/>
              <a:t>Přímé</a:t>
            </a:r>
            <a:r>
              <a:rPr lang="en-US" dirty="0" smtClean="0"/>
              <a:t> </a:t>
            </a:r>
            <a:r>
              <a:rPr lang="en-US" dirty="0" err="1" smtClean="0"/>
              <a:t>ovládání</a:t>
            </a:r>
            <a:r>
              <a:rPr lang="en-US" dirty="0" smtClean="0"/>
              <a:t> </a:t>
            </a:r>
            <a:r>
              <a:rPr lang="en-US" dirty="0" err="1" smtClean="0"/>
              <a:t>zařízení</a:t>
            </a:r>
            <a:endParaRPr lang="en-US" dirty="0" smtClean="0"/>
          </a:p>
          <a:p>
            <a:r>
              <a:rPr lang="en-US" dirty="0" err="1" smtClean="0"/>
              <a:t>Čipy</a:t>
            </a:r>
            <a:r>
              <a:rPr lang="en-US" dirty="0" smtClean="0"/>
              <a:t> </a:t>
            </a:r>
            <a:r>
              <a:rPr lang="en-US" dirty="0" err="1" smtClean="0"/>
              <a:t>spojené</a:t>
            </a:r>
            <a:r>
              <a:rPr lang="en-US" dirty="0" smtClean="0"/>
              <a:t> s </a:t>
            </a:r>
            <a:r>
              <a:rPr lang="en-US" dirty="0" err="1" smtClean="0"/>
              <a:t>nervovou</a:t>
            </a:r>
            <a:r>
              <a:rPr lang="en-US" dirty="0" smtClean="0"/>
              <a:t> </a:t>
            </a:r>
            <a:r>
              <a:rPr lang="en-US" dirty="0" err="1" smtClean="0"/>
              <a:t>soustavu</a:t>
            </a:r>
            <a:endParaRPr lang="en-US" dirty="0" smtClean="0"/>
          </a:p>
          <a:p>
            <a:pPr lvl="1"/>
            <a:r>
              <a:rPr lang="en-US" dirty="0" smtClean="0"/>
              <a:t>Prof Kevin Warwick - </a:t>
            </a:r>
            <a:r>
              <a:rPr lang="en-US" dirty="0" err="1" smtClean="0"/>
              <a:t>čip</a:t>
            </a:r>
            <a:r>
              <a:rPr lang="en-US" dirty="0" smtClean="0"/>
              <a:t> </a:t>
            </a:r>
            <a:r>
              <a:rPr lang="en-US" dirty="0" err="1" smtClean="0"/>
              <a:t>propojen</a:t>
            </a:r>
            <a:r>
              <a:rPr lang="cs-CZ" dirty="0" smtClean="0"/>
              <a:t>ý</a:t>
            </a:r>
            <a:r>
              <a:rPr lang="en-US" dirty="0" smtClean="0"/>
              <a:t> s </a:t>
            </a:r>
            <a:r>
              <a:rPr lang="en-US" dirty="0" err="1" smtClean="0"/>
              <a:t>jeho</a:t>
            </a:r>
            <a:r>
              <a:rPr lang="en-US" dirty="0" smtClean="0"/>
              <a:t> </a:t>
            </a:r>
            <a:r>
              <a:rPr lang="en-US" dirty="0" err="1" smtClean="0"/>
              <a:t>nervov</a:t>
            </a:r>
            <a:r>
              <a:rPr lang="cs-CZ" dirty="0" err="1" smtClean="0"/>
              <a:t>ou</a:t>
            </a:r>
            <a:r>
              <a:rPr lang="cs-CZ" dirty="0" smtClean="0"/>
              <a:t> soustavou</a:t>
            </a:r>
            <a:r>
              <a:rPr lang="en-US" dirty="0" smtClean="0"/>
              <a:t> </a:t>
            </a:r>
            <a:r>
              <a:rPr lang="cs-CZ" dirty="0" smtClean="0"/>
              <a:t>pomocí </a:t>
            </a:r>
            <a:r>
              <a:rPr lang="en-US" dirty="0" smtClean="0"/>
              <a:t>100 </a:t>
            </a:r>
            <a:r>
              <a:rPr lang="en-US" dirty="0" err="1" smtClean="0"/>
              <a:t>ele</a:t>
            </a:r>
            <a:r>
              <a:rPr lang="cs-CZ" dirty="0" err="1" smtClean="0"/>
              <a:t>ktrod</a:t>
            </a:r>
            <a:r>
              <a:rPr lang="en-US" dirty="0" smtClean="0"/>
              <a:t>, </a:t>
            </a:r>
            <a:r>
              <a:rPr lang="en-US" dirty="0" err="1" smtClean="0"/>
              <a:t>možnost</a:t>
            </a:r>
            <a:r>
              <a:rPr lang="en-US" dirty="0" smtClean="0"/>
              <a:t> </a:t>
            </a:r>
            <a:r>
              <a:rPr lang="en-US" dirty="0" err="1" smtClean="0"/>
              <a:t>propojení</a:t>
            </a:r>
            <a:r>
              <a:rPr lang="en-US" dirty="0" smtClean="0"/>
              <a:t> </a:t>
            </a:r>
            <a:r>
              <a:rPr lang="en-US" dirty="0" err="1" smtClean="0"/>
              <a:t>přímo</a:t>
            </a:r>
            <a:r>
              <a:rPr lang="en-US" dirty="0" smtClean="0"/>
              <a:t> s </a:t>
            </a:r>
            <a:r>
              <a:rPr lang="en-US" dirty="0" err="1" smtClean="0"/>
              <a:t>počítačem</a:t>
            </a:r>
            <a:r>
              <a:rPr lang="en-US" dirty="0" smtClean="0"/>
              <a:t> </a:t>
            </a:r>
            <a:r>
              <a:rPr lang="en-US" dirty="0" err="1" smtClean="0"/>
              <a:t>nebo</a:t>
            </a:r>
            <a:r>
              <a:rPr lang="en-US" dirty="0" smtClean="0"/>
              <a:t> </a:t>
            </a:r>
            <a:r>
              <a:rPr lang="en-US" dirty="0" err="1" smtClean="0"/>
              <a:t>robotick</a:t>
            </a:r>
            <a:r>
              <a:rPr lang="cs-CZ" dirty="0" err="1" smtClean="0"/>
              <a:t>ým</a:t>
            </a:r>
            <a:r>
              <a:rPr lang="en-US" dirty="0" smtClean="0"/>
              <a:t> ramen</a:t>
            </a:r>
            <a:r>
              <a:rPr lang="cs-CZ" dirty="0" err="1" smtClean="0"/>
              <a:t>em</a:t>
            </a:r>
            <a:r>
              <a:rPr lang="cs-CZ"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Prof. </a:t>
            </a:r>
            <a:r>
              <a:rPr lang="cs-CZ" dirty="0" err="1" smtClean="0"/>
              <a:t>Kevin</a:t>
            </a:r>
            <a:r>
              <a:rPr lang="cs-CZ" dirty="0" smtClean="0"/>
              <a:t> </a:t>
            </a:r>
            <a:r>
              <a:rPr lang="cs-CZ" dirty="0" err="1" smtClean="0"/>
              <a:t>Warwick</a:t>
            </a:r>
            <a:endParaRPr lang="en-US" dirty="0"/>
          </a:p>
        </p:txBody>
      </p:sp>
      <p:pic>
        <p:nvPicPr>
          <p:cNvPr id="4" name="Zástupný symbol pro obsah 3" descr="warwick_implant.jpg"/>
          <p:cNvPicPr>
            <a:picLocks noGrp="1" noChangeAspect="1"/>
          </p:cNvPicPr>
          <p:nvPr>
            <p:ph idx="1"/>
          </p:nvPr>
        </p:nvPicPr>
        <p:blipFill>
          <a:blip r:embed="rId2" cstate="print"/>
          <a:srcRect/>
          <a:stretch>
            <a:fillRect/>
          </a:stretch>
        </p:blipFill>
        <p:spPr bwMode="auto">
          <a:xfrm>
            <a:off x="1644650" y="2519363"/>
            <a:ext cx="5854700" cy="378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istický">
  <a:themeElements>
    <a:clrScheme name="Vlastní 1">
      <a:dk1>
        <a:srgbClr val="000000"/>
      </a:dk1>
      <a:lt1>
        <a:srgbClr val="FFFFFF"/>
      </a:lt1>
      <a:dk2>
        <a:srgbClr val="900000"/>
      </a:dk2>
      <a:lt2>
        <a:srgbClr val="D8D8D8"/>
      </a:lt2>
      <a:accent1>
        <a:srgbClr val="452E1E"/>
      </a:accent1>
      <a:accent2>
        <a:srgbClr val="FF7F7F"/>
      </a:accent2>
      <a:accent3>
        <a:srgbClr val="FFBFBF"/>
      </a:accent3>
      <a:accent4>
        <a:srgbClr val="C69B7D"/>
      </a:accent4>
      <a:accent5>
        <a:srgbClr val="8B5D3D"/>
      </a:accent5>
      <a:accent6>
        <a:srgbClr val="5C92B5"/>
      </a:accent6>
      <a:hlink>
        <a:srgbClr val="67AFBD"/>
      </a:hlink>
      <a:folHlink>
        <a:srgbClr val="68452D"/>
      </a:folHlink>
    </a:clrScheme>
    <a:fontScheme name="Vlastní 1">
      <a:majorFont>
        <a:latin typeface="Verdana"/>
        <a:ea typeface=""/>
        <a:cs typeface=""/>
      </a:majorFont>
      <a:minorFont>
        <a:latin typeface="Tahoma"/>
        <a:ea typeface=""/>
        <a:cs typeface=""/>
      </a:minorFont>
    </a:fontScheme>
    <a:fmtScheme name="Urbanistický">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2389</TotalTime>
  <Words>933</Words>
  <Application>Microsoft Office PowerPoint</Application>
  <PresentationFormat>Předvádění na obrazovce (4:3)</PresentationFormat>
  <Paragraphs>202</Paragraphs>
  <Slides>41</Slides>
  <Notes>0</Notes>
  <HiddenSlides>0</HiddenSlides>
  <MMClips>0</MMClips>
  <ScaleCrop>false</ScaleCrop>
  <HeadingPairs>
    <vt:vector size="4" baseType="variant">
      <vt:variant>
        <vt:lpstr>Motiv</vt:lpstr>
      </vt:variant>
      <vt:variant>
        <vt:i4>1</vt:i4>
      </vt:variant>
      <vt:variant>
        <vt:lpstr>Nadpisy snímků</vt:lpstr>
      </vt:variant>
      <vt:variant>
        <vt:i4>41</vt:i4>
      </vt:variant>
    </vt:vector>
  </HeadingPairs>
  <TitlesOfParts>
    <vt:vector size="42" baseType="lpstr">
      <vt:lpstr>Urbanistický</vt:lpstr>
      <vt:lpstr>Brain-computer interfaces a aplikovatelné právo  </vt:lpstr>
      <vt:lpstr>„Humanity looks to me like  a magnificent beginning but not the final word.“      Freeman Dyson </vt:lpstr>
      <vt:lpstr> Brain-Computer Interfaces (BCI)  Rozhraní mezi organickými nervovými soustavami  a počítači</vt:lpstr>
      <vt:lpstr>Snímek 4</vt:lpstr>
      <vt:lpstr>Technologie BCI</vt:lpstr>
      <vt:lpstr>Princip fungování BCI</vt:lpstr>
      <vt:lpstr>Typy BCIs</vt:lpstr>
      <vt:lpstr>Invazivní BCIs</vt:lpstr>
      <vt:lpstr>Prof. Kevin Warwick</vt:lpstr>
      <vt:lpstr>Kevin a Irena Warwick</vt:lpstr>
      <vt:lpstr>Neinvazivní BCIs</vt:lpstr>
      <vt:lpstr>Vývoj pro armádní účely</vt:lpstr>
      <vt:lpstr>BCIs v praxi</vt:lpstr>
      <vt:lpstr>BCIs v praxi</vt:lpstr>
      <vt:lpstr>Výzkum v rámci EU</vt:lpstr>
      <vt:lpstr>Potenciál BCIs</vt:lpstr>
      <vt:lpstr>       Etické a právní otázky</vt:lpstr>
      <vt:lpstr>       Současný právní rámec</vt:lpstr>
      <vt:lpstr>Právní rámec</vt:lpstr>
      <vt:lpstr>Právní rámec II.</vt:lpstr>
      <vt:lpstr>Zdravotnický prostředek §2/1</vt:lpstr>
      <vt:lpstr>Aktivní implantabilní prostředky</vt:lpstr>
      <vt:lpstr>Požadavky na AIZP - obecně</vt:lpstr>
      <vt:lpstr>Požadavky na AIZP - design</vt:lpstr>
      <vt:lpstr>       Teoretické otázky</vt:lpstr>
      <vt:lpstr>Etické otázky</vt:lpstr>
      <vt:lpstr>Právní otázky</vt:lpstr>
      <vt:lpstr>Souhlas a tělesná integrita</vt:lpstr>
      <vt:lpstr>Právo na sebeurčení</vt:lpstr>
      <vt:lpstr>Transhumanismus : H+ </vt:lpstr>
      <vt:lpstr> </vt:lpstr>
      <vt:lpstr>Ochrana identity člověka</vt:lpstr>
      <vt:lpstr>BCI a identita člověka</vt:lpstr>
      <vt:lpstr>Použití BCIs k osobnímu rozvoji</vt:lpstr>
      <vt:lpstr>Hrozby</vt:lpstr>
      <vt:lpstr>Současný přístup odborníků</vt:lpstr>
      <vt:lpstr>Přístup do budoucna: etika</vt:lpstr>
      <vt:lpstr>Přístup do budoucna: právo</vt:lpstr>
      <vt:lpstr>Přístup do budoucna: právo</vt:lpstr>
      <vt:lpstr>Všeobecný zákaz používání  pro ne-lékařské účely  Jste pro nebo proti?</vt:lpstr>
      <vt:lpstr>Otázky?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regulace  výzkumu na lidech</dc:title>
  <dc:creator>Betty Krausova</dc:creator>
  <cp:lastModifiedBy>Alzbeta Krausova</cp:lastModifiedBy>
  <cp:revision>62</cp:revision>
  <dcterms:created xsi:type="dcterms:W3CDTF">2011-03-21T09:14:06Z</dcterms:created>
  <dcterms:modified xsi:type="dcterms:W3CDTF">2015-04-07T16:11:50Z</dcterms:modified>
</cp:coreProperties>
</file>