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0" r:id="rId2"/>
    <p:sldId id="281" r:id="rId3"/>
    <p:sldId id="282" r:id="rId4"/>
    <p:sldId id="284" r:id="rId5"/>
    <p:sldId id="285" r:id="rId6"/>
    <p:sldId id="286" r:id="rId7"/>
    <p:sldId id="287" r:id="rId8"/>
    <p:sldId id="288" r:id="rId9"/>
    <p:sldId id="28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CF1F724-4AF7-46D4-A0ED-C65A16A5AC7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5720680"/>
          </a:xfrm>
        </p:spPr>
        <p:txBody>
          <a:bodyPr/>
          <a:lstStyle/>
          <a:p>
            <a:r>
              <a:rPr lang="cs-CZ" sz="4800" dirty="0" smtClean="0"/>
              <a:t>Problematika mezinárodní spolupráce (pomoci)</a:t>
            </a:r>
            <a:br>
              <a:rPr lang="cs-CZ" sz="4800" dirty="0" smtClean="0"/>
            </a:br>
            <a:r>
              <a:rPr lang="cs-CZ" sz="4800" dirty="0"/>
              <a:t/>
            </a:r>
            <a:br>
              <a:rPr lang="cs-CZ" sz="4800" dirty="0"/>
            </a:b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Dana </a:t>
            </a:r>
            <a:r>
              <a:rPr lang="cs-CZ" sz="2800" dirty="0" err="1"/>
              <a:t>Šramková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6324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7030A0"/>
                </a:solidFill>
              </a:rPr>
              <a:t>MEZINÁRODNÍ SPOLUPRÁCE PŘI SPRÁVĚ </a:t>
            </a:r>
            <a:r>
              <a:rPr lang="cs-CZ" dirty="0" smtClean="0">
                <a:solidFill>
                  <a:srgbClr val="7030A0"/>
                </a:solidFill>
              </a:rPr>
              <a:t>DANÍ </a:t>
            </a:r>
            <a:r>
              <a:rPr lang="cs-CZ" dirty="0" smtClean="0">
                <a:solidFill>
                  <a:srgbClr val="0070C0"/>
                </a:solidFill>
              </a:rPr>
              <a:t>a vymáhání </a:t>
            </a:r>
            <a:r>
              <a:rPr lang="cs-CZ" dirty="0" err="1" smtClean="0">
                <a:solidFill>
                  <a:srgbClr val="0070C0"/>
                </a:solidFill>
              </a:rPr>
              <a:t>fin</a:t>
            </a:r>
            <a:r>
              <a:rPr lang="cs-CZ" dirty="0" smtClean="0">
                <a:solidFill>
                  <a:srgbClr val="0070C0"/>
                </a:solidFill>
              </a:rPr>
              <a:t>. pohledávek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Základní právní úprava: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7030A0"/>
                </a:solidFill>
              </a:rPr>
              <a:t>Zákon </a:t>
            </a:r>
            <a:r>
              <a:rPr lang="cs-CZ" dirty="0">
                <a:solidFill>
                  <a:srgbClr val="7030A0"/>
                </a:solidFill>
              </a:rPr>
              <a:t>č. 164/2013 Sb</a:t>
            </a:r>
            <a:r>
              <a:rPr lang="cs-CZ" dirty="0" smtClean="0">
                <a:solidFill>
                  <a:srgbClr val="7030A0"/>
                </a:solidFill>
              </a:rPr>
              <a:t>., o </a:t>
            </a:r>
            <a:r>
              <a:rPr lang="cs-CZ" dirty="0">
                <a:solidFill>
                  <a:srgbClr val="7030A0"/>
                </a:solidFill>
              </a:rPr>
              <a:t>mezinárodní spolupráci při správě daní </a:t>
            </a:r>
            <a:r>
              <a:rPr lang="cs-CZ" dirty="0"/>
              <a:t>a o změně dalších souvisejících </a:t>
            </a:r>
            <a:r>
              <a:rPr lang="cs-CZ" dirty="0" smtClean="0"/>
              <a:t>zákonů</a:t>
            </a:r>
          </a:p>
          <a:p>
            <a:pPr marL="800100" lvl="1" indent="-342900"/>
            <a:r>
              <a:rPr lang="cs-CZ" dirty="0"/>
              <a:t>Nahradil </a:t>
            </a:r>
            <a:r>
              <a:rPr lang="cs-CZ" dirty="0" smtClean="0"/>
              <a:t>zákon č. 253/2000 </a:t>
            </a:r>
            <a:r>
              <a:rPr lang="cs-CZ" dirty="0"/>
              <a:t>Sb</a:t>
            </a:r>
            <a:r>
              <a:rPr lang="cs-CZ" dirty="0" smtClean="0"/>
              <a:t>., o </a:t>
            </a:r>
            <a:r>
              <a:rPr lang="cs-CZ" dirty="0"/>
              <a:t>mezinárodní pomoci při správě daní a o změně zákona č. 531/1990 Sb., o územních finančních orgánech, ve znění pozdějších </a:t>
            </a:r>
            <a:r>
              <a:rPr lang="cs-CZ" dirty="0" smtClean="0"/>
              <a:t>předpisů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70C0"/>
                </a:solidFill>
              </a:rPr>
              <a:t>Zákon č. </a:t>
            </a:r>
            <a:r>
              <a:rPr lang="cs-CZ" dirty="0" smtClean="0">
                <a:solidFill>
                  <a:srgbClr val="0070C0"/>
                </a:solidFill>
              </a:rPr>
              <a:t>471/2011 </a:t>
            </a:r>
            <a:r>
              <a:rPr lang="cs-CZ" dirty="0">
                <a:solidFill>
                  <a:srgbClr val="0070C0"/>
                </a:solidFill>
              </a:rPr>
              <a:t>Sb., o mezinárodní </a:t>
            </a:r>
            <a:r>
              <a:rPr lang="cs-CZ" dirty="0" smtClean="0">
                <a:solidFill>
                  <a:srgbClr val="0070C0"/>
                </a:solidFill>
              </a:rPr>
              <a:t>pomoci při vymáhání některých finančních pohledávek</a:t>
            </a:r>
          </a:p>
          <a:p>
            <a:pPr marL="800100" lvl="1" indent="-342900"/>
            <a:r>
              <a:rPr lang="cs-CZ" dirty="0"/>
              <a:t>Nahradil </a:t>
            </a:r>
            <a:r>
              <a:rPr lang="cs-CZ" dirty="0" smtClean="0"/>
              <a:t>zákon </a:t>
            </a:r>
            <a:r>
              <a:rPr lang="cs-CZ" dirty="0"/>
              <a:t>č. </a:t>
            </a:r>
            <a:r>
              <a:rPr lang="cs-CZ" dirty="0" smtClean="0"/>
              <a:t>194/2004 (dříve zákon č. 252/2000 Sb.)</a:t>
            </a:r>
          </a:p>
          <a:p>
            <a:pPr marL="800100" lvl="1" indent="-342900"/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7030A0"/>
                </a:solidFill>
              </a:rPr>
              <a:t>Směrnice </a:t>
            </a:r>
            <a:r>
              <a:rPr lang="cs-CZ" dirty="0">
                <a:solidFill>
                  <a:srgbClr val="7030A0"/>
                </a:solidFill>
              </a:rPr>
              <a:t>Rady 2011/16/EU ze dne 15. února 2011 o správní spolupráci v oblasti daní a o zrušení směrnice 77/799/EHS</a:t>
            </a:r>
            <a:r>
              <a:rPr lang="cs-CZ" dirty="0" smtClean="0">
                <a:solidFill>
                  <a:srgbClr val="7030A0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70C0"/>
                </a:solidFill>
              </a:rPr>
              <a:t>Směrnice Rady</a:t>
            </a:r>
            <a:r>
              <a:rPr lang="cs-CZ" dirty="0"/>
              <a:t> 2010/24/EU ze dne 16. března </a:t>
            </a:r>
            <a:r>
              <a:rPr lang="cs-CZ" dirty="0">
                <a:solidFill>
                  <a:srgbClr val="0070C0"/>
                </a:solidFill>
              </a:rPr>
              <a:t>2010 o vzájemné pomoci při vymáhání pohledávek vyplývajících z daní, poplatků, cel a jiných opatření</a:t>
            </a:r>
            <a:endParaRPr lang="cs-CZ" dirty="0" smtClean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648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7030A0"/>
                </a:solidFill>
              </a:rPr>
              <a:t>MEZINÁRODNÍ SPOLUPRÁCE PŘI SPRÁVĚ </a:t>
            </a:r>
            <a:r>
              <a:rPr lang="cs-CZ" dirty="0" smtClean="0">
                <a:solidFill>
                  <a:srgbClr val="7030A0"/>
                </a:solidFill>
              </a:rPr>
              <a:t>DANÍ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7620000" cy="4373563"/>
          </a:xfrm>
        </p:spPr>
        <p:txBody>
          <a:bodyPr>
            <a:normAutofit/>
          </a:bodyPr>
          <a:lstStyle/>
          <a:p>
            <a:r>
              <a:rPr lang="cs-CZ" dirty="0" smtClean="0"/>
              <a:t>Poskytuje se nebo </a:t>
            </a:r>
            <a:r>
              <a:rPr lang="cs-CZ" dirty="0"/>
              <a:t>přijímá ve </a:t>
            </a:r>
            <a:r>
              <a:rPr lang="cs-CZ" dirty="0" smtClean="0"/>
              <a:t>formě:</a:t>
            </a:r>
          </a:p>
          <a:p>
            <a:endParaRPr lang="cs-CZ" dirty="0"/>
          </a:p>
          <a:p>
            <a:r>
              <a:rPr lang="cs-CZ" b="0" dirty="0"/>
              <a:t>a) výměny informací na žádost,</a:t>
            </a:r>
          </a:p>
          <a:p>
            <a:r>
              <a:rPr lang="cs-CZ" b="0" dirty="0"/>
              <a:t>b) automatické výměny informací,</a:t>
            </a:r>
          </a:p>
          <a:p>
            <a:r>
              <a:rPr lang="cs-CZ" b="0" dirty="0"/>
              <a:t>c) výměny informací z vlastního podnětu,</a:t>
            </a:r>
          </a:p>
          <a:p>
            <a:r>
              <a:rPr lang="cs-CZ" b="0" dirty="0"/>
              <a:t>d) doručování písemností,</a:t>
            </a:r>
          </a:p>
          <a:p>
            <a:r>
              <a:rPr lang="cs-CZ" b="0" dirty="0"/>
              <a:t>e) účasti při úkonech, dílčích řízeních nebo jiných postupech správce daně, nebo</a:t>
            </a:r>
          </a:p>
          <a:p>
            <a:r>
              <a:rPr lang="cs-CZ" b="0" dirty="0"/>
              <a:t>f) provádění souběžných daňových kontrol.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988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7030A0"/>
                </a:solidFill>
              </a:rPr>
              <a:t>MEZINÁRODNÍ SPOLUPRÁCE PŘI SPRÁVĚ </a:t>
            </a:r>
            <a:r>
              <a:rPr lang="cs-CZ" dirty="0" smtClean="0">
                <a:solidFill>
                  <a:srgbClr val="7030A0"/>
                </a:solidFill>
              </a:rPr>
              <a:t>DANÍ - </a:t>
            </a:r>
            <a:r>
              <a:rPr lang="cs-CZ" dirty="0" smtClean="0">
                <a:solidFill>
                  <a:srgbClr val="00B050"/>
                </a:solidFill>
              </a:rPr>
              <a:t>ano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136904" cy="4373563"/>
          </a:xfrm>
        </p:spPr>
        <p:txBody>
          <a:bodyPr>
            <a:noAutofit/>
          </a:bodyPr>
          <a:lstStyle/>
          <a:p>
            <a:r>
              <a:rPr lang="cs-CZ" sz="1600" dirty="0" smtClean="0"/>
              <a:t>Spolupráce se vztahuje na:</a:t>
            </a:r>
          </a:p>
          <a:p>
            <a:endParaRPr lang="cs-CZ" sz="1600" dirty="0"/>
          </a:p>
          <a:p>
            <a:r>
              <a:rPr lang="cs-CZ" sz="1600" b="0" dirty="0" smtClean="0"/>
              <a:t>a</a:t>
            </a:r>
            <a:r>
              <a:rPr lang="cs-CZ" sz="1600" b="0" dirty="0"/>
              <a:t>) </a:t>
            </a:r>
            <a:r>
              <a:rPr lang="cs-CZ" sz="1600" b="0" dirty="0"/>
              <a:t>daň z příjmů fyzických osob,</a:t>
            </a:r>
          </a:p>
          <a:p>
            <a:r>
              <a:rPr lang="cs-CZ" sz="1600" b="0" dirty="0" smtClean="0"/>
              <a:t>b</a:t>
            </a:r>
            <a:r>
              <a:rPr lang="cs-CZ" sz="1600" b="0" dirty="0"/>
              <a:t>) daň z příjmů právnických osob,</a:t>
            </a:r>
          </a:p>
          <a:p>
            <a:r>
              <a:rPr lang="cs-CZ" sz="1600" b="0" dirty="0" smtClean="0"/>
              <a:t>c</a:t>
            </a:r>
            <a:r>
              <a:rPr lang="cs-CZ" sz="1600" b="0" dirty="0"/>
              <a:t>) daň z nemovitých věcí,</a:t>
            </a:r>
          </a:p>
          <a:p>
            <a:r>
              <a:rPr lang="cs-CZ" sz="1600" b="0" dirty="0" smtClean="0"/>
              <a:t>d</a:t>
            </a:r>
            <a:r>
              <a:rPr lang="cs-CZ" sz="1600" b="0" dirty="0"/>
              <a:t>) daň z nabytí nemovitých věcí,</a:t>
            </a:r>
          </a:p>
          <a:p>
            <a:r>
              <a:rPr lang="cs-CZ" sz="1600" b="0" dirty="0" smtClean="0"/>
              <a:t>e</a:t>
            </a:r>
            <a:r>
              <a:rPr lang="cs-CZ" sz="1600" b="0" dirty="0"/>
              <a:t>) silniční daň,</a:t>
            </a:r>
          </a:p>
          <a:p>
            <a:r>
              <a:rPr lang="cs-CZ" sz="1600" b="0" dirty="0" smtClean="0"/>
              <a:t>f</a:t>
            </a:r>
            <a:r>
              <a:rPr lang="cs-CZ" sz="1600" b="0" dirty="0"/>
              <a:t>) místní poplatek,</a:t>
            </a:r>
          </a:p>
          <a:p>
            <a:r>
              <a:rPr lang="cs-CZ" sz="1600" b="0" dirty="0" smtClean="0"/>
              <a:t>g</a:t>
            </a:r>
            <a:r>
              <a:rPr lang="cs-CZ" sz="1600" b="0" dirty="0"/>
              <a:t>) peněžité plnění obdobného charakteru jako peněžité plnění podle písmen a) </a:t>
            </a:r>
            <a:r>
              <a:rPr lang="cs-CZ" sz="1600" b="0" dirty="0" smtClean="0"/>
              <a:t>až f</a:t>
            </a:r>
            <a:r>
              <a:rPr lang="cs-CZ" sz="1600" b="0" dirty="0"/>
              <a:t>) uložené jiným členským státem nebo jeho územním nebo správním celkem, </a:t>
            </a:r>
            <a:r>
              <a:rPr lang="cs-CZ" sz="1600" b="0" dirty="0" smtClean="0"/>
              <a:t>nebo </a:t>
            </a:r>
            <a:endParaRPr lang="cs-CZ" sz="1600" b="0" dirty="0"/>
          </a:p>
          <a:p>
            <a:r>
              <a:rPr lang="cs-CZ" sz="1600" b="0" dirty="0"/>
              <a:t>h) peněžité plnění stanovené mezinárodní smlouvou s výjimkou povinných příspěvků na sociální pojištění.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22733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7030A0"/>
                </a:solidFill>
              </a:rPr>
              <a:t>MEZINÁRODNÍ SPOLUPRÁCE PŘI SPRÁVĚ </a:t>
            </a:r>
            <a:r>
              <a:rPr lang="cs-CZ" dirty="0" smtClean="0">
                <a:solidFill>
                  <a:srgbClr val="7030A0"/>
                </a:solidFill>
              </a:rPr>
              <a:t>DANÍ - </a:t>
            </a:r>
            <a:r>
              <a:rPr lang="cs-CZ" dirty="0" smtClean="0"/>
              <a:t>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7620000" cy="4373563"/>
          </a:xfrm>
        </p:spPr>
        <p:txBody>
          <a:bodyPr>
            <a:normAutofit/>
          </a:bodyPr>
          <a:lstStyle/>
          <a:p>
            <a:r>
              <a:rPr lang="cs-CZ" dirty="0" smtClean="0"/>
              <a:t>Spolupráce se nevztahuje na oblasti:</a:t>
            </a:r>
          </a:p>
          <a:p>
            <a:endParaRPr lang="cs-CZ" dirty="0"/>
          </a:p>
          <a:p>
            <a:r>
              <a:rPr lang="cs-CZ" b="0" dirty="0"/>
              <a:t>a) vzájemné pomoci mezi příslušnými státy v trestních věcech,</a:t>
            </a:r>
          </a:p>
          <a:p>
            <a:r>
              <a:rPr lang="cs-CZ" b="0" dirty="0"/>
              <a:t>b) mezinárodní pomoci při vymáhání některých finančních </a:t>
            </a:r>
            <a:r>
              <a:rPr lang="cs-CZ" b="0" dirty="0" smtClean="0"/>
              <a:t>pohledávek (</a:t>
            </a:r>
            <a:r>
              <a:rPr lang="cs-CZ" b="0" dirty="0" smtClean="0">
                <a:solidFill>
                  <a:srgbClr val="0070C0"/>
                </a:solidFill>
              </a:rPr>
              <a:t>viz samostatná úprava</a:t>
            </a:r>
            <a:r>
              <a:rPr lang="cs-CZ" b="0" dirty="0" smtClean="0"/>
              <a:t>), </a:t>
            </a:r>
            <a:r>
              <a:rPr lang="cs-CZ" b="0" dirty="0"/>
              <a:t>nebo</a:t>
            </a:r>
          </a:p>
          <a:p>
            <a:r>
              <a:rPr lang="cs-CZ" b="0" dirty="0"/>
              <a:t>c) zdaňování příjmu úrokového charakteru, pokud je postup upraven jiným právním předpisem.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373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7030A0"/>
                </a:solidFill>
              </a:rPr>
              <a:t>MEZINÁRODNÍ SPOLUPRÁCE PŘI SPRÁVĚ </a:t>
            </a:r>
            <a:r>
              <a:rPr lang="cs-CZ" dirty="0" smtClean="0">
                <a:solidFill>
                  <a:srgbClr val="7030A0"/>
                </a:solidFill>
              </a:rPr>
              <a:t>DANÍ - </a:t>
            </a:r>
            <a:r>
              <a:rPr lang="cs-CZ" dirty="0" smtClean="0"/>
              <a:t>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7620000" cy="43735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Lze odmítnout poskytnutí </a:t>
            </a:r>
            <a:r>
              <a:rPr lang="cs-CZ" dirty="0"/>
              <a:t>mezinárodní </a:t>
            </a:r>
            <a:r>
              <a:rPr lang="cs-CZ" dirty="0" smtClean="0"/>
              <a:t>spolupráce:</a:t>
            </a:r>
          </a:p>
          <a:p>
            <a:r>
              <a:rPr lang="cs-CZ" b="0" dirty="0" smtClean="0"/>
              <a:t>která </a:t>
            </a:r>
            <a:r>
              <a:rPr lang="cs-CZ" b="0" dirty="0"/>
              <a:t>by porušila ochranu obchodního tajemství nebo zákonem uloženou nebo zákonem uznanou povinnost mlčenlivosti, anebo pokud by poskytnutí informací mohlo ohrozit veřejný pořádek nebo bezpečnost České </a:t>
            </a:r>
            <a:r>
              <a:rPr lang="cs-CZ" b="0" dirty="0" smtClean="0"/>
              <a:t>republiky,</a:t>
            </a:r>
          </a:p>
          <a:p>
            <a:r>
              <a:rPr lang="cs-CZ" b="0" dirty="0" smtClean="0"/>
              <a:t>ale</a:t>
            </a:r>
            <a:endParaRPr lang="cs-CZ" b="0" dirty="0"/>
          </a:p>
          <a:p>
            <a:r>
              <a:rPr lang="cs-CZ" b="0" dirty="0"/>
              <a:t>d</a:t>
            </a:r>
            <a:r>
              <a:rPr lang="cs-CZ" b="0" dirty="0" smtClean="0"/>
              <a:t>ůvodem </a:t>
            </a:r>
            <a:r>
              <a:rPr lang="cs-CZ" b="0" dirty="0"/>
              <a:t>k </a:t>
            </a:r>
            <a:r>
              <a:rPr lang="cs-CZ" b="0" dirty="0" smtClean="0"/>
              <a:t>takovému odmítnutí </a:t>
            </a:r>
            <a:r>
              <a:rPr lang="cs-CZ" b="0" dirty="0"/>
              <a:t>poskytnutí mezinárodní spolupráce </a:t>
            </a:r>
            <a:r>
              <a:rPr lang="cs-CZ" b="0" dirty="0" smtClean="0"/>
              <a:t>nemůže </a:t>
            </a:r>
            <a:r>
              <a:rPr lang="cs-CZ" b="0" dirty="0"/>
              <a:t>být pouze skutečnost, že požadované informace</a:t>
            </a:r>
          </a:p>
          <a:p>
            <a:pPr lvl="1"/>
            <a:r>
              <a:rPr lang="cs-CZ" b="0" dirty="0" smtClean="0"/>
              <a:t>má </a:t>
            </a:r>
            <a:r>
              <a:rPr lang="cs-CZ" b="0" dirty="0"/>
              <a:t>výhradně k dispozici banka nebo jiná finanční instituce,</a:t>
            </a:r>
          </a:p>
          <a:p>
            <a:pPr lvl="1"/>
            <a:r>
              <a:rPr lang="cs-CZ" b="0" dirty="0" smtClean="0"/>
              <a:t>má </a:t>
            </a:r>
            <a:r>
              <a:rPr lang="cs-CZ" b="0" dirty="0"/>
              <a:t>výhradně k dispozici osoba jednající jménem nebo na účet osoby, které se poskytnutí informací týká, nebo</a:t>
            </a:r>
          </a:p>
          <a:p>
            <a:pPr lvl="1"/>
            <a:r>
              <a:rPr lang="cs-CZ" b="0" dirty="0" smtClean="0"/>
              <a:t>se </a:t>
            </a:r>
            <a:r>
              <a:rPr lang="cs-CZ" b="0" dirty="0"/>
              <a:t>týkají vlastnických podílů.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750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MEZINÁRODNÍ SPOLUPRÁCE PŘI </a:t>
            </a:r>
            <a:r>
              <a:rPr lang="cs-CZ" dirty="0" smtClean="0">
                <a:solidFill>
                  <a:srgbClr val="0070C0"/>
                </a:solidFill>
              </a:rPr>
              <a:t>vymáhání </a:t>
            </a:r>
            <a:r>
              <a:rPr lang="cs-CZ" dirty="0" err="1" smtClean="0">
                <a:solidFill>
                  <a:srgbClr val="0070C0"/>
                </a:solidFill>
              </a:rPr>
              <a:t>fin</a:t>
            </a:r>
            <a:r>
              <a:rPr lang="cs-CZ" dirty="0" smtClean="0">
                <a:solidFill>
                  <a:srgbClr val="0070C0"/>
                </a:solidFill>
              </a:rPr>
              <a:t>. pohledávek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Prováděním mezinárodní pomoci se </a:t>
            </a:r>
            <a:r>
              <a:rPr lang="cs-CZ" dirty="0" smtClean="0"/>
              <a:t>rozumí </a:t>
            </a:r>
            <a:r>
              <a:rPr lang="cs-CZ" dirty="0"/>
              <a:t>poskytování nebo dožadování mezinárodní pomoci </a:t>
            </a:r>
            <a:r>
              <a:rPr lang="cs-CZ" dirty="0" smtClean="0"/>
              <a:t>při:</a:t>
            </a:r>
          </a:p>
          <a:p>
            <a:endParaRPr lang="cs-CZ" dirty="0"/>
          </a:p>
          <a:p>
            <a:r>
              <a:rPr lang="cs-CZ" b="0" dirty="0"/>
              <a:t>a) vymáhání finančních pohledávek,</a:t>
            </a:r>
          </a:p>
          <a:p>
            <a:r>
              <a:rPr lang="cs-CZ" b="0" dirty="0"/>
              <a:t>b) zajištění finančních pohledávek,</a:t>
            </a:r>
          </a:p>
          <a:p>
            <a:r>
              <a:rPr lang="cs-CZ" b="0" dirty="0"/>
              <a:t>c) výměně informací souvisejících s vymáháním nebo zajištěním finančních pohledávek,</a:t>
            </a:r>
          </a:p>
          <a:p>
            <a:r>
              <a:rPr lang="cs-CZ" b="0" dirty="0"/>
              <a:t>d) doručování dokumentů souvisejících s vymáháním nebo zajištěním finančních pohledávek.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9741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MEZINÁRODNÍ SPOLUPRÁCE PŘI </a:t>
            </a:r>
            <a:r>
              <a:rPr lang="cs-CZ" dirty="0" smtClean="0">
                <a:solidFill>
                  <a:srgbClr val="0070C0"/>
                </a:solidFill>
              </a:rPr>
              <a:t>vymáhání </a:t>
            </a:r>
            <a:r>
              <a:rPr lang="cs-CZ" dirty="0" err="1" smtClean="0">
                <a:solidFill>
                  <a:srgbClr val="0070C0"/>
                </a:solidFill>
              </a:rPr>
              <a:t>fin</a:t>
            </a:r>
            <a:r>
              <a:rPr lang="cs-CZ" dirty="0" smtClean="0">
                <a:solidFill>
                  <a:srgbClr val="0070C0"/>
                </a:solidFill>
              </a:rPr>
              <a:t>. Pohledávek - </a:t>
            </a:r>
            <a:r>
              <a:rPr lang="cs-CZ" dirty="0" smtClean="0">
                <a:solidFill>
                  <a:srgbClr val="00B050"/>
                </a:solidFill>
              </a:rPr>
              <a:t>ano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68552"/>
          </a:xfrm>
        </p:spPr>
        <p:txBody>
          <a:bodyPr>
            <a:normAutofit fontScale="62500" lnSpcReduction="20000"/>
          </a:bodyPr>
          <a:lstStyle/>
          <a:p>
            <a:endParaRPr lang="cs-CZ" u="sng" dirty="0" smtClean="0"/>
          </a:p>
          <a:p>
            <a:r>
              <a:rPr lang="cs-CZ" u="sng" dirty="0" smtClean="0"/>
              <a:t>Za </a:t>
            </a:r>
            <a:r>
              <a:rPr lang="cs-CZ" u="sng" dirty="0"/>
              <a:t>finanční pohledávky se pro účely tohoto zákona považují </a:t>
            </a:r>
            <a:r>
              <a:rPr lang="cs-CZ" u="sng" dirty="0" smtClean="0"/>
              <a:t>pohledávky:</a:t>
            </a:r>
          </a:p>
          <a:p>
            <a:endParaRPr lang="cs-CZ" dirty="0"/>
          </a:p>
          <a:p>
            <a:r>
              <a:rPr lang="cs-CZ" dirty="0"/>
              <a:t>a) veřejných rozpočtů z peněžitých plnění včetně jejich příslušenství ukládaných</a:t>
            </a:r>
          </a:p>
          <a:p>
            <a:pPr lvl="1"/>
            <a:r>
              <a:rPr lang="cs-CZ" dirty="0" smtClean="0"/>
              <a:t>Českou </a:t>
            </a:r>
            <a:r>
              <a:rPr lang="cs-CZ" dirty="0"/>
              <a:t>republikou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územním samosprávným celkem České republiky,</a:t>
            </a:r>
          </a:p>
          <a:p>
            <a:pPr lvl="1"/>
            <a:r>
              <a:rPr lang="cs-CZ" dirty="0" smtClean="0"/>
              <a:t>tuzemským </a:t>
            </a:r>
            <a:r>
              <a:rPr lang="cs-CZ" dirty="0"/>
              <a:t>orgánem veřejné moci,</a:t>
            </a:r>
          </a:p>
          <a:p>
            <a:pPr lvl="1"/>
            <a:r>
              <a:rPr lang="cs-CZ" dirty="0" smtClean="0"/>
              <a:t>orgánem </a:t>
            </a:r>
            <a:r>
              <a:rPr lang="cs-CZ" dirty="0"/>
              <a:t>Evropské unie</a:t>
            </a:r>
            <a:r>
              <a:rPr lang="cs-CZ" dirty="0" smtClean="0"/>
              <a:t>,</a:t>
            </a:r>
          </a:p>
          <a:p>
            <a:pPr lvl="1"/>
            <a:endParaRPr lang="cs-CZ" dirty="0"/>
          </a:p>
          <a:p>
            <a:r>
              <a:rPr lang="cs-CZ" dirty="0"/>
              <a:t>b) z daní, poplatků a cel jakéhokoli druhu včetně jejich příslušenství ukládaných</a:t>
            </a:r>
          </a:p>
          <a:p>
            <a:pPr lvl="1"/>
            <a:r>
              <a:rPr lang="cs-CZ" b="0" dirty="0" smtClean="0"/>
              <a:t>členským </a:t>
            </a:r>
            <a:r>
              <a:rPr lang="cs-CZ" b="0" dirty="0"/>
              <a:t>státem Evropské unie jiným než Česká republika (dále jen „jiný členský stát“),</a:t>
            </a:r>
          </a:p>
          <a:p>
            <a:pPr lvl="1"/>
            <a:r>
              <a:rPr lang="cs-CZ" b="0" dirty="0" smtClean="0"/>
              <a:t>nižším </a:t>
            </a:r>
            <a:r>
              <a:rPr lang="cs-CZ" b="0" dirty="0"/>
              <a:t>územním nebo správním celkem jiného členského státu,</a:t>
            </a:r>
          </a:p>
          <a:p>
            <a:pPr lvl="1"/>
            <a:r>
              <a:rPr lang="cs-CZ" b="0" dirty="0" smtClean="0"/>
              <a:t>orgánem </a:t>
            </a:r>
            <a:r>
              <a:rPr lang="cs-CZ" b="0" dirty="0"/>
              <a:t>veřejné moci jiného členského státu,</a:t>
            </a:r>
          </a:p>
          <a:p>
            <a:pPr lvl="1"/>
            <a:r>
              <a:rPr lang="cs-CZ" b="0" dirty="0" smtClean="0"/>
              <a:t>orgánem </a:t>
            </a:r>
            <a:r>
              <a:rPr lang="cs-CZ" b="0" dirty="0"/>
              <a:t>Evropské unie</a:t>
            </a:r>
            <a:r>
              <a:rPr lang="cs-CZ" b="0" dirty="0" smtClean="0"/>
              <a:t>,</a:t>
            </a:r>
          </a:p>
          <a:p>
            <a:pPr lvl="1"/>
            <a:endParaRPr lang="cs-CZ" b="0" dirty="0"/>
          </a:p>
          <a:p>
            <a:r>
              <a:rPr lang="cs-CZ" dirty="0"/>
              <a:t>c) z náhrad, intervencí a dalších opatření včetně jejich příslušenství, které jsou součástí systému částečného nebo úplného financování Evropského zemědělského záručního fondu nebo Evropského zemědělského fondu pro rozvoj venkova,</a:t>
            </a:r>
          </a:p>
          <a:p>
            <a:r>
              <a:rPr lang="cs-CZ" dirty="0"/>
              <a:t>d) z dávek a jiných poplatků včetně jejich příslušenství stanovených v rámci společné organizace trhů v odvětví cukru,</a:t>
            </a:r>
          </a:p>
          <a:p>
            <a:r>
              <a:rPr lang="cs-CZ" dirty="0"/>
              <a:t>e) stanovené mezinárodní smlouvou o provádění mezinárodní pomoci, která je součástí právního </a:t>
            </a:r>
            <a:r>
              <a:rPr lang="cs-CZ" dirty="0" smtClean="0"/>
              <a:t>řádu.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0010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MEZINÁRODNÍ SPOLUPRÁCE PŘI </a:t>
            </a:r>
            <a:r>
              <a:rPr lang="cs-CZ" dirty="0" smtClean="0">
                <a:solidFill>
                  <a:srgbClr val="0070C0"/>
                </a:solidFill>
              </a:rPr>
              <a:t>vymáhání </a:t>
            </a:r>
            <a:r>
              <a:rPr lang="cs-CZ" dirty="0" err="1" smtClean="0">
                <a:solidFill>
                  <a:srgbClr val="0070C0"/>
                </a:solidFill>
              </a:rPr>
              <a:t>fin</a:t>
            </a:r>
            <a:r>
              <a:rPr lang="cs-CZ" dirty="0" smtClean="0">
                <a:solidFill>
                  <a:srgbClr val="0070C0"/>
                </a:solidFill>
              </a:rPr>
              <a:t>. Pohledávek - </a:t>
            </a:r>
            <a:r>
              <a:rPr lang="cs-CZ" dirty="0" smtClean="0">
                <a:solidFill>
                  <a:srgbClr val="FF0000"/>
                </a:solidFill>
              </a:rPr>
              <a:t>ne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68552"/>
          </a:xfrm>
        </p:spPr>
        <p:txBody>
          <a:bodyPr>
            <a:normAutofit/>
          </a:bodyPr>
          <a:lstStyle/>
          <a:p>
            <a:endParaRPr lang="cs-CZ" u="sng" dirty="0" smtClean="0"/>
          </a:p>
          <a:p>
            <a:r>
              <a:rPr lang="cs-CZ" dirty="0"/>
              <a:t>Za finanční pohledávky se </a:t>
            </a:r>
            <a:r>
              <a:rPr lang="cs-CZ" dirty="0" smtClean="0"/>
              <a:t>zde ve </a:t>
            </a:r>
            <a:r>
              <a:rPr lang="cs-CZ" dirty="0"/>
              <a:t>vztahu k členským státům Evropské unie nepovažují </a:t>
            </a:r>
            <a:r>
              <a:rPr lang="cs-CZ" dirty="0" smtClean="0"/>
              <a:t>pohledávky</a:t>
            </a:r>
          </a:p>
          <a:p>
            <a:endParaRPr lang="cs-CZ" i="1" dirty="0"/>
          </a:p>
          <a:p>
            <a:r>
              <a:rPr lang="cs-CZ" b="0" dirty="0" smtClean="0"/>
              <a:t>a</a:t>
            </a:r>
            <a:r>
              <a:rPr lang="cs-CZ" b="0" dirty="0"/>
              <a:t>) z povinných příspěvků na sociální pojištění,</a:t>
            </a:r>
          </a:p>
          <a:p>
            <a:r>
              <a:rPr lang="cs-CZ" b="0" dirty="0"/>
              <a:t>b) ze smluvních vztahů,</a:t>
            </a:r>
          </a:p>
          <a:p>
            <a:r>
              <a:rPr lang="cs-CZ" b="0" dirty="0"/>
              <a:t>c) z peněžitých trestů,</a:t>
            </a:r>
          </a:p>
          <a:p>
            <a:r>
              <a:rPr lang="cs-CZ" b="0" dirty="0"/>
              <a:t>d) z pokut, z jiných správních sankcí nebo z nákladů řízení, s výjimkou těch, které jsou ukládány jako příslušenství </a:t>
            </a:r>
            <a:r>
              <a:rPr lang="cs-CZ" b="0" dirty="0" smtClean="0"/>
              <a:t>v zákoně uvedených peněžitých plnění,</a:t>
            </a:r>
            <a:endParaRPr lang="cs-CZ" b="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237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729</TotalTime>
  <Words>742</Words>
  <Application>Microsoft Office PowerPoint</Application>
  <PresentationFormat>Předvádění na obrazovce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Základní</vt:lpstr>
      <vt:lpstr>Problematika mezinárodní spolupráce (pomoci)  </vt:lpstr>
      <vt:lpstr>MEZINÁRODNÍ SPOLUPRÁCE PŘI SPRÁVĚ DANÍ a vymáhání fin. pohledávek</vt:lpstr>
      <vt:lpstr>MEZINÁRODNÍ SPOLUPRÁCE PŘI SPRÁVĚ DANÍ</vt:lpstr>
      <vt:lpstr>MEZINÁRODNÍ SPOLUPRÁCE PŘI SPRÁVĚ DANÍ - ano</vt:lpstr>
      <vt:lpstr>MEZINÁRODNÍ SPOLUPRÁCE PŘI SPRÁVĚ DANÍ - ne</vt:lpstr>
      <vt:lpstr>MEZINÁRODNÍ SPOLUPRÁCE PŘI SPRÁVĚ DANÍ - ne</vt:lpstr>
      <vt:lpstr>MEZINÁRODNÍ SPOLUPRÁCE PŘI vymáhání fin. pohledávek</vt:lpstr>
      <vt:lpstr>MEZINÁRODNÍ SPOLUPRÁCE PŘI vymáhání fin. Pohledávek - ano</vt:lpstr>
      <vt:lpstr>MEZINÁRODNÍ SPOLUPRÁCE PŘI vymáhání fin. Pohledávek - ne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daňové právo</dc:title>
  <dc:creator>632</dc:creator>
  <cp:lastModifiedBy>Dana Šramková</cp:lastModifiedBy>
  <cp:revision>24</cp:revision>
  <dcterms:created xsi:type="dcterms:W3CDTF">2012-11-20T23:45:52Z</dcterms:created>
  <dcterms:modified xsi:type="dcterms:W3CDTF">2015-03-06T14:06:16Z</dcterms:modified>
</cp:coreProperties>
</file>