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8" r:id="rId8"/>
    <p:sldId id="261" r:id="rId9"/>
    <p:sldId id="263" r:id="rId10"/>
    <p:sldId id="262" r:id="rId11"/>
    <p:sldId id="265" r:id="rId12"/>
    <p:sldId id="266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CC"/>
    <a:srgbClr val="000099"/>
    <a:srgbClr val="0C0595"/>
    <a:srgbClr val="8B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bg1"/>
                </a:solidFill>
              </a:rPr>
              <a:t>Pravomoci EU</a:t>
            </a:r>
            <a:endParaRPr lang="cs-CZ" sz="6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Zástupci 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tímto účelem mohou Evropský parlament a </a:t>
            </a:r>
            <a:r>
              <a:rPr lang="cs-CZ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dirty="0"/>
              <a:t>stanovit 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dirty="0"/>
              <a:t>Evropský parlament a Rada rozhodují řádným legislativním postupem 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Zásada svěřených pravomocí. </a:t>
            </a:r>
            <a:br>
              <a:rPr lang="cs-CZ" b="1" dirty="0" smtClean="0"/>
            </a:br>
            <a:r>
              <a:rPr lang="cs-CZ" b="1" dirty="0" smtClean="0"/>
              <a:t>Typy pravomocí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 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rybářské politiky</a:t>
            </a:r>
          </a:p>
          <a:p>
            <a:pPr lvl="0"/>
            <a:r>
              <a:rPr lang="cs-CZ" dirty="0"/>
              <a:t>společná obchodní politika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V OBLASTECH:</a:t>
            </a:r>
          </a:p>
          <a:p>
            <a:pPr lvl="0"/>
            <a:r>
              <a:rPr lang="cs-CZ" dirty="0" smtClean="0"/>
              <a:t>vnitřní </a:t>
            </a:r>
            <a:r>
              <a:rPr lang="cs-CZ" dirty="0"/>
              <a:t>trh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hospodářská, sociální a územní soudržnost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</a:t>
            </a:r>
          </a:p>
          <a:p>
            <a:pPr lvl="0"/>
            <a:r>
              <a:rPr lang="cs-CZ" dirty="0"/>
              <a:t>ochrana spotřebitele</a:t>
            </a:r>
          </a:p>
          <a:p>
            <a:pPr lvl="0"/>
            <a:r>
              <a:rPr lang="cs-CZ" dirty="0"/>
              <a:t>doprava</a:t>
            </a:r>
          </a:p>
          <a:p>
            <a:pPr lvl="0"/>
            <a:r>
              <a:rPr lang="cs-CZ" dirty="0"/>
              <a:t>transevropské sítě</a:t>
            </a:r>
          </a:p>
          <a:p>
            <a:pPr lvl="0"/>
            <a:r>
              <a:rPr lang="cs-CZ" dirty="0"/>
              <a:t>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</a:t>
            </a:r>
          </a:p>
          <a:p>
            <a:pPr lvl="0"/>
            <a:r>
              <a:rPr lang="cs-CZ" dirty="0"/>
              <a:t>společná politika v oblasti rozvojové spolupráce a humanitární pomoci</a:t>
            </a:r>
          </a:p>
          <a:p>
            <a:r>
              <a:rPr lang="cs-CZ" dirty="0" smtClean="0"/>
              <a:t>--------- 12.03.15 --------------------------------------- dělat </a:t>
            </a:r>
            <a:r>
              <a:rPr lang="cs-CZ" dirty="0" err="1" smtClean="0"/>
              <a:t>subsid</a:t>
            </a:r>
            <a:r>
              <a:rPr lang="cs-CZ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/>
              <a:t>Článek </a:t>
            </a:r>
            <a:r>
              <a:rPr lang="cs-CZ" dirty="0" smtClean="0"/>
              <a:t>5 Smlouvy o EU</a:t>
            </a:r>
            <a:endParaRPr lang="cs-CZ" dirty="0"/>
          </a:p>
          <a:p>
            <a:r>
              <a:rPr lang="cs-CZ" dirty="0" smtClean="0"/>
              <a:t>3</a:t>
            </a:r>
            <a:r>
              <a:rPr lang="cs-CZ" dirty="0"/>
              <a:t>. Podle </a:t>
            </a:r>
            <a:r>
              <a:rPr lang="cs-CZ" b="1" u="sng" dirty="0">
                <a:solidFill>
                  <a:srgbClr val="FF0000"/>
                </a:solidFill>
              </a:rPr>
              <a:t>zásady </a:t>
            </a:r>
            <a:r>
              <a:rPr lang="cs-CZ" b="1" u="sng" dirty="0" smtClean="0">
                <a:solidFill>
                  <a:srgbClr val="FF0000"/>
                </a:solidFill>
              </a:rPr>
              <a:t>subsidiarity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jedná </a:t>
            </a:r>
            <a:r>
              <a:rPr lang="cs-CZ" dirty="0"/>
              <a:t>Unie v oblastech, které nespadají do její výlučné pravomoci, pouze tehdy a do té míry, </a:t>
            </a:r>
            <a:r>
              <a:rPr lang="cs-CZ" b="1" dirty="0"/>
              <a:t>pokud cílů zamýšlené činnosti nemůže být dosaženo uspokojivě členskými státy</a:t>
            </a:r>
            <a:r>
              <a:rPr lang="cs-CZ" dirty="0"/>
              <a:t> na úrovni ústřední, regionální či místní, ale spíše jich, z důvodu jejího rozsahu či účinků, může být lépe dosaženo na úrovni Unie.</a:t>
            </a:r>
          </a:p>
          <a:p>
            <a:r>
              <a:rPr lang="cs-CZ" dirty="0"/>
              <a:t>Orgány Unie uplatňují zásadu subsidiarity v souladu s </a:t>
            </a:r>
            <a:r>
              <a:rPr lang="cs-CZ" b="1" i="1" u="sng" dirty="0"/>
              <a:t>Protokolem o používání zásad subsidiarity a proporcionality.</a:t>
            </a:r>
            <a:r>
              <a:rPr lang="cs-CZ" dirty="0"/>
              <a:t> </a:t>
            </a:r>
            <a:r>
              <a:rPr lang="cs-CZ" b="1" dirty="0">
                <a:solidFill>
                  <a:srgbClr val="C00000"/>
                </a:solidFill>
              </a:rPr>
              <a:t>Vnitrostátní parlamenty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dbají na dodržování zásady subsidiarity v souladu s postupem uvedeným v tomto </a:t>
            </a:r>
            <a:r>
              <a:rPr lang="cs-CZ" dirty="0" smtClean="0"/>
              <a:t>protokolu (žlutá a oranžová karta)</a:t>
            </a:r>
            <a:endParaRPr lang="cs-CZ" dirty="0"/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r>
              <a:rPr lang="cs-CZ" dirty="0"/>
              <a:t>Protokol o používání zásad subsidiarity a proporcionality uvádí tři kritéria, na jejichž základě se posuzuje vhodnost intervence na evropské úrovni: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 </a:t>
            </a:r>
            <a:r>
              <a:rPr lang="cs-CZ" dirty="0" smtClean="0"/>
              <a:t>mimo </a:t>
            </a:r>
            <a:r>
              <a:rPr lang="cs-CZ" dirty="0"/>
              <a:t>jiné zavádí povinnost Komise doprovodit návrhy legislativních aktů informacemi umožňujícími posoudit soulad se zásadami subsidiarity a proporcionality.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r>
              <a:rPr lang="cs-CZ" dirty="0"/>
              <a:t>1. Ukáže-li se, že </a:t>
            </a:r>
            <a:r>
              <a:rPr lang="cs-CZ" b="1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 </a:t>
            </a:r>
            <a:r>
              <a:rPr lang="cs-CZ" b="1" dirty="0"/>
              <a:t>nezbytná určitá činnost Unie </a:t>
            </a:r>
            <a:r>
              <a:rPr lang="cs-CZ" dirty="0"/>
              <a:t>v rámci politik vymezených Smlouvami, které však k této činnosti </a:t>
            </a:r>
            <a:r>
              <a:rPr lang="cs-CZ" b="1" dirty="0"/>
              <a:t>neposkytují nezbytné pravomoci, </a:t>
            </a:r>
            <a:r>
              <a:rPr lang="cs-CZ" b="1" dirty="0">
                <a:solidFill>
                  <a:srgbClr val="FF0000"/>
                </a:solidFill>
              </a:rPr>
              <a:t>přijme Rada na návrh Komise jednomyslně po obdržení souhlasu Evropského parlamentu vhodná ustanovení.</a:t>
            </a:r>
            <a:r>
              <a:rPr lang="cs-CZ" dirty="0"/>
              <a:t> Pokud jsou dotyčná ustanovení přijímána Radou zvláštním legislativním postupem, rozhoduje rovněž jednomyslně, na návrh Komise a po obdržení souhlasu Evropského parlamentu.</a:t>
            </a:r>
          </a:p>
          <a:p>
            <a:r>
              <a:rPr lang="cs-CZ" dirty="0"/>
              <a:t>2. V rámci postupu pro kontrolu zásady subsidiarity podle čl. 5 odst. 3 Smlouvy o Evropské unii upozorní Komise vnitrostátní parlamenty na návrhy založené na tomto článku.</a:t>
            </a:r>
          </a:p>
          <a:p>
            <a:r>
              <a:rPr lang="cs-CZ" dirty="0"/>
              <a:t>3. Opatření založená na tomto článku nesmějí harmonizovat právní předpisy členských států v případech, kdy Smlouvy tuto harmonizaci vylučují.</a:t>
            </a:r>
          </a:p>
          <a:p>
            <a:r>
              <a:rPr lang="cs-CZ" dirty="0"/>
              <a:t>4. Tento článek nemůže sloužit jako základ pro dosažení cílů stanovených v rámci společné zahraniční a bezpečnostní </a:t>
            </a:r>
            <a:r>
              <a:rPr lang="cs-CZ" dirty="0" smtClean="0"/>
              <a:t>politiky 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927</Words>
  <Application>Microsoft Office PowerPoint</Application>
  <PresentationFormat>Předvádění na obrazovce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Pravomoci EU</vt:lpstr>
      <vt:lpstr>Zásada svěřených pravomocí.  Typy pravomocí EU</vt:lpstr>
      <vt:lpstr>1. Výlučné pravomoci</vt:lpstr>
      <vt:lpstr>2. Sdílené pravomoci</vt:lpstr>
      <vt:lpstr>3. Podpůrné, koordinační a doplňkové pravomoci</vt:lpstr>
      <vt:lpstr>Principy subsidiarity a proporcionality</vt:lpstr>
      <vt:lpstr>Principy subsidiarity a proporcionality</vt:lpstr>
      <vt:lpstr>Principy subsidiarity a proporcionality</vt:lpstr>
      <vt:lpstr>„Flexibilita“</vt:lpstr>
      <vt:lpstr>„Oboustranná flexibilita“</vt:lpstr>
      <vt:lpstr>Příklad konkrétní pravomoci</vt:lpstr>
      <vt:lpstr>Příklad konkrétní pravomoci</vt:lpstr>
      <vt:lpstr>Příklad konkrétní pravomoci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poslucharna</cp:lastModifiedBy>
  <cp:revision>13</cp:revision>
  <dcterms:created xsi:type="dcterms:W3CDTF">2014-03-05T12:51:14Z</dcterms:created>
  <dcterms:modified xsi:type="dcterms:W3CDTF">2015-03-12T10:04:12Z</dcterms:modified>
</cp:coreProperties>
</file>