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7"/>
  </p:notesMasterIdLst>
  <p:handoutMasterIdLst>
    <p:handoutMasterId r:id="rId18"/>
  </p:handoutMasterIdLst>
  <p:sldIdLst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379B"/>
    <a:srgbClr val="F6F6F7"/>
    <a:srgbClr val="E5D5BD"/>
    <a:srgbClr val="E7C99D"/>
    <a:srgbClr val="A9AAAE"/>
    <a:srgbClr val="68676C"/>
    <a:srgbClr val="DFE1E2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84588" autoAdjust="0"/>
  </p:normalViewPr>
  <p:slideViewPr>
    <p:cSldViewPr>
      <p:cViewPr varScale="1">
        <p:scale>
          <a:sx n="59" d="100"/>
          <a:sy n="59" d="100"/>
        </p:scale>
        <p:origin x="-5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0FF3CA-347E-49B1-BF39-347BB5AB15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68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E1EAAB-64D0-437F-8691-795A9B7780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257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FF71D-355A-47CD-A7DD-B47C905898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7588B-F5F8-48DA-B729-7567FEB0BE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C0376-424E-4FB6-9F11-D1E11887C0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8DDEA-674B-4987-8DDC-984A53CC83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E8672-B1D1-430B-95BB-6D6B5841FA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0C7B8-C58A-4907-9996-23BCFF0184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46AEB-859B-4121-BA47-B396B3C616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67165-F46F-4297-B816-110BDC83AA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530C0-5187-4CFA-93CC-BCC1AC61A5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1285B-34FB-4726-9B3C-79DB2DD070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B84D-9773-4AAB-BD45-A5D1D21879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D6CBEBD1-B390-4E55-9F2C-87A7B510C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13318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Dílo dle NOZ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Konstantin Lavrushin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 díla IV.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288" lvl="1" indent="-14288" algn="l"/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Nebezpečí škody:</a:t>
            </a: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 indent="-457200" algn="l">
              <a:buFont typeface="+mj-lt"/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Obecně </a:t>
            </a:r>
            <a:r>
              <a:rPr lang="cs-CZ" sz="2400" b="1" u="sng" dirty="0" smtClean="0">
                <a:solidFill>
                  <a:schemeClr val="tx1"/>
                </a:solidFill>
                <a:latin typeface="+mn-lt"/>
              </a:rPr>
              <a:t>převzetím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objednatele.</a:t>
            </a:r>
          </a:p>
          <a:p>
            <a:pPr lvl="1" indent="-457200" algn="l">
              <a:buFont typeface="+mj-lt"/>
              <a:buAutoNum type="alphaLcParenR"/>
            </a:pP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 indent="-457200" algn="l">
              <a:buFont typeface="+mj-lt"/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Zhotovuje-li se objednateli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stavba na objednávku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, nese zhotovitel nebezpečí škody nebo zničení stavby až </a:t>
            </a:r>
            <a:r>
              <a:rPr lang="cs-CZ" sz="2400" b="1" u="sng" dirty="0" smtClean="0">
                <a:solidFill>
                  <a:schemeClr val="tx1"/>
                </a:solidFill>
                <a:latin typeface="+mn-lt"/>
              </a:rPr>
              <a:t>do jejího předání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, ledaže by ke škodě došlo i jinak.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Vady díla I.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288" lvl="1" indent="-14288" algn="l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Obdobně se použije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úprava pro kupní smlouvu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817563" lvl="2" indent="-360363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s výjimkou provedení </a:t>
            </a:r>
            <a:r>
              <a:rPr lang="cs-CZ" sz="2400" u="sng" dirty="0" smtClean="0">
                <a:solidFill>
                  <a:schemeClr val="tx1"/>
                </a:solidFill>
                <a:latin typeface="+mn-lt"/>
              </a:rPr>
              <a:t>náhradního díla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, pokud k povaze nelze vrátit nebo předat</a:t>
            </a: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Promlčení:</a:t>
            </a:r>
          </a:p>
          <a:p>
            <a:pPr lvl="1" indent="-457200" algn="l"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obecně – bez zbytečného odkladu, nejpozději do 2 let</a:t>
            </a:r>
          </a:p>
          <a:p>
            <a:pPr lvl="1" indent="-457200" algn="l"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stavba – bez zbytečného odkladu, nejpozději do 5 let (resp. 2 let pro některé části stavby)</a:t>
            </a: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Záruka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=&gt; jako u kupní smlouvy</a:t>
            </a:r>
          </a:p>
          <a:p>
            <a:pPr lvl="1" indent="-457200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Vady díla II. - stavby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288" lvl="1" indent="-14288" algn="l"/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Drobné vady § 2628</a:t>
            </a:r>
          </a:p>
          <a:p>
            <a:pPr marL="14288" lvl="1" indent="-14288" algn="l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Objednatel nemá právo odmítnout převzetí stavby pro ojedinělé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drobné vady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, které samy o sobě ani ve spojení s jinými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nebrání užívání stavby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funkčně nebo esteticky, ani její užívání podstatným způsobem neomezují.</a:t>
            </a: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Solidarita § 2630 </a:t>
            </a:r>
          </a:p>
          <a:p>
            <a:pPr marL="14288" lvl="1" indent="-14288" algn="l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Při vadném plnění je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vedle zhotovitele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zavázán</a:t>
            </a:r>
          </a:p>
          <a:p>
            <a:pPr lvl="1" indent="-457200" algn="l"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poddodavatel,</a:t>
            </a:r>
          </a:p>
          <a:p>
            <a:pPr lvl="1" indent="-457200" algn="l"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kdo dodal dokumentaci,</a:t>
            </a:r>
          </a:p>
          <a:p>
            <a:pPr lvl="1" indent="-457200" algn="l"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dozor nad stavbou</a:t>
            </a:r>
          </a:p>
          <a:p>
            <a:pPr lvl="1" indent="-457200" algn="l">
              <a:buAutoNum type="alphaLcParenR"/>
            </a:pP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 indent="-457200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292080" y="5445224"/>
            <a:ext cx="3528392" cy="1340768"/>
          </a:xfrm>
          <a:prstGeom prst="rect">
            <a:avLst/>
          </a:prstGeom>
          <a:solidFill>
            <a:srgbClr val="80379B"/>
          </a:solidFill>
          <a:ln>
            <a:solidFill>
              <a:srgbClr val="8037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rgbClr val="F6F6F7"/>
                </a:solidFill>
              </a:rPr>
              <a:t>pokud </a:t>
            </a:r>
            <a:r>
              <a:rPr lang="cs-CZ" sz="2000" b="1" dirty="0" smtClean="0">
                <a:solidFill>
                  <a:srgbClr val="F6F6F7"/>
                </a:solidFill>
              </a:rPr>
              <a:t>dodal/zvolil objednatel</a:t>
            </a:r>
            <a:r>
              <a:rPr lang="cs-CZ" sz="2000" dirty="0" smtClean="0">
                <a:solidFill>
                  <a:srgbClr val="F6F6F7"/>
                </a:solidFill>
              </a:rPr>
              <a:t>, pak k jeho tíží a zhotovitel se zprostí povinnosti z vad</a:t>
            </a:r>
            <a:endParaRPr lang="cs-CZ" sz="2000" dirty="0">
              <a:solidFill>
                <a:srgbClr val="F6F6F7"/>
              </a:solidFill>
            </a:endParaRPr>
          </a:p>
        </p:txBody>
      </p:sp>
      <p:sp>
        <p:nvSpPr>
          <p:cNvPr id="7" name="Pravá složená závorka 6"/>
          <p:cNvSpPr/>
          <p:nvPr/>
        </p:nvSpPr>
        <p:spPr>
          <a:xfrm>
            <a:off x="4860032" y="5849888"/>
            <a:ext cx="360040" cy="936104"/>
          </a:xfrm>
          <a:prstGeom prst="rightBrace">
            <a:avLst/>
          </a:prstGeom>
          <a:ln w="28575">
            <a:solidFill>
              <a:srgbClr val="8037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shrnutí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0363" lvl="1" indent="-360363" algn="l"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Vždy stanovit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účel díla.</a:t>
            </a:r>
          </a:p>
          <a:p>
            <a:pPr marL="360363" lvl="1" indent="-360363" algn="l"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Nevázat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předání díla na podpis protokolu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, pokud jsem zhotovitel.</a:t>
            </a:r>
          </a:p>
          <a:p>
            <a:pPr marL="360363" lvl="1" indent="-360363" algn="l"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Vždy upravit vlastnictví díla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(zhotovitel – co nejdéle vlastnit  X objednatel – co nejdříve nabyt); POZOR NA STAVBY NA CIZÍM POZEMKU</a:t>
            </a:r>
          </a:p>
          <a:p>
            <a:pPr marL="360363" lvl="1" indent="-360363" algn="l"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Sjednat možnost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dokončit dílo na náklady zhotovitele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60363" lvl="1" indent="-360363" algn="l"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Sjednat okamžik dokončení díla (bezvadnost X drobné vady).</a:t>
            </a:r>
          </a:p>
          <a:p>
            <a:pPr marL="360363" lvl="1" indent="-360363" algn="l"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Přesně stanovit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rozsah záruky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60363" lvl="1" indent="-360363" algn="l"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Sjednat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splatnost ceny díla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60363" lvl="1" indent="-360363" algn="l">
              <a:buFont typeface="Wingdings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Neodstupovat od smlouvy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, ale využít jiných sankčních a motivačních mechanismů.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lvl="1" indent="-457200" algn="l">
              <a:buAutoNum type="alphaLcParenR"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lvl="1" indent="-457200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 - vymezení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288" lvl="1" indent="-14288" algn="l">
              <a:buNone/>
            </a:pPr>
            <a:r>
              <a:rPr lang="cs-CZ" sz="2400" b="1" u="sng" dirty="0" smtClean="0">
                <a:solidFill>
                  <a:schemeClr val="tx1"/>
                </a:solidFill>
                <a:latin typeface="+mn-lt"/>
              </a:rPr>
              <a:t>Povinnosti zhotovitele</a:t>
            </a:r>
          </a:p>
          <a:p>
            <a:pPr marL="539750" lvl="1" indent="360363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provést dílo </a:t>
            </a:r>
          </a:p>
          <a:p>
            <a:pPr lvl="4" indent="-457200" algn="l">
              <a:buFont typeface="+mj-lt"/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dokončení</a:t>
            </a:r>
          </a:p>
          <a:p>
            <a:pPr lvl="4" indent="-457200" algn="l">
              <a:buFont typeface="+mj-lt"/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předání</a:t>
            </a:r>
          </a:p>
          <a:p>
            <a:pPr marL="539750" lvl="1" indent="360363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na svůj náklad</a:t>
            </a:r>
          </a:p>
          <a:p>
            <a:pPr marL="539750" lvl="1" indent="360363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na své nebezpečí</a:t>
            </a:r>
          </a:p>
          <a:p>
            <a:pPr marL="539750" lvl="1" indent="360363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>
              <a:buNone/>
            </a:pPr>
            <a:r>
              <a:rPr lang="cs-CZ" sz="2400" b="1" u="sng" dirty="0" smtClean="0">
                <a:solidFill>
                  <a:schemeClr val="tx1"/>
                </a:solidFill>
                <a:latin typeface="+mn-lt"/>
              </a:rPr>
              <a:t>Povinnosti objednatele</a:t>
            </a:r>
          </a:p>
          <a:p>
            <a:pPr marL="539750" lvl="1" indent="360363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zaplatit cenu</a:t>
            </a:r>
          </a:p>
          <a:p>
            <a:pPr marL="539750" lvl="1" indent="360363" algn="l"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převzít</a:t>
            </a:r>
          </a:p>
        </p:txBody>
      </p:sp>
      <p:sp>
        <p:nvSpPr>
          <p:cNvPr id="4" name="Obdélník 3"/>
          <p:cNvSpPr/>
          <p:nvPr/>
        </p:nvSpPr>
        <p:spPr>
          <a:xfrm>
            <a:off x="4932040" y="1268760"/>
            <a:ext cx="3312368" cy="5112568"/>
          </a:xfrm>
          <a:prstGeom prst="rect">
            <a:avLst/>
          </a:prstGeom>
          <a:solidFill>
            <a:srgbClr val="80379B"/>
          </a:solidFill>
          <a:ln>
            <a:solidFill>
              <a:srgbClr val="8037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endParaRPr lang="cs-CZ" sz="2400" dirty="0" smtClean="0">
              <a:solidFill>
                <a:srgbClr val="F6F6F7"/>
              </a:solidFill>
            </a:endParaRPr>
          </a:p>
          <a:p>
            <a:pPr marL="269875" indent="-269875"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6F6F7"/>
                </a:solidFill>
              </a:rPr>
              <a:t>Zhotovení věci</a:t>
            </a:r>
          </a:p>
          <a:p>
            <a:pPr marL="269875" indent="-269875"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6F6F7"/>
                </a:solidFill>
              </a:rPr>
              <a:t>Údržba</a:t>
            </a:r>
          </a:p>
          <a:p>
            <a:pPr marL="269875" indent="-269875"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6F6F7"/>
                </a:solidFill>
              </a:rPr>
              <a:t>Oprava</a:t>
            </a:r>
          </a:p>
          <a:p>
            <a:pPr marL="269875" indent="-269875"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6F6F7"/>
                </a:solidFill>
              </a:rPr>
              <a:t>Úprava</a:t>
            </a:r>
          </a:p>
          <a:p>
            <a:pPr marL="269875" indent="-269875"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6F6F7"/>
                </a:solidFill>
              </a:rPr>
              <a:t>Činnost s jiným výsledkem (montáž?)</a:t>
            </a:r>
          </a:p>
          <a:p>
            <a:pPr marL="269875" indent="-269875"/>
            <a:endParaRPr lang="cs-CZ" sz="2400" dirty="0" smtClean="0">
              <a:solidFill>
                <a:srgbClr val="F6F6F7"/>
              </a:solidFill>
            </a:endParaRPr>
          </a:p>
          <a:p>
            <a:pPr marL="269875"/>
            <a:r>
              <a:rPr lang="cs-CZ" sz="2000" dirty="0" smtClean="0">
                <a:solidFill>
                  <a:srgbClr val="F6F6F7"/>
                </a:solidFill>
              </a:rPr>
              <a:t>Dílem se rozumí vždy zhotovení, údržba, oprava nebo úprava stavby nebo její části.</a:t>
            </a:r>
            <a:endParaRPr lang="cs-CZ" sz="2000" dirty="0">
              <a:solidFill>
                <a:srgbClr val="F6F6F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Určení ceny – obecně I.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288" lvl="1" indent="-14288" algn="l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Cena díla je ujednána dostatečně určitě, je-li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dohodnut alespoň způsob jejího určení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, anebo je-li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určena alespoň odhadem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Mají-li strany vůli uzavřít smlouvu bez určení ceny díla, platí za ujednanou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cena placená za totéž nebo srovnatelné dílo v době uzavření smlouvy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 za obdobných smluvních podmínek.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lvl="2" indent="-457200" algn="l">
              <a:buFont typeface="+mj-lt"/>
              <a:buAutoNum type="alphaLcParenR"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</a:rPr>
              <a:t>Pevná cena</a:t>
            </a:r>
          </a:p>
          <a:p>
            <a:pPr lvl="2" indent="-457200" algn="l">
              <a:buFont typeface="+mj-lt"/>
              <a:buAutoNum type="alphaLcParenR"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</a:rPr>
              <a:t>Cena odhadem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=&gt; při podstatném zvýšení oznamovací povinnost + právo objednatel odstoupit</a:t>
            </a:r>
          </a:p>
          <a:p>
            <a:pPr lvl="2" indent="-457200" algn="l">
              <a:buFont typeface="+mj-lt"/>
              <a:buAutoNum type="alphaLcParenR"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</a:rPr>
              <a:t>Cena podle rozpočtu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Splatnost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= provedením (celého díla i části, je-li předáváno)</a:t>
            </a:r>
          </a:p>
          <a:p>
            <a:pPr marL="14288" lvl="1" indent="-14288" algn="l"/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Záloha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= sjednat x nesjednáno (prováděno po částech nebo se značnými náklady)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Určení ceny – obecně II.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288" lvl="1" indent="-14288" algn="l"/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Doporučení:</a:t>
            </a: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V případě objednatele </a:t>
            </a:r>
          </a:p>
          <a:p>
            <a:pPr lvl="2" indent="-457200" algn="l">
              <a:buFont typeface="+mj-lt"/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dohodnout pozdější splatnost</a:t>
            </a:r>
          </a:p>
          <a:p>
            <a:pPr lvl="2" indent="-457200" algn="l">
              <a:buFont typeface="+mj-lt"/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vázat na předání bez vad (jakýchkoliv) či kolaudaci</a:t>
            </a:r>
          </a:p>
          <a:p>
            <a:pPr lvl="2" indent="-457200" algn="l">
              <a:buFont typeface="+mj-lt"/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dohodnout zádržné</a:t>
            </a:r>
          </a:p>
          <a:p>
            <a:pPr marL="14288" lvl="1" indent="-14288" algn="l"/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V případě zhotovitele</a:t>
            </a:r>
          </a:p>
          <a:p>
            <a:pPr lvl="2" indent="-457200" algn="l">
              <a:buFont typeface="+mj-lt"/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dohodnout dřívější splatnost</a:t>
            </a:r>
          </a:p>
          <a:p>
            <a:pPr lvl="2" indent="-457200" algn="l">
              <a:buFont typeface="+mj-lt"/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vázat na předání dokumentů </a:t>
            </a:r>
          </a:p>
          <a:p>
            <a:pPr lvl="2" indent="-457200" algn="l">
              <a:buFont typeface="+mj-lt"/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NE kolaudaci!!!</a:t>
            </a: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Určení ceny podle rozpočtu I.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288" lvl="1" indent="-14288" algn="l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Pokud si nic nedohodnu, pak je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presumpce závaznosti a </a:t>
            </a:r>
            <a:r>
              <a:rPr lang="cs-CZ" sz="2000" b="1" u="sng" dirty="0" smtClean="0">
                <a:solidFill>
                  <a:schemeClr val="tx1"/>
                </a:solidFill>
                <a:latin typeface="+mn-lt"/>
              </a:rPr>
              <a:t>ne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úplnosti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lvl="1" indent="-457200" algn="l">
              <a:buAutoNum type="alphaL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zaručím úplnost = NE vícepráce</a:t>
            </a:r>
          </a:p>
          <a:p>
            <a:pPr lvl="1" indent="-457200" algn="l">
              <a:buAutoNum type="alphaL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vyhradím nezávaznost = LZE navyšovat jednotkovou cenu </a:t>
            </a:r>
          </a:p>
          <a:p>
            <a:pPr lvl="1" indent="-457200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lvl="1" indent="-457200" algn="l"/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tedy:</a:t>
            </a:r>
          </a:p>
          <a:p>
            <a:pPr lvl="1" indent="-457200" algn="l">
              <a:buAutoNum type="arabi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úplný + závazný = pevná cena díla</a:t>
            </a:r>
          </a:p>
          <a:p>
            <a:pPr lvl="1" indent="-457200" algn="l">
              <a:buAutoNum type="arabi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úplný + nezávazný = NE vícepráce + LZE navýšit jednotkovou cenu</a:t>
            </a:r>
          </a:p>
          <a:p>
            <a:pPr lvl="1" indent="-457200" algn="l">
              <a:buAutoNum type="arabi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neúplný + závazný = LZE vícepráce + NE navýšit jednotkovou cenu</a:t>
            </a:r>
          </a:p>
          <a:p>
            <a:pPr lvl="1" indent="-457200" algn="l">
              <a:buAutoNum type="arabi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neúplný + nezávazný = LZE vše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Určení ceny podle rozpočtu II.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288" lvl="1" indent="-14288" algn="l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Pokud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zhotovitel může cenu zvýšit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, pak </a:t>
            </a: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 indent="-457200" algn="l">
              <a:buAutoNum type="alphaLcParenR"/>
            </a:pPr>
            <a:r>
              <a:rPr lang="cs-CZ" sz="2400" u="sng" dirty="0" smtClean="0">
                <a:solidFill>
                  <a:schemeClr val="tx1"/>
                </a:solidFill>
                <a:latin typeface="+mn-lt"/>
              </a:rPr>
              <a:t>objednatel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nemusí souhlasit a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cenu určí soud</a:t>
            </a:r>
          </a:p>
          <a:p>
            <a:pPr lvl="1" indent="-457200" algn="l">
              <a:buAutoNum type="alphaLcParenR"/>
            </a:pPr>
            <a:endParaRPr lang="cs-CZ" sz="2400" u="sng" dirty="0" smtClean="0">
              <a:solidFill>
                <a:schemeClr val="tx1"/>
              </a:solidFill>
              <a:latin typeface="+mn-lt"/>
            </a:endParaRPr>
          </a:p>
          <a:p>
            <a:pPr lvl="1" indent="-457200" algn="l">
              <a:buAutoNum type="alphaLcParenR"/>
            </a:pPr>
            <a:r>
              <a:rPr lang="cs-CZ" sz="2400" u="sng" dirty="0" smtClean="0">
                <a:solidFill>
                  <a:schemeClr val="tx1"/>
                </a:solidFill>
                <a:latin typeface="+mn-lt"/>
              </a:rPr>
              <a:t>objednatel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může od smlouvy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odstoupit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, pokud je zvýšení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o více než 10%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+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nahradit zhotoviteli část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provedeného díla</a:t>
            </a:r>
          </a:p>
          <a:p>
            <a:pPr lvl="1" indent="-457200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lvl="1" indent="-457200" algn="l"/>
            <a:r>
              <a:rPr lang="cs-CZ" sz="2000" b="1" u="sng" dirty="0" smtClean="0">
                <a:solidFill>
                  <a:schemeClr val="tx1"/>
                </a:solidFill>
                <a:latin typeface="+mn-lt"/>
              </a:rPr>
              <a:t>Prekluze práva na zvýšení, pokud neoznámí BEZ ZBYTEČNÉHO odkladu</a:t>
            </a:r>
          </a:p>
          <a:p>
            <a:pPr lvl="2" indent="-457200" algn="l">
              <a:buAutoNum type="arabi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nutnost překročení</a:t>
            </a:r>
          </a:p>
          <a:p>
            <a:pPr lvl="2" indent="-457200" algn="l">
              <a:buAutoNum type="arabi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 kolik se navýší</a:t>
            </a:r>
          </a:p>
          <a:p>
            <a:pPr lvl="1" indent="-457200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 díla I.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288" lvl="1" indent="-14288" algn="l">
              <a:buNone/>
            </a:pP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Dílo je provedeno, je-li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dokončeno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a </a:t>
            </a:r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předáno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. 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000" b="1" u="sng" dirty="0" smtClean="0">
                <a:solidFill>
                  <a:schemeClr val="tx1"/>
                </a:solidFill>
                <a:latin typeface="+mn-lt"/>
              </a:rPr>
              <a:t> Dokončeno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= předvedena způsobilost sloužit svému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účelu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(§ 2605) = zhotovitel má splněno; lze i vadně (§ 1914/2).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000" b="1" u="sng" dirty="0" smtClean="0">
                <a:solidFill>
                  <a:schemeClr val="tx1"/>
                </a:solidFill>
                <a:latin typeface="+mn-lt"/>
              </a:rPr>
              <a:t> Objednatel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má povinnost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převzít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+ má právo k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výhradám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(§ 2605) =&gt; pokud bez výhrad, ztrácí právo ze zjevných vad.</a:t>
            </a:r>
          </a:p>
          <a:p>
            <a:pPr marL="14288" lvl="1" indent="-14288" algn="l"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			=&gt; Zkoušky = úspěšným provedením zkoušek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 Prodlení objednatele s převzetím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= svépomocný prodej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4067944" y="3356992"/>
            <a:ext cx="936104" cy="432048"/>
          </a:xfrm>
          <a:prstGeom prst="downArrow">
            <a:avLst/>
          </a:prstGeom>
          <a:solidFill>
            <a:srgbClr val="80379B"/>
          </a:solidFill>
          <a:ln>
            <a:solidFill>
              <a:srgbClr val="8037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4067944" y="5157192"/>
            <a:ext cx="936104" cy="432048"/>
          </a:xfrm>
          <a:prstGeom prst="downArrow">
            <a:avLst/>
          </a:prstGeom>
          <a:solidFill>
            <a:srgbClr val="80379B"/>
          </a:solidFill>
          <a:ln>
            <a:solidFill>
              <a:srgbClr val="8037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 díla II.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288" lvl="1" indent="-14288" algn="l"/>
            <a:r>
              <a:rPr lang="cs-CZ" sz="2400" b="1" dirty="0" smtClean="0">
                <a:solidFill>
                  <a:schemeClr val="tx1"/>
                </a:solidFill>
                <a:latin typeface="+mn-lt"/>
              </a:rPr>
              <a:t>Skryté překážky na stavbě § 2627 + § 1765</a:t>
            </a: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Zjistí-li zhotovitel při provádění díla </a:t>
            </a:r>
            <a:r>
              <a:rPr lang="cs-CZ" sz="2000" b="1" u="sng" dirty="0" smtClean="0">
                <a:solidFill>
                  <a:schemeClr val="tx1"/>
                </a:solidFill>
                <a:latin typeface="+mn-lt"/>
              </a:rPr>
              <a:t>skryté překážky týkající se místa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, kde má být dílo provedeno, znemožňující provést dílo dohodnutým způsobem, </a:t>
            </a:r>
            <a:r>
              <a:rPr lang="cs-CZ" sz="2000" b="1" u="sng" dirty="0" smtClean="0">
                <a:solidFill>
                  <a:schemeClr val="tx1"/>
                </a:solidFill>
                <a:latin typeface="+mn-lt"/>
              </a:rPr>
              <a:t>oznámí to bez zbytečného odkladu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objednateli a navrhne mu </a:t>
            </a:r>
            <a:r>
              <a:rPr lang="cs-CZ" sz="2000" b="1" u="sng" dirty="0" smtClean="0">
                <a:solidFill>
                  <a:schemeClr val="tx1"/>
                </a:solidFill>
                <a:latin typeface="+mn-lt"/>
              </a:rPr>
              <a:t>změnu díla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Do dosažení dohody o změně díla </a:t>
            </a:r>
            <a:r>
              <a:rPr lang="cs-CZ" sz="2000" b="1" u="sng" dirty="0" smtClean="0">
                <a:solidFill>
                  <a:schemeClr val="tx1"/>
                </a:solidFill>
                <a:latin typeface="+mn-lt"/>
              </a:rPr>
              <a:t>může jeho provádění přerušit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Nedohodnou-li se strany na změně smlouvy v přiměřené lhůtě, může kterákoli z nich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od smlouvy odstoupit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. Zhotovitel má právo na cenu za část díla provedenou do doby, než překážku mohl při vynaložení potřebné péče odhalit.</a:t>
            </a: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 indent="-457200" algn="l"/>
            <a:endParaRPr lang="cs-CZ" sz="24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 díla III.</a:t>
            </a:r>
            <a:endParaRPr lang="cs-CZ" dirty="0"/>
          </a:p>
        </p:txBody>
      </p:sp>
      <p:sp>
        <p:nvSpPr>
          <p:cNvPr id="11" name="Podnadpis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4288" lvl="1" indent="-14288" algn="l"/>
            <a:r>
              <a:rPr lang="cs-CZ" sz="2000" b="1" dirty="0" smtClean="0">
                <a:solidFill>
                  <a:schemeClr val="tx1"/>
                </a:solidFill>
                <a:latin typeface="+mn-lt"/>
              </a:rPr>
              <a:t>Vlastnictví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000" u="sng" dirty="0" smtClean="0">
                <a:solidFill>
                  <a:schemeClr val="tx1"/>
                </a:solidFill>
                <a:latin typeface="+mn-lt"/>
              </a:rPr>
              <a:t>Zhotovitel</a:t>
            </a:r>
          </a:p>
          <a:p>
            <a:pPr lvl="1" indent="-457200" algn="l">
              <a:buAutoNum type="alphaL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předmět díla určen podle druhu,</a:t>
            </a:r>
          </a:p>
          <a:p>
            <a:pPr lvl="1" indent="-457200" algn="l">
              <a:buAutoNum type="alphaL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 u objednatele</a:t>
            </a:r>
          </a:p>
          <a:p>
            <a:pPr lvl="1" indent="-457200" algn="l">
              <a:buAutoNum type="alphaL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 na pozemku objednatele,</a:t>
            </a:r>
          </a:p>
          <a:p>
            <a:pPr lvl="1" indent="-457200" algn="l">
              <a:buAutoNum type="alphaL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NE na pozemku, který objednatel opatřil</a:t>
            </a:r>
          </a:p>
          <a:p>
            <a:pPr lvl="1" indent="-457200" algn="l">
              <a:buAutoNum type="alphaL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hodnota díla je stejná nebo vyšší, než zpracovaná věc objednatele</a:t>
            </a:r>
          </a:p>
          <a:p>
            <a:pPr lvl="1" indent="-457200" algn="l">
              <a:buAutoNum type="alphaLcParenR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právo stavby (§ 1240)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14288" lvl="1" indent="-14288" algn="l"/>
            <a:r>
              <a:rPr lang="cs-CZ" sz="2000" u="sng" dirty="0" smtClean="0">
                <a:solidFill>
                  <a:schemeClr val="tx1"/>
                </a:solidFill>
                <a:latin typeface="+mn-lt"/>
              </a:rPr>
              <a:t>Objednatel</a:t>
            </a:r>
          </a:p>
          <a:p>
            <a:pPr marL="14288" lvl="1" indent="-14288" algn="l">
              <a:buFont typeface="Symbol"/>
              <a:buChar char="Þ"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 v ostatních případech</a:t>
            </a:r>
          </a:p>
          <a:p>
            <a:pPr marL="14288" lvl="1" indent="-14288" algn="l"/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272</TotalTime>
  <Words>783</Words>
  <Application>Microsoft Office PowerPoint</Application>
  <PresentationFormat>Předvádění na obrazovce (4:3)</PresentationFormat>
  <Paragraphs>161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3558</vt:lpstr>
      <vt:lpstr>BÉŽOVÁ TITL</vt:lpstr>
      <vt:lpstr>Dílo dle NOZ</vt:lpstr>
      <vt:lpstr>Dílo - vymezení</vt:lpstr>
      <vt:lpstr>Určení ceny – obecně I.</vt:lpstr>
      <vt:lpstr>Určení ceny – obecně II.</vt:lpstr>
      <vt:lpstr>Určení ceny podle rozpočtu I.</vt:lpstr>
      <vt:lpstr>Určení ceny podle rozpočtu II.</vt:lpstr>
      <vt:lpstr>Provedení díla I.</vt:lpstr>
      <vt:lpstr>Provedení díla II.</vt:lpstr>
      <vt:lpstr>Provedení díla III.</vt:lpstr>
      <vt:lpstr>Provedení díla IV.</vt:lpstr>
      <vt:lpstr>Vady díla I.</vt:lpstr>
      <vt:lpstr>Vady díla II. - stavby</vt:lpstr>
      <vt:lpstr>Praktické shrnutí</vt:lpstr>
      <vt:lpstr>Děkuji za pozornost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OZ Část první Hlava III Zastoupení  (§ 436-488)</dc:title>
  <dc:creator>1412</dc:creator>
  <cp:lastModifiedBy>Vladimíra Vraná</cp:lastModifiedBy>
  <cp:revision>64</cp:revision>
  <dcterms:created xsi:type="dcterms:W3CDTF">2012-10-15T17:15:25Z</dcterms:created>
  <dcterms:modified xsi:type="dcterms:W3CDTF">2014-03-24T07:30:21Z</dcterms:modified>
</cp:coreProperties>
</file>