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5193" r:id="rId2"/>
  </p:sldMasterIdLst>
  <p:notesMasterIdLst>
    <p:notesMasterId r:id="rId40"/>
  </p:notesMasterIdLst>
  <p:handoutMasterIdLst>
    <p:handoutMasterId r:id="rId41"/>
  </p:handoutMasterIdLst>
  <p:sldIdLst>
    <p:sldId id="390" r:id="rId3"/>
    <p:sldId id="421" r:id="rId4"/>
    <p:sldId id="391" r:id="rId5"/>
    <p:sldId id="392" r:id="rId6"/>
    <p:sldId id="414" r:id="rId7"/>
    <p:sldId id="408" r:id="rId8"/>
    <p:sldId id="393" r:id="rId9"/>
    <p:sldId id="394" r:id="rId10"/>
    <p:sldId id="417" r:id="rId11"/>
    <p:sldId id="395" r:id="rId12"/>
    <p:sldId id="419" r:id="rId13"/>
    <p:sldId id="420" r:id="rId14"/>
    <p:sldId id="396" r:id="rId15"/>
    <p:sldId id="418" r:id="rId16"/>
    <p:sldId id="457" r:id="rId17"/>
    <p:sldId id="422" r:id="rId18"/>
    <p:sldId id="424" r:id="rId19"/>
    <p:sldId id="430" r:id="rId20"/>
    <p:sldId id="444" r:id="rId21"/>
    <p:sldId id="445" r:id="rId22"/>
    <p:sldId id="397" r:id="rId23"/>
    <p:sldId id="401" r:id="rId24"/>
    <p:sldId id="402" r:id="rId25"/>
    <p:sldId id="403" r:id="rId26"/>
    <p:sldId id="450" r:id="rId27"/>
    <p:sldId id="416" r:id="rId28"/>
    <p:sldId id="448" r:id="rId29"/>
    <p:sldId id="404" r:id="rId30"/>
    <p:sldId id="458" r:id="rId31"/>
    <p:sldId id="405" r:id="rId32"/>
    <p:sldId id="447" r:id="rId33"/>
    <p:sldId id="446" r:id="rId34"/>
    <p:sldId id="454" r:id="rId35"/>
    <p:sldId id="455" r:id="rId36"/>
    <p:sldId id="431" r:id="rId37"/>
    <p:sldId id="456" r:id="rId38"/>
    <p:sldId id="427" r:id="rId39"/>
  </p:sldIdLst>
  <p:sldSz cx="9144000" cy="6858000" type="screen4x3"/>
  <p:notesSz cx="7099300" cy="10234613"/>
  <p:defaultTextStyle>
    <a:defPPr>
      <a:defRPr lang="cs-CZ"/>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26E"/>
    <a:srgbClr val="DD6909"/>
    <a:srgbClr val="909094"/>
    <a:srgbClr val="DCD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658" autoAdjust="0"/>
  </p:normalViewPr>
  <p:slideViewPr>
    <p:cSldViewPr>
      <p:cViewPr varScale="1">
        <p:scale>
          <a:sx n="103" d="100"/>
          <a:sy n="103" d="100"/>
        </p:scale>
        <p:origin x="258" y="108"/>
      </p:cViewPr>
      <p:guideLst>
        <p:guide orient="horz" pos="2160"/>
        <p:guide pos="2880"/>
      </p:guideLst>
    </p:cSldViewPr>
  </p:slideViewPr>
  <p:outlineViewPr>
    <p:cViewPr>
      <p:scale>
        <a:sx n="33" d="100"/>
        <a:sy n="33" d="100"/>
      </p:scale>
      <p:origin x="48" y="13164"/>
    </p:cViewPr>
  </p:outlineViewPr>
  <p:notesTextViewPr>
    <p:cViewPr>
      <p:scale>
        <a:sx n="100" d="100"/>
        <a:sy n="100" d="100"/>
      </p:scale>
      <p:origin x="0" y="0"/>
    </p:cViewPr>
  </p:notesTextViewPr>
  <p:notesViewPr>
    <p:cSldViewPr>
      <p:cViewPr varScale="1">
        <p:scale>
          <a:sx n="63" d="100"/>
          <a:sy n="63" d="100"/>
        </p:scale>
        <p:origin x="-1614" y="-11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defRPr sz="1400"/>
            </a:lvl1pPr>
          </a:lstStyle>
          <a:p>
            <a:pPr>
              <a:defRPr/>
            </a:pPr>
            <a:endParaRPr lang="en-GB"/>
          </a:p>
        </p:txBody>
      </p:sp>
      <p:sp>
        <p:nvSpPr>
          <p:cNvPr id="8195"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lgn="r">
              <a:defRPr sz="1400"/>
            </a:lvl1pPr>
          </a:lstStyle>
          <a:p>
            <a:pPr>
              <a:defRPr/>
            </a:pPr>
            <a:endParaRPr lang="en-GB"/>
          </a:p>
        </p:txBody>
      </p:sp>
      <p:sp>
        <p:nvSpPr>
          <p:cNvPr id="8196"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defRPr sz="1400"/>
            </a:lvl1pPr>
          </a:lstStyle>
          <a:p>
            <a:pPr>
              <a:defRPr/>
            </a:pPr>
            <a:endParaRPr lang="en-GB"/>
          </a:p>
        </p:txBody>
      </p:sp>
      <p:sp>
        <p:nvSpPr>
          <p:cNvPr id="8197"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lgn="r">
              <a:defRPr sz="1400"/>
            </a:lvl1pPr>
          </a:lstStyle>
          <a:p>
            <a:pPr>
              <a:defRPr/>
            </a:pPr>
            <a:fld id="{EB204D9C-300F-4694-90CC-99FAFE992C2D}" type="slidenum">
              <a:rPr lang="en-GB"/>
              <a:pPr>
                <a:defRPr/>
              </a:pPr>
              <a:t>‹#›</a:t>
            </a:fld>
            <a:endParaRPr lang="en-GB" dirty="0"/>
          </a:p>
        </p:txBody>
      </p:sp>
    </p:spTree>
    <p:extLst>
      <p:ext uri="{BB962C8B-B14F-4D97-AF65-F5344CB8AC3E}">
        <p14:creationId xmlns:p14="http://schemas.microsoft.com/office/powerpoint/2010/main" val="3643429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defRPr sz="1400"/>
            </a:lvl1pPr>
          </a:lstStyle>
          <a:p>
            <a:pPr>
              <a:defRPr/>
            </a:pPr>
            <a:endParaRPr lang="en-GB"/>
          </a:p>
        </p:txBody>
      </p:sp>
      <p:sp>
        <p:nvSpPr>
          <p:cNvPr id="921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lgn="r">
              <a:defRPr sz="1400"/>
            </a:lvl1pPr>
          </a:lstStyle>
          <a:p>
            <a:pPr>
              <a:defRPr/>
            </a:pPr>
            <a:endParaRPr lang="en-GB"/>
          </a:p>
        </p:txBody>
      </p:sp>
      <p:sp>
        <p:nvSpPr>
          <p:cNvPr id="30724"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22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p>
            <a:pPr lvl="0"/>
            <a:r>
              <a:rPr lang="en-GB" noProof="0" smtClean="0"/>
              <a:t>Klepnutím lze upravit styly předlohy textu.</a:t>
            </a:r>
          </a:p>
          <a:p>
            <a:pPr lvl="1"/>
            <a:r>
              <a:rPr lang="en-GB" noProof="0" smtClean="0"/>
              <a:t>Druhá úroveň</a:t>
            </a:r>
          </a:p>
          <a:p>
            <a:pPr lvl="2"/>
            <a:r>
              <a:rPr lang="en-GB" noProof="0" smtClean="0"/>
              <a:t>Třetí úroveň</a:t>
            </a:r>
          </a:p>
          <a:p>
            <a:pPr lvl="3"/>
            <a:r>
              <a:rPr lang="en-GB" noProof="0" smtClean="0"/>
              <a:t>Čtvrtá úroveň</a:t>
            </a:r>
          </a:p>
          <a:p>
            <a:pPr lvl="4"/>
            <a:r>
              <a:rPr lang="en-GB" noProof="0" smtClean="0"/>
              <a:t>Pátá úroveň</a:t>
            </a:r>
          </a:p>
        </p:txBody>
      </p:sp>
      <p:sp>
        <p:nvSpPr>
          <p:cNvPr id="922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defRPr sz="1400"/>
            </a:lvl1pPr>
          </a:lstStyle>
          <a:p>
            <a:pPr>
              <a:defRPr/>
            </a:pPr>
            <a:endParaRPr lang="en-GB"/>
          </a:p>
        </p:txBody>
      </p:sp>
      <p:sp>
        <p:nvSpPr>
          <p:cNvPr id="922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lgn="r">
              <a:defRPr sz="1400"/>
            </a:lvl1pPr>
          </a:lstStyle>
          <a:p>
            <a:pPr>
              <a:defRPr/>
            </a:pPr>
            <a:fld id="{1D4E2D1E-81FE-485A-96D1-EFFFF609C896}" type="slidenum">
              <a:rPr lang="en-GB"/>
              <a:pPr>
                <a:defRPr/>
              </a:pPr>
              <a:t>‹#›</a:t>
            </a:fld>
            <a:endParaRPr lang="en-GB" dirty="0"/>
          </a:p>
        </p:txBody>
      </p:sp>
    </p:spTree>
    <p:extLst>
      <p:ext uri="{BB962C8B-B14F-4D97-AF65-F5344CB8AC3E}">
        <p14:creationId xmlns:p14="http://schemas.microsoft.com/office/powerpoint/2010/main" val="36936881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1D4E2D1E-81FE-485A-96D1-EFFFF609C896}" type="slidenum">
              <a:rPr lang="en-GB" smtClean="0"/>
              <a:pPr>
                <a:defRPr/>
              </a:pPr>
              <a:t>1</a:t>
            </a:fld>
            <a:endParaRPr lang="en-GB" dirty="0"/>
          </a:p>
        </p:txBody>
      </p:sp>
    </p:spTree>
    <p:extLst>
      <p:ext uri="{BB962C8B-B14F-4D97-AF65-F5344CB8AC3E}">
        <p14:creationId xmlns:p14="http://schemas.microsoft.com/office/powerpoint/2010/main" val="639599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1D4E2D1E-81FE-485A-96D1-EFFFF609C896}" type="slidenum">
              <a:rPr lang="en-GB" smtClean="0"/>
              <a:pPr>
                <a:defRPr/>
              </a:pPr>
              <a:t>11</a:t>
            </a:fld>
            <a:endParaRPr lang="en-GB" dirty="0"/>
          </a:p>
        </p:txBody>
      </p:sp>
    </p:spTree>
    <p:extLst>
      <p:ext uri="{BB962C8B-B14F-4D97-AF65-F5344CB8AC3E}">
        <p14:creationId xmlns:p14="http://schemas.microsoft.com/office/powerpoint/2010/main" val="2281202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266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dirty="0" smtClean="0"/>
          </a:p>
        </p:txBody>
      </p:sp>
      <p:sp>
        <p:nvSpPr>
          <p:cNvPr id="2662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7A10DA-79A9-4D5A-BD32-A64E8F8D8580}" type="slidenum">
              <a:rPr lang="cs-CZ"/>
              <a:pPr fontAlgn="base">
                <a:spcBef>
                  <a:spcPct val="0"/>
                </a:spcBef>
                <a:spcAft>
                  <a:spcPct val="0"/>
                </a:spcAft>
              </a:pPr>
              <a:t>12</a:t>
            </a:fld>
            <a:endParaRPr lang="cs-CZ" dirty="0"/>
          </a:p>
        </p:txBody>
      </p:sp>
    </p:spTree>
    <p:extLst>
      <p:ext uri="{BB962C8B-B14F-4D97-AF65-F5344CB8AC3E}">
        <p14:creationId xmlns:p14="http://schemas.microsoft.com/office/powerpoint/2010/main" val="3499796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13</a:t>
            </a:fld>
            <a:endParaRPr lang="cs-CZ" dirty="0"/>
          </a:p>
        </p:txBody>
      </p:sp>
    </p:spTree>
    <p:extLst>
      <p:ext uri="{BB962C8B-B14F-4D97-AF65-F5344CB8AC3E}">
        <p14:creationId xmlns:p14="http://schemas.microsoft.com/office/powerpoint/2010/main" val="29398311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14</a:t>
            </a:fld>
            <a:endParaRPr lang="cs-CZ" dirty="0"/>
          </a:p>
        </p:txBody>
      </p:sp>
    </p:spTree>
    <p:extLst>
      <p:ext uri="{BB962C8B-B14F-4D97-AF65-F5344CB8AC3E}">
        <p14:creationId xmlns:p14="http://schemas.microsoft.com/office/powerpoint/2010/main" val="30041182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17</a:t>
            </a:fld>
            <a:endParaRPr lang="cs-CZ" dirty="0"/>
          </a:p>
        </p:txBody>
      </p:sp>
    </p:spTree>
    <p:extLst>
      <p:ext uri="{BB962C8B-B14F-4D97-AF65-F5344CB8AC3E}">
        <p14:creationId xmlns:p14="http://schemas.microsoft.com/office/powerpoint/2010/main" val="16651237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21</a:t>
            </a:fld>
            <a:endParaRPr lang="cs-CZ" dirty="0"/>
          </a:p>
        </p:txBody>
      </p:sp>
    </p:spTree>
    <p:extLst>
      <p:ext uri="{BB962C8B-B14F-4D97-AF65-F5344CB8AC3E}">
        <p14:creationId xmlns:p14="http://schemas.microsoft.com/office/powerpoint/2010/main" val="3963706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22</a:t>
            </a:fld>
            <a:endParaRPr lang="cs-CZ" dirty="0"/>
          </a:p>
        </p:txBody>
      </p:sp>
    </p:spTree>
    <p:extLst>
      <p:ext uri="{BB962C8B-B14F-4D97-AF65-F5344CB8AC3E}">
        <p14:creationId xmlns:p14="http://schemas.microsoft.com/office/powerpoint/2010/main" val="23601495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23</a:t>
            </a:fld>
            <a:endParaRPr lang="cs-CZ" dirty="0"/>
          </a:p>
        </p:txBody>
      </p:sp>
    </p:spTree>
    <p:extLst>
      <p:ext uri="{BB962C8B-B14F-4D97-AF65-F5344CB8AC3E}">
        <p14:creationId xmlns:p14="http://schemas.microsoft.com/office/powerpoint/2010/main" val="5931110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24</a:t>
            </a:fld>
            <a:endParaRPr lang="cs-CZ" dirty="0"/>
          </a:p>
        </p:txBody>
      </p:sp>
    </p:spTree>
    <p:extLst>
      <p:ext uri="{BB962C8B-B14F-4D97-AF65-F5344CB8AC3E}">
        <p14:creationId xmlns:p14="http://schemas.microsoft.com/office/powerpoint/2010/main" val="11634880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25</a:t>
            </a:fld>
            <a:endParaRPr lang="cs-CZ" dirty="0"/>
          </a:p>
        </p:txBody>
      </p:sp>
    </p:spTree>
    <p:extLst>
      <p:ext uri="{BB962C8B-B14F-4D97-AF65-F5344CB8AC3E}">
        <p14:creationId xmlns:p14="http://schemas.microsoft.com/office/powerpoint/2010/main" val="692882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3</a:t>
            </a:fld>
            <a:endParaRPr lang="cs-CZ" dirty="0"/>
          </a:p>
        </p:txBody>
      </p:sp>
    </p:spTree>
    <p:extLst>
      <p:ext uri="{BB962C8B-B14F-4D97-AF65-F5344CB8AC3E}">
        <p14:creationId xmlns:p14="http://schemas.microsoft.com/office/powerpoint/2010/main" val="4790347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26</a:t>
            </a:fld>
            <a:endParaRPr lang="cs-CZ" dirty="0"/>
          </a:p>
        </p:txBody>
      </p:sp>
    </p:spTree>
    <p:extLst>
      <p:ext uri="{BB962C8B-B14F-4D97-AF65-F5344CB8AC3E}">
        <p14:creationId xmlns:p14="http://schemas.microsoft.com/office/powerpoint/2010/main" val="19800753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27</a:t>
            </a:fld>
            <a:endParaRPr lang="cs-CZ" dirty="0"/>
          </a:p>
        </p:txBody>
      </p:sp>
    </p:spTree>
    <p:extLst>
      <p:ext uri="{BB962C8B-B14F-4D97-AF65-F5344CB8AC3E}">
        <p14:creationId xmlns:p14="http://schemas.microsoft.com/office/powerpoint/2010/main" val="28270206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28</a:t>
            </a:fld>
            <a:endParaRPr lang="cs-CZ" dirty="0"/>
          </a:p>
        </p:txBody>
      </p:sp>
    </p:spTree>
    <p:extLst>
      <p:ext uri="{BB962C8B-B14F-4D97-AF65-F5344CB8AC3E}">
        <p14:creationId xmlns:p14="http://schemas.microsoft.com/office/powerpoint/2010/main" val="16493629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30</a:t>
            </a:fld>
            <a:endParaRPr lang="cs-CZ" dirty="0"/>
          </a:p>
        </p:txBody>
      </p:sp>
    </p:spTree>
    <p:extLst>
      <p:ext uri="{BB962C8B-B14F-4D97-AF65-F5344CB8AC3E}">
        <p14:creationId xmlns:p14="http://schemas.microsoft.com/office/powerpoint/2010/main" val="21711312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31</a:t>
            </a:fld>
            <a:endParaRPr lang="cs-CZ" dirty="0"/>
          </a:p>
        </p:txBody>
      </p:sp>
    </p:spTree>
    <p:extLst>
      <p:ext uri="{BB962C8B-B14F-4D97-AF65-F5344CB8AC3E}">
        <p14:creationId xmlns:p14="http://schemas.microsoft.com/office/powerpoint/2010/main" val="14603510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32</a:t>
            </a:fld>
            <a:endParaRPr lang="cs-CZ" dirty="0"/>
          </a:p>
        </p:txBody>
      </p:sp>
    </p:spTree>
    <p:extLst>
      <p:ext uri="{BB962C8B-B14F-4D97-AF65-F5344CB8AC3E}">
        <p14:creationId xmlns:p14="http://schemas.microsoft.com/office/powerpoint/2010/main" val="14236772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33</a:t>
            </a:fld>
            <a:endParaRPr lang="cs-CZ" dirty="0"/>
          </a:p>
        </p:txBody>
      </p:sp>
    </p:spTree>
    <p:extLst>
      <p:ext uri="{BB962C8B-B14F-4D97-AF65-F5344CB8AC3E}">
        <p14:creationId xmlns:p14="http://schemas.microsoft.com/office/powerpoint/2010/main" val="1531539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4</a:t>
            </a:fld>
            <a:endParaRPr lang="cs-CZ" dirty="0"/>
          </a:p>
        </p:txBody>
      </p:sp>
    </p:spTree>
    <p:extLst>
      <p:ext uri="{BB962C8B-B14F-4D97-AF65-F5344CB8AC3E}">
        <p14:creationId xmlns:p14="http://schemas.microsoft.com/office/powerpoint/2010/main" val="545732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5</a:t>
            </a:fld>
            <a:endParaRPr lang="cs-CZ" dirty="0"/>
          </a:p>
        </p:txBody>
      </p:sp>
    </p:spTree>
    <p:extLst>
      <p:ext uri="{BB962C8B-B14F-4D97-AF65-F5344CB8AC3E}">
        <p14:creationId xmlns:p14="http://schemas.microsoft.com/office/powerpoint/2010/main" val="2805809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6</a:t>
            </a:fld>
            <a:endParaRPr lang="cs-CZ" dirty="0"/>
          </a:p>
        </p:txBody>
      </p:sp>
    </p:spTree>
    <p:extLst>
      <p:ext uri="{BB962C8B-B14F-4D97-AF65-F5344CB8AC3E}">
        <p14:creationId xmlns:p14="http://schemas.microsoft.com/office/powerpoint/2010/main" val="2939493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7</a:t>
            </a:fld>
            <a:endParaRPr lang="cs-CZ" dirty="0"/>
          </a:p>
        </p:txBody>
      </p:sp>
    </p:spTree>
    <p:extLst>
      <p:ext uri="{BB962C8B-B14F-4D97-AF65-F5344CB8AC3E}">
        <p14:creationId xmlns:p14="http://schemas.microsoft.com/office/powerpoint/2010/main" val="2590491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8</a:t>
            </a:fld>
            <a:endParaRPr lang="cs-CZ" dirty="0"/>
          </a:p>
        </p:txBody>
      </p:sp>
    </p:spTree>
    <p:extLst>
      <p:ext uri="{BB962C8B-B14F-4D97-AF65-F5344CB8AC3E}">
        <p14:creationId xmlns:p14="http://schemas.microsoft.com/office/powerpoint/2010/main" val="2577179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9</a:t>
            </a:fld>
            <a:endParaRPr lang="cs-CZ" dirty="0"/>
          </a:p>
        </p:txBody>
      </p:sp>
    </p:spTree>
    <p:extLst>
      <p:ext uri="{BB962C8B-B14F-4D97-AF65-F5344CB8AC3E}">
        <p14:creationId xmlns:p14="http://schemas.microsoft.com/office/powerpoint/2010/main" val="913064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10</a:t>
            </a:fld>
            <a:endParaRPr lang="cs-CZ" dirty="0"/>
          </a:p>
        </p:txBody>
      </p:sp>
    </p:spTree>
    <p:extLst>
      <p:ext uri="{BB962C8B-B14F-4D97-AF65-F5344CB8AC3E}">
        <p14:creationId xmlns:p14="http://schemas.microsoft.com/office/powerpoint/2010/main" val="2530431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28596" y="2143116"/>
            <a:ext cx="8285168" cy="4000528"/>
          </a:xfrm>
          <a:prstGeom prst="rect">
            <a:avLst/>
          </a:prstGeom>
        </p:spPr>
        <p:txBody>
          <a:bodyPr/>
          <a:lstStyle>
            <a:lvl1pPr>
              <a:defRPr sz="2000" b="0">
                <a:latin typeface="Arial" pitchFamily="34" charset="0"/>
                <a:cs typeface="Arial" pitchFamily="34" charset="0"/>
              </a:defRPr>
            </a:lvl1pPr>
            <a:lvl2pPr>
              <a:defRPr sz="1800" b="0">
                <a:latin typeface="Arial" pitchFamily="34" charset="0"/>
                <a:cs typeface="Arial" pitchFamily="34" charset="0"/>
              </a:defRPr>
            </a:lvl2pPr>
            <a:lvl3pPr>
              <a:defRPr sz="1800" b="0">
                <a:latin typeface="Arial" pitchFamily="34" charset="0"/>
                <a:cs typeface="Arial" pitchFamily="34" charset="0"/>
              </a:defRPr>
            </a:lvl3pPr>
            <a:lvl4pPr>
              <a:defRPr b="0">
                <a:latin typeface="Arial" pitchFamily="34" charset="0"/>
                <a:cs typeface="Arial" pitchFamily="34" charset="0"/>
              </a:defRPr>
            </a:lvl4pPr>
            <a:lvl5pPr>
              <a:defRPr b="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4" name="Nadpis 1"/>
          <p:cNvSpPr>
            <a:spLocks noGrp="1"/>
          </p:cNvSpPr>
          <p:nvPr>
            <p:ph type="title"/>
          </p:nvPr>
        </p:nvSpPr>
        <p:spPr>
          <a:xfrm>
            <a:off x="428596" y="1142984"/>
            <a:ext cx="8501122" cy="857256"/>
          </a:xfrm>
          <a:prstGeom prst="rect">
            <a:avLst/>
          </a:prstGeom>
        </p:spPr>
        <p:txBody>
          <a:bodyPr/>
          <a:lstStyle>
            <a:lvl1pPr>
              <a:defRPr sz="2800">
                <a:solidFill>
                  <a:srgbClr val="00426E"/>
                </a:solidFill>
              </a:defRPr>
            </a:lvl1pPr>
          </a:lstStyle>
          <a:p>
            <a:r>
              <a:rPr lang="en-US" smtClean="0"/>
              <a:t>Click to edit Master title style</a:t>
            </a:r>
            <a:endParaRPr lang="cs-CZ" dirty="0"/>
          </a:p>
        </p:txBody>
      </p:sp>
    </p:spTree>
    <p:extLst>
      <p:ext uri="{BB962C8B-B14F-4D97-AF65-F5344CB8AC3E}">
        <p14:creationId xmlns:p14="http://schemas.microsoft.com/office/powerpoint/2010/main" val="287059659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DA61E798-5368-46D0-8CEC-404899828D22}" type="slidenum">
              <a:rPr lang="cs-CZ"/>
              <a:pPr>
                <a:defRPr/>
              </a:pPr>
              <a:t>‹#›</a:t>
            </a:fld>
            <a:endParaRPr lang="cs-CZ"/>
          </a:p>
        </p:txBody>
      </p:sp>
    </p:spTree>
    <p:extLst>
      <p:ext uri="{BB962C8B-B14F-4D97-AF65-F5344CB8AC3E}">
        <p14:creationId xmlns:p14="http://schemas.microsoft.com/office/powerpoint/2010/main" val="191240122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857232"/>
            <a:ext cx="6019800" cy="526893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5E047BD2-5AA8-47F3-B683-C82FD500320A}" type="slidenum">
              <a:rPr lang="cs-CZ"/>
              <a:pPr>
                <a:defRPr/>
              </a:pPr>
              <a:t>‹#›</a:t>
            </a:fld>
            <a:endParaRPr lang="cs-CZ"/>
          </a:p>
        </p:txBody>
      </p:sp>
    </p:spTree>
    <p:extLst>
      <p:ext uri="{BB962C8B-B14F-4D97-AF65-F5344CB8AC3E}">
        <p14:creationId xmlns:p14="http://schemas.microsoft.com/office/powerpoint/2010/main" val="3376615694"/>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42994" y="2643182"/>
            <a:ext cx="8229600" cy="1928826"/>
          </a:xfrm>
          <a:prstGeom prst="rect">
            <a:avLst/>
          </a:prstGeom>
        </p:spPr>
        <p:txBody>
          <a:bodyPr/>
          <a:lstStyle>
            <a:lvl1pPr>
              <a:defRPr sz="3200" baseline="0"/>
            </a:lvl1pPr>
          </a:lstStyle>
          <a:p>
            <a:r>
              <a:rPr lang="en-US" smtClean="0"/>
              <a:t>Click to edit Master title style</a:t>
            </a:r>
            <a:endParaRPr lang="cs-CZ" dirty="0"/>
          </a:p>
        </p:txBody>
      </p:sp>
    </p:spTree>
    <p:extLst>
      <p:ext uri="{BB962C8B-B14F-4D97-AF65-F5344CB8AC3E}">
        <p14:creationId xmlns:p14="http://schemas.microsoft.com/office/powerpoint/2010/main" val="2908039291"/>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ulni strana - 3 loga">
    <p:spTree>
      <p:nvGrpSpPr>
        <p:cNvPr id="1" name=""/>
        <p:cNvGrpSpPr/>
        <p:nvPr/>
      </p:nvGrpSpPr>
      <p:grpSpPr>
        <a:xfrm>
          <a:off x="0" y="0"/>
          <a:ext cx="0" cy="0"/>
          <a:chOff x="0" y="0"/>
          <a:chExt cx="0" cy="0"/>
        </a:xfrm>
      </p:grpSpPr>
      <p:pic>
        <p:nvPicPr>
          <p:cNvPr id="5" name="Picture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6988"/>
            <a:ext cx="9144000" cy="5030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Subtitle 3"/>
          <p:cNvSpPr>
            <a:spLocks noGrp="1"/>
          </p:cNvSpPr>
          <p:nvPr>
            <p:ph type="subTitle" idx="1"/>
          </p:nvPr>
        </p:nvSpPr>
        <p:spPr>
          <a:xfrm>
            <a:off x="0" y="5734050"/>
            <a:ext cx="9144000" cy="1123950"/>
          </a:xfrm>
        </p:spPr>
        <p:txBody>
          <a:bodyPr/>
          <a:lstStyle>
            <a:lvl1pPr marL="0" indent="0" algn="ctr">
              <a:buNone/>
              <a:defRPr/>
            </a:lvl1pPr>
          </a:lstStyle>
          <a:p>
            <a:pPr>
              <a:defRPr/>
            </a:pPr>
            <a:r>
              <a:rPr lang="en-US" sz="1400" spc="300" smtClean="0">
                <a:solidFill>
                  <a:schemeClr val="bg1">
                    <a:lumMod val="50000"/>
                  </a:schemeClr>
                </a:solidFill>
                <a:latin typeface="Arial" charset="0"/>
                <a:cs typeface="Arial" charset="0"/>
              </a:rPr>
              <a:t>Click to edit Master subtitle style</a:t>
            </a:r>
            <a:endParaRPr lang="cs-CZ" sz="1400" spc="300" dirty="0" smtClean="0">
              <a:solidFill>
                <a:schemeClr val="bg1">
                  <a:lumMod val="50000"/>
                </a:schemeClr>
              </a:solidFill>
              <a:latin typeface="Arial" charset="0"/>
              <a:cs typeface="Arial" charset="0"/>
            </a:endParaRPr>
          </a:p>
        </p:txBody>
      </p:sp>
      <p:sp>
        <p:nvSpPr>
          <p:cNvPr id="7" name="TextBox 10"/>
          <p:cNvSpPr txBox="1">
            <a:spLocks noChangeArrowheads="1"/>
          </p:cNvSpPr>
          <p:nvPr userDrawn="1"/>
        </p:nvSpPr>
        <p:spPr bwMode="auto">
          <a:xfrm>
            <a:off x="0" y="2997200"/>
            <a:ext cx="9144000" cy="52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defRPr/>
            </a:pPr>
            <a:r>
              <a:rPr lang="cs-CZ" sz="2800" dirty="0" smtClean="0">
                <a:solidFill>
                  <a:schemeClr val="bg1">
                    <a:lumMod val="50000"/>
                  </a:schemeClr>
                </a:solidFill>
              </a:rPr>
              <a:t>Místo na název prezentace</a:t>
            </a:r>
          </a:p>
        </p:txBody>
      </p:sp>
      <p:cxnSp>
        <p:nvCxnSpPr>
          <p:cNvPr id="8" name="Straight Connector 7"/>
          <p:cNvCxnSpPr/>
          <p:nvPr userDrawn="1"/>
        </p:nvCxnSpPr>
        <p:spPr>
          <a:xfrm>
            <a:off x="1908175" y="5589588"/>
            <a:ext cx="532765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5"/>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384550" y="660400"/>
            <a:ext cx="2374900" cy="1184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 name="Picture Placeholder 13"/>
          <p:cNvSpPr>
            <a:spLocks noGrp="1"/>
          </p:cNvSpPr>
          <p:nvPr>
            <p:ph type="pic" sz="quarter" idx="10"/>
          </p:nvPr>
        </p:nvSpPr>
        <p:spPr>
          <a:xfrm>
            <a:off x="1907704" y="4797152"/>
            <a:ext cx="1439862" cy="538163"/>
          </a:xfrm>
        </p:spPr>
        <p:txBody>
          <a:bodyPr/>
          <a:lstStyle>
            <a:lvl1pPr marL="0" indent="0">
              <a:buNone/>
              <a:defRPr sz="1200"/>
            </a:lvl1pPr>
          </a:lstStyle>
          <a:p>
            <a:r>
              <a:rPr lang="en-US" smtClean="0"/>
              <a:t>Click icon to add picture</a:t>
            </a:r>
            <a:endParaRPr lang="cs-CZ" dirty="0"/>
          </a:p>
        </p:txBody>
      </p:sp>
      <p:sp>
        <p:nvSpPr>
          <p:cNvPr id="15" name="Picture Placeholder 13"/>
          <p:cNvSpPr>
            <a:spLocks noGrp="1"/>
          </p:cNvSpPr>
          <p:nvPr>
            <p:ph type="pic" sz="quarter" idx="11"/>
          </p:nvPr>
        </p:nvSpPr>
        <p:spPr>
          <a:xfrm>
            <a:off x="3851833" y="4797152"/>
            <a:ext cx="1439862" cy="538163"/>
          </a:xfrm>
        </p:spPr>
        <p:txBody>
          <a:bodyPr/>
          <a:lstStyle>
            <a:lvl1pPr marL="0" indent="0">
              <a:buNone/>
              <a:defRPr sz="1200"/>
            </a:lvl1pPr>
          </a:lstStyle>
          <a:p>
            <a:r>
              <a:rPr lang="en-US" smtClean="0"/>
              <a:t>Click icon to add picture</a:t>
            </a:r>
            <a:endParaRPr lang="cs-CZ" dirty="0"/>
          </a:p>
        </p:txBody>
      </p:sp>
      <p:sp>
        <p:nvSpPr>
          <p:cNvPr id="16" name="Picture Placeholder 13"/>
          <p:cNvSpPr>
            <a:spLocks noGrp="1"/>
          </p:cNvSpPr>
          <p:nvPr>
            <p:ph type="pic" sz="quarter" idx="12"/>
          </p:nvPr>
        </p:nvSpPr>
        <p:spPr>
          <a:xfrm>
            <a:off x="5795963" y="4797152"/>
            <a:ext cx="1439862" cy="538163"/>
          </a:xfrm>
        </p:spPr>
        <p:txBody>
          <a:bodyPr/>
          <a:lstStyle>
            <a:lvl1pPr marL="0" indent="0">
              <a:buNone/>
              <a:defRPr sz="1200"/>
            </a:lvl1pPr>
          </a:lstStyle>
          <a:p>
            <a:r>
              <a:rPr lang="en-US" smtClean="0"/>
              <a:t>Click icon to add picture</a:t>
            </a:r>
            <a:endParaRPr lang="cs-CZ" dirty="0"/>
          </a:p>
        </p:txBody>
      </p:sp>
    </p:spTree>
    <p:extLst>
      <p:ext uri="{BB962C8B-B14F-4D97-AF65-F5344CB8AC3E}">
        <p14:creationId xmlns:p14="http://schemas.microsoft.com/office/powerpoint/2010/main" val="3205079516"/>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ulni strana - 4 loga">
    <p:spTree>
      <p:nvGrpSpPr>
        <p:cNvPr id="1" name=""/>
        <p:cNvGrpSpPr/>
        <p:nvPr/>
      </p:nvGrpSpPr>
      <p:grpSpPr>
        <a:xfrm>
          <a:off x="0" y="0"/>
          <a:ext cx="0" cy="0"/>
          <a:chOff x="0" y="0"/>
          <a:chExt cx="0" cy="0"/>
        </a:xfrm>
      </p:grpSpPr>
      <p:pic>
        <p:nvPicPr>
          <p:cNvPr id="5" name="Picture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6988"/>
            <a:ext cx="9144000" cy="5030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Subtitle 3"/>
          <p:cNvSpPr>
            <a:spLocks noGrp="1"/>
          </p:cNvSpPr>
          <p:nvPr>
            <p:ph type="subTitle" idx="1"/>
          </p:nvPr>
        </p:nvSpPr>
        <p:spPr>
          <a:xfrm>
            <a:off x="0" y="5734050"/>
            <a:ext cx="9144000" cy="1123950"/>
          </a:xfrm>
        </p:spPr>
        <p:txBody>
          <a:bodyPr/>
          <a:lstStyle>
            <a:lvl1pPr marL="0" indent="0" algn="ctr">
              <a:buNone/>
              <a:defRPr/>
            </a:lvl1pPr>
          </a:lstStyle>
          <a:p>
            <a:pPr>
              <a:defRPr/>
            </a:pPr>
            <a:r>
              <a:rPr lang="en-US" sz="1400" spc="300" smtClean="0">
                <a:solidFill>
                  <a:schemeClr val="bg1">
                    <a:lumMod val="50000"/>
                  </a:schemeClr>
                </a:solidFill>
                <a:latin typeface="Arial" charset="0"/>
                <a:cs typeface="Arial" charset="0"/>
              </a:rPr>
              <a:t>Click to edit Master subtitle style</a:t>
            </a:r>
            <a:endParaRPr lang="cs-CZ" sz="1400" spc="300" dirty="0" smtClean="0">
              <a:solidFill>
                <a:schemeClr val="bg1">
                  <a:lumMod val="50000"/>
                </a:schemeClr>
              </a:solidFill>
              <a:latin typeface="Arial" charset="0"/>
              <a:cs typeface="Arial" charset="0"/>
            </a:endParaRPr>
          </a:p>
        </p:txBody>
      </p:sp>
      <p:sp>
        <p:nvSpPr>
          <p:cNvPr id="7" name="TextBox 10"/>
          <p:cNvSpPr txBox="1">
            <a:spLocks noChangeArrowheads="1"/>
          </p:cNvSpPr>
          <p:nvPr userDrawn="1"/>
        </p:nvSpPr>
        <p:spPr bwMode="auto">
          <a:xfrm>
            <a:off x="0" y="2997200"/>
            <a:ext cx="9144000" cy="52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defRPr/>
            </a:pPr>
            <a:r>
              <a:rPr lang="cs-CZ" sz="2800" dirty="0" smtClean="0">
                <a:solidFill>
                  <a:schemeClr val="bg1">
                    <a:lumMod val="50000"/>
                  </a:schemeClr>
                </a:solidFill>
              </a:rPr>
              <a:t>Místo na název prezentace</a:t>
            </a:r>
          </a:p>
        </p:txBody>
      </p:sp>
      <p:cxnSp>
        <p:nvCxnSpPr>
          <p:cNvPr id="8" name="Straight Connector 7"/>
          <p:cNvCxnSpPr/>
          <p:nvPr userDrawn="1"/>
        </p:nvCxnSpPr>
        <p:spPr>
          <a:xfrm>
            <a:off x="1908175" y="5589588"/>
            <a:ext cx="532765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5"/>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384550" y="660400"/>
            <a:ext cx="2374900" cy="1184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 name="Picture Placeholder 13"/>
          <p:cNvSpPr>
            <a:spLocks noGrp="1"/>
          </p:cNvSpPr>
          <p:nvPr>
            <p:ph type="pic" sz="quarter" idx="10"/>
          </p:nvPr>
        </p:nvSpPr>
        <p:spPr>
          <a:xfrm>
            <a:off x="827584" y="4797152"/>
            <a:ext cx="1439862" cy="538163"/>
          </a:xfrm>
        </p:spPr>
        <p:txBody>
          <a:bodyPr/>
          <a:lstStyle>
            <a:lvl1pPr marL="0" indent="0">
              <a:buNone/>
              <a:defRPr sz="1200"/>
            </a:lvl1pPr>
          </a:lstStyle>
          <a:p>
            <a:r>
              <a:rPr lang="en-US" smtClean="0"/>
              <a:t>Click icon to add picture</a:t>
            </a:r>
            <a:endParaRPr lang="cs-CZ" dirty="0"/>
          </a:p>
        </p:txBody>
      </p:sp>
      <p:sp>
        <p:nvSpPr>
          <p:cNvPr id="15" name="Picture Placeholder 13"/>
          <p:cNvSpPr>
            <a:spLocks noGrp="1"/>
          </p:cNvSpPr>
          <p:nvPr>
            <p:ph type="pic" sz="quarter" idx="11"/>
          </p:nvPr>
        </p:nvSpPr>
        <p:spPr>
          <a:xfrm>
            <a:off x="4764220" y="4797152"/>
            <a:ext cx="1439862" cy="538163"/>
          </a:xfrm>
        </p:spPr>
        <p:txBody>
          <a:bodyPr/>
          <a:lstStyle>
            <a:lvl1pPr marL="0" indent="0">
              <a:buNone/>
              <a:defRPr sz="1200"/>
            </a:lvl1pPr>
          </a:lstStyle>
          <a:p>
            <a:r>
              <a:rPr lang="en-US" smtClean="0"/>
              <a:t>Click icon to add picture</a:t>
            </a:r>
            <a:endParaRPr lang="cs-CZ" dirty="0"/>
          </a:p>
        </p:txBody>
      </p:sp>
      <p:sp>
        <p:nvSpPr>
          <p:cNvPr id="16" name="Picture Placeholder 13"/>
          <p:cNvSpPr>
            <a:spLocks noGrp="1"/>
          </p:cNvSpPr>
          <p:nvPr>
            <p:ph type="pic" sz="quarter" idx="12"/>
          </p:nvPr>
        </p:nvSpPr>
        <p:spPr>
          <a:xfrm>
            <a:off x="6732538" y="4797152"/>
            <a:ext cx="1439862" cy="538163"/>
          </a:xfrm>
        </p:spPr>
        <p:txBody>
          <a:bodyPr/>
          <a:lstStyle>
            <a:lvl1pPr marL="0" indent="0">
              <a:buNone/>
              <a:defRPr sz="1200"/>
            </a:lvl1pPr>
          </a:lstStyle>
          <a:p>
            <a:r>
              <a:rPr lang="en-US" smtClean="0"/>
              <a:t>Click icon to add picture</a:t>
            </a:r>
            <a:endParaRPr lang="cs-CZ" dirty="0"/>
          </a:p>
        </p:txBody>
      </p:sp>
      <p:sp>
        <p:nvSpPr>
          <p:cNvPr id="10" name="Picture Placeholder 13"/>
          <p:cNvSpPr>
            <a:spLocks noGrp="1"/>
          </p:cNvSpPr>
          <p:nvPr>
            <p:ph type="pic" sz="quarter" idx="13"/>
          </p:nvPr>
        </p:nvSpPr>
        <p:spPr>
          <a:xfrm>
            <a:off x="2795902" y="4797152"/>
            <a:ext cx="1439862" cy="538163"/>
          </a:xfrm>
        </p:spPr>
        <p:txBody>
          <a:bodyPr/>
          <a:lstStyle>
            <a:lvl1pPr marL="0" indent="0">
              <a:buNone/>
              <a:defRPr sz="1200"/>
            </a:lvl1pPr>
          </a:lstStyle>
          <a:p>
            <a:r>
              <a:rPr lang="en-US" smtClean="0"/>
              <a:t>Click icon to add picture</a:t>
            </a:r>
            <a:endParaRPr lang="cs-CZ" dirty="0"/>
          </a:p>
        </p:txBody>
      </p:sp>
    </p:spTree>
    <p:extLst>
      <p:ext uri="{BB962C8B-B14F-4D97-AF65-F5344CB8AC3E}">
        <p14:creationId xmlns:p14="http://schemas.microsoft.com/office/powerpoint/2010/main" val="2550872726"/>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43438" y="2000240"/>
            <a:ext cx="4038600" cy="1143008"/>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cs-CZ" dirty="0"/>
          </a:p>
        </p:txBody>
      </p:sp>
      <p:sp>
        <p:nvSpPr>
          <p:cNvPr id="4" name="Content Placeholder 3"/>
          <p:cNvSpPr>
            <a:spLocks noGrp="1"/>
          </p:cNvSpPr>
          <p:nvPr>
            <p:ph sz="half" idx="2"/>
          </p:nvPr>
        </p:nvSpPr>
        <p:spPr>
          <a:xfrm>
            <a:off x="4648200" y="3286124"/>
            <a:ext cx="4038600" cy="1214446"/>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cs-CZ" dirty="0"/>
          </a:p>
        </p:txBody>
      </p:sp>
      <p:sp>
        <p:nvSpPr>
          <p:cNvPr id="7" name="Content Placeholder 3"/>
          <p:cNvSpPr>
            <a:spLocks noGrp="1"/>
          </p:cNvSpPr>
          <p:nvPr>
            <p:ph sz="half" idx="12"/>
          </p:nvPr>
        </p:nvSpPr>
        <p:spPr>
          <a:xfrm>
            <a:off x="4643438" y="4643446"/>
            <a:ext cx="4038600" cy="1214446"/>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cs-CZ" dirty="0"/>
          </a:p>
        </p:txBody>
      </p:sp>
      <p:sp>
        <p:nvSpPr>
          <p:cNvPr id="10" name="Nadpis 1"/>
          <p:cNvSpPr>
            <a:spLocks noGrp="1"/>
          </p:cNvSpPr>
          <p:nvPr>
            <p:ph type="title"/>
          </p:nvPr>
        </p:nvSpPr>
        <p:spPr>
          <a:xfrm>
            <a:off x="428596" y="1142984"/>
            <a:ext cx="8501122" cy="857256"/>
          </a:xfrm>
          <a:prstGeom prst="rect">
            <a:avLst/>
          </a:prstGeom>
        </p:spPr>
        <p:txBody>
          <a:bodyPr/>
          <a:lstStyle>
            <a:lvl1pPr>
              <a:defRPr sz="2800">
                <a:solidFill>
                  <a:srgbClr val="00426E"/>
                </a:solidFill>
              </a:defRPr>
            </a:lvl1pPr>
          </a:lstStyle>
          <a:p>
            <a:r>
              <a:rPr lang="cs-CZ" dirty="0" smtClean="0"/>
              <a:t>Klepnutím lze upravit styl předlohy nadpisů.</a:t>
            </a:r>
            <a:endParaRPr lang="cs-CZ" dirty="0"/>
          </a:p>
        </p:txBody>
      </p:sp>
      <p:sp>
        <p:nvSpPr>
          <p:cNvPr id="6" name="Footer Placeholder 4"/>
          <p:cNvSpPr>
            <a:spLocks noGrp="1"/>
          </p:cNvSpPr>
          <p:nvPr>
            <p:ph type="ftr" sz="quarter" idx="13"/>
          </p:nvPr>
        </p:nvSpPr>
        <p:spPr/>
        <p:txBody>
          <a:bodyPr/>
          <a:lstStyle>
            <a:lvl1pPr>
              <a:defRPr/>
            </a:lvl1pPr>
          </a:lstStyle>
          <a:p>
            <a:pPr>
              <a:defRPr/>
            </a:pPr>
            <a:endParaRPr lang="cs-CZ"/>
          </a:p>
        </p:txBody>
      </p:sp>
      <p:sp>
        <p:nvSpPr>
          <p:cNvPr id="8" name="Slide Number Placeholder 5"/>
          <p:cNvSpPr>
            <a:spLocks noGrp="1"/>
          </p:cNvSpPr>
          <p:nvPr>
            <p:ph type="sldNum" sz="quarter" idx="14"/>
          </p:nvPr>
        </p:nvSpPr>
        <p:spPr/>
        <p:txBody>
          <a:bodyPr/>
          <a:lstStyle>
            <a:lvl1pPr>
              <a:defRPr/>
            </a:lvl1pPr>
          </a:lstStyle>
          <a:p>
            <a:pPr>
              <a:defRPr/>
            </a:pPr>
            <a:fld id="{BEDB0A1F-73CB-4B13-9A0B-B036084F6DA7}" type="slidenum">
              <a:rPr lang="cs-CZ"/>
              <a:pPr>
                <a:defRPr/>
              </a:pPr>
              <a:t>‹#›</a:t>
            </a:fld>
            <a:endParaRPr lang="cs-CZ"/>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D75401DB-7B8F-4D04-A3E2-F13447783EC1}" type="datetimeFigureOut">
              <a:rPr lang="cs-CZ" smtClean="0"/>
              <a:pPr/>
              <a:t>10.2.2016</a:t>
            </a:fld>
            <a:endParaRPr lang="cs-CZ"/>
          </a:p>
        </p:txBody>
      </p:sp>
      <p:sp>
        <p:nvSpPr>
          <p:cNvPr id="5" name="Zástupný symbol pro zápatí 4"/>
          <p:cNvSpPr>
            <a:spLocks noGrp="1"/>
          </p:cNvSpPr>
          <p:nvPr>
            <p:ph type="ftr" sz="quarter" idx="11"/>
          </p:nvPr>
        </p:nvSpPr>
        <p:spPr/>
        <p:txBody>
          <a:bodyPr/>
          <a:lstStyle/>
          <a:p>
            <a:pPr>
              <a:defRPr/>
            </a:pPr>
            <a:r>
              <a:rPr lang="cs-CZ" smtClean="0"/>
              <a:t>www.prkpartners.com</a:t>
            </a:r>
            <a:endParaRPr lang="cs-CZ"/>
          </a:p>
        </p:txBody>
      </p:sp>
      <p:sp>
        <p:nvSpPr>
          <p:cNvPr id="6" name="Zástupný symbol pro číslo snímku 5"/>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75401DB-7B8F-4D04-A3E2-F13447783EC1}" type="datetimeFigureOut">
              <a:rPr lang="cs-CZ" smtClean="0"/>
              <a:pPr/>
              <a:t>10.2.2016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B2A3320-0597-43FB-8A17-806750C0A6A9}" type="slidenum">
              <a:rPr lang="cs-CZ" smtClean="0"/>
              <a:pPr/>
              <a:t>‹#›</a:t>
            </a:fld>
            <a:endParaRPr lang="cs-CZ"/>
          </a:p>
        </p:txBody>
      </p:sp>
    </p:spTree>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D75401DB-7B8F-4D04-A3E2-F13447783EC1}" type="datetimeFigureOut">
              <a:rPr lang="cs-CZ" smtClean="0"/>
              <a:pPr/>
              <a:t>10.2.2016</a:t>
            </a:fld>
            <a:endParaRPr lang="cs-CZ"/>
          </a:p>
        </p:txBody>
      </p:sp>
      <p:sp>
        <p:nvSpPr>
          <p:cNvPr id="5" name="Zástupný symbol pro zápatí 4"/>
          <p:cNvSpPr>
            <a:spLocks noGrp="1"/>
          </p:cNvSpPr>
          <p:nvPr>
            <p:ph type="ftr" sz="quarter" idx="11"/>
          </p:nvPr>
        </p:nvSpPr>
        <p:spPr/>
        <p:txBody>
          <a:bodyPr/>
          <a:lstStyle/>
          <a:p>
            <a:pPr>
              <a:defRPr/>
            </a:pPr>
            <a:r>
              <a:rPr lang="cs-CZ" smtClean="0"/>
              <a:t>www.prkpartners.com</a:t>
            </a:r>
            <a:endParaRPr lang="cs-CZ"/>
          </a:p>
        </p:txBody>
      </p:sp>
      <p:sp>
        <p:nvSpPr>
          <p:cNvPr id="6" name="Zástupný symbol pro číslo snímku 5"/>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75401DB-7B8F-4D04-A3E2-F13447783EC1}" type="datetimeFigureOut">
              <a:rPr lang="cs-CZ" smtClean="0"/>
              <a:pPr/>
              <a:t>10.2.2016</a:t>
            </a:fld>
            <a:endParaRPr lang="cs-CZ"/>
          </a:p>
        </p:txBody>
      </p:sp>
      <p:sp>
        <p:nvSpPr>
          <p:cNvPr id="6" name="Zástupný symbol pro zápatí 5"/>
          <p:cNvSpPr>
            <a:spLocks noGrp="1"/>
          </p:cNvSpPr>
          <p:nvPr>
            <p:ph type="ftr" sz="quarter" idx="11"/>
          </p:nvPr>
        </p:nvSpPr>
        <p:spPr/>
        <p:txBody>
          <a:bodyPr/>
          <a:lstStyle/>
          <a:p>
            <a:pPr>
              <a:defRPr/>
            </a:pPr>
            <a:r>
              <a:rPr lang="cs-CZ" smtClean="0"/>
              <a:t>www.prkpartners.com</a:t>
            </a:r>
            <a:endParaRPr lang="cs-CZ"/>
          </a:p>
        </p:txBody>
      </p:sp>
      <p:sp>
        <p:nvSpPr>
          <p:cNvPr id="7" name="Zástupný symbol pro číslo snímku 6"/>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AF353F65-CBB7-4B8D-B150-D005394BDA79}" type="slidenum">
              <a:rPr lang="cs-CZ"/>
              <a:pPr>
                <a:defRPr/>
              </a:pPr>
              <a:t>‹#›</a:t>
            </a:fld>
            <a:endParaRPr lang="cs-CZ"/>
          </a:p>
        </p:txBody>
      </p:sp>
    </p:spTree>
    <p:extLst>
      <p:ext uri="{BB962C8B-B14F-4D97-AF65-F5344CB8AC3E}">
        <p14:creationId xmlns:p14="http://schemas.microsoft.com/office/powerpoint/2010/main" val="2203454017"/>
      </p:ext>
    </p:extLst>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75401DB-7B8F-4D04-A3E2-F13447783EC1}" type="datetimeFigureOut">
              <a:rPr lang="cs-CZ" smtClean="0"/>
              <a:pPr/>
              <a:t>10.2.2016</a:t>
            </a:fld>
            <a:endParaRPr lang="cs-CZ"/>
          </a:p>
        </p:txBody>
      </p:sp>
      <p:sp>
        <p:nvSpPr>
          <p:cNvPr id="8" name="Zástupný symbol pro zápatí 7"/>
          <p:cNvSpPr>
            <a:spLocks noGrp="1"/>
          </p:cNvSpPr>
          <p:nvPr>
            <p:ph type="ftr" sz="quarter" idx="11"/>
          </p:nvPr>
        </p:nvSpPr>
        <p:spPr/>
        <p:txBody>
          <a:bodyPr/>
          <a:lstStyle/>
          <a:p>
            <a:pPr>
              <a:defRPr/>
            </a:pPr>
            <a:r>
              <a:rPr lang="cs-CZ" smtClean="0"/>
              <a:t>www.prkpartners.com</a:t>
            </a:r>
            <a:endParaRPr lang="cs-CZ"/>
          </a:p>
        </p:txBody>
      </p:sp>
      <p:sp>
        <p:nvSpPr>
          <p:cNvPr id="9" name="Zástupný symbol pro číslo snímku 8"/>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D75401DB-7B8F-4D04-A3E2-F13447783EC1}" type="datetimeFigureOut">
              <a:rPr lang="cs-CZ" smtClean="0"/>
              <a:pPr/>
              <a:t>10.2.2016</a:t>
            </a:fld>
            <a:endParaRPr lang="cs-CZ"/>
          </a:p>
        </p:txBody>
      </p:sp>
      <p:sp>
        <p:nvSpPr>
          <p:cNvPr id="4" name="Zástupný symbol pro zápatí 3"/>
          <p:cNvSpPr>
            <a:spLocks noGrp="1"/>
          </p:cNvSpPr>
          <p:nvPr>
            <p:ph type="ftr" sz="quarter" idx="11"/>
          </p:nvPr>
        </p:nvSpPr>
        <p:spPr/>
        <p:txBody>
          <a:bodyPr/>
          <a:lstStyle/>
          <a:p>
            <a:pPr>
              <a:defRPr/>
            </a:pPr>
            <a:r>
              <a:rPr lang="cs-CZ" smtClean="0"/>
              <a:t>www.prkpartners.com</a:t>
            </a:r>
            <a:endParaRPr lang="cs-CZ"/>
          </a:p>
        </p:txBody>
      </p:sp>
      <p:sp>
        <p:nvSpPr>
          <p:cNvPr id="5" name="Zástupný symbol pro číslo snímku 4"/>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75401DB-7B8F-4D04-A3E2-F13447783EC1}" type="datetimeFigureOut">
              <a:rPr lang="cs-CZ" smtClean="0"/>
              <a:pPr/>
              <a:t>10.2.2016</a:t>
            </a:fld>
            <a:endParaRPr lang="cs-CZ"/>
          </a:p>
        </p:txBody>
      </p:sp>
      <p:sp>
        <p:nvSpPr>
          <p:cNvPr id="3" name="Zástupný symbol pro zápatí 2"/>
          <p:cNvSpPr>
            <a:spLocks noGrp="1"/>
          </p:cNvSpPr>
          <p:nvPr>
            <p:ph type="ftr" sz="quarter" idx="11"/>
          </p:nvPr>
        </p:nvSpPr>
        <p:spPr/>
        <p:txBody>
          <a:bodyPr/>
          <a:lstStyle/>
          <a:p>
            <a:pPr>
              <a:defRPr/>
            </a:pPr>
            <a:r>
              <a:rPr lang="cs-CZ" smtClean="0"/>
              <a:t>www.prkpartners.com</a:t>
            </a:r>
            <a:endParaRPr lang="cs-CZ"/>
          </a:p>
        </p:txBody>
      </p:sp>
      <p:sp>
        <p:nvSpPr>
          <p:cNvPr id="4" name="Zástupný symbol pro číslo snímku 3"/>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75401DB-7B8F-4D04-A3E2-F13447783EC1}" type="datetimeFigureOut">
              <a:rPr lang="cs-CZ" smtClean="0"/>
              <a:pPr/>
              <a:t>10.2.2016</a:t>
            </a:fld>
            <a:endParaRPr lang="cs-CZ"/>
          </a:p>
        </p:txBody>
      </p:sp>
      <p:sp>
        <p:nvSpPr>
          <p:cNvPr id="6" name="Zástupný symbol pro zápatí 5"/>
          <p:cNvSpPr>
            <a:spLocks noGrp="1"/>
          </p:cNvSpPr>
          <p:nvPr>
            <p:ph type="ftr" sz="quarter" idx="11"/>
          </p:nvPr>
        </p:nvSpPr>
        <p:spPr/>
        <p:txBody>
          <a:bodyPr/>
          <a:lstStyle/>
          <a:p>
            <a:pPr>
              <a:defRPr/>
            </a:pPr>
            <a:r>
              <a:rPr lang="cs-CZ" smtClean="0"/>
              <a:t>www.prkpartners.com</a:t>
            </a:r>
            <a:endParaRPr lang="cs-CZ"/>
          </a:p>
        </p:txBody>
      </p:sp>
      <p:sp>
        <p:nvSpPr>
          <p:cNvPr id="7" name="Zástupný symbol pro číslo snímku 6"/>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75401DB-7B8F-4D04-A3E2-F13447783EC1}" type="datetimeFigureOut">
              <a:rPr lang="cs-CZ" smtClean="0"/>
              <a:pPr/>
              <a:t>10.2.2016</a:t>
            </a:fld>
            <a:endParaRPr lang="cs-CZ"/>
          </a:p>
        </p:txBody>
      </p:sp>
      <p:sp>
        <p:nvSpPr>
          <p:cNvPr id="6" name="Zástupný symbol pro zápatí 5"/>
          <p:cNvSpPr>
            <a:spLocks noGrp="1"/>
          </p:cNvSpPr>
          <p:nvPr>
            <p:ph type="ftr" sz="quarter" idx="11"/>
          </p:nvPr>
        </p:nvSpPr>
        <p:spPr/>
        <p:txBody>
          <a:bodyPr/>
          <a:lstStyle/>
          <a:p>
            <a:pPr>
              <a:defRPr/>
            </a:pPr>
            <a:r>
              <a:rPr lang="cs-CZ" smtClean="0"/>
              <a:t>www.prkpartners.com</a:t>
            </a:r>
            <a:endParaRPr lang="cs-CZ"/>
          </a:p>
        </p:txBody>
      </p:sp>
      <p:sp>
        <p:nvSpPr>
          <p:cNvPr id="7" name="Zástupný symbol pro číslo snímku 6"/>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75401DB-7B8F-4D04-A3E2-F13447783EC1}" type="datetimeFigureOut">
              <a:rPr lang="cs-CZ" smtClean="0"/>
              <a:pPr/>
              <a:t>10.2.2016</a:t>
            </a:fld>
            <a:endParaRPr lang="cs-CZ"/>
          </a:p>
        </p:txBody>
      </p:sp>
      <p:sp>
        <p:nvSpPr>
          <p:cNvPr id="5" name="Zástupný symbol pro zápatí 4"/>
          <p:cNvSpPr>
            <a:spLocks noGrp="1"/>
          </p:cNvSpPr>
          <p:nvPr>
            <p:ph type="ftr" sz="quarter" idx="11"/>
          </p:nvPr>
        </p:nvSpPr>
        <p:spPr/>
        <p:txBody>
          <a:bodyPr/>
          <a:lstStyle/>
          <a:p>
            <a:pPr>
              <a:defRPr/>
            </a:pPr>
            <a:r>
              <a:rPr lang="cs-CZ" smtClean="0"/>
              <a:t>www.prkpartners.com</a:t>
            </a:r>
            <a:endParaRPr lang="cs-CZ"/>
          </a:p>
        </p:txBody>
      </p:sp>
      <p:sp>
        <p:nvSpPr>
          <p:cNvPr id="6" name="Zástupný symbol pro číslo snímku 5"/>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75401DB-7B8F-4D04-A3E2-F13447783EC1}" type="datetimeFigureOut">
              <a:rPr lang="cs-CZ" smtClean="0"/>
              <a:pPr/>
              <a:t>10.2.2016</a:t>
            </a:fld>
            <a:endParaRPr lang="cs-CZ"/>
          </a:p>
        </p:txBody>
      </p:sp>
      <p:sp>
        <p:nvSpPr>
          <p:cNvPr id="5" name="Zástupný symbol pro zápatí 4"/>
          <p:cNvSpPr>
            <a:spLocks noGrp="1"/>
          </p:cNvSpPr>
          <p:nvPr>
            <p:ph type="ftr" sz="quarter" idx="11"/>
          </p:nvPr>
        </p:nvSpPr>
        <p:spPr/>
        <p:txBody>
          <a:bodyPr/>
          <a:lstStyle/>
          <a:p>
            <a:pPr>
              <a:defRPr/>
            </a:pPr>
            <a:r>
              <a:rPr lang="cs-CZ" smtClean="0"/>
              <a:t>www.prkpartners.com</a:t>
            </a:r>
            <a:endParaRPr lang="cs-CZ"/>
          </a:p>
        </p:txBody>
      </p:sp>
      <p:sp>
        <p:nvSpPr>
          <p:cNvPr id="6" name="Zástupný symbol pro číslo snímku 5"/>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0C6E98DE-BD47-425B-9986-D46C778471C5}" type="slidenum">
              <a:rPr lang="cs-CZ"/>
              <a:pPr>
                <a:defRPr/>
              </a:pPr>
              <a:t>‹#›</a:t>
            </a:fld>
            <a:endParaRPr lang="cs-CZ"/>
          </a:p>
        </p:txBody>
      </p:sp>
    </p:spTree>
    <p:extLst>
      <p:ext uri="{BB962C8B-B14F-4D97-AF65-F5344CB8AC3E}">
        <p14:creationId xmlns:p14="http://schemas.microsoft.com/office/powerpoint/2010/main" val="388672276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2000240"/>
            <a:ext cx="4038600" cy="4125923"/>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4" name="Content Placeholder 3"/>
          <p:cNvSpPr>
            <a:spLocks noGrp="1"/>
          </p:cNvSpPr>
          <p:nvPr>
            <p:ph sz="half" idx="2"/>
          </p:nvPr>
        </p:nvSpPr>
        <p:spPr>
          <a:xfrm>
            <a:off x="4648200" y="2000240"/>
            <a:ext cx="4038600" cy="4125923"/>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5" name="Footer Placeholder 4"/>
          <p:cNvSpPr>
            <a:spLocks noGrp="1"/>
          </p:cNvSpPr>
          <p:nvPr>
            <p:ph type="ftr" sz="quarter" idx="10"/>
          </p:nvPr>
        </p:nvSpPr>
        <p:spPr/>
        <p:txBody>
          <a:bodyPr/>
          <a:lstStyle>
            <a:lvl1pPr>
              <a:defRPr/>
            </a:lvl1pPr>
          </a:lstStyle>
          <a:p>
            <a:pPr>
              <a:defRPr/>
            </a:pPr>
            <a:endParaRPr lang="cs-CZ"/>
          </a:p>
        </p:txBody>
      </p:sp>
      <p:sp>
        <p:nvSpPr>
          <p:cNvPr id="6" name="Slide Number Placeholder 5"/>
          <p:cNvSpPr>
            <a:spLocks noGrp="1"/>
          </p:cNvSpPr>
          <p:nvPr>
            <p:ph type="sldNum" sz="quarter" idx="11"/>
          </p:nvPr>
        </p:nvSpPr>
        <p:spPr/>
        <p:txBody>
          <a:bodyPr/>
          <a:lstStyle>
            <a:lvl1pPr>
              <a:defRPr/>
            </a:lvl1pPr>
          </a:lstStyle>
          <a:p>
            <a:pPr>
              <a:defRPr/>
            </a:pPr>
            <a:fld id="{C3856A19-DDC8-4BA9-A0DC-5D3488D0A5E1}" type="slidenum">
              <a:rPr lang="cs-CZ"/>
              <a:pPr>
                <a:defRPr/>
              </a:pPr>
              <a:t>‹#›</a:t>
            </a:fld>
            <a:endParaRPr lang="cs-CZ"/>
          </a:p>
        </p:txBody>
      </p:sp>
    </p:spTree>
    <p:extLst>
      <p:ext uri="{BB962C8B-B14F-4D97-AF65-F5344CB8AC3E}">
        <p14:creationId xmlns:p14="http://schemas.microsoft.com/office/powerpoint/2010/main" val="219432213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dirty="0"/>
          </a:p>
        </p:txBody>
      </p:sp>
      <p:sp>
        <p:nvSpPr>
          <p:cNvPr id="3" name="Text Placeholder 2"/>
          <p:cNvSpPr>
            <a:spLocks noGrp="1"/>
          </p:cNvSpPr>
          <p:nvPr>
            <p:ph type="body" idx="1"/>
          </p:nvPr>
        </p:nvSpPr>
        <p:spPr>
          <a:xfrm>
            <a:off x="457200" y="200342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43182"/>
            <a:ext cx="4040188" cy="3482980"/>
          </a:xfrm>
        </p:spPr>
        <p:txBody>
          <a:bodyPr/>
          <a:lstStyle>
            <a:lvl1pPr>
              <a:defRPr sz="20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5" name="Text Placeholder 4"/>
          <p:cNvSpPr>
            <a:spLocks noGrp="1"/>
          </p:cNvSpPr>
          <p:nvPr>
            <p:ph type="body" sz="quarter" idx="3"/>
          </p:nvPr>
        </p:nvSpPr>
        <p:spPr>
          <a:xfrm>
            <a:off x="4645025" y="200342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643182"/>
            <a:ext cx="4041775" cy="3482980"/>
          </a:xfrm>
        </p:spPr>
        <p:txBody>
          <a:bodyPr/>
          <a:lstStyle>
            <a:lvl1pPr>
              <a:defRPr sz="20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7" name="Footer Placeholder 4"/>
          <p:cNvSpPr>
            <a:spLocks noGrp="1"/>
          </p:cNvSpPr>
          <p:nvPr>
            <p:ph type="ftr" sz="quarter" idx="10"/>
          </p:nvPr>
        </p:nvSpPr>
        <p:spPr/>
        <p:txBody>
          <a:bodyPr/>
          <a:lstStyle>
            <a:lvl1pPr>
              <a:defRPr/>
            </a:lvl1pPr>
          </a:lstStyle>
          <a:p>
            <a:pPr>
              <a:defRPr/>
            </a:pPr>
            <a:endParaRPr lang="cs-CZ"/>
          </a:p>
        </p:txBody>
      </p:sp>
      <p:sp>
        <p:nvSpPr>
          <p:cNvPr id="8" name="Slide Number Placeholder 5"/>
          <p:cNvSpPr>
            <a:spLocks noGrp="1"/>
          </p:cNvSpPr>
          <p:nvPr>
            <p:ph type="sldNum" sz="quarter" idx="11"/>
          </p:nvPr>
        </p:nvSpPr>
        <p:spPr/>
        <p:txBody>
          <a:bodyPr/>
          <a:lstStyle>
            <a:lvl1pPr>
              <a:defRPr/>
            </a:lvl1pPr>
          </a:lstStyle>
          <a:p>
            <a:pPr>
              <a:defRPr/>
            </a:pPr>
            <a:fld id="{4CE9D1FE-EDD1-4894-A337-4157BD16B833}" type="slidenum">
              <a:rPr lang="cs-CZ"/>
              <a:pPr>
                <a:defRPr/>
              </a:pPr>
              <a:t>‹#›</a:t>
            </a:fld>
            <a:endParaRPr lang="cs-CZ"/>
          </a:p>
        </p:txBody>
      </p:sp>
    </p:spTree>
    <p:extLst>
      <p:ext uri="{BB962C8B-B14F-4D97-AF65-F5344CB8AC3E}">
        <p14:creationId xmlns:p14="http://schemas.microsoft.com/office/powerpoint/2010/main" val="185185268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Footer Placeholder 4"/>
          <p:cNvSpPr>
            <a:spLocks noGrp="1"/>
          </p:cNvSpPr>
          <p:nvPr>
            <p:ph type="ftr" sz="quarter" idx="10"/>
          </p:nvPr>
        </p:nvSpPr>
        <p:spPr/>
        <p:txBody>
          <a:bodyPr/>
          <a:lstStyle>
            <a:lvl1pPr>
              <a:defRPr/>
            </a:lvl1pPr>
          </a:lstStyle>
          <a:p>
            <a:pPr>
              <a:defRPr/>
            </a:pPr>
            <a:endParaRPr lang="cs-CZ"/>
          </a:p>
        </p:txBody>
      </p:sp>
      <p:sp>
        <p:nvSpPr>
          <p:cNvPr id="4" name="Slide Number Placeholder 5"/>
          <p:cNvSpPr>
            <a:spLocks noGrp="1"/>
          </p:cNvSpPr>
          <p:nvPr>
            <p:ph type="sldNum" sz="quarter" idx="11"/>
          </p:nvPr>
        </p:nvSpPr>
        <p:spPr/>
        <p:txBody>
          <a:bodyPr/>
          <a:lstStyle>
            <a:lvl1pPr>
              <a:defRPr/>
            </a:lvl1pPr>
          </a:lstStyle>
          <a:p>
            <a:pPr>
              <a:defRPr/>
            </a:pPr>
            <a:fld id="{90B48155-48A3-4579-AE64-445C6CAC9925}" type="slidenum">
              <a:rPr lang="cs-CZ"/>
              <a:pPr>
                <a:defRPr/>
              </a:pPr>
              <a:t>‹#›</a:t>
            </a:fld>
            <a:endParaRPr lang="cs-CZ"/>
          </a:p>
        </p:txBody>
      </p:sp>
    </p:spTree>
    <p:extLst>
      <p:ext uri="{BB962C8B-B14F-4D97-AF65-F5344CB8AC3E}">
        <p14:creationId xmlns:p14="http://schemas.microsoft.com/office/powerpoint/2010/main" val="4235334601"/>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endParaRPr lang="cs-CZ"/>
          </a:p>
        </p:txBody>
      </p:sp>
      <p:sp>
        <p:nvSpPr>
          <p:cNvPr id="3" name="Slide Number Placeholder 5"/>
          <p:cNvSpPr>
            <a:spLocks noGrp="1"/>
          </p:cNvSpPr>
          <p:nvPr>
            <p:ph type="sldNum" sz="quarter" idx="11"/>
          </p:nvPr>
        </p:nvSpPr>
        <p:spPr/>
        <p:txBody>
          <a:bodyPr/>
          <a:lstStyle>
            <a:lvl1pPr>
              <a:defRPr/>
            </a:lvl1pPr>
          </a:lstStyle>
          <a:p>
            <a:pPr>
              <a:defRPr/>
            </a:pPr>
            <a:fld id="{FE00E3F1-40F1-48CA-9B5D-D8A56C1349BB}" type="slidenum">
              <a:rPr lang="cs-CZ"/>
              <a:pPr>
                <a:defRPr/>
              </a:pPr>
              <a:t>‹#›</a:t>
            </a:fld>
            <a:endParaRPr lang="cs-CZ"/>
          </a:p>
        </p:txBody>
      </p:sp>
    </p:spTree>
    <p:extLst>
      <p:ext uri="{BB962C8B-B14F-4D97-AF65-F5344CB8AC3E}">
        <p14:creationId xmlns:p14="http://schemas.microsoft.com/office/powerpoint/2010/main" val="1355817079"/>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19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857232"/>
            <a:ext cx="5111750" cy="52689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2071678"/>
            <a:ext cx="3008313" cy="405448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cs-CZ"/>
          </a:p>
        </p:txBody>
      </p:sp>
      <p:sp>
        <p:nvSpPr>
          <p:cNvPr id="6" name="Slide Number Placeholder 5"/>
          <p:cNvSpPr>
            <a:spLocks noGrp="1"/>
          </p:cNvSpPr>
          <p:nvPr>
            <p:ph type="sldNum" sz="quarter" idx="11"/>
          </p:nvPr>
        </p:nvSpPr>
        <p:spPr/>
        <p:txBody>
          <a:bodyPr/>
          <a:lstStyle>
            <a:lvl1pPr>
              <a:defRPr/>
            </a:lvl1pPr>
          </a:lstStyle>
          <a:p>
            <a:pPr>
              <a:defRPr/>
            </a:pPr>
            <a:fld id="{46678EB9-160C-4095-A028-FB67A5C3C4B8}" type="slidenum">
              <a:rPr lang="cs-CZ"/>
              <a:pPr>
                <a:defRPr/>
              </a:pPr>
              <a:t>‹#›</a:t>
            </a:fld>
            <a:endParaRPr lang="cs-CZ"/>
          </a:p>
        </p:txBody>
      </p:sp>
    </p:spTree>
    <p:extLst>
      <p:ext uri="{BB962C8B-B14F-4D97-AF65-F5344CB8AC3E}">
        <p14:creationId xmlns:p14="http://schemas.microsoft.com/office/powerpoint/2010/main" val="3081347006"/>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928669"/>
            <a:ext cx="5486400" cy="379890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cs-CZ"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cs-CZ"/>
          </a:p>
        </p:txBody>
      </p:sp>
      <p:sp>
        <p:nvSpPr>
          <p:cNvPr id="6" name="Slide Number Placeholder 5"/>
          <p:cNvSpPr>
            <a:spLocks noGrp="1"/>
          </p:cNvSpPr>
          <p:nvPr>
            <p:ph type="sldNum" sz="quarter" idx="11"/>
          </p:nvPr>
        </p:nvSpPr>
        <p:spPr/>
        <p:txBody>
          <a:bodyPr/>
          <a:lstStyle>
            <a:lvl1pPr>
              <a:defRPr/>
            </a:lvl1pPr>
          </a:lstStyle>
          <a:p>
            <a:pPr>
              <a:defRPr/>
            </a:pPr>
            <a:fld id="{127989ED-9595-4421-A4BE-FB43F61A9D13}" type="slidenum">
              <a:rPr lang="cs-CZ"/>
              <a:pPr>
                <a:defRPr/>
              </a:pPr>
              <a:t>‹#›</a:t>
            </a:fld>
            <a:endParaRPr lang="cs-CZ"/>
          </a:p>
        </p:txBody>
      </p:sp>
    </p:spTree>
    <p:extLst>
      <p:ext uri="{BB962C8B-B14F-4D97-AF65-F5344CB8AC3E}">
        <p14:creationId xmlns:p14="http://schemas.microsoft.com/office/powerpoint/2010/main" val="422928139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196975"/>
            <a:ext cx="82296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cs-CZ" smtClean="0"/>
          </a:p>
        </p:txBody>
      </p:sp>
      <p:sp>
        <p:nvSpPr>
          <p:cNvPr id="1027" name="Text Placeholder 2"/>
          <p:cNvSpPr>
            <a:spLocks noGrp="1"/>
          </p:cNvSpPr>
          <p:nvPr>
            <p:ph type="body" idx="1"/>
          </p:nvPr>
        </p:nvSpPr>
        <p:spPr bwMode="auto">
          <a:xfrm>
            <a:off x="457200" y="2000250"/>
            <a:ext cx="8229600" cy="4125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smtClean="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spcBef>
                <a:spcPct val="20000"/>
              </a:spcBef>
              <a:buClr>
                <a:schemeClr val="tx1"/>
              </a:buClr>
              <a:defRPr sz="1200">
                <a:solidFill>
                  <a:srgbClr val="898989"/>
                </a:solidFill>
              </a:defRPr>
            </a:lvl1pPr>
          </a:lstStyle>
          <a:p>
            <a:pPr>
              <a:defRPr/>
            </a:pPr>
            <a:r>
              <a:rPr lang="cs-CZ" dirty="0"/>
              <a:t>www.</a:t>
            </a:r>
            <a:r>
              <a:rPr lang="cs-CZ" dirty="0" err="1"/>
              <a:t>prkpartners.com</a:t>
            </a:r>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spcBef>
                <a:spcPct val="20000"/>
              </a:spcBef>
              <a:buClr>
                <a:schemeClr val="tx1"/>
              </a:buClr>
              <a:defRPr sz="1200">
                <a:solidFill>
                  <a:srgbClr val="898989"/>
                </a:solidFill>
              </a:defRPr>
            </a:lvl1pPr>
          </a:lstStyle>
          <a:p>
            <a:pPr>
              <a:defRPr/>
            </a:pPr>
            <a:fld id="{900C104D-0F08-4397-BBE6-BDED8D746D1A}" type="slidenum">
              <a:rPr lang="cs-CZ"/>
              <a:pPr>
                <a:defRPr/>
              </a:pPr>
              <a:t>‹#›</a:t>
            </a:fld>
            <a:endParaRPr lang="cs-CZ"/>
          </a:p>
        </p:txBody>
      </p:sp>
      <p:pic>
        <p:nvPicPr>
          <p:cNvPr id="1030" name="Picture 7" descr="I:\Marketing\LOGO\PRK Partners\prkpartners-logo\prkpartners-logos\prkpartners-logo-letter.jpg"/>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468313" y="404813"/>
            <a:ext cx="1801812"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166" r:id="rId1"/>
    <p:sldLayoutId id="2147485167" r:id="rId2"/>
    <p:sldLayoutId id="2147485168" r:id="rId3"/>
    <p:sldLayoutId id="2147485169" r:id="rId4"/>
    <p:sldLayoutId id="2147485170" r:id="rId5"/>
    <p:sldLayoutId id="2147485171" r:id="rId6"/>
    <p:sldLayoutId id="2147485172" r:id="rId7"/>
    <p:sldLayoutId id="2147485173" r:id="rId8"/>
    <p:sldLayoutId id="2147485174" r:id="rId9"/>
    <p:sldLayoutId id="2147485175" r:id="rId10"/>
    <p:sldLayoutId id="2147485176" r:id="rId11"/>
    <p:sldLayoutId id="2147485177" r:id="rId12"/>
    <p:sldLayoutId id="2147485178" r:id="rId13"/>
    <p:sldLayoutId id="2147485179" r:id="rId14"/>
    <p:sldLayoutId id="2147485180" r:id="rId15"/>
  </p:sldLayoutIdLst>
  <p:transition>
    <p:fade/>
  </p:transition>
  <p:txStyles>
    <p:titleStyle>
      <a:lvl1pPr algn="l" rtl="0" eaLnBrk="1" fontAlgn="base" hangingPunct="1">
        <a:spcBef>
          <a:spcPct val="0"/>
        </a:spcBef>
        <a:spcAft>
          <a:spcPct val="0"/>
        </a:spcAft>
        <a:defRPr sz="2800" b="1" kern="1200">
          <a:solidFill>
            <a:srgbClr val="00426E"/>
          </a:solidFill>
          <a:latin typeface="Arial" pitchFamily="34" charset="0"/>
          <a:ea typeface="+mj-ea"/>
          <a:cs typeface="Arial" pitchFamily="34" charset="0"/>
        </a:defRPr>
      </a:lvl1pPr>
      <a:lvl2pPr algn="l" rtl="0" eaLnBrk="1" fontAlgn="base" hangingPunct="1">
        <a:spcBef>
          <a:spcPct val="0"/>
        </a:spcBef>
        <a:spcAft>
          <a:spcPct val="0"/>
        </a:spcAft>
        <a:defRPr sz="2800" b="1">
          <a:solidFill>
            <a:srgbClr val="00426E"/>
          </a:solidFill>
          <a:latin typeface="Arial" charset="0"/>
          <a:cs typeface="Arial" charset="0"/>
        </a:defRPr>
      </a:lvl2pPr>
      <a:lvl3pPr algn="l" rtl="0" eaLnBrk="1" fontAlgn="base" hangingPunct="1">
        <a:spcBef>
          <a:spcPct val="0"/>
        </a:spcBef>
        <a:spcAft>
          <a:spcPct val="0"/>
        </a:spcAft>
        <a:defRPr sz="2800" b="1">
          <a:solidFill>
            <a:srgbClr val="00426E"/>
          </a:solidFill>
          <a:latin typeface="Arial" charset="0"/>
          <a:cs typeface="Arial" charset="0"/>
        </a:defRPr>
      </a:lvl3pPr>
      <a:lvl4pPr algn="l" rtl="0" eaLnBrk="1" fontAlgn="base" hangingPunct="1">
        <a:spcBef>
          <a:spcPct val="0"/>
        </a:spcBef>
        <a:spcAft>
          <a:spcPct val="0"/>
        </a:spcAft>
        <a:defRPr sz="2800" b="1">
          <a:solidFill>
            <a:srgbClr val="00426E"/>
          </a:solidFill>
          <a:latin typeface="Arial" charset="0"/>
          <a:cs typeface="Arial" charset="0"/>
        </a:defRPr>
      </a:lvl4pPr>
      <a:lvl5pPr algn="l" rtl="0" eaLnBrk="1" fontAlgn="base" hangingPunct="1">
        <a:spcBef>
          <a:spcPct val="0"/>
        </a:spcBef>
        <a:spcAft>
          <a:spcPct val="0"/>
        </a:spcAft>
        <a:defRPr sz="2800" b="1">
          <a:solidFill>
            <a:srgbClr val="00426E"/>
          </a:solidFill>
          <a:latin typeface="Arial" charset="0"/>
          <a:cs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2000" kern="1200">
          <a:solidFill>
            <a:srgbClr val="00426E"/>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rgbClr val="00426E"/>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rgbClr val="00426E"/>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rgbClr val="00426E"/>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600" kern="1200">
          <a:solidFill>
            <a:srgbClr val="00426E"/>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5AE403-61E5-43F6-9E9E-3E4CC5F2D0CE}" type="datetimeFigureOut">
              <a:rPr lang="cs-CZ" smtClean="0"/>
              <a:t>10.2.2016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cs-CZ" smtClean="0"/>
              <a:t>www.prkpartners.com</a:t>
            </a: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00C104D-0F08-4397-BBE6-BDED8D746D1A}"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5194" r:id="rId1"/>
    <p:sldLayoutId id="2147485195" r:id="rId2"/>
    <p:sldLayoutId id="2147485196" r:id="rId3"/>
    <p:sldLayoutId id="2147485197" r:id="rId4"/>
    <p:sldLayoutId id="2147485198" r:id="rId5"/>
    <p:sldLayoutId id="2147485199" r:id="rId6"/>
    <p:sldLayoutId id="2147485200" r:id="rId7"/>
    <p:sldLayoutId id="2147485201" r:id="rId8"/>
    <p:sldLayoutId id="2147485202" r:id="rId9"/>
    <p:sldLayoutId id="2147485203" r:id="rId10"/>
    <p:sldLayoutId id="2147485204" r:id="rId11"/>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cs-CZ" sz="4400" dirty="0" smtClean="0"/>
              <a:t>Nové spolkové právo </a:t>
            </a:r>
            <a:br>
              <a:rPr lang="cs-CZ" sz="4400" dirty="0" smtClean="0"/>
            </a:br>
            <a:endParaRPr lang="en-US" sz="4400" dirty="0"/>
          </a:p>
        </p:txBody>
      </p:sp>
      <p:sp>
        <p:nvSpPr>
          <p:cNvPr id="4" name="Subtitle 3"/>
          <p:cNvSpPr>
            <a:spLocks noGrp="1"/>
          </p:cNvSpPr>
          <p:nvPr>
            <p:ph type="subTitle" idx="1"/>
          </p:nvPr>
        </p:nvSpPr>
        <p:spPr/>
        <p:txBody>
          <a:bodyPr>
            <a:normAutofit/>
          </a:bodyPr>
          <a:lstStyle/>
          <a:p>
            <a:r>
              <a:rPr lang="en-US" dirty="0" smtClean="0"/>
              <a:t>Doc. </a:t>
            </a:r>
            <a:r>
              <a:rPr lang="en-US" dirty="0" err="1" smtClean="0"/>
              <a:t>JUDr</a:t>
            </a:r>
            <a:r>
              <a:rPr lang="en-US" dirty="0" smtClean="0"/>
              <a:t>. Kat</a:t>
            </a:r>
            <a:r>
              <a:rPr lang="cs-CZ" dirty="0" smtClean="0"/>
              <a:t>e</a:t>
            </a:r>
            <a:r>
              <a:rPr lang="en-US" dirty="0" err="1" smtClean="0"/>
              <a:t>řina</a:t>
            </a:r>
            <a:r>
              <a:rPr lang="en-US" dirty="0" smtClean="0"/>
              <a:t> </a:t>
            </a:r>
            <a:r>
              <a:rPr lang="en-US" dirty="0" err="1" smtClean="0"/>
              <a:t>Ronovská</a:t>
            </a:r>
            <a:r>
              <a:rPr lang="en-US" dirty="0" smtClean="0"/>
              <a:t> PhD. (</a:t>
            </a:r>
            <a:r>
              <a:rPr lang="cs-CZ" dirty="0" err="1" smtClean="0"/>
              <a:t>PrF</a:t>
            </a:r>
            <a:r>
              <a:rPr lang="cs-CZ" dirty="0" smtClean="0"/>
              <a:t> MU </a:t>
            </a:r>
            <a:r>
              <a:rPr lang="en-US" dirty="0" smtClean="0"/>
              <a:t>Brno)</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Péče řádného hospodáře (§ 159)</a:t>
            </a:r>
            <a:endParaRPr lang="cs-CZ" dirty="0"/>
          </a:p>
        </p:txBody>
      </p:sp>
      <p:sp>
        <p:nvSpPr>
          <p:cNvPr id="2" name="Zástupný symbol pro obsah 1"/>
          <p:cNvSpPr>
            <a:spLocks noGrp="1"/>
          </p:cNvSpPr>
          <p:nvPr>
            <p:ph idx="1"/>
          </p:nvPr>
        </p:nvSpPr>
        <p:spPr>
          <a:xfrm>
            <a:off x="428596" y="1916832"/>
            <a:ext cx="8285168" cy="4226812"/>
          </a:xfrm>
        </p:spPr>
        <p:txBody>
          <a:bodyPr>
            <a:normAutofit fontScale="55000" lnSpcReduction="20000"/>
          </a:bodyPr>
          <a:lstStyle/>
          <a:p>
            <a:pPr>
              <a:buClr>
                <a:srgbClr val="DD6909"/>
              </a:buClr>
              <a:buFont typeface="Arial" pitchFamily="34" charset="0"/>
              <a:buChar char="∕"/>
            </a:pPr>
            <a:r>
              <a:rPr lang="cs-CZ" dirty="0" smtClean="0"/>
              <a:t>vztahuje se na všechny volené členy orgánu právnické osoby</a:t>
            </a:r>
          </a:p>
          <a:p>
            <a:pPr lvl="1">
              <a:buClr>
                <a:srgbClr val="DD6909"/>
              </a:buClr>
            </a:pPr>
            <a:r>
              <a:rPr lang="cs-CZ" dirty="0" smtClean="0"/>
              <a:t>+ na další osoby, např. na prokuristu (§ 454)</a:t>
            </a:r>
          </a:p>
          <a:p>
            <a:pPr lvl="1">
              <a:buClr>
                <a:srgbClr val="DD6909"/>
              </a:buClr>
            </a:pPr>
            <a:r>
              <a:rPr lang="cs-CZ" dirty="0" smtClean="0"/>
              <a:t>zahrnuje povinnost loajality a povinnost péče</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výkon vědomé rozhodovací činnosti</a:t>
            </a:r>
          </a:p>
          <a:p>
            <a:pPr lvl="1">
              <a:buClr>
                <a:srgbClr val="DD6909"/>
              </a:buClr>
            </a:pPr>
            <a:r>
              <a:rPr lang="cs-CZ" dirty="0" smtClean="0"/>
              <a:t>na základě dostatečných informací,</a:t>
            </a:r>
          </a:p>
          <a:p>
            <a:pPr lvl="1">
              <a:buClr>
                <a:srgbClr val="DD6909"/>
              </a:buClr>
            </a:pPr>
            <a:r>
              <a:rPr lang="cs-CZ" dirty="0" smtClean="0"/>
              <a:t>konaný v dobré víře ve prospěch společnosti bez preferování vlastních soukromých zájmů,</a:t>
            </a:r>
          </a:p>
          <a:p>
            <a:pPr lvl="1">
              <a:buClr>
                <a:srgbClr val="DD6909"/>
              </a:buClr>
            </a:pPr>
            <a:r>
              <a:rPr lang="cs-CZ" dirty="0" smtClean="0"/>
              <a:t>opírající se o racionální základy,</a:t>
            </a:r>
          </a:p>
          <a:p>
            <a:pPr lvl="1">
              <a:buClr>
                <a:srgbClr val="DD6909"/>
              </a:buClr>
            </a:pPr>
            <a:r>
              <a:rPr lang="cs-CZ" dirty="0" smtClean="0"/>
              <a:t>po všech stránkách odborný a profesionální</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ZOK – pravidlo podnikatelského úsudku (§ 51 ZOK)</a:t>
            </a:r>
          </a:p>
          <a:p>
            <a:pPr lvl="1">
              <a:buClr>
                <a:srgbClr val="DD6909"/>
              </a:buClr>
            </a:pPr>
            <a:r>
              <a:rPr lang="cs-CZ" dirty="0" smtClean="0"/>
              <a:t>pečlivě a s potřebnými znalostmi jedná ten, kdo mohl při podnikatelském rozhodování v dobré víře rozumně předpokládat, že jedná </a:t>
            </a:r>
            <a:r>
              <a:rPr lang="cs-CZ" dirty="0" err="1" smtClean="0"/>
              <a:t>informovaně</a:t>
            </a:r>
            <a:r>
              <a:rPr lang="cs-CZ" dirty="0" smtClean="0"/>
              <a:t> a v obhajitelném zájmu obchodní korporace; to neplatí, pokud takovéto rozhodování nebylo učiněno s nezbytnou loajalitou</a:t>
            </a:r>
          </a:p>
        </p:txBody>
      </p:sp>
    </p:spTree>
  </p:cSld>
  <p:clrMapOvr>
    <a:masterClrMapping/>
  </p:clrMapOvr>
  <p:transition>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557824"/>
          </a:xfrm>
        </p:spPr>
        <p:txBody>
          <a:bodyPr>
            <a:normAutofit fontScale="90000"/>
          </a:bodyPr>
          <a:lstStyle/>
          <a:p>
            <a:r>
              <a:rPr lang="cs-CZ" dirty="0" smtClean="0"/>
              <a:t>Zastoupení statutárním orgánem</a:t>
            </a:r>
            <a:endParaRPr lang="cs-CZ" dirty="0"/>
          </a:p>
        </p:txBody>
      </p:sp>
      <p:sp>
        <p:nvSpPr>
          <p:cNvPr id="2" name="Zástupný symbol pro obsah 1"/>
          <p:cNvSpPr>
            <a:spLocks noGrp="1"/>
          </p:cNvSpPr>
          <p:nvPr>
            <p:ph idx="1"/>
          </p:nvPr>
        </p:nvSpPr>
        <p:spPr>
          <a:xfrm>
            <a:off x="428596" y="1916832"/>
            <a:ext cx="8285168" cy="4680520"/>
          </a:xfrm>
        </p:spPr>
        <p:txBody>
          <a:bodyPr>
            <a:normAutofit fontScale="70000" lnSpcReduction="20000"/>
          </a:bodyPr>
          <a:lstStyle/>
          <a:p>
            <a:pPr>
              <a:buClr>
                <a:srgbClr val="DD6909"/>
              </a:buClr>
              <a:buFont typeface="Arial" pitchFamily="34" charset="0"/>
              <a:buChar char="∕"/>
            </a:pPr>
            <a:r>
              <a:rPr lang="cs-CZ" dirty="0" smtClean="0">
                <a:solidFill>
                  <a:srgbClr val="0B3162"/>
                </a:solidFill>
              </a:rPr>
              <a:t>opuštěno dělení na jednání „za“ právnickou osobu a jednání „jménem“ právnické osoby</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a:solidFill>
                  <a:srgbClr val="0B3162"/>
                </a:solidFill>
              </a:rPr>
              <a:t>§ 162 – důraz na způsob jednání zapsaný ve veřejném rejstříku</a:t>
            </a:r>
          </a:p>
          <a:p>
            <a:pPr lvl="1">
              <a:buClr>
                <a:srgbClr val="DD6909"/>
              </a:buClr>
            </a:pPr>
            <a:r>
              <a:rPr lang="cs-CZ" dirty="0">
                <a:solidFill>
                  <a:srgbClr val="0B3162"/>
                </a:solidFill>
              </a:rPr>
              <a:t>schvalovací procesy jsou věcí právnické osoby (co se děje v hlavě, není důležité)</a:t>
            </a:r>
          </a:p>
          <a:p>
            <a:pPr lvl="1">
              <a:buClr>
                <a:srgbClr val="DD6909"/>
              </a:buClr>
            </a:pPr>
            <a:r>
              <a:rPr lang="cs-CZ" dirty="0">
                <a:solidFill>
                  <a:srgbClr val="0B3162"/>
                </a:solidFill>
              </a:rPr>
              <a:t>odchylky od § 162 v § 48 ZOK</a:t>
            </a:r>
          </a:p>
          <a:p>
            <a:pPr>
              <a:buClr>
                <a:srgbClr val="DD6909"/>
              </a:buClr>
              <a:buFont typeface="Arial" pitchFamily="34" charset="0"/>
              <a:buChar char="∕"/>
            </a:pPr>
            <a:endParaRPr lang="cs-CZ" dirty="0" smtClean="0">
              <a:solidFill>
                <a:srgbClr val="0B3162"/>
              </a:solidFill>
            </a:endParaRPr>
          </a:p>
          <a:p>
            <a:pPr>
              <a:buClr>
                <a:srgbClr val="DD6909"/>
              </a:buClr>
              <a:buFont typeface="Arial" pitchFamily="34" charset="0"/>
              <a:buChar char="∕"/>
            </a:pPr>
            <a:r>
              <a:rPr lang="cs-CZ" dirty="0" smtClean="0">
                <a:solidFill>
                  <a:srgbClr val="0B3162"/>
                </a:solidFill>
              </a:rPr>
              <a:t>§ 164 – obecná působnost statutárního orgánu jednat za právnickou osobu</a:t>
            </a:r>
          </a:p>
          <a:p>
            <a:pPr lvl="1">
              <a:buClr>
                <a:srgbClr val="DD6909"/>
              </a:buClr>
            </a:pPr>
            <a:r>
              <a:rPr lang="cs-CZ" dirty="0" smtClean="0">
                <a:solidFill>
                  <a:srgbClr val="0B3162"/>
                </a:solidFill>
              </a:rPr>
              <a:t>odstavec 2 – možnost člena kolektivního statutárního orgánu jednat za právnickou osobu na základě plné moci</a:t>
            </a:r>
          </a:p>
          <a:p>
            <a:pPr lvl="1">
              <a:buClr>
                <a:srgbClr val="DD6909"/>
              </a:buClr>
            </a:pPr>
            <a:r>
              <a:rPr lang="cs-CZ" dirty="0" smtClean="0">
                <a:solidFill>
                  <a:srgbClr val="0B3162"/>
                </a:solidFill>
              </a:rPr>
              <a:t>odstavec 3 – kdo jedná vůči zaměstnancům </a:t>
            </a:r>
          </a:p>
          <a:p>
            <a:pPr lvl="1">
              <a:buClr>
                <a:srgbClr val="DD6909"/>
              </a:buClr>
              <a:buNone/>
            </a:pPr>
            <a:r>
              <a:rPr lang="cs-CZ" dirty="0" smtClean="0">
                <a:solidFill>
                  <a:srgbClr val="0B3162"/>
                </a:solidFill>
              </a:rPr>
              <a:t>(</a:t>
            </a:r>
            <a:r>
              <a:rPr lang="cs-CZ" dirty="0" smtClean="0"/>
              <a:t>Usnesení Nejvyššího soudu ČR </a:t>
            </a:r>
            <a:r>
              <a:rPr lang="cs-CZ" dirty="0" err="1" smtClean="0"/>
              <a:t>sp</a:t>
            </a:r>
            <a:r>
              <a:rPr lang="cs-CZ" dirty="0" smtClean="0"/>
              <a:t>. zn. 29 </a:t>
            </a:r>
            <a:r>
              <a:rPr lang="cs-CZ" dirty="0" err="1" smtClean="0"/>
              <a:t>Cdo</a:t>
            </a:r>
            <a:r>
              <a:rPr lang="cs-CZ" dirty="0" smtClean="0"/>
              <a:t> 880/2015, ze dne 30. 9. 2015)</a:t>
            </a:r>
          </a:p>
          <a:p>
            <a:pPr lvl="1">
              <a:buClr>
                <a:srgbClr val="DD6909"/>
              </a:buClr>
            </a:pPr>
            <a:endParaRPr lang="cs-CZ" dirty="0" smtClean="0">
              <a:solidFill>
                <a:srgbClr val="0B3162"/>
              </a:solidFill>
            </a:endParaRPr>
          </a:p>
          <a:p>
            <a:pPr>
              <a:buClr>
                <a:srgbClr val="DD6909"/>
              </a:buClr>
              <a:buFont typeface="Arial" pitchFamily="34" charset="0"/>
              <a:buChar char="∕"/>
            </a:pPr>
            <a:endParaRPr lang="cs-CZ" dirty="0" smtClean="0">
              <a:solidFill>
                <a:srgbClr val="0B3162"/>
              </a:solidFill>
            </a:endParaRPr>
          </a:p>
        </p:txBody>
      </p:sp>
    </p:spTree>
    <p:extLst>
      <p:ext uri="{BB962C8B-B14F-4D97-AF65-F5344CB8AC3E}">
        <p14:creationId xmlns:p14="http://schemas.microsoft.com/office/powerpoint/2010/main" val="2215115276"/>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67544" y="764704"/>
            <a:ext cx="8501122" cy="720080"/>
          </a:xfrm>
        </p:spPr>
        <p:txBody>
          <a:bodyPr>
            <a:normAutofit/>
          </a:bodyPr>
          <a:lstStyle/>
          <a:p>
            <a:pPr fontAlgn="auto">
              <a:spcAft>
                <a:spcPts val="0"/>
              </a:spcAft>
              <a:defRPr/>
            </a:pPr>
            <a:r>
              <a:rPr lang="cs-CZ" sz="3600" dirty="0" smtClean="0"/>
              <a:t>Opatrovnictví právnické osoby (§ 486 </a:t>
            </a:r>
            <a:r>
              <a:rPr lang="cs-CZ" sz="3600" dirty="0" err="1" smtClean="0"/>
              <a:t>an</a:t>
            </a:r>
            <a:r>
              <a:rPr lang="cs-CZ" sz="3600" dirty="0" smtClean="0"/>
              <a:t>.)</a:t>
            </a:r>
            <a:endParaRPr lang="cs-CZ" sz="3600" dirty="0"/>
          </a:p>
        </p:txBody>
      </p:sp>
      <p:sp>
        <p:nvSpPr>
          <p:cNvPr id="2" name="Zástupný symbol pro obsah 1"/>
          <p:cNvSpPr>
            <a:spLocks noGrp="1"/>
          </p:cNvSpPr>
          <p:nvPr>
            <p:ph idx="1"/>
          </p:nvPr>
        </p:nvSpPr>
        <p:spPr>
          <a:xfrm>
            <a:off x="428596" y="1988840"/>
            <a:ext cx="8285168" cy="4464496"/>
          </a:xfrm>
        </p:spPr>
        <p:txBody>
          <a:bodyPr>
            <a:normAutofit fontScale="70000" lnSpcReduction="20000"/>
          </a:bodyPr>
          <a:lstStyle/>
          <a:p>
            <a:pPr marL="365760" indent="-256032" fontAlgn="auto">
              <a:spcAft>
                <a:spcPts val="0"/>
              </a:spcAft>
              <a:buClr>
                <a:srgbClr val="DD6909"/>
              </a:buClr>
              <a:buFont typeface="Arial" pitchFamily="34" charset="0"/>
              <a:buChar char="∕"/>
              <a:defRPr/>
            </a:pPr>
            <a:r>
              <a:rPr lang="cs-CZ" dirty="0" smtClean="0"/>
              <a:t>důvody</a:t>
            </a:r>
          </a:p>
          <a:p>
            <a:pPr marL="765810" lvl="1" indent="-256032" fontAlgn="auto">
              <a:spcAft>
                <a:spcPts val="0"/>
              </a:spcAft>
              <a:buClr>
                <a:srgbClr val="DD6909"/>
              </a:buClr>
              <a:defRPr/>
            </a:pPr>
            <a:r>
              <a:rPr lang="cs-CZ" dirty="0" smtClean="0"/>
              <a:t>potřebuje-li to, aby mohly být spravovány její záležitosti</a:t>
            </a:r>
          </a:p>
          <a:p>
            <a:pPr marL="765810" lvl="1" indent="-256032" fontAlgn="auto">
              <a:spcAft>
                <a:spcPts val="0"/>
              </a:spcAft>
              <a:buClr>
                <a:srgbClr val="DD6909"/>
              </a:buClr>
              <a:defRPr/>
            </a:pPr>
            <a:r>
              <a:rPr lang="cs-CZ" dirty="0" smtClean="0"/>
              <a:t>potřebuje-li to, aby mohla být hájena její práva</a:t>
            </a:r>
          </a:p>
          <a:p>
            <a:pPr marL="365760" indent="-256032" fontAlgn="auto">
              <a:spcAft>
                <a:spcPts val="0"/>
              </a:spcAft>
              <a:buClr>
                <a:srgbClr val="DD6909"/>
              </a:buClr>
              <a:buFont typeface="Arial" pitchFamily="34" charset="0"/>
              <a:buChar char="∕"/>
              <a:defRPr/>
            </a:pPr>
            <a:endParaRPr lang="cs-CZ" dirty="0" smtClean="0"/>
          </a:p>
          <a:p>
            <a:pPr marL="765810" lvl="1" indent="-256032" fontAlgn="auto">
              <a:spcAft>
                <a:spcPts val="0"/>
              </a:spcAft>
              <a:buClr>
                <a:srgbClr val="DD6909"/>
              </a:buClr>
              <a:defRPr/>
            </a:pPr>
            <a:r>
              <a:rPr lang="cs-CZ" dirty="0" smtClean="0"/>
              <a:t>při konfliktu zájmů  (§ 165 odst. 2 + konflikt zájmů dle ZOK)</a:t>
            </a:r>
          </a:p>
          <a:p>
            <a:pPr marL="365760" indent="-256032" fontAlgn="auto">
              <a:spcAft>
                <a:spcPts val="0"/>
              </a:spcAft>
              <a:buClr>
                <a:srgbClr val="DD6909"/>
              </a:buClr>
              <a:buFont typeface="Arial" pitchFamily="34" charset="0"/>
              <a:buChar char="∕"/>
              <a:defRPr/>
            </a:pPr>
            <a:endParaRPr lang="cs-CZ" dirty="0" smtClean="0"/>
          </a:p>
          <a:p>
            <a:pPr marL="365760" indent="-256032" fontAlgn="auto">
              <a:spcAft>
                <a:spcPts val="0"/>
              </a:spcAft>
              <a:buClr>
                <a:srgbClr val="DD6909"/>
              </a:buClr>
              <a:buFont typeface="Arial" pitchFamily="34" charset="0"/>
              <a:buChar char="∕"/>
              <a:defRPr/>
            </a:pPr>
            <a:r>
              <a:rPr lang="cs-CZ" dirty="0" smtClean="0"/>
              <a:t>opatrovníka jmenuje soud </a:t>
            </a:r>
          </a:p>
          <a:p>
            <a:pPr marL="765810" lvl="1" indent="-256032" fontAlgn="auto">
              <a:spcAft>
                <a:spcPts val="0"/>
              </a:spcAft>
              <a:buClr>
                <a:srgbClr val="DD6909"/>
              </a:buClr>
              <a:defRPr/>
            </a:pPr>
            <a:r>
              <a:rPr lang="cs-CZ" dirty="0" smtClean="0"/>
              <a:t>je vázán zakladatelským právním jednáním (§ 488)</a:t>
            </a:r>
          </a:p>
          <a:p>
            <a:pPr marL="365760" indent="-256032" fontAlgn="auto">
              <a:spcAft>
                <a:spcPts val="0"/>
              </a:spcAft>
              <a:buClr>
                <a:srgbClr val="DD6909"/>
              </a:buClr>
              <a:buFont typeface="Arial" pitchFamily="34" charset="0"/>
              <a:buChar char="∕"/>
              <a:defRPr/>
            </a:pPr>
            <a:endParaRPr lang="cs-CZ" dirty="0" smtClean="0"/>
          </a:p>
          <a:p>
            <a:pPr marL="365760" indent="-256032" fontAlgn="auto">
              <a:spcAft>
                <a:spcPts val="0"/>
              </a:spcAft>
              <a:buClr>
                <a:srgbClr val="DD6909"/>
              </a:buClr>
              <a:buFont typeface="Arial" pitchFamily="34" charset="0"/>
              <a:buChar char="∕"/>
              <a:defRPr/>
            </a:pPr>
            <a:r>
              <a:rPr lang="cs-CZ" dirty="0" smtClean="0"/>
              <a:t>opatrovník</a:t>
            </a:r>
          </a:p>
          <a:p>
            <a:pPr marL="765810" lvl="1" indent="-256032" fontAlgn="auto">
              <a:spcAft>
                <a:spcPts val="0"/>
              </a:spcAft>
              <a:buClr>
                <a:srgbClr val="DD6909"/>
              </a:buClr>
              <a:defRPr/>
            </a:pPr>
            <a:r>
              <a:rPr lang="cs-CZ" dirty="0" smtClean="0"/>
              <a:t>musí splňovat stejné požadavky jako člen statutárního orgánu (§ 486 odst. 2)</a:t>
            </a:r>
          </a:p>
          <a:p>
            <a:pPr marL="765810" lvl="1" indent="-256032" fontAlgn="auto">
              <a:spcAft>
                <a:spcPts val="0"/>
              </a:spcAft>
              <a:buClr>
                <a:srgbClr val="DD6909"/>
              </a:buClr>
              <a:defRPr/>
            </a:pPr>
            <a:r>
              <a:rPr lang="cs-CZ" dirty="0" smtClean="0"/>
              <a:t>má působnost statutárního orgánu (§ 487 odst. 1)</a:t>
            </a:r>
          </a:p>
          <a:p>
            <a:pPr marL="765810" lvl="1" indent="-256032" fontAlgn="auto">
              <a:spcAft>
                <a:spcPts val="0"/>
              </a:spcAft>
              <a:buClr>
                <a:srgbClr val="DD6909"/>
              </a:buClr>
              <a:defRPr/>
            </a:pPr>
            <a:r>
              <a:rPr lang="cs-CZ" dirty="0" smtClean="0"/>
              <a:t>usiluje o obnovení činnosti statutárního orgánu (§ 487 odst. 2)</a:t>
            </a:r>
          </a:p>
        </p:txBody>
      </p:sp>
    </p:spTree>
    <p:extLst>
      <p:ext uri="{BB962C8B-B14F-4D97-AF65-F5344CB8AC3E}">
        <p14:creationId xmlns:p14="http://schemas.microsoft.com/office/powerpoint/2010/main" val="1909566722"/>
      </p:ext>
    </p:extLst>
  </p:cSld>
  <p:clrMapOvr>
    <a:masterClrMapping/>
  </p:clrMapOvr>
  <p:transition>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629832"/>
          </a:xfrm>
        </p:spPr>
        <p:txBody>
          <a:bodyPr>
            <a:normAutofit fontScale="90000"/>
          </a:bodyPr>
          <a:lstStyle/>
          <a:p>
            <a:r>
              <a:rPr lang="cs-CZ" dirty="0" smtClean="0"/>
              <a:t>Likvidace právnické osoby I.</a:t>
            </a:r>
            <a:endParaRPr lang="cs-CZ" dirty="0"/>
          </a:p>
        </p:txBody>
      </p:sp>
      <p:sp>
        <p:nvSpPr>
          <p:cNvPr id="2" name="Zástupný symbol pro obsah 1"/>
          <p:cNvSpPr>
            <a:spLocks noGrp="1"/>
          </p:cNvSpPr>
          <p:nvPr>
            <p:ph idx="1"/>
          </p:nvPr>
        </p:nvSpPr>
        <p:spPr>
          <a:xfrm>
            <a:off x="428596" y="1916832"/>
            <a:ext cx="8285168" cy="4226812"/>
          </a:xfrm>
        </p:spPr>
        <p:txBody>
          <a:bodyPr>
            <a:normAutofit fontScale="85000" lnSpcReduction="20000"/>
          </a:bodyPr>
          <a:lstStyle/>
          <a:p>
            <a:pPr>
              <a:buClr>
                <a:srgbClr val="DD6909"/>
              </a:buClr>
              <a:buFont typeface="Arial" pitchFamily="34" charset="0"/>
              <a:buChar char="∕"/>
            </a:pPr>
            <a:r>
              <a:rPr lang="cs-CZ" dirty="0" smtClean="0"/>
              <a:t>obecná pravidla, která chyběla</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inspirace dosavadním obchodním zákoníkem</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pravidla zajišťující, aby vždy existoval likvidátor, nebo alespoň osoba, která by vykonává jeho působnost</a:t>
            </a:r>
          </a:p>
          <a:p>
            <a:pPr lvl="1">
              <a:buClr>
                <a:srgbClr val="DD6909"/>
              </a:buClr>
            </a:pPr>
            <a:r>
              <a:rPr lang="cs-CZ" dirty="0" smtClean="0"/>
              <a:t>povinností příslušného orgánu povolat likvidátora (sama PO nebo soud)</a:t>
            </a:r>
          </a:p>
          <a:p>
            <a:pPr lvl="1">
              <a:buClr>
                <a:srgbClr val="DD6909"/>
              </a:buClr>
            </a:pPr>
            <a:r>
              <a:rPr lang="cs-CZ" dirty="0" smtClean="0"/>
              <a:t>nesplní-li PO tuto povinnost – jmenuje soud (může jmenovat i aktuálního člena statutárního orgánu)</a:t>
            </a:r>
          </a:p>
          <a:p>
            <a:pPr lvl="1">
              <a:buClr>
                <a:srgbClr val="DD6909"/>
              </a:buClr>
            </a:pPr>
            <a:r>
              <a:rPr lang="cs-CZ" dirty="0" smtClean="0"/>
              <a:t>není-li funkce likvidátora obsazena - § 189 odst. 2</a:t>
            </a:r>
          </a:p>
        </p:txBody>
      </p:sp>
    </p:spTree>
  </p:cSld>
  <p:clrMapOvr>
    <a:masterClrMapping/>
  </p:clrMapOvr>
  <p:transition>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764704"/>
            <a:ext cx="8501122" cy="1008112"/>
          </a:xfrm>
        </p:spPr>
        <p:txBody>
          <a:bodyPr>
            <a:normAutofit/>
          </a:bodyPr>
          <a:lstStyle/>
          <a:p>
            <a:r>
              <a:rPr lang="cs-CZ" dirty="0" smtClean="0"/>
              <a:t>Likvidace právnické osoby II.</a:t>
            </a:r>
            <a:endParaRPr lang="cs-CZ" dirty="0"/>
          </a:p>
        </p:txBody>
      </p:sp>
      <p:sp>
        <p:nvSpPr>
          <p:cNvPr id="2" name="Zástupný symbol pro obsah 1"/>
          <p:cNvSpPr>
            <a:spLocks noGrp="1"/>
          </p:cNvSpPr>
          <p:nvPr>
            <p:ph idx="1"/>
          </p:nvPr>
        </p:nvSpPr>
        <p:spPr>
          <a:xfrm>
            <a:off x="457200" y="1988840"/>
            <a:ext cx="8229600" cy="4137323"/>
          </a:xfrm>
        </p:spPr>
        <p:txBody>
          <a:bodyPr>
            <a:normAutofit fontScale="70000" lnSpcReduction="20000"/>
          </a:bodyPr>
          <a:lstStyle/>
          <a:p>
            <a:pPr>
              <a:buClr>
                <a:srgbClr val="DD6909"/>
              </a:buClr>
              <a:buFont typeface="Arial" pitchFamily="34" charset="0"/>
              <a:buChar char="∕"/>
            </a:pPr>
            <a:r>
              <a:rPr lang="cs-CZ" dirty="0" smtClean="0"/>
              <a:t>zavedení pojmu likvidační podstata (§ 187) – majetek zrušené PO</a:t>
            </a:r>
          </a:p>
          <a:p>
            <a:pPr lvl="1">
              <a:buClr>
                <a:srgbClr val="DD6909"/>
              </a:buClr>
            </a:pPr>
            <a:r>
              <a:rPr lang="cs-CZ" dirty="0" smtClean="0"/>
              <a:t>přesnější regulace pro přenechání likvidační podstaty věřitelům, nedaří-li se ji zpeněžit (§ 202 – § 204)</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novinka – osud neuspokojených pohledávek věřitelů</a:t>
            </a:r>
          </a:p>
          <a:p>
            <a:pPr lvl="1">
              <a:buClr>
                <a:srgbClr val="DD6909"/>
              </a:buClr>
            </a:pPr>
            <a:r>
              <a:rPr lang="cs-CZ" dirty="0" smtClean="0"/>
              <a:t>zánik – § 203</a:t>
            </a:r>
          </a:p>
          <a:p>
            <a:pPr lvl="1">
              <a:buClr>
                <a:srgbClr val="DD6909"/>
              </a:buClr>
            </a:pPr>
            <a:r>
              <a:rPr lang="cs-CZ" dirty="0" smtClean="0"/>
              <a:t>obnovení – § 209 =&gt; navazující právní úprava promlčení (§ 643 odst. 2)</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novinka v postavení zaměstnance</a:t>
            </a:r>
          </a:p>
          <a:p>
            <a:pPr lvl="1">
              <a:buClr>
                <a:srgbClr val="DD6909"/>
              </a:buClr>
            </a:pPr>
            <a:r>
              <a:rPr lang="cs-CZ" dirty="0" smtClean="0"/>
              <a:t>mají právo na přednostní uspokojení všech svých pohledávek vůči zaměstnavateli (§ 202)</a:t>
            </a:r>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cs-CZ" dirty="0" smtClean="0"/>
              <a:t>Soukromoprávní korporace </a:t>
            </a:r>
            <a:br>
              <a:rPr lang="cs-CZ" dirty="0" smtClean="0"/>
            </a:br>
            <a:r>
              <a:rPr lang="cs-CZ" dirty="0" smtClean="0"/>
              <a:t>a </a:t>
            </a:r>
            <a:br>
              <a:rPr lang="cs-CZ" dirty="0" smtClean="0"/>
            </a:br>
            <a:r>
              <a:rPr lang="en-US" dirty="0" err="1" smtClean="0"/>
              <a:t>Spolkové</a:t>
            </a:r>
            <a:r>
              <a:rPr lang="en-US" dirty="0" smtClean="0"/>
              <a:t> </a:t>
            </a:r>
            <a:r>
              <a:rPr lang="en-US" dirty="0" err="1" smtClean="0"/>
              <a:t>právo</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669974762"/>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err="1" smtClean="0"/>
              <a:t>Systematika</a:t>
            </a:r>
            <a:r>
              <a:rPr lang="en-US" dirty="0" smtClean="0"/>
              <a:t> </a:t>
            </a:r>
            <a:r>
              <a:rPr lang="en-US" dirty="0" err="1" smtClean="0"/>
              <a:t>právnických</a:t>
            </a:r>
            <a:r>
              <a:rPr lang="en-US" dirty="0" smtClean="0"/>
              <a:t> </a:t>
            </a:r>
            <a:r>
              <a:rPr lang="en-US" dirty="0" err="1" smtClean="0"/>
              <a:t>osob</a:t>
            </a:r>
            <a:r>
              <a:rPr lang="cs-CZ" dirty="0" smtClean="0"/>
              <a:t> soukromého </a:t>
            </a:r>
            <a:r>
              <a:rPr lang="cs-CZ" dirty="0" smtClean="0"/>
              <a:t>práva </a:t>
            </a:r>
            <a:br>
              <a:rPr lang="cs-CZ" dirty="0" smtClean="0"/>
            </a:br>
            <a:r>
              <a:rPr lang="cs-CZ" dirty="0" smtClean="0"/>
              <a:t>(opakování)</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037018514"/>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smtClean="0"/>
              <a:t>Členění právnických osob soukromého práva</a:t>
            </a:r>
            <a:endParaRPr lang="cs-CZ" dirty="0"/>
          </a:p>
        </p:txBody>
      </p:sp>
      <p:sp>
        <p:nvSpPr>
          <p:cNvPr id="2" name="Zástupný symbol pro obsah 1"/>
          <p:cNvSpPr>
            <a:spLocks noGrp="1"/>
          </p:cNvSpPr>
          <p:nvPr>
            <p:ph idx="1"/>
          </p:nvPr>
        </p:nvSpPr>
        <p:spPr/>
        <p:txBody>
          <a:bodyPr>
            <a:normAutofit fontScale="85000" lnSpcReduction="20000"/>
          </a:bodyPr>
          <a:lstStyle/>
          <a:p>
            <a:pPr>
              <a:buClr>
                <a:srgbClr val="DD6909"/>
              </a:buClr>
            </a:pPr>
            <a:r>
              <a:rPr lang="cs-CZ" dirty="0" smtClean="0"/>
              <a:t>podle jejich substrátu (osoby vs. majetek) :</a:t>
            </a:r>
          </a:p>
          <a:p>
            <a:pPr>
              <a:buClr>
                <a:srgbClr val="DD6909"/>
              </a:buClr>
              <a:buNone/>
            </a:pPr>
            <a:endParaRPr lang="cs-CZ" dirty="0" smtClean="0"/>
          </a:p>
          <a:p>
            <a:pPr>
              <a:buClr>
                <a:srgbClr val="DD6909"/>
              </a:buClr>
              <a:buFont typeface="Arial" pitchFamily="34" charset="0"/>
              <a:buChar char="∕"/>
            </a:pPr>
            <a:r>
              <a:rPr lang="cs-CZ" dirty="0" smtClean="0"/>
              <a:t>Korporace</a:t>
            </a:r>
          </a:p>
          <a:p>
            <a:pPr>
              <a:buClr>
                <a:srgbClr val="DD6909"/>
              </a:buClr>
              <a:buFont typeface="Arial" pitchFamily="34" charset="0"/>
              <a:buChar char="∕"/>
            </a:pPr>
            <a:r>
              <a:rPr lang="cs-CZ" dirty="0" smtClean="0"/>
              <a:t>Fundace (a dále též ústav – hybridní, formálně fundace)</a:t>
            </a:r>
          </a:p>
          <a:p>
            <a:pPr>
              <a:buClr>
                <a:srgbClr val="DD6909"/>
              </a:buClr>
              <a:buNone/>
            </a:pPr>
            <a:endParaRPr lang="cs-CZ" dirty="0" smtClean="0"/>
          </a:p>
          <a:p>
            <a:pPr>
              <a:buClr>
                <a:srgbClr val="DD6909"/>
              </a:buClr>
              <a:buNone/>
            </a:pPr>
            <a:endParaRPr lang="cs-CZ" dirty="0" smtClean="0"/>
          </a:p>
          <a:p>
            <a:pPr>
              <a:buClr>
                <a:srgbClr val="DD6909"/>
              </a:buClr>
            </a:pPr>
            <a:r>
              <a:rPr lang="cs-CZ" dirty="0" smtClean="0"/>
              <a:t>podle účelu</a:t>
            </a:r>
          </a:p>
          <a:p>
            <a:pPr>
              <a:buClr>
                <a:srgbClr val="DD6909"/>
              </a:buClr>
              <a:buNone/>
            </a:pPr>
            <a:endParaRPr lang="cs-CZ" dirty="0" smtClean="0"/>
          </a:p>
          <a:p>
            <a:pPr>
              <a:buClr>
                <a:srgbClr val="DD6909"/>
              </a:buClr>
              <a:buFont typeface="Arial" pitchFamily="34" charset="0"/>
              <a:buChar char="∕"/>
            </a:pPr>
            <a:r>
              <a:rPr lang="cs-CZ" dirty="0" smtClean="0"/>
              <a:t>za účelem výdělečným (za účelem podnikání)</a:t>
            </a:r>
          </a:p>
          <a:p>
            <a:pPr>
              <a:buClr>
                <a:srgbClr val="DD6909"/>
              </a:buClr>
              <a:buFont typeface="Arial" pitchFamily="34" charset="0"/>
              <a:buChar char="∕"/>
            </a:pPr>
            <a:r>
              <a:rPr lang="cs-CZ" dirty="0" smtClean="0"/>
              <a:t>za účelem nevýdělečným (jiným než podnikání)</a:t>
            </a:r>
          </a:p>
          <a:p>
            <a:pPr>
              <a:buClr>
                <a:srgbClr val="DD6909"/>
              </a:buClr>
              <a:buNone/>
            </a:pPr>
            <a:endParaRPr lang="cs-CZ" dirty="0" smtClean="0"/>
          </a:p>
        </p:txBody>
      </p:sp>
    </p:spTree>
    <p:extLst>
      <p:ext uri="{BB962C8B-B14F-4D97-AF65-F5344CB8AC3E}">
        <p14:creationId xmlns:p14="http://schemas.microsoft.com/office/powerpoint/2010/main" val="2421021048"/>
      </p:ext>
    </p:extLst>
  </p:cSld>
  <p:clrMapOvr>
    <a:masterClrMapping/>
  </p:clrMapOvr>
  <p:transition>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cs-CZ" dirty="0" smtClean="0"/>
              <a:t>Korporace – s nevýdělečným účelem (za jiným účelem než podnikáním)</a:t>
            </a:r>
            <a:endParaRPr lang="en-US" dirty="0"/>
          </a:p>
        </p:txBody>
      </p:sp>
      <p:sp>
        <p:nvSpPr>
          <p:cNvPr id="5" name="Content Placeholder 4"/>
          <p:cNvSpPr>
            <a:spLocks noGrp="1"/>
          </p:cNvSpPr>
          <p:nvPr>
            <p:ph idx="1"/>
          </p:nvPr>
        </p:nvSpPr>
        <p:spPr/>
        <p:txBody>
          <a:bodyPr>
            <a:normAutofit fontScale="77500" lnSpcReduction="20000"/>
          </a:bodyPr>
          <a:lstStyle/>
          <a:p>
            <a:pPr>
              <a:buNone/>
            </a:pPr>
            <a:r>
              <a:rPr lang="cs-CZ" dirty="0" smtClean="0"/>
              <a:t>V NOZ:</a:t>
            </a:r>
          </a:p>
          <a:p>
            <a:r>
              <a:rPr lang="cs-CZ" dirty="0" smtClean="0"/>
              <a:t>Spolek (pobočný spolek)</a:t>
            </a:r>
          </a:p>
          <a:p>
            <a:r>
              <a:rPr lang="cs-CZ" dirty="0" smtClean="0"/>
              <a:t>Odborová organizace (§ 3025)</a:t>
            </a:r>
          </a:p>
          <a:p>
            <a:r>
              <a:rPr lang="cs-CZ" dirty="0" smtClean="0"/>
              <a:t>Organizace zaměstnavatelů (§ 3025)</a:t>
            </a:r>
          </a:p>
          <a:p>
            <a:r>
              <a:rPr lang="cs-CZ" dirty="0" smtClean="0"/>
              <a:t>Společenství vlastníků jednotek (§ 1204 a </a:t>
            </a:r>
            <a:r>
              <a:rPr lang="cs-CZ" dirty="0" err="1" smtClean="0"/>
              <a:t>násl</a:t>
            </a:r>
            <a:r>
              <a:rPr lang="cs-CZ" dirty="0" smtClean="0"/>
              <a:t>.)</a:t>
            </a:r>
          </a:p>
          <a:p>
            <a:pPr>
              <a:buNone/>
            </a:pPr>
            <a:r>
              <a:rPr lang="cs-CZ" dirty="0" smtClean="0"/>
              <a:t>V ZOK:</a:t>
            </a:r>
          </a:p>
          <a:p>
            <a:r>
              <a:rPr lang="cs-CZ" dirty="0" smtClean="0"/>
              <a:t>Společnost s ručením omezeným (§ 132 a </a:t>
            </a:r>
            <a:r>
              <a:rPr lang="cs-CZ" dirty="0" err="1" smtClean="0"/>
              <a:t>násl</a:t>
            </a:r>
            <a:r>
              <a:rPr lang="cs-CZ" dirty="0" smtClean="0"/>
              <a:t>.)</a:t>
            </a:r>
          </a:p>
          <a:p>
            <a:r>
              <a:rPr lang="cs-CZ" dirty="0" smtClean="0"/>
              <a:t>Akciová společnost (§ 256 a </a:t>
            </a:r>
            <a:r>
              <a:rPr lang="cs-CZ" dirty="0" err="1" smtClean="0"/>
              <a:t>násl</a:t>
            </a:r>
            <a:r>
              <a:rPr lang="cs-CZ" dirty="0" smtClean="0"/>
              <a:t>.)</a:t>
            </a:r>
          </a:p>
          <a:p>
            <a:r>
              <a:rPr lang="cs-CZ" dirty="0" smtClean="0"/>
              <a:t>Družstvo (§ 552 a </a:t>
            </a:r>
            <a:r>
              <a:rPr lang="cs-CZ" dirty="0" err="1" smtClean="0"/>
              <a:t>násl</a:t>
            </a:r>
            <a:r>
              <a:rPr lang="cs-CZ" dirty="0" smtClean="0"/>
              <a:t>.)</a:t>
            </a:r>
          </a:p>
          <a:p>
            <a:r>
              <a:rPr lang="cs-CZ" dirty="0" smtClean="0"/>
              <a:t>Družstvo bytové (727 a </a:t>
            </a:r>
            <a:r>
              <a:rPr lang="cs-CZ" dirty="0" err="1" smtClean="0"/>
              <a:t>násl</a:t>
            </a:r>
            <a:r>
              <a:rPr lang="cs-CZ" dirty="0" smtClean="0"/>
              <a:t>.)</a:t>
            </a:r>
          </a:p>
          <a:p>
            <a:r>
              <a:rPr lang="cs-CZ" dirty="0" smtClean="0"/>
              <a:t>Družstvo sociální (758 a </a:t>
            </a:r>
            <a:r>
              <a:rPr lang="cs-CZ" dirty="0" err="1" smtClean="0"/>
              <a:t>násl</a:t>
            </a:r>
            <a:r>
              <a:rPr lang="cs-CZ" dirty="0" smtClean="0"/>
              <a:t>.)</a:t>
            </a:r>
          </a:p>
          <a:p>
            <a:endParaRPr lang="en-US" dirty="0"/>
          </a:p>
        </p:txBody>
      </p:sp>
    </p:spTree>
    <p:extLst>
      <p:ext uri="{BB962C8B-B14F-4D97-AF65-F5344CB8AC3E}">
        <p14:creationId xmlns:p14="http://schemas.microsoft.com/office/powerpoint/2010/main" val="3284524335"/>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cs-CZ" dirty="0" smtClean="0"/>
              <a:t>Korporace </a:t>
            </a:r>
            <a:r>
              <a:rPr lang="cs-CZ" dirty="0" smtClean="0"/>
              <a:t>(za </a:t>
            </a:r>
            <a:r>
              <a:rPr lang="cs-CZ" dirty="0" smtClean="0"/>
              <a:t>jiným účelem než </a:t>
            </a:r>
            <a:r>
              <a:rPr lang="cs-CZ" dirty="0" smtClean="0"/>
              <a:t>podnikáním II.)</a:t>
            </a:r>
            <a:endParaRPr lang="en-US" dirty="0"/>
          </a:p>
        </p:txBody>
      </p:sp>
      <p:sp>
        <p:nvSpPr>
          <p:cNvPr id="5" name="Content Placeholder 4"/>
          <p:cNvSpPr>
            <a:spLocks noGrp="1"/>
          </p:cNvSpPr>
          <p:nvPr>
            <p:ph idx="1"/>
          </p:nvPr>
        </p:nvSpPr>
        <p:spPr/>
        <p:txBody>
          <a:bodyPr>
            <a:normAutofit fontScale="70000" lnSpcReduction="20000"/>
          </a:bodyPr>
          <a:lstStyle/>
          <a:p>
            <a:pPr>
              <a:buNone/>
            </a:pPr>
            <a:r>
              <a:rPr lang="cs-CZ" dirty="0" smtClean="0"/>
              <a:t>V dalších zákonech:</a:t>
            </a:r>
          </a:p>
          <a:p>
            <a:pPr>
              <a:buNone/>
            </a:pPr>
            <a:r>
              <a:rPr lang="cs-CZ" dirty="0"/>
              <a:t> </a:t>
            </a:r>
            <a:r>
              <a:rPr lang="cs-CZ" dirty="0" smtClean="0"/>
              <a:t>z. č. 3/2002 Sb., o církvích a náboženských společnostech</a:t>
            </a:r>
          </a:p>
          <a:p>
            <a:r>
              <a:rPr lang="cs-CZ" dirty="0" smtClean="0"/>
              <a:t>Církve</a:t>
            </a:r>
          </a:p>
          <a:p>
            <a:r>
              <a:rPr lang="cs-CZ" dirty="0" smtClean="0"/>
              <a:t>Náboženské společnosti</a:t>
            </a:r>
          </a:p>
          <a:p>
            <a:r>
              <a:rPr lang="cs-CZ" dirty="0" smtClean="0"/>
              <a:t>Církevní právnické osoby (evidované)</a:t>
            </a:r>
          </a:p>
          <a:p>
            <a:pPr>
              <a:buNone/>
            </a:pPr>
            <a:r>
              <a:rPr lang="cs-CZ" dirty="0" smtClean="0"/>
              <a:t>z.č. 424/1991 Sb., o politických stranách a politických hnutích</a:t>
            </a:r>
          </a:p>
          <a:p>
            <a:r>
              <a:rPr lang="cs-CZ" dirty="0" smtClean="0"/>
              <a:t>Politické strany</a:t>
            </a:r>
          </a:p>
          <a:p>
            <a:r>
              <a:rPr lang="cs-CZ" dirty="0" smtClean="0"/>
              <a:t>Politická hnutí</a:t>
            </a:r>
          </a:p>
          <a:p>
            <a:pPr>
              <a:buNone/>
            </a:pPr>
            <a:r>
              <a:rPr lang="cs-CZ" dirty="0" smtClean="0"/>
              <a:t>z.č. 449/2001 Sb., o myslivosti</a:t>
            </a:r>
          </a:p>
          <a:p>
            <a:r>
              <a:rPr lang="cs-CZ" dirty="0" smtClean="0"/>
              <a:t>Honební společenstva</a:t>
            </a:r>
          </a:p>
          <a:p>
            <a:pPr>
              <a:buNone/>
            </a:pPr>
            <a:r>
              <a:rPr lang="cs-CZ" dirty="0" smtClean="0"/>
              <a:t>Zrušený § 20f a </a:t>
            </a:r>
            <a:r>
              <a:rPr lang="cs-CZ" dirty="0" err="1" smtClean="0"/>
              <a:t>násl</a:t>
            </a:r>
            <a:r>
              <a:rPr lang="cs-CZ" dirty="0" smtClean="0"/>
              <a:t>. ObčZ1964:</a:t>
            </a:r>
          </a:p>
          <a:p>
            <a:r>
              <a:rPr lang="cs-CZ" dirty="0" smtClean="0"/>
              <a:t>Zájmové sdružení právnických osob (§ 3051)</a:t>
            </a:r>
          </a:p>
        </p:txBody>
      </p:sp>
    </p:spTree>
    <p:extLst>
      <p:ext uri="{BB962C8B-B14F-4D97-AF65-F5344CB8AC3E}">
        <p14:creationId xmlns:p14="http://schemas.microsoft.com/office/powerpoint/2010/main" val="328452433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err="1" smtClean="0"/>
              <a:t>Koncepce</a:t>
            </a:r>
            <a:r>
              <a:rPr lang="en-US" dirty="0" smtClean="0"/>
              <a:t> </a:t>
            </a:r>
            <a:r>
              <a:rPr lang="en-US" dirty="0" err="1" smtClean="0"/>
              <a:t>právnické</a:t>
            </a:r>
            <a:r>
              <a:rPr lang="en-US" dirty="0" smtClean="0"/>
              <a:t> </a:t>
            </a:r>
            <a:r>
              <a:rPr lang="en-US" dirty="0" err="1" smtClean="0"/>
              <a:t>osoby</a:t>
            </a:r>
            <a:r>
              <a:rPr lang="en-US" dirty="0" smtClean="0"/>
              <a:t> a </a:t>
            </a:r>
            <a:r>
              <a:rPr lang="en-US" dirty="0" err="1" smtClean="0"/>
              <a:t>její</a:t>
            </a:r>
            <a:r>
              <a:rPr lang="en-US" dirty="0" smtClean="0"/>
              <a:t> </a:t>
            </a:r>
            <a:r>
              <a:rPr lang="en-US" dirty="0" err="1" smtClean="0"/>
              <a:t>základní</a:t>
            </a:r>
            <a:r>
              <a:rPr lang="en-US" dirty="0" smtClean="0"/>
              <a:t> </a:t>
            </a:r>
            <a:r>
              <a:rPr lang="en-US" dirty="0" err="1" smtClean="0"/>
              <a:t>změny</a:t>
            </a:r>
            <a:endParaRPr lang="en-US" dirty="0"/>
          </a:p>
        </p:txBody>
      </p:sp>
      <p:sp>
        <p:nvSpPr>
          <p:cNvPr id="7" name="Text Placeholder 6"/>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46997689"/>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FUNDACE A ÚSTAVY</a:t>
            </a:r>
            <a:endParaRPr lang="en-US" dirty="0"/>
          </a:p>
        </p:txBody>
      </p:sp>
      <p:sp>
        <p:nvSpPr>
          <p:cNvPr id="5" name="Content Placeholder 4"/>
          <p:cNvSpPr>
            <a:spLocks noGrp="1"/>
          </p:cNvSpPr>
          <p:nvPr>
            <p:ph idx="1"/>
          </p:nvPr>
        </p:nvSpPr>
        <p:spPr/>
        <p:txBody>
          <a:bodyPr>
            <a:normAutofit fontScale="77500" lnSpcReduction="20000"/>
          </a:bodyPr>
          <a:lstStyle/>
          <a:p>
            <a:pPr>
              <a:buNone/>
            </a:pPr>
            <a:r>
              <a:rPr lang="cs-CZ" dirty="0" smtClean="0"/>
              <a:t>NOZ:</a:t>
            </a:r>
          </a:p>
          <a:p>
            <a:r>
              <a:rPr lang="cs-CZ" dirty="0" smtClean="0"/>
              <a:t>Nadace (§ 306 a </a:t>
            </a:r>
            <a:r>
              <a:rPr lang="cs-CZ" dirty="0" err="1" smtClean="0"/>
              <a:t>násl</a:t>
            </a:r>
            <a:r>
              <a:rPr lang="cs-CZ" dirty="0" smtClean="0"/>
              <a:t>.)</a:t>
            </a:r>
          </a:p>
          <a:p>
            <a:r>
              <a:rPr lang="cs-CZ" dirty="0" smtClean="0"/>
              <a:t>Nadační fond (§ 396 a </a:t>
            </a:r>
            <a:r>
              <a:rPr lang="cs-CZ" dirty="0" err="1" smtClean="0"/>
              <a:t>násl</a:t>
            </a:r>
            <a:r>
              <a:rPr lang="cs-CZ" dirty="0" smtClean="0"/>
              <a:t>.)</a:t>
            </a:r>
          </a:p>
          <a:p>
            <a:pPr>
              <a:buNone/>
            </a:pPr>
            <a:r>
              <a:rPr lang="cs-CZ" dirty="0" smtClean="0"/>
              <a:t>-----------------------------------------------------------</a:t>
            </a:r>
          </a:p>
          <a:p>
            <a:endParaRPr lang="cs-CZ" dirty="0" smtClean="0"/>
          </a:p>
          <a:p>
            <a:r>
              <a:rPr lang="cs-CZ" dirty="0" smtClean="0"/>
              <a:t>Ústav (§ 402 a </a:t>
            </a:r>
            <a:r>
              <a:rPr lang="cs-CZ" dirty="0" err="1" smtClean="0"/>
              <a:t>násl</a:t>
            </a:r>
            <a:r>
              <a:rPr lang="cs-CZ" dirty="0" smtClean="0"/>
              <a:t>.)</a:t>
            </a:r>
          </a:p>
          <a:p>
            <a:pPr>
              <a:buNone/>
            </a:pPr>
            <a:endParaRPr lang="cs-CZ" dirty="0" smtClean="0"/>
          </a:p>
          <a:p>
            <a:pPr>
              <a:buNone/>
            </a:pPr>
            <a:r>
              <a:rPr lang="cs-CZ" dirty="0" smtClean="0"/>
              <a:t>Zrušený z.č. 248/1995 Sb., o obecně prospěšných společnostech</a:t>
            </a:r>
          </a:p>
          <a:p>
            <a:pPr>
              <a:buNone/>
            </a:pPr>
            <a:endParaRPr lang="cs-CZ" dirty="0" smtClean="0"/>
          </a:p>
          <a:p>
            <a:r>
              <a:rPr lang="cs-CZ" dirty="0" smtClean="0"/>
              <a:t>Obecně prospěšná společnost (§ 3050)</a:t>
            </a:r>
          </a:p>
          <a:p>
            <a:pPr>
              <a:buNone/>
            </a:pPr>
            <a:r>
              <a:rPr lang="cs-CZ" dirty="0" smtClean="0"/>
              <a:t> </a:t>
            </a:r>
          </a:p>
          <a:p>
            <a:endParaRPr lang="en-US" dirty="0"/>
          </a:p>
        </p:txBody>
      </p:sp>
    </p:spTree>
    <p:extLst>
      <p:ext uri="{BB962C8B-B14F-4D97-AF65-F5344CB8AC3E}">
        <p14:creationId xmlns:p14="http://schemas.microsoft.com/office/powerpoint/2010/main" val="3284524335"/>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KORPORACE</a:t>
            </a:r>
            <a:endParaRPr lang="cs-CZ" dirty="0"/>
          </a:p>
        </p:txBody>
      </p:sp>
      <p:sp>
        <p:nvSpPr>
          <p:cNvPr id="2" name="Zástupný symbol pro obsah 1"/>
          <p:cNvSpPr>
            <a:spLocks noGrp="1"/>
          </p:cNvSpPr>
          <p:nvPr>
            <p:ph idx="1"/>
          </p:nvPr>
        </p:nvSpPr>
        <p:spPr/>
        <p:txBody>
          <a:bodyPr>
            <a:normAutofit fontScale="92500" lnSpcReduction="10000"/>
          </a:bodyPr>
          <a:lstStyle/>
          <a:p>
            <a:pPr>
              <a:buClr>
                <a:srgbClr val="DD6909"/>
              </a:buClr>
              <a:buFont typeface="Arial" pitchFamily="34" charset="0"/>
              <a:buChar char="∕"/>
            </a:pPr>
            <a:r>
              <a:rPr lang="cs-CZ" dirty="0" smtClean="0"/>
              <a:t>korporaci vytváří společenství osob (§ 210)</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může mít však i jen jednoho člena, připouští-li to zákon</a:t>
            </a:r>
          </a:p>
          <a:p>
            <a:pPr lvl="1">
              <a:buClr>
                <a:srgbClr val="DD6909"/>
              </a:buClr>
            </a:pPr>
            <a:r>
              <a:rPr lang="cs-CZ" dirty="0" smtClean="0"/>
              <a:t>např. u s.r.o.</a:t>
            </a:r>
          </a:p>
          <a:p>
            <a:pPr lvl="2">
              <a:buClr>
                <a:srgbClr val="DD6909"/>
              </a:buClr>
            </a:pPr>
            <a:r>
              <a:rPr lang="cs-CZ" dirty="0" smtClean="0"/>
              <a:t>u s.r.o. se dokonce ruší zákaz, aby jednočlenná s.r.o. nemohla založit jinou s.r.o.</a:t>
            </a:r>
          </a:p>
          <a:p>
            <a:pPr lvl="2">
              <a:buClr>
                <a:srgbClr val="DD6909"/>
              </a:buClr>
            </a:pPr>
            <a:r>
              <a:rPr lang="cs-CZ" dirty="0" smtClean="0"/>
              <a:t>již se ani neomezuje, aby byl člověk jediným společníkem jen ve 3 s.r.o.</a:t>
            </a:r>
          </a:p>
          <a:p>
            <a:pPr lvl="2">
              <a:buClr>
                <a:srgbClr val="DD6909"/>
              </a:buClr>
            </a:pPr>
            <a:r>
              <a:rPr lang="cs-CZ" dirty="0" smtClean="0"/>
              <a:t>ochrana věřitelů je dána jinými nástroji – test úpadku, pravidla ovlivnění apod.</a:t>
            </a:r>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Korporační loajalita</a:t>
            </a:r>
            <a:endParaRPr lang="cs-CZ" dirty="0"/>
          </a:p>
        </p:txBody>
      </p:sp>
      <p:sp>
        <p:nvSpPr>
          <p:cNvPr id="2" name="Zástupný symbol pro obsah 1"/>
          <p:cNvSpPr>
            <a:spLocks noGrp="1"/>
          </p:cNvSpPr>
          <p:nvPr>
            <p:ph idx="1"/>
          </p:nvPr>
        </p:nvSpPr>
        <p:spPr/>
        <p:txBody>
          <a:bodyPr>
            <a:normAutofit fontScale="85000" lnSpcReduction="20000"/>
          </a:bodyPr>
          <a:lstStyle/>
          <a:p>
            <a:pPr>
              <a:buClr>
                <a:srgbClr val="DD6909"/>
              </a:buClr>
              <a:buFont typeface="Arial" pitchFamily="34" charset="0"/>
              <a:buChar char="∕"/>
            </a:pPr>
            <a:r>
              <a:rPr lang="cs-CZ" dirty="0" smtClean="0"/>
              <a:t>nové pravidlo (§ 212)</a:t>
            </a:r>
          </a:p>
          <a:p>
            <a:pPr lvl="1">
              <a:buClr>
                <a:srgbClr val="DD6909"/>
              </a:buClr>
            </a:pPr>
            <a:r>
              <a:rPr lang="cs-CZ" dirty="0" smtClean="0"/>
              <a:t>člen korporace musí být vůči ní loajální, tzn. chovat se čestně a zachovávat její vnitřní řád</a:t>
            </a:r>
          </a:p>
          <a:p>
            <a:pPr lvl="1">
              <a:buClr>
                <a:srgbClr val="DD6909"/>
              </a:buClr>
            </a:pPr>
            <a:r>
              <a:rPr lang="cs-CZ" dirty="0" smtClean="0"/>
              <a:t>musí se podřídit společnému zájmu</a:t>
            </a:r>
          </a:p>
          <a:p>
            <a:pPr lvl="1">
              <a:buClr>
                <a:srgbClr val="DD6909"/>
              </a:buClr>
            </a:pPr>
            <a:r>
              <a:rPr lang="cs-CZ" dirty="0" smtClean="0"/>
              <a:t>i korporace musí ke všem svým členům přistupovat stejně</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sankce za zneužití hlasovacího práva člena korporace k újmě celku</a:t>
            </a:r>
          </a:p>
          <a:p>
            <a:pPr lvl="1">
              <a:buClr>
                <a:srgbClr val="DD6909"/>
              </a:buClr>
            </a:pPr>
            <a:r>
              <a:rPr lang="cs-CZ" dirty="0" smtClean="0"/>
              <a:t>soud rozhodne, že se k hlasu člena v daném případě nepřihlíží</a:t>
            </a:r>
          </a:p>
          <a:p>
            <a:pPr lvl="1">
              <a:buClr>
                <a:srgbClr val="DD6909"/>
              </a:buClr>
            </a:pPr>
            <a:r>
              <a:rPr lang="cs-CZ" dirty="0" smtClean="0"/>
              <a:t>tzn., že v daném případě vůbec neexistuje, nepřihlíží se k němu ani při určování potřebného kvora apod.</a:t>
            </a:r>
          </a:p>
        </p:txBody>
      </p:sp>
    </p:spTree>
  </p:cSld>
  <p:clrMapOvr>
    <a:masterClrMapping/>
  </p:clrMapOvr>
  <p:transition>
    <p:randomBa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Reflexní škoda (§ 213)</a:t>
            </a:r>
            <a:endParaRPr lang="cs-CZ" dirty="0"/>
          </a:p>
        </p:txBody>
      </p:sp>
      <p:sp>
        <p:nvSpPr>
          <p:cNvPr id="2" name="Zástupný symbol pro obsah 1"/>
          <p:cNvSpPr>
            <a:spLocks noGrp="1"/>
          </p:cNvSpPr>
          <p:nvPr>
            <p:ph idx="1"/>
          </p:nvPr>
        </p:nvSpPr>
        <p:spPr/>
        <p:txBody>
          <a:bodyPr>
            <a:normAutofit fontScale="62500" lnSpcReduction="20000"/>
          </a:bodyPr>
          <a:lstStyle/>
          <a:p>
            <a:pPr>
              <a:buClr>
                <a:srgbClr val="DD6909"/>
              </a:buClr>
              <a:buFont typeface="Arial" pitchFamily="34" charset="0"/>
              <a:buChar char="∕"/>
            </a:pPr>
            <a:r>
              <a:rPr lang="cs-CZ" dirty="0" smtClean="0"/>
              <a:t>škoda, která vzniká na účasti (podílu) člena korporace v důsledku škody, kterou korporaci způsobil její člen nebo člen jejího orgánu</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Dosud neupraveno, judikatura byla odmítavá</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primárně se má zkoumat, zda tuto škodu nelze napravit tím, že se nahradí škoda korporaci</a:t>
            </a:r>
          </a:p>
          <a:p>
            <a:pPr lvl="1">
              <a:buClr>
                <a:srgbClr val="DD6909"/>
              </a:buClr>
            </a:pPr>
            <a:r>
              <a:rPr lang="cs-CZ" dirty="0" smtClean="0"/>
              <a:t>=&gt; reflexní škoda se nehradí vždy</a:t>
            </a:r>
          </a:p>
          <a:p>
            <a:pPr lvl="1">
              <a:buClr>
                <a:srgbClr val="DD6909"/>
              </a:buClr>
            </a:pPr>
            <a:r>
              <a:rPr lang="cs-CZ" dirty="0" smtClean="0"/>
              <a:t>člen korporace tak sice může podat žalobu na náhradu škody, kterou utrpěl na svém podílu, ale výsledkem může být, že soud zaváže škůdce k náhradě škody korporaci (a to i bez návrhu)</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využití i v těch případech, kdy sama korporace nemá prostředky na vedení soudního sporu o náhradu škody (nebo je to jejím orgánem znemožněno)</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Využitelnost  „reflexní  škody“ u spolků??</a:t>
            </a:r>
          </a:p>
        </p:txBody>
      </p:sp>
    </p:spTree>
  </p:cSld>
  <p:clrMapOvr>
    <a:masterClrMapping/>
  </p:clrMapOvr>
  <p:transition>
    <p:randomBa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SPOLEK</a:t>
            </a:r>
            <a:endParaRPr lang="cs-CZ" dirty="0"/>
          </a:p>
        </p:txBody>
      </p:sp>
      <p:sp>
        <p:nvSpPr>
          <p:cNvPr id="2" name="Zástupný symbol pro obsah 1"/>
          <p:cNvSpPr>
            <a:spLocks noGrp="1"/>
          </p:cNvSpPr>
          <p:nvPr>
            <p:ph idx="1"/>
          </p:nvPr>
        </p:nvSpPr>
        <p:spPr/>
        <p:txBody>
          <a:bodyPr>
            <a:normAutofit fontScale="77500" lnSpcReduction="20000"/>
          </a:bodyPr>
          <a:lstStyle/>
          <a:p>
            <a:pPr>
              <a:buClr>
                <a:srgbClr val="DD6909"/>
              </a:buClr>
              <a:buFont typeface="Arial" pitchFamily="34" charset="0"/>
              <a:buChar char="∕"/>
            </a:pPr>
            <a:r>
              <a:rPr lang="cs-CZ" dirty="0" smtClean="0"/>
              <a:t>spolek nahrazuje občanské sdružení podle zákona č. 83/1990 Sb., o sdružování občanů (tento zákon je zrušen)</a:t>
            </a:r>
          </a:p>
          <a:p>
            <a:pPr lvl="1">
              <a:buClr>
                <a:srgbClr val="DD6909"/>
              </a:buClr>
            </a:pPr>
            <a:r>
              <a:rPr lang="cs-CZ" dirty="0" smtClean="0"/>
              <a:t>sdružení se považují za spolky podle nového občanského zákoníku</a:t>
            </a:r>
          </a:p>
          <a:p>
            <a:pPr lvl="1">
              <a:buClr>
                <a:srgbClr val="DD6909"/>
              </a:buClr>
            </a:pPr>
            <a:r>
              <a:rPr lang="cs-CZ" dirty="0" smtClean="0"/>
              <a:t>sdružení má právo změnit svoji právní formu na ústav nebo sociální družstvo podle zákona o obchodních korporacích (§ 3045)</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regulace musí vyhovovat jak malým „vesnickým“ spolkům, tak spolkům se složitou vnitřní organizací a širokou členskou základnou (např. dobrovolní hasiči, skauti)</a:t>
            </a:r>
          </a:p>
          <a:p>
            <a:pPr lvl="1">
              <a:buClr>
                <a:srgbClr val="DD6909"/>
              </a:buClr>
            </a:pPr>
            <a:r>
              <a:rPr lang="cs-CZ" dirty="0" smtClean="0"/>
              <a:t>dispozitivní právní úprava =&gt; často užívaná formulace „neurčí-li stanovy jinak“</a:t>
            </a:r>
          </a:p>
          <a:p>
            <a:pPr lvl="1">
              <a:buClr>
                <a:srgbClr val="DD6909"/>
              </a:buClr>
            </a:pPr>
            <a:r>
              <a:rPr lang="cs-CZ" dirty="0" smtClean="0"/>
              <a:t>Změna! Není-li nic ve stanovách – použije se zákon</a:t>
            </a:r>
          </a:p>
          <a:p>
            <a:pPr lvl="1">
              <a:buClr>
                <a:srgbClr val="DD6909"/>
              </a:buClr>
              <a:buNone/>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395536" y="1124744"/>
            <a:ext cx="8501122" cy="857256"/>
          </a:xfrm>
        </p:spPr>
        <p:txBody>
          <a:bodyPr/>
          <a:lstStyle/>
          <a:p>
            <a:r>
              <a:rPr lang="cs-CZ" dirty="0" smtClean="0"/>
              <a:t>Zásady spolkového práva</a:t>
            </a:r>
            <a:endParaRPr lang="cs-CZ" dirty="0"/>
          </a:p>
        </p:txBody>
      </p:sp>
      <p:sp>
        <p:nvSpPr>
          <p:cNvPr id="2" name="Zástupný symbol pro obsah 1"/>
          <p:cNvSpPr>
            <a:spLocks noGrp="1"/>
          </p:cNvSpPr>
          <p:nvPr>
            <p:ph idx="1"/>
          </p:nvPr>
        </p:nvSpPr>
        <p:spPr>
          <a:xfrm>
            <a:off x="428596" y="1844824"/>
            <a:ext cx="8285168" cy="4298820"/>
          </a:xfrm>
        </p:spPr>
        <p:txBody>
          <a:bodyPr>
            <a:normAutofit fontScale="92500" lnSpcReduction="10000"/>
          </a:bodyPr>
          <a:lstStyle/>
          <a:p>
            <a:pPr>
              <a:buClr>
                <a:srgbClr val="DD6909"/>
              </a:buClr>
              <a:buFont typeface="Arial" pitchFamily="34" charset="0"/>
              <a:buChar char="∕"/>
            </a:pPr>
            <a:r>
              <a:rPr lang="cs-CZ" sz="1900" dirty="0" smtClean="0"/>
              <a:t>Obecné zásady soukromého práva</a:t>
            </a:r>
          </a:p>
          <a:p>
            <a:pPr lvl="1">
              <a:buClr>
                <a:srgbClr val="DD6909"/>
              </a:buClr>
            </a:pPr>
            <a:r>
              <a:rPr lang="cs-CZ" sz="1900" dirty="0" smtClean="0"/>
              <a:t>zásada autonomie vůle, </a:t>
            </a:r>
          </a:p>
          <a:p>
            <a:pPr lvl="1">
              <a:buClr>
                <a:srgbClr val="DD6909"/>
              </a:buClr>
            </a:pPr>
            <a:r>
              <a:rPr lang="cs-CZ" sz="1900" dirty="0" smtClean="0"/>
              <a:t>zásada vše je dovoleno, co není zakázáno,</a:t>
            </a:r>
          </a:p>
          <a:p>
            <a:pPr lvl="1">
              <a:buClr>
                <a:srgbClr val="DD6909"/>
              </a:buClr>
            </a:pPr>
            <a:r>
              <a:rPr lang="cs-CZ" sz="1900" dirty="0" smtClean="0"/>
              <a:t> zásada poctivosti  a ochrany dobré víry,</a:t>
            </a:r>
          </a:p>
          <a:p>
            <a:pPr lvl="1">
              <a:buClr>
                <a:srgbClr val="DD6909"/>
              </a:buClr>
            </a:pPr>
            <a:r>
              <a:rPr lang="cs-CZ" sz="1900" dirty="0" smtClean="0"/>
              <a:t> zásada </a:t>
            </a:r>
            <a:r>
              <a:rPr lang="cs-CZ" sz="1900" dirty="0" err="1" smtClean="0"/>
              <a:t>dispozitivnosti</a:t>
            </a:r>
            <a:r>
              <a:rPr lang="cs-CZ" sz="1900" dirty="0" smtClean="0"/>
              <a:t> norem, </a:t>
            </a:r>
            <a:r>
              <a:rPr lang="cs-CZ" sz="1900" dirty="0" err="1" smtClean="0"/>
              <a:t>atd</a:t>
            </a:r>
            <a:r>
              <a:rPr lang="cs-CZ" sz="1900" dirty="0" smtClean="0"/>
              <a:t>….</a:t>
            </a:r>
          </a:p>
          <a:p>
            <a:pPr lvl="1">
              <a:buClr>
                <a:srgbClr val="DD6909"/>
              </a:buClr>
              <a:buNone/>
            </a:pPr>
            <a:endParaRPr lang="cs-CZ" sz="1900" dirty="0" smtClean="0"/>
          </a:p>
          <a:p>
            <a:pPr>
              <a:buClr>
                <a:srgbClr val="DD6909"/>
              </a:buClr>
              <a:buFont typeface="Arial" pitchFamily="34" charset="0"/>
              <a:buChar char="∕"/>
            </a:pPr>
            <a:r>
              <a:rPr lang="cs-CZ" sz="1900" dirty="0" smtClean="0"/>
              <a:t>Specifické zásady spolkového práva</a:t>
            </a:r>
          </a:p>
          <a:p>
            <a:pPr lvl="1">
              <a:buClr>
                <a:srgbClr val="DD6909"/>
              </a:buClr>
            </a:pPr>
            <a:r>
              <a:rPr lang="cs-CZ" sz="1900" dirty="0" smtClean="0"/>
              <a:t>zásada volnosti a dobrovolnosti sdružování (spolčování)</a:t>
            </a:r>
          </a:p>
          <a:p>
            <a:pPr lvl="1">
              <a:buClr>
                <a:srgbClr val="DD6909"/>
              </a:buClr>
            </a:pPr>
            <a:r>
              <a:rPr lang="cs-CZ" sz="1900" dirty="0" smtClean="0"/>
              <a:t>zásada nevýdělečnosti účelu</a:t>
            </a:r>
          </a:p>
          <a:p>
            <a:pPr lvl="1">
              <a:buClr>
                <a:srgbClr val="DD6909"/>
              </a:buClr>
            </a:pPr>
            <a:r>
              <a:rPr lang="cs-CZ" sz="1900" dirty="0" smtClean="0"/>
              <a:t>zásada spolkové samosprávy </a:t>
            </a:r>
          </a:p>
          <a:p>
            <a:pPr lvl="1">
              <a:buClr>
                <a:srgbClr val="DD6909"/>
              </a:buClr>
            </a:pPr>
            <a:r>
              <a:rPr lang="cs-CZ" sz="1900" dirty="0" smtClean="0"/>
              <a:t>zásada neručení člena za dluhy spolku (oddělenosti majetkových sfér)</a:t>
            </a:r>
          </a:p>
          <a:p>
            <a:pPr lvl="1">
              <a:buClr>
                <a:srgbClr val="DD6909"/>
              </a:buClr>
            </a:pPr>
            <a:r>
              <a:rPr lang="cs-CZ" sz="1900" dirty="0" smtClean="0"/>
              <a:t>zásada osobně vázaného členství, neexistence vkladové povinnosti</a:t>
            </a:r>
          </a:p>
          <a:p>
            <a:pPr lvl="1">
              <a:buClr>
                <a:srgbClr val="DD6909"/>
              </a:buClr>
            </a:pPr>
            <a:r>
              <a:rPr lang="cs-CZ" sz="1900" dirty="0" smtClean="0"/>
              <a:t>Zásada soudní ochrany členských práv</a:t>
            </a:r>
          </a:p>
          <a:p>
            <a:pPr lvl="1">
              <a:buClr>
                <a:srgbClr val="DD6909"/>
              </a:buClr>
            </a:pPr>
            <a:r>
              <a:rPr lang="cs-CZ" sz="1900" dirty="0" smtClean="0"/>
              <a:t>Zásada zrušitelnosti spolku pouze soudem</a:t>
            </a:r>
          </a:p>
          <a:p>
            <a:pPr lvl="1">
              <a:buClr>
                <a:srgbClr val="DD6909"/>
              </a:buClr>
            </a:pPr>
            <a:endParaRPr lang="cs-CZ" dirty="0" smtClean="0"/>
          </a:p>
          <a:p>
            <a:pPr lvl="1">
              <a:buClr>
                <a:srgbClr val="DD6909"/>
              </a:buClr>
            </a:pPr>
            <a:endParaRPr lang="cs-CZ" dirty="0" smtClean="0"/>
          </a:p>
          <a:p>
            <a:pPr lvl="1">
              <a:buClr>
                <a:srgbClr val="DD6909"/>
              </a:buClr>
            </a:pPr>
            <a:endParaRPr lang="cs-CZ" dirty="0" smtClean="0"/>
          </a:p>
        </p:txBody>
      </p:sp>
    </p:spTree>
  </p:cSld>
  <p:clrMapOvr>
    <a:masterClrMapping/>
  </p:clrMapOvr>
  <p:transition>
    <p:randomBa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Pobočný spolek (§ 219)</a:t>
            </a:r>
            <a:endParaRPr lang="cs-CZ" dirty="0"/>
          </a:p>
        </p:txBody>
      </p:sp>
      <p:sp>
        <p:nvSpPr>
          <p:cNvPr id="2" name="Zástupný symbol pro obsah 1"/>
          <p:cNvSpPr>
            <a:spLocks noGrp="1"/>
          </p:cNvSpPr>
          <p:nvPr>
            <p:ph idx="1"/>
          </p:nvPr>
        </p:nvSpPr>
        <p:spPr/>
        <p:txBody>
          <a:bodyPr>
            <a:normAutofit fontScale="70000" lnSpcReduction="20000"/>
          </a:bodyPr>
          <a:lstStyle/>
          <a:p>
            <a:pPr>
              <a:buClr>
                <a:srgbClr val="DD6909"/>
              </a:buClr>
              <a:buFont typeface="Arial" pitchFamily="34" charset="0"/>
              <a:buChar char="∕"/>
            </a:pPr>
            <a:r>
              <a:rPr lang="cs-CZ" dirty="0" smtClean="0"/>
              <a:t> – organizační jednotky, které jednají svým jménem (dle ZSO)</a:t>
            </a:r>
          </a:p>
          <a:p>
            <a:pPr lvl="1">
              <a:buClr>
                <a:srgbClr val="DD6909"/>
              </a:buClr>
            </a:pPr>
            <a:endParaRPr lang="cs-CZ" dirty="0" smtClean="0"/>
          </a:p>
          <a:p>
            <a:pPr lvl="1">
              <a:buClr>
                <a:srgbClr val="DD6909"/>
              </a:buClr>
            </a:pPr>
            <a:r>
              <a:rPr lang="cs-CZ" dirty="0" smtClean="0"/>
              <a:t>statutární orgán hlavního spolku musí do tří let ode dne nabytí účinnosti zákoníku podat návrh na zápis pobočného spolku, jinak posledním dnem této lhůty právní osobnost pobočného spolku zanikne (§ 3045)</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odvozená subjektivita (právní osobnost) od hlavního spolku</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lze vytvářet i organizační jednotky bez subjektivity – tomu NOZ nebrání</a:t>
            </a:r>
          </a:p>
          <a:p>
            <a:pPr>
              <a:buClr>
                <a:srgbClr val="DD6909"/>
              </a:buClr>
              <a:buFont typeface="Arial" pitchFamily="34" charset="0"/>
              <a:buChar char="∕"/>
            </a:pPr>
            <a:r>
              <a:rPr lang="cs-CZ" dirty="0" smtClean="0"/>
              <a:t>PS existenčně závislý na hlavním spolku</a:t>
            </a:r>
          </a:p>
          <a:p>
            <a:pPr>
              <a:buClr>
                <a:srgbClr val="DD6909"/>
              </a:buClr>
              <a:buFont typeface="Arial" pitchFamily="34" charset="0"/>
              <a:buChar char="∕"/>
            </a:pPr>
            <a:r>
              <a:rPr lang="cs-CZ" dirty="0" smtClean="0"/>
              <a:t>pro vztah hlavního a pobočného spolku hlavní význam vymezení práv a povinností ve stanovách hlavního spolku</a:t>
            </a:r>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Účel spolku , činnost spolku</a:t>
            </a:r>
            <a:endParaRPr lang="cs-CZ" dirty="0"/>
          </a:p>
        </p:txBody>
      </p:sp>
      <p:sp>
        <p:nvSpPr>
          <p:cNvPr id="2" name="Zástupný symbol pro obsah 1"/>
          <p:cNvSpPr>
            <a:spLocks noGrp="1"/>
          </p:cNvSpPr>
          <p:nvPr>
            <p:ph idx="1"/>
          </p:nvPr>
        </p:nvSpPr>
        <p:spPr/>
        <p:txBody>
          <a:bodyPr>
            <a:normAutofit fontScale="70000" lnSpcReduction="20000"/>
          </a:bodyPr>
          <a:lstStyle/>
          <a:p>
            <a:pPr>
              <a:buClr>
                <a:srgbClr val="DD6909"/>
              </a:buClr>
              <a:buFont typeface="Arial" pitchFamily="34" charset="0"/>
              <a:buChar char="∕"/>
            </a:pPr>
            <a:r>
              <a:rPr lang="cs-CZ" dirty="0" smtClean="0"/>
              <a:t>Účel = v zásadě odůvodňuje smysl existence spolku</a:t>
            </a:r>
          </a:p>
          <a:p>
            <a:pPr>
              <a:buClr>
                <a:srgbClr val="DD6909"/>
              </a:buClr>
              <a:buNone/>
            </a:pPr>
            <a:r>
              <a:rPr lang="cs-CZ" dirty="0" smtClean="0"/>
              <a:t>			X</a:t>
            </a:r>
          </a:p>
          <a:p>
            <a:pPr>
              <a:buClr>
                <a:srgbClr val="DD6909"/>
              </a:buClr>
              <a:buFont typeface="Arial" pitchFamily="34" charset="0"/>
              <a:buChar char="∕"/>
            </a:pPr>
            <a:r>
              <a:rPr lang="cs-CZ" dirty="0" smtClean="0"/>
              <a:t>Činnost  = konkrétní naplnění účelu</a:t>
            </a:r>
          </a:p>
          <a:p>
            <a:pPr>
              <a:buClr>
                <a:srgbClr val="DD6909"/>
              </a:buClr>
              <a:buNone/>
            </a:pPr>
            <a:r>
              <a:rPr lang="cs-CZ" dirty="0" smtClean="0"/>
              <a:t>					jsou ve vztahu cíle a prostředku</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Nevýdělečnost účelu spolku</a:t>
            </a:r>
          </a:p>
          <a:p>
            <a:pPr>
              <a:buClr>
                <a:srgbClr val="DD6909"/>
              </a:buClr>
              <a:buNone/>
            </a:pPr>
            <a:r>
              <a:rPr lang="cs-CZ" dirty="0" smtClean="0"/>
              <a:t>			X </a:t>
            </a:r>
          </a:p>
          <a:p>
            <a:pPr>
              <a:buClr>
                <a:srgbClr val="DD6909"/>
              </a:buClr>
              <a:buFont typeface="Arial" pitchFamily="34" charset="0"/>
              <a:buChar char="∕"/>
            </a:pPr>
            <a:r>
              <a:rPr lang="cs-CZ" dirty="0" smtClean="0"/>
              <a:t>Výdělečná činnost spolku</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Podnikání spolků</a:t>
            </a:r>
          </a:p>
          <a:p>
            <a:pPr>
              <a:buClr>
                <a:srgbClr val="DD6909"/>
              </a:buClr>
              <a:buNone/>
            </a:pPr>
            <a:endParaRPr lang="cs-CZ" dirty="0" smtClean="0"/>
          </a:p>
          <a:p>
            <a:pPr>
              <a:buClr>
                <a:srgbClr val="DD6909"/>
              </a:buClr>
              <a:buFont typeface="Arial" pitchFamily="34" charset="0"/>
              <a:buChar char="∕"/>
            </a:pPr>
            <a:r>
              <a:rPr lang="cs-CZ" dirty="0" smtClean="0"/>
              <a:t>Podíl na podnikání jiné osoby</a:t>
            </a:r>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Vznik spolku (§ 226)</a:t>
            </a:r>
            <a:endParaRPr lang="cs-CZ" dirty="0"/>
          </a:p>
        </p:txBody>
      </p:sp>
      <p:sp>
        <p:nvSpPr>
          <p:cNvPr id="2" name="Zástupný symbol pro obsah 1"/>
          <p:cNvSpPr>
            <a:spLocks noGrp="1"/>
          </p:cNvSpPr>
          <p:nvPr>
            <p:ph idx="1"/>
          </p:nvPr>
        </p:nvSpPr>
        <p:spPr/>
        <p:txBody>
          <a:bodyPr>
            <a:normAutofit fontScale="77500" lnSpcReduction="20000"/>
          </a:bodyPr>
          <a:lstStyle/>
          <a:p>
            <a:pPr>
              <a:buClr>
                <a:srgbClr val="DD6909"/>
              </a:buClr>
              <a:buFont typeface="Arial" pitchFamily="34" charset="0"/>
              <a:buChar char="∕"/>
            </a:pPr>
            <a:r>
              <a:rPr lang="cs-CZ" dirty="0" smtClean="0"/>
              <a:t>spolek vzniká dnem zápisu do veřejného rejstříku</a:t>
            </a:r>
          </a:p>
          <a:p>
            <a:pPr lvl="1">
              <a:buClr>
                <a:srgbClr val="DD6909"/>
              </a:buClr>
            </a:pPr>
            <a:r>
              <a:rPr lang="cs-CZ" dirty="0" smtClean="0"/>
              <a:t>novinka, doposud veřejný rejstřík občanských sdružení neexistoval, vznikala registrací u Ministerstva vnitra</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nebylo-li do 30 dnů od podání návrhu na zápis rozhodnuto, považuje se spolek zapsaný 30. dnem od podání návrhu</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odborové organizace a organizace zaměstnavatelů (§ 3025)</a:t>
            </a:r>
          </a:p>
          <a:p>
            <a:pPr lvl="1">
              <a:buClr>
                <a:srgbClr val="DD6909"/>
              </a:buClr>
            </a:pPr>
            <a:r>
              <a:rPr lang="cs-CZ" dirty="0" smtClean="0"/>
              <a:t>k jejich vzniku postačuje pouze shoda na stanovách a doručení oznámení o založení  rejstříkovému soudu (evidenční princip)</a:t>
            </a:r>
          </a:p>
        </p:txBody>
      </p:sp>
    </p:spTree>
  </p:cSld>
  <p:clrMapOvr>
    <a:masterClrMapping/>
  </p:clrMapOvr>
  <p:transition>
    <p:randomBa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SPOLKOVÝ REJSTŘÍK</a:t>
            </a:r>
            <a:endParaRPr lang="en-US" dirty="0"/>
          </a:p>
        </p:txBody>
      </p:sp>
      <p:sp>
        <p:nvSpPr>
          <p:cNvPr id="5" name="Content Placeholder 4"/>
          <p:cNvSpPr>
            <a:spLocks noGrp="1"/>
          </p:cNvSpPr>
          <p:nvPr>
            <p:ph idx="1"/>
          </p:nvPr>
        </p:nvSpPr>
        <p:spPr/>
        <p:txBody>
          <a:bodyPr>
            <a:normAutofit fontScale="70000" lnSpcReduction="20000"/>
          </a:bodyPr>
          <a:lstStyle/>
          <a:p>
            <a:r>
              <a:rPr lang="en-US" dirty="0" err="1" smtClean="0"/>
              <a:t>Spolkový</a:t>
            </a:r>
            <a:r>
              <a:rPr lang="en-US" dirty="0" smtClean="0"/>
              <a:t> </a:t>
            </a:r>
            <a:r>
              <a:rPr lang="en-US" dirty="0" err="1" smtClean="0"/>
              <a:t>rejstřík</a:t>
            </a:r>
            <a:r>
              <a:rPr lang="en-US" dirty="0" smtClean="0"/>
              <a:t> je </a:t>
            </a:r>
            <a:r>
              <a:rPr lang="en-US" dirty="0" err="1" smtClean="0"/>
              <a:t>veřejný</a:t>
            </a:r>
            <a:r>
              <a:rPr lang="en-US" dirty="0" smtClean="0"/>
              <a:t> </a:t>
            </a:r>
            <a:r>
              <a:rPr lang="en-US" dirty="0" err="1" smtClean="0"/>
              <a:t>rejstřík</a:t>
            </a:r>
            <a:endParaRPr lang="en-US" dirty="0" smtClean="0"/>
          </a:p>
          <a:p>
            <a:r>
              <a:rPr lang="en-US" dirty="0" err="1" smtClean="0"/>
              <a:t>Překlápí</a:t>
            </a:r>
            <a:r>
              <a:rPr lang="en-US" dirty="0" smtClean="0"/>
              <a:t> se data (§ 126)</a:t>
            </a:r>
          </a:p>
          <a:p>
            <a:r>
              <a:rPr lang="en-US" dirty="0" err="1" smtClean="0"/>
              <a:t>Zájmová</a:t>
            </a:r>
            <a:r>
              <a:rPr lang="en-US" dirty="0" smtClean="0"/>
              <a:t> </a:t>
            </a:r>
            <a:r>
              <a:rPr lang="en-US" dirty="0" err="1" smtClean="0"/>
              <a:t>sdružení</a:t>
            </a:r>
            <a:r>
              <a:rPr lang="en-US" dirty="0" smtClean="0"/>
              <a:t> </a:t>
            </a:r>
            <a:r>
              <a:rPr lang="en-US" dirty="0" err="1" smtClean="0"/>
              <a:t>právnických</a:t>
            </a:r>
            <a:r>
              <a:rPr lang="en-US" dirty="0" smtClean="0"/>
              <a:t> </a:t>
            </a:r>
            <a:r>
              <a:rPr lang="en-US" dirty="0" err="1" smtClean="0"/>
              <a:t>osob</a:t>
            </a:r>
            <a:r>
              <a:rPr lang="en-US" dirty="0" smtClean="0"/>
              <a:t> se </a:t>
            </a:r>
            <a:r>
              <a:rPr lang="cs-CZ" dirty="0" smtClean="0"/>
              <a:t>zapisují</a:t>
            </a:r>
            <a:r>
              <a:rPr lang="en-US" dirty="0" smtClean="0"/>
              <a:t> do </a:t>
            </a:r>
            <a:r>
              <a:rPr lang="en-US" dirty="0" err="1" smtClean="0"/>
              <a:t>spolkového</a:t>
            </a:r>
            <a:r>
              <a:rPr lang="en-US" dirty="0" smtClean="0"/>
              <a:t> </a:t>
            </a:r>
            <a:r>
              <a:rPr lang="en-US" dirty="0" err="1" smtClean="0"/>
              <a:t>rejstříku</a:t>
            </a:r>
            <a:r>
              <a:rPr lang="cs-CZ" dirty="0" smtClean="0"/>
              <a:t> </a:t>
            </a:r>
            <a:endParaRPr lang="en-US" dirty="0"/>
          </a:p>
          <a:p>
            <a:r>
              <a:rPr lang="en-US" dirty="0" err="1" smtClean="0"/>
              <a:t>Princip</a:t>
            </a:r>
            <a:r>
              <a:rPr lang="en-US" dirty="0" smtClean="0"/>
              <a:t> publicity</a:t>
            </a:r>
            <a:r>
              <a:rPr lang="cs-CZ" dirty="0" smtClean="0"/>
              <a:t> (formální, materiální)</a:t>
            </a:r>
            <a:endParaRPr lang="en-US" dirty="0" smtClean="0"/>
          </a:p>
          <a:p>
            <a:r>
              <a:rPr lang="en-US" dirty="0" err="1" smtClean="0"/>
              <a:t>Notářský</a:t>
            </a:r>
            <a:r>
              <a:rPr lang="en-US" dirty="0" smtClean="0"/>
              <a:t> </a:t>
            </a:r>
            <a:r>
              <a:rPr lang="en-US" dirty="0" err="1" smtClean="0"/>
              <a:t>zápis</a:t>
            </a:r>
            <a:r>
              <a:rPr lang="en-US" dirty="0" smtClean="0"/>
              <a:t> a </a:t>
            </a:r>
            <a:r>
              <a:rPr lang="en-US" dirty="0" err="1" smtClean="0"/>
              <a:t>notářský</a:t>
            </a:r>
            <a:r>
              <a:rPr lang="en-US" dirty="0" smtClean="0"/>
              <a:t> </a:t>
            </a:r>
            <a:r>
              <a:rPr lang="en-US" dirty="0" err="1" smtClean="0"/>
              <a:t>vklad</a:t>
            </a:r>
            <a:endParaRPr lang="en-US" dirty="0" smtClean="0"/>
          </a:p>
          <a:p>
            <a:endParaRPr lang="en-US" dirty="0"/>
          </a:p>
          <a:p>
            <a:r>
              <a:rPr lang="en-US" dirty="0" err="1" smtClean="0"/>
              <a:t>Zapisují</a:t>
            </a:r>
            <a:r>
              <a:rPr lang="en-US" dirty="0" smtClean="0"/>
              <a:t> se (</a:t>
            </a:r>
            <a:r>
              <a:rPr lang="en-US" dirty="0" err="1" smtClean="0"/>
              <a:t>spolky</a:t>
            </a:r>
            <a:r>
              <a:rPr lang="en-US" dirty="0" smtClean="0"/>
              <a:t>, </a:t>
            </a:r>
            <a:r>
              <a:rPr lang="en-US" dirty="0" err="1" smtClean="0"/>
              <a:t>pobočné</a:t>
            </a:r>
            <a:r>
              <a:rPr lang="en-US" dirty="0" smtClean="0"/>
              <a:t> a </a:t>
            </a:r>
            <a:r>
              <a:rPr lang="en-US" dirty="0" err="1" smtClean="0"/>
              <a:t>zahraniční</a:t>
            </a:r>
            <a:r>
              <a:rPr lang="en-US" dirty="0" smtClean="0"/>
              <a:t> </a:t>
            </a:r>
            <a:r>
              <a:rPr lang="en-US" dirty="0" err="1" smtClean="0"/>
              <a:t>spolky</a:t>
            </a:r>
            <a:r>
              <a:rPr lang="cs-CZ" dirty="0" smtClean="0"/>
              <a:t>, zájmová sdružení právnických osob, odborové organizace, </a:t>
            </a:r>
            <a:r>
              <a:rPr lang="cs-CZ" dirty="0" err="1" smtClean="0"/>
              <a:t>organizace</a:t>
            </a:r>
            <a:r>
              <a:rPr lang="cs-CZ" dirty="0" smtClean="0"/>
              <a:t> zaměstnavatelů</a:t>
            </a:r>
            <a:r>
              <a:rPr lang="en-US" dirty="0" smtClean="0"/>
              <a:t>)</a:t>
            </a:r>
          </a:p>
          <a:p>
            <a:pPr lvl="1"/>
            <a:r>
              <a:rPr lang="en-US" dirty="0" err="1" smtClean="0"/>
              <a:t>Činnost</a:t>
            </a:r>
            <a:r>
              <a:rPr lang="en-US" dirty="0" smtClean="0"/>
              <a:t>, </a:t>
            </a:r>
            <a:r>
              <a:rPr lang="en-US" dirty="0" err="1" smtClean="0"/>
              <a:t>statutární</a:t>
            </a:r>
            <a:r>
              <a:rPr lang="en-US" dirty="0" smtClean="0"/>
              <a:t> </a:t>
            </a:r>
            <a:r>
              <a:rPr lang="en-US" dirty="0" err="1" smtClean="0"/>
              <a:t>orgán</a:t>
            </a:r>
            <a:r>
              <a:rPr lang="en-US" dirty="0" smtClean="0"/>
              <a:t>, </a:t>
            </a:r>
            <a:r>
              <a:rPr lang="en-US" dirty="0" err="1" smtClean="0"/>
              <a:t>název</a:t>
            </a:r>
            <a:r>
              <a:rPr lang="en-US" dirty="0" smtClean="0"/>
              <a:t>, </a:t>
            </a:r>
          </a:p>
          <a:p>
            <a:pPr lvl="1"/>
            <a:r>
              <a:rPr lang="en-US" dirty="0" err="1" smtClean="0"/>
              <a:t>Vedlejší</a:t>
            </a:r>
            <a:r>
              <a:rPr lang="en-US" dirty="0" smtClean="0"/>
              <a:t> </a:t>
            </a:r>
            <a:r>
              <a:rPr lang="en-US" dirty="0" err="1" smtClean="0"/>
              <a:t>činnost</a:t>
            </a:r>
            <a:r>
              <a:rPr lang="en-US" dirty="0" smtClean="0"/>
              <a:t>, </a:t>
            </a:r>
            <a:r>
              <a:rPr lang="en-US" dirty="0" err="1" smtClean="0"/>
              <a:t>označení</a:t>
            </a:r>
            <a:r>
              <a:rPr lang="en-US" dirty="0" smtClean="0"/>
              <a:t> </a:t>
            </a:r>
            <a:r>
              <a:rPr lang="en-US" dirty="0" err="1" smtClean="0"/>
              <a:t>nejvyššího</a:t>
            </a:r>
            <a:r>
              <a:rPr lang="en-US" dirty="0" smtClean="0"/>
              <a:t> </a:t>
            </a:r>
            <a:r>
              <a:rPr lang="en-US" dirty="0" err="1" smtClean="0"/>
              <a:t>orgánu</a:t>
            </a:r>
            <a:r>
              <a:rPr lang="en-US" dirty="0" smtClean="0"/>
              <a:t>, </a:t>
            </a:r>
            <a:r>
              <a:rPr lang="en-US" dirty="0" err="1" smtClean="0"/>
              <a:t>rozhodčí</a:t>
            </a:r>
            <a:r>
              <a:rPr lang="en-US" dirty="0" smtClean="0"/>
              <a:t> </a:t>
            </a:r>
            <a:r>
              <a:rPr lang="en-US" dirty="0" err="1" smtClean="0"/>
              <a:t>komise</a:t>
            </a:r>
            <a:r>
              <a:rPr lang="en-US" dirty="0" smtClean="0"/>
              <a:t>, </a:t>
            </a:r>
            <a:r>
              <a:rPr lang="en-US" dirty="0" err="1" smtClean="0"/>
              <a:t>pobočný</a:t>
            </a:r>
            <a:r>
              <a:rPr lang="en-US" dirty="0" smtClean="0"/>
              <a:t> </a:t>
            </a:r>
            <a:r>
              <a:rPr lang="en-US" dirty="0" err="1" smtClean="0"/>
              <a:t>spolek</a:t>
            </a:r>
            <a:r>
              <a:rPr lang="en-US" dirty="0" smtClean="0"/>
              <a:t>)</a:t>
            </a:r>
            <a:endParaRPr lang="en-US" dirty="0"/>
          </a:p>
        </p:txBody>
      </p:sp>
    </p:spTree>
    <p:extLst>
      <p:ext uri="{BB962C8B-B14F-4D97-AF65-F5344CB8AC3E}">
        <p14:creationId xmlns:p14="http://schemas.microsoft.com/office/powerpoint/2010/main" val="187329904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Pojetí právnické osoby</a:t>
            </a:r>
            <a:endParaRPr lang="cs-CZ" dirty="0"/>
          </a:p>
        </p:txBody>
      </p:sp>
      <p:sp>
        <p:nvSpPr>
          <p:cNvPr id="2" name="Zástupný symbol pro obsah 1"/>
          <p:cNvSpPr>
            <a:spLocks noGrp="1"/>
          </p:cNvSpPr>
          <p:nvPr>
            <p:ph idx="1"/>
          </p:nvPr>
        </p:nvSpPr>
        <p:spPr/>
        <p:txBody>
          <a:bodyPr>
            <a:normAutofit fontScale="77500" lnSpcReduction="20000"/>
          </a:bodyPr>
          <a:lstStyle/>
          <a:p>
            <a:pPr>
              <a:buClr>
                <a:srgbClr val="DD6909"/>
              </a:buClr>
              <a:buFont typeface="Arial" pitchFamily="34" charset="0"/>
              <a:buChar char="∕"/>
            </a:pPr>
            <a:r>
              <a:rPr lang="cs-CZ" dirty="0" smtClean="0"/>
              <a:t>stát některým entitám přiznává právní osobnost</a:t>
            </a:r>
          </a:p>
          <a:p>
            <a:pPr lvl="1">
              <a:buClr>
                <a:srgbClr val="DD6909"/>
              </a:buClr>
            </a:pPr>
            <a:r>
              <a:rPr lang="cs-CZ" dirty="0" smtClean="0"/>
              <a:t>organizované útvary, o kterých zákon stanoví, že mají právní osobnost, nebo jejichž právní osobnost zákon uzná (§ 20)</a:t>
            </a:r>
          </a:p>
          <a:p>
            <a:pPr lvl="1">
              <a:buClr>
                <a:srgbClr val="DD6909"/>
              </a:buClr>
            </a:pPr>
            <a:r>
              <a:rPr lang="cs-CZ" dirty="0" smtClean="0"/>
              <a:t>NOZ právnické osoby nijak nevymezuje, pouze s nimi počítá</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 118 až 418 (301 paragrafů)</a:t>
            </a:r>
          </a:p>
          <a:p>
            <a:pPr lvl="1">
              <a:buClr>
                <a:srgbClr val="DD6909"/>
              </a:buClr>
            </a:pPr>
            <a:r>
              <a:rPr lang="cs-CZ" dirty="0" smtClean="0"/>
              <a:t>vliv integrace</a:t>
            </a:r>
          </a:p>
          <a:p>
            <a:pPr lvl="1">
              <a:buClr>
                <a:srgbClr val="DD6909"/>
              </a:buClr>
            </a:pPr>
            <a:r>
              <a:rPr lang="cs-CZ" dirty="0" smtClean="0"/>
              <a:t>regulace je nově kompletní</a:t>
            </a:r>
          </a:p>
          <a:p>
            <a:pPr lvl="2">
              <a:buClr>
                <a:srgbClr val="DD6909"/>
              </a:buClr>
            </a:pPr>
            <a:r>
              <a:rPr lang="cs-CZ" dirty="0" smtClean="0"/>
              <a:t>NOZ obsahuje obecnou regulaci celého „života“ právnické osoby</a:t>
            </a:r>
          </a:p>
          <a:p>
            <a:pPr lvl="3">
              <a:buClr>
                <a:srgbClr val="DD6909"/>
              </a:buClr>
            </a:pPr>
            <a:r>
              <a:rPr lang="cs-CZ" dirty="0" smtClean="0"/>
              <a:t>od jejího ustavení, přes vznik až po zánik, včetně problematiky přeměn a likvidace</a:t>
            </a:r>
          </a:p>
          <a:p>
            <a:pPr lvl="3">
              <a:buClr>
                <a:srgbClr val="DD6909"/>
              </a:buClr>
            </a:pPr>
            <a:r>
              <a:rPr lang="cs-CZ" dirty="0" smtClean="0"/>
              <a:t>to dosavadní občanský zákoník nenabízel</a:t>
            </a:r>
          </a:p>
        </p:txBody>
      </p:sp>
    </p:spTree>
  </p:cSld>
  <p:clrMapOvr>
    <a:masterClrMapping/>
  </p:clrMapOvr>
  <p:transition>
    <p:randomBa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Stanovy (§ 218 </a:t>
            </a:r>
            <a:r>
              <a:rPr lang="cs-CZ" dirty="0" err="1" smtClean="0"/>
              <a:t>an</a:t>
            </a:r>
            <a:r>
              <a:rPr lang="cs-CZ" dirty="0" smtClean="0"/>
              <a:t>.)</a:t>
            </a:r>
            <a:endParaRPr lang="cs-CZ" dirty="0"/>
          </a:p>
        </p:txBody>
      </p:sp>
      <p:sp>
        <p:nvSpPr>
          <p:cNvPr id="2" name="Zástupný symbol pro obsah 1"/>
          <p:cNvSpPr>
            <a:spLocks noGrp="1"/>
          </p:cNvSpPr>
          <p:nvPr>
            <p:ph idx="1"/>
          </p:nvPr>
        </p:nvSpPr>
        <p:spPr/>
        <p:txBody>
          <a:bodyPr>
            <a:normAutofit fontScale="77500" lnSpcReduction="20000"/>
          </a:bodyPr>
          <a:lstStyle/>
          <a:p>
            <a:pPr>
              <a:buClr>
                <a:srgbClr val="DD6909"/>
              </a:buClr>
              <a:buFont typeface="Arial" pitchFamily="34" charset="0"/>
              <a:buChar char="∕"/>
            </a:pPr>
            <a:r>
              <a:rPr lang="cs-CZ" dirty="0" smtClean="0"/>
              <a:t>Nejdůležitější interní dokument, upravuje vnitřní poměry spolku a další důležité otázky </a:t>
            </a:r>
          </a:p>
          <a:p>
            <a:pPr>
              <a:buClr>
                <a:srgbClr val="DD6909"/>
              </a:buClr>
              <a:buNone/>
            </a:pPr>
            <a:endParaRPr lang="cs-CZ" dirty="0" smtClean="0"/>
          </a:p>
          <a:p>
            <a:pPr>
              <a:buClr>
                <a:srgbClr val="DD6909"/>
              </a:buClr>
              <a:buFont typeface="Arial" pitchFamily="34" charset="0"/>
              <a:buChar char="∕"/>
            </a:pPr>
            <a:r>
              <a:rPr lang="cs-CZ" dirty="0" smtClean="0"/>
              <a:t>Jsou realizací zásady spolkové autonomie </a:t>
            </a:r>
          </a:p>
          <a:p>
            <a:pPr>
              <a:buClr>
                <a:srgbClr val="DD6909"/>
              </a:buClr>
              <a:buNone/>
            </a:pPr>
            <a:endParaRPr lang="cs-CZ" dirty="0" smtClean="0"/>
          </a:p>
          <a:p>
            <a:pPr>
              <a:buClr>
                <a:srgbClr val="DD6909"/>
              </a:buClr>
              <a:buFont typeface="Arial" pitchFamily="34" charset="0"/>
              <a:buChar char="∕"/>
            </a:pPr>
            <a:r>
              <a:rPr lang="cs-CZ" dirty="0" smtClean="0"/>
              <a:t>Podstatní náležitosti (příliš se nemění) -  § 218</a:t>
            </a:r>
          </a:p>
          <a:p>
            <a:pPr>
              <a:buClr>
                <a:srgbClr val="DD6909"/>
              </a:buClr>
              <a:buNone/>
            </a:pPr>
            <a:r>
              <a:rPr lang="cs-CZ" dirty="0" smtClean="0"/>
              <a:t>		- název, sídlo, účel, práva a povinnosti členů, statutární orgán (vč. označení jeho právních členů?)</a:t>
            </a:r>
          </a:p>
          <a:p>
            <a:pPr>
              <a:buClr>
                <a:srgbClr val="DD6909"/>
              </a:buClr>
              <a:buNone/>
            </a:pPr>
            <a:endParaRPr lang="cs-CZ" dirty="0" smtClean="0"/>
          </a:p>
          <a:p>
            <a:pPr>
              <a:buClr>
                <a:srgbClr val="DD6909"/>
              </a:buClr>
              <a:buFont typeface="Arial" pitchFamily="34" charset="0"/>
              <a:buChar char="∕"/>
            </a:pPr>
            <a:r>
              <a:rPr lang="cs-CZ" dirty="0" smtClean="0"/>
              <a:t>Pokud stanovy dle ZSO stručné – pozor na dopad dispozitivní zákonné úpravy, pokud stanovy nestanoví jinak</a:t>
            </a:r>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Orgány spolku</a:t>
            </a:r>
            <a:endParaRPr lang="cs-CZ" dirty="0"/>
          </a:p>
        </p:txBody>
      </p:sp>
      <p:sp>
        <p:nvSpPr>
          <p:cNvPr id="2" name="Zástupný symbol pro obsah 1"/>
          <p:cNvSpPr>
            <a:spLocks noGrp="1"/>
          </p:cNvSpPr>
          <p:nvPr>
            <p:ph idx="1"/>
          </p:nvPr>
        </p:nvSpPr>
        <p:spPr/>
        <p:txBody>
          <a:bodyPr>
            <a:normAutofit fontScale="85000" lnSpcReduction="10000"/>
          </a:bodyPr>
          <a:lstStyle/>
          <a:p>
            <a:pPr>
              <a:buClr>
                <a:srgbClr val="DD6909"/>
              </a:buClr>
              <a:buFont typeface="Arial" pitchFamily="34" charset="0"/>
              <a:buChar char="∕"/>
            </a:pPr>
            <a:r>
              <a:rPr lang="cs-CZ" dirty="0" smtClean="0"/>
              <a:t>Nejvyšší orgán (může být totožný i se statutárním orgánem – tj. spolek s orgánem 2 v 1)</a:t>
            </a:r>
          </a:p>
          <a:p>
            <a:pPr>
              <a:buClr>
                <a:srgbClr val="DD6909"/>
              </a:buClr>
              <a:buFont typeface="Arial" pitchFamily="34" charset="0"/>
              <a:buChar char="∕"/>
            </a:pPr>
            <a:r>
              <a:rPr lang="cs-CZ" dirty="0" smtClean="0"/>
              <a:t>Statutární orgán – jediný obligatorní, zbytková působnost, jeho určení obligatorní náležitostí stanov</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Kontrolní komise</a:t>
            </a:r>
          </a:p>
          <a:p>
            <a:pPr>
              <a:buClr>
                <a:srgbClr val="DD6909"/>
              </a:buClr>
              <a:buFont typeface="Arial" pitchFamily="34" charset="0"/>
              <a:buChar char="∕"/>
            </a:pPr>
            <a:r>
              <a:rPr lang="cs-CZ" dirty="0" smtClean="0"/>
              <a:t>Rozhodčí komise</a:t>
            </a:r>
          </a:p>
          <a:p>
            <a:pPr>
              <a:buClr>
                <a:srgbClr val="DD6909"/>
              </a:buClr>
              <a:buFont typeface="Arial" pitchFamily="34" charset="0"/>
              <a:buChar char="∕"/>
            </a:pPr>
            <a:r>
              <a:rPr lang="cs-CZ" dirty="0" smtClean="0"/>
              <a:t>Další orgány určené ve stanovách</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Péče řádného hospodáře, rejstříkové souvislosti</a:t>
            </a:r>
          </a:p>
        </p:txBody>
      </p:sp>
    </p:spTree>
  </p:cSld>
  <p:clrMapOvr>
    <a:masterClrMapping/>
  </p:clrMapOvr>
  <p:transition>
    <p:randomBa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smtClean="0"/>
              <a:t>Soudní ochrana člena – žaloba na neplatnost rozhodnutí orgánu spolku (§ 258)</a:t>
            </a:r>
            <a:endParaRPr lang="cs-CZ" dirty="0"/>
          </a:p>
        </p:txBody>
      </p:sp>
      <p:sp>
        <p:nvSpPr>
          <p:cNvPr id="2" name="Zástupný symbol pro obsah 1"/>
          <p:cNvSpPr>
            <a:spLocks noGrp="1"/>
          </p:cNvSpPr>
          <p:nvPr>
            <p:ph idx="1"/>
          </p:nvPr>
        </p:nvSpPr>
        <p:spPr/>
        <p:txBody>
          <a:bodyPr>
            <a:normAutofit fontScale="62500" lnSpcReduction="20000"/>
          </a:bodyPr>
          <a:lstStyle/>
          <a:p>
            <a:pPr>
              <a:buClr>
                <a:srgbClr val="DD6909"/>
              </a:buClr>
              <a:buNone/>
            </a:pPr>
            <a:endParaRPr lang="cs-CZ" b="1" dirty="0" smtClean="0"/>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právo člena spolku napadnout rozhodnutí orgánu spolku</a:t>
            </a:r>
          </a:p>
          <a:p>
            <a:pPr lvl="1">
              <a:buClr>
                <a:srgbClr val="DD6909"/>
              </a:buClr>
            </a:pPr>
            <a:r>
              <a:rPr lang="cs-CZ" dirty="0" smtClean="0"/>
              <a:t>podrobnější regulace než doposud</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prodlužují se lhůty, které je nutno dodržet</a:t>
            </a:r>
          </a:p>
          <a:p>
            <a:pPr lvl="1">
              <a:buClr>
                <a:srgbClr val="DD6909"/>
              </a:buClr>
            </a:pPr>
            <a:r>
              <a:rPr lang="cs-CZ" dirty="0" smtClean="0"/>
              <a:t>subjektivní ze 30 dnů na 3 měsíce</a:t>
            </a:r>
          </a:p>
          <a:p>
            <a:pPr lvl="1">
              <a:buClr>
                <a:srgbClr val="DD6909"/>
              </a:buClr>
            </a:pPr>
            <a:r>
              <a:rPr lang="cs-CZ" dirty="0" smtClean="0"/>
              <a:t>objektivní z 6 měsíců na 1 rok</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soudu se zakládá pro určité případy pravomoc nevyhovět žalobě, byť by rozhodnutí orgánu spolku bylo v rozporu se zákonem nebo se stanovami (§ 260)</a:t>
            </a:r>
          </a:p>
          <a:p>
            <a:pPr lvl="1">
              <a:buClr>
                <a:srgbClr val="DD6909"/>
              </a:buClr>
            </a:pPr>
            <a:r>
              <a:rPr lang="cs-CZ" dirty="0" smtClean="0"/>
              <a:t>konflikt individuálního zájmu člena spolku a zájmu korporace, nebo zájmu na ochraně práv třetích osob nabytých v dobré víře </a:t>
            </a:r>
          </a:p>
          <a:p>
            <a:pPr lvl="1">
              <a:buClr>
                <a:srgbClr val="DD6909"/>
              </a:buClr>
            </a:pPr>
            <a:r>
              <a:rPr lang="cs-CZ" dirty="0" smtClean="0"/>
              <a:t>přiměřeného zadostiučinění</a:t>
            </a:r>
          </a:p>
        </p:txBody>
      </p:sp>
    </p:spTree>
  </p:cSld>
  <p:clrMapOvr>
    <a:masterClrMapping/>
  </p:clrMapOvr>
  <p:transition>
    <p:randomBa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smtClean="0"/>
              <a:t>Transformace spolku na jiné právní formy</a:t>
            </a:r>
            <a:endParaRPr lang="cs-CZ" dirty="0"/>
          </a:p>
        </p:txBody>
      </p:sp>
      <p:sp>
        <p:nvSpPr>
          <p:cNvPr id="2" name="Zástupný symbol pro obsah 1"/>
          <p:cNvSpPr>
            <a:spLocks noGrp="1"/>
          </p:cNvSpPr>
          <p:nvPr>
            <p:ph idx="1"/>
          </p:nvPr>
        </p:nvSpPr>
        <p:spPr/>
        <p:txBody>
          <a:bodyPr>
            <a:normAutofit fontScale="85000" lnSpcReduction="10000"/>
          </a:bodyPr>
          <a:lstStyle/>
          <a:p>
            <a:pPr>
              <a:buClr>
                <a:srgbClr val="DD6909"/>
              </a:buClr>
              <a:buFont typeface="Arial" pitchFamily="34" charset="0"/>
              <a:buChar char="∕"/>
            </a:pPr>
            <a:r>
              <a:rPr lang="cs-CZ" dirty="0" smtClean="0"/>
              <a:t>na ústav nebo sociální družstvo (§ 3042)</a:t>
            </a:r>
          </a:p>
          <a:p>
            <a:pPr>
              <a:buClr>
                <a:srgbClr val="DD6909"/>
              </a:buClr>
              <a:buFont typeface="Arial" pitchFamily="34" charset="0"/>
              <a:buChar char="∕"/>
            </a:pPr>
            <a:r>
              <a:rPr lang="cs-CZ" dirty="0" smtClean="0"/>
              <a:t>možnost dána bez časového omezení</a:t>
            </a:r>
          </a:p>
          <a:p>
            <a:pPr>
              <a:buClr>
                <a:srgbClr val="DD6909"/>
              </a:buClr>
              <a:buFont typeface="Arial" pitchFamily="34" charset="0"/>
              <a:buChar char="∕"/>
            </a:pPr>
            <a:r>
              <a:rPr lang="cs-CZ" dirty="0" smtClean="0"/>
              <a:t>není upraveno v zákoně – je velmi obecně</a:t>
            </a:r>
          </a:p>
          <a:p>
            <a:pPr>
              <a:buClr>
                <a:srgbClr val="DD6909"/>
              </a:buClr>
              <a:buFont typeface="Arial" pitchFamily="34" charset="0"/>
              <a:buChar char="∕"/>
            </a:pPr>
            <a:r>
              <a:rPr lang="cs-CZ" dirty="0" smtClean="0"/>
              <a:t> nutno se vypořádat s právy členů (pokud na ústav)</a:t>
            </a:r>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Kdy vhodné?</a:t>
            </a:r>
          </a:p>
          <a:p>
            <a:pPr>
              <a:buClr>
                <a:srgbClr val="DD6909"/>
              </a:buClr>
              <a:buFont typeface="Arial" pitchFamily="34" charset="0"/>
              <a:buChar char="∕"/>
            </a:pPr>
            <a:r>
              <a:rPr lang="cs-CZ" dirty="0" smtClean="0"/>
              <a:t>Který orgán rozhoduje?</a:t>
            </a:r>
          </a:p>
          <a:p>
            <a:pPr>
              <a:buClr>
                <a:srgbClr val="DD6909"/>
              </a:buClr>
              <a:buFont typeface="Arial" pitchFamily="34" charset="0"/>
              <a:buChar char="∕"/>
            </a:pPr>
            <a:r>
              <a:rPr lang="cs-CZ" dirty="0" smtClean="0"/>
              <a:t>Jakou formu musí mít rozhodnutí i změně právní formy?</a:t>
            </a:r>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Transformace na ústav</a:t>
            </a:r>
            <a:endParaRPr lang="cs-CZ" dirty="0"/>
          </a:p>
        </p:txBody>
      </p:sp>
      <p:sp>
        <p:nvSpPr>
          <p:cNvPr id="3" name="Zástupný symbol pro obsah 2"/>
          <p:cNvSpPr>
            <a:spLocks noGrp="1"/>
          </p:cNvSpPr>
          <p:nvPr>
            <p:ph idx="1"/>
          </p:nvPr>
        </p:nvSpPr>
        <p:spPr/>
        <p:txBody>
          <a:bodyPr>
            <a:normAutofit fontScale="85000" lnSpcReduction="20000"/>
          </a:bodyPr>
          <a:lstStyle/>
          <a:p>
            <a:pPr>
              <a:buNone/>
            </a:pPr>
            <a:r>
              <a:rPr lang="cs-CZ" dirty="0" smtClean="0"/>
              <a:t>VÝHODY:</a:t>
            </a:r>
          </a:p>
          <a:p>
            <a:pPr>
              <a:buNone/>
            </a:pPr>
            <a:r>
              <a:rPr lang="cs-CZ" dirty="0" smtClean="0"/>
              <a:t>+ Není-li nutná/vhodná členská základna </a:t>
            </a:r>
          </a:p>
          <a:p>
            <a:pPr>
              <a:buNone/>
            </a:pPr>
            <a:r>
              <a:rPr lang="cs-CZ" dirty="0" smtClean="0"/>
              <a:t>+/-Fundační základ(vždy nutný majetkový vklad)</a:t>
            </a:r>
          </a:p>
          <a:p>
            <a:pPr>
              <a:buNone/>
            </a:pPr>
            <a:r>
              <a:rPr lang="cs-CZ" dirty="0" smtClean="0"/>
              <a:t>+ Jednodušší pravidla pro fungování</a:t>
            </a:r>
          </a:p>
          <a:p>
            <a:pPr>
              <a:buNone/>
            </a:pPr>
            <a:r>
              <a:rPr lang="cs-CZ" dirty="0" smtClean="0"/>
              <a:t>+ provozování činnost užitečné společensky nebo hospodářsky</a:t>
            </a:r>
          </a:p>
          <a:p>
            <a:pPr>
              <a:buNone/>
            </a:pPr>
            <a:r>
              <a:rPr lang="cs-CZ" dirty="0" smtClean="0"/>
              <a:t>+/- Silné postavení zakladatele i za trvání existence ústavu(odlišuje ústav od ostatních fundací) </a:t>
            </a:r>
          </a:p>
          <a:p>
            <a:pPr>
              <a:buNone/>
            </a:pPr>
            <a:r>
              <a:rPr lang="cs-CZ" dirty="0" smtClean="0"/>
              <a:t>+ Není povinnost mít dozorčí radu</a:t>
            </a:r>
          </a:p>
          <a:p>
            <a:pPr>
              <a:buNone/>
            </a:pPr>
            <a:r>
              <a:rPr lang="cs-CZ" dirty="0" smtClean="0"/>
              <a:t>+ Podnikání přímé i „nepřímé“ (zejména formou majetkové účasti na podnikání jiných osob)</a:t>
            </a:r>
          </a:p>
          <a:p>
            <a:pPr>
              <a:buNone/>
            </a:pPr>
            <a:endParaRPr lang="cs-CZ" dirty="0" smtClean="0"/>
          </a:p>
          <a:p>
            <a:pPr>
              <a:buNone/>
            </a:pPr>
            <a:endParaRPr lang="cs-CZ" dirty="0" smtClean="0"/>
          </a:p>
          <a:p>
            <a:endParaRPr lang="cs-CZ" dirty="0" smtClean="0"/>
          </a:p>
          <a:p>
            <a:endParaRPr lang="cs-CZ" dirty="0"/>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err="1" smtClean="0"/>
              <a:t>Sociální</a:t>
            </a:r>
            <a:r>
              <a:rPr lang="en-US" dirty="0" smtClean="0"/>
              <a:t> </a:t>
            </a:r>
            <a:r>
              <a:rPr lang="en-US" dirty="0" err="1" smtClean="0"/>
              <a:t>družstvo</a:t>
            </a:r>
            <a:endParaRPr lang="en-US" dirty="0"/>
          </a:p>
        </p:txBody>
      </p:sp>
      <p:sp>
        <p:nvSpPr>
          <p:cNvPr id="7" name="Content Placeholder 6"/>
          <p:cNvSpPr>
            <a:spLocks noGrp="1"/>
          </p:cNvSpPr>
          <p:nvPr>
            <p:ph idx="1"/>
          </p:nvPr>
        </p:nvSpPr>
        <p:spPr/>
        <p:txBody>
          <a:bodyPr>
            <a:normAutofit fontScale="77500" lnSpcReduction="20000"/>
          </a:bodyPr>
          <a:lstStyle/>
          <a:p>
            <a:r>
              <a:rPr lang="en-US" dirty="0" err="1" smtClean="0"/>
              <a:t>Návrat</a:t>
            </a:r>
            <a:r>
              <a:rPr lang="en-US" dirty="0" smtClean="0"/>
              <a:t> </a:t>
            </a:r>
            <a:r>
              <a:rPr lang="en-US" dirty="0" err="1" smtClean="0"/>
              <a:t>ke</a:t>
            </a:r>
            <a:r>
              <a:rPr lang="en-US" dirty="0" smtClean="0"/>
              <a:t> </a:t>
            </a:r>
            <a:r>
              <a:rPr lang="en-US" dirty="0" err="1" smtClean="0"/>
              <a:t>kořenům</a:t>
            </a:r>
            <a:r>
              <a:rPr lang="en-US" dirty="0" smtClean="0"/>
              <a:t> </a:t>
            </a:r>
            <a:r>
              <a:rPr lang="en-US" dirty="0" err="1" smtClean="0"/>
              <a:t>idei</a:t>
            </a:r>
            <a:r>
              <a:rPr lang="en-US" dirty="0" smtClean="0"/>
              <a:t> </a:t>
            </a:r>
            <a:r>
              <a:rPr lang="en-US" dirty="0" err="1" smtClean="0"/>
              <a:t>družstevnictví</a:t>
            </a:r>
            <a:endParaRPr lang="en-US" dirty="0" smtClean="0"/>
          </a:p>
          <a:p>
            <a:r>
              <a:rPr lang="en-US" dirty="0" smtClean="0"/>
              <a:t>§ 758 ZOK</a:t>
            </a:r>
          </a:p>
          <a:p>
            <a:pPr lvl="1"/>
            <a:r>
              <a:rPr lang="en-US" dirty="0" err="1" smtClean="0"/>
              <a:t>Obecně</a:t>
            </a:r>
            <a:r>
              <a:rPr lang="en-US" dirty="0" smtClean="0"/>
              <a:t> </a:t>
            </a:r>
            <a:r>
              <a:rPr lang="en-US" dirty="0" err="1" smtClean="0"/>
              <a:t>prospěšná</a:t>
            </a:r>
            <a:r>
              <a:rPr lang="en-US" dirty="0" smtClean="0"/>
              <a:t> </a:t>
            </a:r>
            <a:r>
              <a:rPr lang="en-US" dirty="0" err="1" smtClean="0"/>
              <a:t>činnost</a:t>
            </a:r>
            <a:endParaRPr lang="en-US" dirty="0" smtClean="0"/>
          </a:p>
          <a:p>
            <a:pPr lvl="1"/>
            <a:r>
              <a:rPr lang="en-US" dirty="0" err="1" smtClean="0"/>
              <a:t>Za</a:t>
            </a:r>
            <a:r>
              <a:rPr lang="en-US" dirty="0" smtClean="0"/>
              <a:t> </a:t>
            </a:r>
            <a:r>
              <a:rPr lang="en-US" dirty="0" err="1" smtClean="0"/>
              <a:t>účelem</a:t>
            </a:r>
            <a:r>
              <a:rPr lang="en-US" dirty="0" smtClean="0"/>
              <a:t> </a:t>
            </a:r>
            <a:r>
              <a:rPr lang="en-US" dirty="0" err="1" smtClean="0"/>
              <a:t>integrace</a:t>
            </a:r>
            <a:r>
              <a:rPr lang="en-US" dirty="0" smtClean="0"/>
              <a:t> </a:t>
            </a:r>
            <a:r>
              <a:rPr lang="en-US" dirty="0" err="1" smtClean="0"/>
              <a:t>znevýhodněných</a:t>
            </a:r>
            <a:r>
              <a:rPr lang="en-US" dirty="0" smtClean="0"/>
              <a:t> </a:t>
            </a:r>
          </a:p>
          <a:p>
            <a:pPr lvl="1"/>
            <a:endParaRPr lang="en-US" dirty="0"/>
          </a:p>
          <a:p>
            <a:r>
              <a:rPr lang="en-US" dirty="0" err="1" smtClean="0"/>
              <a:t>Propojení</a:t>
            </a:r>
            <a:r>
              <a:rPr lang="en-US" dirty="0" smtClean="0"/>
              <a:t> </a:t>
            </a:r>
            <a:r>
              <a:rPr lang="en-US" dirty="0" err="1" smtClean="0"/>
              <a:t>členů</a:t>
            </a:r>
            <a:r>
              <a:rPr lang="en-US" dirty="0" smtClean="0"/>
              <a:t> </a:t>
            </a:r>
            <a:r>
              <a:rPr lang="en-US" dirty="0" err="1" smtClean="0"/>
              <a:t>družstva</a:t>
            </a:r>
            <a:r>
              <a:rPr lang="en-US" dirty="0" smtClean="0"/>
              <a:t> s </a:t>
            </a:r>
            <a:r>
              <a:rPr lang="en-US" dirty="0" err="1" smtClean="0"/>
              <a:t>prací</a:t>
            </a:r>
            <a:r>
              <a:rPr lang="en-US" dirty="0" smtClean="0"/>
              <a:t> pro </a:t>
            </a:r>
            <a:r>
              <a:rPr lang="en-US" dirty="0" err="1" smtClean="0"/>
              <a:t>družstvo</a:t>
            </a:r>
            <a:endParaRPr lang="en-US" dirty="0" smtClean="0"/>
          </a:p>
          <a:p>
            <a:r>
              <a:rPr lang="en-US" dirty="0" err="1" smtClean="0"/>
              <a:t>Družstevní</a:t>
            </a:r>
            <a:r>
              <a:rPr lang="en-US" dirty="0" smtClean="0"/>
              <a:t> </a:t>
            </a:r>
            <a:r>
              <a:rPr lang="en-US" dirty="0" err="1" smtClean="0"/>
              <a:t>demokracie</a:t>
            </a:r>
            <a:endParaRPr lang="en-US" dirty="0" smtClean="0"/>
          </a:p>
          <a:p>
            <a:r>
              <a:rPr lang="en-US" dirty="0" err="1" smtClean="0"/>
              <a:t>Omezení</a:t>
            </a:r>
            <a:r>
              <a:rPr lang="en-US" dirty="0" smtClean="0"/>
              <a:t> </a:t>
            </a:r>
            <a:r>
              <a:rPr lang="en-US" dirty="0" err="1" smtClean="0"/>
              <a:t>hospodaření</a:t>
            </a:r>
            <a:endParaRPr lang="cs-CZ" dirty="0" smtClean="0"/>
          </a:p>
          <a:p>
            <a:r>
              <a:rPr lang="cs-CZ" dirty="0" smtClean="0"/>
              <a:t>Omezená možnost osob, které mohou být členem</a:t>
            </a:r>
          </a:p>
          <a:p>
            <a:r>
              <a:rPr lang="cs-CZ" dirty="0" smtClean="0"/>
              <a:t>Zákaz převodu družstevního podílu</a:t>
            </a:r>
          </a:p>
          <a:p>
            <a:r>
              <a:rPr lang="en-US" dirty="0" err="1" smtClean="0"/>
              <a:t>Sdružení</a:t>
            </a:r>
            <a:r>
              <a:rPr lang="en-US" dirty="0" smtClean="0"/>
              <a:t> (</a:t>
            </a:r>
            <a:r>
              <a:rPr lang="en-US" dirty="0" err="1" smtClean="0"/>
              <a:t>spolek</a:t>
            </a:r>
            <a:r>
              <a:rPr lang="en-US" dirty="0" smtClean="0"/>
              <a:t>) se </a:t>
            </a:r>
            <a:r>
              <a:rPr lang="en-US" dirty="0" err="1" smtClean="0"/>
              <a:t>může</a:t>
            </a:r>
            <a:r>
              <a:rPr lang="en-US" dirty="0" smtClean="0"/>
              <a:t> </a:t>
            </a:r>
            <a:r>
              <a:rPr lang="en-US" dirty="0" err="1" smtClean="0"/>
              <a:t>na</a:t>
            </a:r>
            <a:r>
              <a:rPr lang="en-US" dirty="0" smtClean="0"/>
              <a:t> </a:t>
            </a:r>
            <a:r>
              <a:rPr lang="en-US" dirty="0" err="1" smtClean="0"/>
              <a:t>sociální</a:t>
            </a:r>
            <a:r>
              <a:rPr lang="en-US" dirty="0" smtClean="0"/>
              <a:t> </a:t>
            </a:r>
            <a:r>
              <a:rPr lang="en-US" dirty="0" err="1" smtClean="0"/>
              <a:t>družstvo</a:t>
            </a:r>
            <a:r>
              <a:rPr lang="en-US" dirty="0" smtClean="0"/>
              <a:t> </a:t>
            </a:r>
            <a:r>
              <a:rPr lang="cs-CZ" dirty="0" smtClean="0"/>
              <a:t>pře</a:t>
            </a:r>
            <a:r>
              <a:rPr lang="en-US" dirty="0" err="1" smtClean="0"/>
              <a:t>měnit</a:t>
            </a:r>
            <a:r>
              <a:rPr lang="cs-CZ" dirty="0" smtClean="0"/>
              <a:t> (§ 3045/1)</a:t>
            </a:r>
            <a:endParaRPr lang="en-US" dirty="0" smtClean="0"/>
          </a:p>
          <a:p>
            <a:pPr>
              <a:buNone/>
            </a:pPr>
            <a:endParaRPr lang="en-US" dirty="0" smtClean="0"/>
          </a:p>
        </p:txBody>
      </p:sp>
    </p:spTree>
    <p:extLst>
      <p:ext uri="{BB962C8B-B14F-4D97-AF65-F5344CB8AC3E}">
        <p14:creationId xmlns:p14="http://schemas.microsoft.com/office/powerpoint/2010/main" val="2572885954"/>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literatura</a:t>
            </a:r>
            <a:endParaRPr lang="cs-CZ" dirty="0"/>
          </a:p>
        </p:txBody>
      </p:sp>
      <p:sp>
        <p:nvSpPr>
          <p:cNvPr id="3" name="Zástupný symbol pro obsah 2"/>
          <p:cNvSpPr>
            <a:spLocks noGrp="1"/>
          </p:cNvSpPr>
          <p:nvPr>
            <p:ph idx="1"/>
          </p:nvPr>
        </p:nvSpPr>
        <p:spPr/>
        <p:txBody>
          <a:bodyPr>
            <a:normAutofit fontScale="55000" lnSpcReduction="20000"/>
          </a:bodyPr>
          <a:lstStyle/>
          <a:p>
            <a:pPr>
              <a:buNone/>
            </a:pPr>
            <a:endParaRPr lang="cs-CZ" dirty="0" smtClean="0"/>
          </a:p>
          <a:p>
            <a:r>
              <a:rPr lang="cs-CZ" dirty="0" err="1" smtClean="0"/>
              <a:t>Brim</a:t>
            </a:r>
            <a:r>
              <a:rPr lang="cs-CZ" dirty="0" smtClean="0"/>
              <a:t>, L. Soudní přezkum rozhodnutí orgánů občanských sdružení. </a:t>
            </a:r>
            <a:r>
              <a:rPr lang="cs-CZ" i="1" dirty="0" smtClean="0"/>
              <a:t>Právník</a:t>
            </a:r>
            <a:r>
              <a:rPr lang="cs-CZ" dirty="0" smtClean="0"/>
              <a:t>. 2013, </a:t>
            </a:r>
            <a:r>
              <a:rPr lang="cs-CZ" dirty="0" err="1" smtClean="0"/>
              <a:t>roč</a:t>
            </a:r>
            <a:r>
              <a:rPr lang="cs-CZ" dirty="0" smtClean="0"/>
              <a:t>. 152, č. 5, s. 499-518.</a:t>
            </a:r>
          </a:p>
          <a:p>
            <a:pPr>
              <a:buNone/>
            </a:pPr>
            <a:endParaRPr lang="cs-CZ" dirty="0" smtClean="0"/>
          </a:p>
          <a:p>
            <a:r>
              <a:rPr lang="cs-CZ" dirty="0" smtClean="0"/>
              <a:t>David, L., Bílková, J., </a:t>
            </a:r>
            <a:r>
              <a:rPr lang="cs-CZ" dirty="0" err="1" smtClean="0"/>
              <a:t>Podivínová</a:t>
            </a:r>
            <a:r>
              <a:rPr lang="cs-CZ" dirty="0" smtClean="0"/>
              <a:t>, M. </a:t>
            </a:r>
            <a:r>
              <a:rPr lang="cs-CZ" i="1" dirty="0" smtClean="0"/>
              <a:t>Přehled judikatury. Soudní ochrana člena spolku, církve, politické strany</a:t>
            </a:r>
            <a:r>
              <a:rPr lang="cs-CZ" dirty="0" smtClean="0"/>
              <a:t>. Praha: </a:t>
            </a:r>
            <a:r>
              <a:rPr lang="cs-CZ" dirty="0" err="1" smtClean="0"/>
              <a:t>Wolters</a:t>
            </a:r>
            <a:r>
              <a:rPr lang="cs-CZ" dirty="0" smtClean="0"/>
              <a:t> </a:t>
            </a:r>
            <a:r>
              <a:rPr lang="cs-CZ" dirty="0" err="1" smtClean="0"/>
              <a:t>Kluwer</a:t>
            </a:r>
            <a:r>
              <a:rPr lang="cs-CZ" dirty="0" smtClean="0"/>
              <a:t>, 2011.</a:t>
            </a:r>
          </a:p>
          <a:p>
            <a:endParaRPr lang="cs-CZ" dirty="0" smtClean="0"/>
          </a:p>
          <a:p>
            <a:r>
              <a:rPr lang="cs-CZ" dirty="0" smtClean="0"/>
              <a:t>Lavický, P. a kol. </a:t>
            </a:r>
            <a:r>
              <a:rPr lang="cs-CZ" i="1" dirty="0" smtClean="0"/>
              <a:t>Občanský zákoník, Komentář § 1 – 654</a:t>
            </a:r>
            <a:r>
              <a:rPr lang="cs-CZ" dirty="0" smtClean="0"/>
              <a:t>. Praha: C. H. </a:t>
            </a:r>
            <a:r>
              <a:rPr lang="cs-CZ" dirty="0" err="1" smtClean="0"/>
              <a:t>Beck</a:t>
            </a:r>
            <a:r>
              <a:rPr lang="cs-CZ" dirty="0" smtClean="0"/>
              <a:t>, 2014.</a:t>
            </a:r>
          </a:p>
          <a:p>
            <a:endParaRPr lang="cs-CZ" dirty="0" smtClean="0"/>
          </a:p>
          <a:p>
            <a:r>
              <a:rPr lang="cs-CZ" b="1" dirty="0" err="1" smtClean="0"/>
              <a:t>Ronovská</a:t>
            </a:r>
            <a:r>
              <a:rPr lang="cs-CZ" b="1" dirty="0" smtClean="0"/>
              <a:t>, K., Bílková, J., </a:t>
            </a:r>
            <a:r>
              <a:rPr lang="cs-CZ" b="1" dirty="0" err="1" smtClean="0"/>
              <a:t>Vitoul</a:t>
            </a:r>
            <a:r>
              <a:rPr lang="cs-CZ" b="1" dirty="0" smtClean="0"/>
              <a:t>, V. a kol. </a:t>
            </a:r>
            <a:r>
              <a:rPr lang="cs-CZ" b="1" i="1" dirty="0" smtClean="0"/>
              <a:t>Nové spolkové právo v otázkách a odpovědích</a:t>
            </a:r>
            <a:r>
              <a:rPr lang="cs-CZ" b="1" dirty="0" smtClean="0"/>
              <a:t>. Praha: </a:t>
            </a:r>
            <a:r>
              <a:rPr lang="cs-CZ" b="1" dirty="0" err="1" smtClean="0"/>
              <a:t>Leges</a:t>
            </a:r>
            <a:r>
              <a:rPr lang="cs-CZ" b="1" dirty="0" smtClean="0"/>
              <a:t>, 2014.</a:t>
            </a:r>
          </a:p>
          <a:p>
            <a:endParaRPr lang="cs-CZ" dirty="0" smtClean="0"/>
          </a:p>
          <a:p>
            <a:r>
              <a:rPr lang="cs-CZ" dirty="0" err="1" smtClean="0"/>
              <a:t>Telec</a:t>
            </a:r>
            <a:r>
              <a:rPr lang="cs-CZ" dirty="0" smtClean="0"/>
              <a:t>, I. </a:t>
            </a:r>
            <a:r>
              <a:rPr lang="cs-CZ" i="1" dirty="0" smtClean="0"/>
              <a:t>Spolkové právo</a:t>
            </a:r>
            <a:r>
              <a:rPr lang="cs-CZ" dirty="0" smtClean="0"/>
              <a:t>. Praha: C. H. </a:t>
            </a:r>
            <a:r>
              <a:rPr lang="cs-CZ" dirty="0" err="1" smtClean="0"/>
              <a:t>Beck</a:t>
            </a:r>
            <a:r>
              <a:rPr lang="cs-CZ" dirty="0" smtClean="0"/>
              <a:t>, 1998.</a:t>
            </a:r>
          </a:p>
          <a:p>
            <a:endParaRPr lang="cs-CZ" dirty="0" smtClean="0"/>
          </a:p>
          <a:p>
            <a:r>
              <a:rPr lang="cs-CZ" b="1" dirty="0" err="1" smtClean="0"/>
              <a:t>Telec</a:t>
            </a:r>
            <a:r>
              <a:rPr lang="cs-CZ" b="1" dirty="0" smtClean="0"/>
              <a:t>, I. Zásady nového spolkového práva. </a:t>
            </a:r>
            <a:r>
              <a:rPr lang="cs-CZ" b="1" i="1" dirty="0" smtClean="0"/>
              <a:t>Právní rozhledy</a:t>
            </a:r>
            <a:r>
              <a:rPr lang="cs-CZ" b="1" dirty="0" smtClean="0"/>
              <a:t>. 2013, </a:t>
            </a:r>
            <a:r>
              <a:rPr lang="cs-CZ" b="1" dirty="0" err="1" smtClean="0"/>
              <a:t>roč</a:t>
            </a:r>
            <a:r>
              <a:rPr lang="cs-CZ" b="1" dirty="0" smtClean="0"/>
              <a:t>. 21, č. 22, s. 763-766.</a:t>
            </a:r>
          </a:p>
          <a:p>
            <a:pPr>
              <a:buNone/>
            </a:pPr>
            <a:r>
              <a:rPr lang="cs-CZ" dirty="0" smtClean="0"/>
              <a:t> </a:t>
            </a:r>
          </a:p>
          <a:p>
            <a:endParaRPr lang="cs-CZ" dirty="0"/>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Děkuj</a:t>
            </a:r>
            <a:r>
              <a:rPr lang="cs-CZ" dirty="0" smtClean="0"/>
              <a:t>i</a:t>
            </a:r>
            <a:r>
              <a:rPr lang="en-US" dirty="0" smtClean="0"/>
              <a:t> </a:t>
            </a:r>
            <a:r>
              <a:rPr lang="en-US" dirty="0" err="1" smtClean="0"/>
              <a:t>za</a:t>
            </a:r>
            <a:r>
              <a:rPr lang="en-US" dirty="0" smtClean="0"/>
              <a:t> </a:t>
            </a:r>
            <a:r>
              <a:rPr lang="en-US" dirty="0" err="1" smtClean="0"/>
              <a:t>pozornost</a:t>
            </a:r>
            <a:endParaRPr lang="en-US" dirty="0"/>
          </a:p>
        </p:txBody>
      </p:sp>
      <p:sp>
        <p:nvSpPr>
          <p:cNvPr id="5" name="Text Placeholder 4"/>
          <p:cNvSpPr>
            <a:spLocks noGrp="1"/>
          </p:cNvSpPr>
          <p:nvPr>
            <p:ph type="body" idx="1"/>
          </p:nvPr>
        </p:nvSpPr>
        <p:spPr>
          <a:xfrm>
            <a:off x="1187624" y="2996952"/>
            <a:ext cx="7772400" cy="1500187"/>
          </a:xfrm>
        </p:spPr>
        <p:txBody>
          <a:bodyPr/>
          <a:lstStyle/>
          <a:p>
            <a:endParaRPr lang="cs-CZ" dirty="0" smtClean="0"/>
          </a:p>
          <a:p>
            <a:endParaRPr lang="en-US" dirty="0"/>
          </a:p>
        </p:txBody>
      </p:sp>
    </p:spTree>
    <p:extLst>
      <p:ext uri="{BB962C8B-B14F-4D97-AF65-F5344CB8AC3E}">
        <p14:creationId xmlns:p14="http://schemas.microsoft.com/office/powerpoint/2010/main" val="23319790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smtClean="0"/>
              <a:t>Zvláštní zákony týkající se právnických osob</a:t>
            </a:r>
            <a:endParaRPr lang="cs-CZ" dirty="0"/>
          </a:p>
        </p:txBody>
      </p:sp>
      <p:sp>
        <p:nvSpPr>
          <p:cNvPr id="2" name="Zástupný symbol pro obsah 1"/>
          <p:cNvSpPr>
            <a:spLocks noGrp="1"/>
          </p:cNvSpPr>
          <p:nvPr>
            <p:ph idx="1"/>
          </p:nvPr>
        </p:nvSpPr>
        <p:spPr/>
        <p:txBody>
          <a:bodyPr>
            <a:normAutofit fontScale="62500" lnSpcReduction="20000"/>
          </a:bodyPr>
          <a:lstStyle/>
          <a:p>
            <a:pPr>
              <a:buClr>
                <a:srgbClr val="DD6909"/>
              </a:buClr>
              <a:buFont typeface="Arial" pitchFamily="34" charset="0"/>
              <a:buChar char="∕"/>
            </a:pPr>
            <a:r>
              <a:rPr lang="cs-CZ" dirty="0" smtClean="0"/>
              <a:t>zákon o obchodních korporacích (č. 90/2012 Sb.)</a:t>
            </a:r>
          </a:p>
          <a:p>
            <a:pPr lvl="1">
              <a:buClr>
                <a:srgbClr val="DD6909"/>
              </a:buClr>
            </a:pPr>
            <a:r>
              <a:rPr lang="cs-CZ" dirty="0" smtClean="0"/>
              <a:t>obsahuje regulaci týkající se obchodních společností a družstev</a:t>
            </a:r>
          </a:p>
          <a:p>
            <a:pPr lvl="1">
              <a:buClr>
                <a:srgbClr val="DD6909"/>
              </a:buClr>
            </a:pPr>
            <a:r>
              <a:rPr lang="cs-CZ" dirty="0" smtClean="0"/>
              <a:t>obecná ustanovení o právnických osobách a o korporacích</a:t>
            </a:r>
          </a:p>
          <a:p>
            <a:pPr lvl="2">
              <a:buClr>
                <a:srgbClr val="DD6909"/>
              </a:buClr>
            </a:pPr>
            <a:r>
              <a:rPr lang="cs-CZ" dirty="0" smtClean="0"/>
              <a:t>subsidiární použití</a:t>
            </a:r>
          </a:p>
          <a:p>
            <a:pPr lvl="1">
              <a:buClr>
                <a:srgbClr val="DD6909"/>
              </a:buClr>
            </a:pPr>
            <a:r>
              <a:rPr lang="cs-CZ" dirty="0" smtClean="0"/>
              <a:t>pravidla týkající se spolků</a:t>
            </a:r>
          </a:p>
          <a:p>
            <a:pPr lvl="2">
              <a:buClr>
                <a:srgbClr val="DD6909"/>
              </a:buClr>
            </a:pPr>
            <a:r>
              <a:rPr lang="cs-CZ" dirty="0" smtClean="0"/>
              <a:t>použijí se, když na ně zákon o korporacích přímo odkáže</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zákon o veřejných rejstřících (č. 304/2013 Sb</a:t>
            </a:r>
            <a:r>
              <a:rPr lang="cs-CZ" dirty="0"/>
              <a:t>.</a:t>
            </a:r>
            <a:r>
              <a:rPr lang="cs-CZ" dirty="0" smtClean="0"/>
              <a:t>)</a:t>
            </a:r>
          </a:p>
          <a:p>
            <a:pPr lvl="1">
              <a:buClr>
                <a:srgbClr val="DD6909"/>
              </a:buClr>
            </a:pPr>
            <a:r>
              <a:rPr lang="cs-CZ" dirty="0" smtClean="0"/>
              <a:t>obchodní společnosti, družstva, nadace, nadační fondy, spolky, společenství vlastníků jednotek,…</a:t>
            </a:r>
          </a:p>
          <a:p>
            <a:pPr lvl="1">
              <a:buClr>
                <a:srgbClr val="DD6909"/>
              </a:buClr>
            </a:pPr>
            <a:r>
              <a:rPr lang="cs-CZ" dirty="0" smtClean="0"/>
              <a:t>přímé zápisy prováděné notáři</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zákon o přeměnách obchodních společností</a:t>
            </a:r>
          </a:p>
          <a:p>
            <a:pPr>
              <a:buClr>
                <a:srgbClr val="DD6909"/>
              </a:buClr>
              <a:buFont typeface="Arial" pitchFamily="34" charset="0"/>
              <a:buChar char="∕"/>
            </a:pPr>
            <a:r>
              <a:rPr lang="cs-CZ" dirty="0" smtClean="0"/>
              <a:t>zákon o politických stranách a politických hnutích, zákon o církvích a náboženských společnostech atd.</a:t>
            </a:r>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smtClean="0"/>
              <a:t>Přechodná ustanovení k právnickým osobám</a:t>
            </a:r>
            <a:endParaRPr lang="cs-CZ" dirty="0"/>
          </a:p>
        </p:txBody>
      </p:sp>
      <p:sp>
        <p:nvSpPr>
          <p:cNvPr id="2" name="Zástupný symbol pro obsah 1"/>
          <p:cNvSpPr>
            <a:spLocks noGrp="1"/>
          </p:cNvSpPr>
          <p:nvPr>
            <p:ph idx="1"/>
          </p:nvPr>
        </p:nvSpPr>
        <p:spPr/>
        <p:txBody>
          <a:bodyPr>
            <a:normAutofit fontScale="77500" lnSpcReduction="20000"/>
          </a:bodyPr>
          <a:lstStyle/>
          <a:p>
            <a:pPr>
              <a:buClr>
                <a:srgbClr val="DD6909"/>
              </a:buClr>
              <a:buFont typeface="Arial" pitchFamily="34" charset="0"/>
              <a:buChar char="∕"/>
            </a:pPr>
            <a:r>
              <a:rPr lang="cs-CZ" dirty="0" smtClean="0"/>
              <a:t>nová zákonná úprava osobního statusu právnických osob dopadá ode dne účinnosti nového zákona i na právní poměry dosud trvající</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nutnost přizpůsobit stanovy, společenskou smlouvu či statut (§ 3041 odst. 2)</a:t>
            </a:r>
          </a:p>
          <a:p>
            <a:pPr lvl="1">
              <a:buClr>
                <a:srgbClr val="DD6909"/>
              </a:buClr>
            </a:pPr>
            <a:r>
              <a:rPr lang="cs-CZ" dirty="0" smtClean="0"/>
              <a:t>rozpor s kogentním pravidlem – pozbývá závaznost účinností</a:t>
            </a:r>
          </a:p>
          <a:p>
            <a:pPr lvl="1">
              <a:buClr>
                <a:srgbClr val="DD6909"/>
              </a:buClr>
            </a:pPr>
            <a:r>
              <a:rPr lang="cs-CZ" dirty="0" smtClean="0"/>
              <a:t>lhůta 3 roky k nápravě</a:t>
            </a:r>
          </a:p>
          <a:p>
            <a:pPr lvl="2">
              <a:buClr>
                <a:srgbClr val="DD6909"/>
              </a:buClr>
            </a:pPr>
            <a:r>
              <a:rPr lang="cs-CZ" dirty="0" smtClean="0"/>
              <a:t>neučiní-li to – může dojít až ke zrušení PO (krajní prostředek)</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zákon o obchodních korporacích</a:t>
            </a:r>
          </a:p>
          <a:p>
            <a:pPr lvl="1">
              <a:buClr>
                <a:srgbClr val="DD6909"/>
              </a:buClr>
            </a:pPr>
            <a:r>
              <a:rPr lang="cs-CZ" dirty="0" smtClean="0"/>
              <a:t>lhůta 6 měsíců k nápravě (§ 777 ZOK)</a:t>
            </a:r>
          </a:p>
        </p:txBody>
      </p:sp>
    </p:spTree>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Neplatnost právnické osoby</a:t>
            </a:r>
            <a:endParaRPr lang="cs-CZ" dirty="0"/>
          </a:p>
        </p:txBody>
      </p:sp>
      <p:sp>
        <p:nvSpPr>
          <p:cNvPr id="2" name="Zástupný symbol pro obsah 1"/>
          <p:cNvSpPr>
            <a:spLocks noGrp="1"/>
          </p:cNvSpPr>
          <p:nvPr>
            <p:ph idx="1"/>
          </p:nvPr>
        </p:nvSpPr>
        <p:spPr/>
        <p:txBody>
          <a:bodyPr>
            <a:normAutofit fontScale="70000" lnSpcReduction="20000"/>
          </a:bodyPr>
          <a:lstStyle/>
          <a:p>
            <a:pPr>
              <a:buClr>
                <a:srgbClr val="DD6909"/>
              </a:buClr>
              <a:buFont typeface="Arial" pitchFamily="34" charset="0"/>
              <a:buChar char="∕"/>
            </a:pPr>
            <a:r>
              <a:rPr lang="cs-CZ" dirty="0" smtClean="0"/>
              <a:t>obecná úprava dnes chybí</a:t>
            </a:r>
          </a:p>
          <a:p>
            <a:pPr lvl="1">
              <a:buClr>
                <a:srgbClr val="DD6909"/>
              </a:buClr>
            </a:pPr>
            <a:r>
              <a:rPr lang="cs-CZ" dirty="0" smtClean="0"/>
              <a:t>vychází se ze speciální úpravy v dosavadním obchodním zákoníku</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je-li zjištěn nedostatek – poskytnout čas k nápravě (§ 130)</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ochrana třetích osob</a:t>
            </a:r>
          </a:p>
          <a:p>
            <a:pPr lvl="1">
              <a:buClr>
                <a:srgbClr val="DD6909"/>
              </a:buClr>
            </a:pPr>
            <a:r>
              <a:rPr lang="cs-CZ" dirty="0" smtClean="0"/>
              <a:t>prohlášení neplatnosti nemá vliv na práva a povinnosti, jichž PO nabyla (§ 131)</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institut co do důsledků hodně blízký institutu zrušení právnické osoby soudem (§ 172)</a:t>
            </a:r>
          </a:p>
          <a:p>
            <a:pPr lvl="1">
              <a:buClr>
                <a:srgbClr val="DD6909"/>
              </a:buClr>
            </a:pPr>
            <a:r>
              <a:rPr lang="cs-CZ" dirty="0" smtClean="0"/>
              <a:t>v obou případech nutno provést likvidaci</a:t>
            </a:r>
          </a:p>
        </p:txBody>
      </p:sp>
    </p:spTree>
  </p:cSld>
  <p:clrMapOvr>
    <a:masterClrMapping/>
  </p:clrMapOvr>
  <p:transition>
    <p:randomBa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Název a sídlo právnické osoby</a:t>
            </a:r>
            <a:endParaRPr lang="cs-CZ" dirty="0"/>
          </a:p>
        </p:txBody>
      </p:sp>
      <p:sp>
        <p:nvSpPr>
          <p:cNvPr id="2" name="Zástupný symbol pro obsah 1"/>
          <p:cNvSpPr>
            <a:spLocks noGrp="1"/>
          </p:cNvSpPr>
          <p:nvPr>
            <p:ph idx="1"/>
          </p:nvPr>
        </p:nvSpPr>
        <p:spPr>
          <a:xfrm>
            <a:off x="428596" y="1916832"/>
            <a:ext cx="8285168" cy="4226812"/>
          </a:xfrm>
        </p:spPr>
        <p:txBody>
          <a:bodyPr>
            <a:normAutofit fontScale="55000" lnSpcReduction="20000"/>
          </a:bodyPr>
          <a:lstStyle/>
          <a:p>
            <a:pPr>
              <a:buClr>
                <a:srgbClr val="DD6909"/>
              </a:buClr>
              <a:buFont typeface="Arial" pitchFamily="34" charset="0"/>
              <a:buChar char="∕"/>
            </a:pPr>
            <a:r>
              <a:rPr lang="cs-CZ" dirty="0" smtClean="0"/>
              <a:t>žádné dramatické změny</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pozornost si zaslouží § 135</a:t>
            </a:r>
          </a:p>
          <a:p>
            <a:pPr lvl="1">
              <a:buClr>
                <a:srgbClr val="DD6909"/>
              </a:buClr>
            </a:pPr>
            <a:r>
              <a:rPr lang="cs-CZ" dirty="0" smtClean="0"/>
              <a:t>klasická ochrana, ale již bez možnosti žádat přiměřené zadostiučinění nemajetkové újmy v penězích</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odporuje-li název pravidlům nového zákoníku – musí se přizpůsobit do dvou let (§ 3042)</a:t>
            </a:r>
          </a:p>
          <a:p>
            <a:pPr lvl="1">
              <a:buClr>
                <a:srgbClr val="DD6909"/>
              </a:buClr>
            </a:pPr>
            <a:r>
              <a:rPr lang="cs-CZ" dirty="0" smtClean="0"/>
              <a:t>např. název spolku musí obsahovat slova „spolek“ nebo „zapsaný spolek“ či zkratku „z.s.“ (§ 216)</a:t>
            </a:r>
          </a:p>
          <a:p>
            <a:pPr lvl="1">
              <a:buClr>
                <a:srgbClr val="DD6909"/>
              </a:buClr>
            </a:pPr>
            <a:r>
              <a:rPr lang="cs-CZ" dirty="0" smtClean="0"/>
              <a:t>výjimka pro příznačné názvy</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sídlo – mění se pravidla, kdy může být v bytě</a:t>
            </a:r>
          </a:p>
          <a:p>
            <a:pPr lvl="1">
              <a:buClr>
                <a:srgbClr val="DD6909"/>
              </a:buClr>
            </a:pPr>
            <a:r>
              <a:rPr lang="cs-CZ" dirty="0" smtClean="0"/>
              <a:t>nově – nenarušuje-li to klid a pořádek v domě (§ 136)</a:t>
            </a:r>
          </a:p>
          <a:p>
            <a:pPr lvl="2">
              <a:buClr>
                <a:srgbClr val="DD6909"/>
              </a:buClr>
            </a:pPr>
            <a:r>
              <a:rPr lang="cs-CZ" dirty="0" smtClean="0"/>
              <a:t>=&gt; sídlo je pouze formálním místem, ze kterého sice právnická osoba komunikuje s veřejností, ale svojí činnost může vyvíjet jinde</a:t>
            </a:r>
          </a:p>
        </p:txBody>
      </p:sp>
    </p:spTree>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Veřejná prospěšnost (§ 146)</a:t>
            </a:r>
            <a:endParaRPr lang="cs-CZ" dirty="0"/>
          </a:p>
        </p:txBody>
      </p:sp>
      <p:sp>
        <p:nvSpPr>
          <p:cNvPr id="2" name="Zástupný symbol pro obsah 1"/>
          <p:cNvSpPr>
            <a:spLocks noGrp="1"/>
          </p:cNvSpPr>
          <p:nvPr>
            <p:ph idx="1"/>
          </p:nvPr>
        </p:nvSpPr>
        <p:spPr/>
        <p:txBody>
          <a:bodyPr>
            <a:normAutofit fontScale="85000" lnSpcReduction="10000"/>
          </a:bodyPr>
          <a:lstStyle/>
          <a:p>
            <a:pPr>
              <a:buClr>
                <a:srgbClr val="DD6909"/>
              </a:buClr>
              <a:buFont typeface="Arial" pitchFamily="34" charset="0"/>
              <a:buChar char="∕"/>
            </a:pPr>
            <a:r>
              <a:rPr lang="cs-CZ" dirty="0" smtClean="0"/>
              <a:t>nový pojem, vlastnost právnické osoby</a:t>
            </a:r>
          </a:p>
          <a:p>
            <a:pPr lvl="1">
              <a:buClr>
                <a:srgbClr val="DD6909"/>
              </a:buClr>
            </a:pPr>
            <a:r>
              <a:rPr lang="cs-CZ" dirty="0" smtClean="0"/>
              <a:t>faktická otázka, neváže se na formu právnické osoby</a:t>
            </a:r>
          </a:p>
          <a:p>
            <a:pPr lvl="1">
              <a:buClr>
                <a:srgbClr val="DD6909"/>
              </a:buClr>
            </a:pPr>
            <a:r>
              <a:rPr lang="cs-CZ" dirty="0" smtClean="0"/>
              <a:t>tento status může mít jak nadace či spolek, tak i akciová společnost apod.</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právnická osoba svojí činností přispívá k obecnému blahu, a proto má možnost ucházet se o podporu z veřejných zdrojů a požívat určité výhody</a:t>
            </a:r>
          </a:p>
          <a:p>
            <a:pPr lvl="1">
              <a:buClr>
                <a:srgbClr val="DD6909"/>
              </a:buClr>
            </a:pPr>
            <a:r>
              <a:rPr lang="cs-CZ" dirty="0" smtClean="0"/>
              <a:t>např. daňové úlevy</a:t>
            </a:r>
          </a:p>
          <a:p>
            <a:pPr lvl="1">
              <a:buClr>
                <a:srgbClr val="DD6909"/>
              </a:buClr>
            </a:pPr>
            <a:r>
              <a:rPr lang="cs-CZ" dirty="0" smtClean="0"/>
              <a:t>bude řešeno zvláštním zákonem – opětovně připravován</a:t>
            </a:r>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Orgány právnické osoby</a:t>
            </a:r>
            <a:endParaRPr lang="cs-CZ" dirty="0"/>
          </a:p>
        </p:txBody>
      </p:sp>
      <p:sp>
        <p:nvSpPr>
          <p:cNvPr id="2" name="Zástupný symbol pro obsah 1"/>
          <p:cNvSpPr>
            <a:spLocks noGrp="1"/>
          </p:cNvSpPr>
          <p:nvPr>
            <p:ph idx="1"/>
          </p:nvPr>
        </p:nvSpPr>
        <p:spPr/>
        <p:txBody>
          <a:bodyPr>
            <a:normAutofit fontScale="77500" lnSpcReduction="20000"/>
          </a:bodyPr>
          <a:lstStyle/>
          <a:p>
            <a:pPr>
              <a:buClr>
                <a:srgbClr val="DD6909"/>
              </a:buClr>
              <a:buFont typeface="Arial" pitchFamily="34" charset="0"/>
              <a:buChar char="∕"/>
            </a:pPr>
            <a:r>
              <a:rPr lang="cs-CZ" dirty="0" smtClean="0"/>
              <a:t>v některých případech může být členem orgánu nezletilá osoba nebo osoba s omezenou svéprávností (§ 152 odst. 3)</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osoba, jejíž úpadek byl osvědčen jako člen orgánu (§ 153)</a:t>
            </a:r>
          </a:p>
          <a:p>
            <a:pPr lvl="1">
              <a:buClr>
                <a:srgbClr val="DD6909"/>
              </a:buClr>
            </a:pPr>
            <a:r>
              <a:rPr lang="cs-CZ" dirty="0" smtClean="0"/>
              <a:t>musí to oznámit (indikovat) – když od skončení insolvenčního řízení uplynuly méně než tři roky</a:t>
            </a:r>
          </a:p>
          <a:p>
            <a:pPr lvl="1">
              <a:buClr>
                <a:srgbClr val="DD6909"/>
              </a:buClr>
            </a:pPr>
            <a:r>
              <a:rPr lang="cs-CZ" dirty="0" smtClean="0"/>
              <a:t>nejsou ostrakizováni, je na rozhodnutí toho, kdo ho tam chce</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členem orgánu může být právnická osoba (§ 154)</a:t>
            </a:r>
          </a:p>
          <a:p>
            <a:pPr lvl="1">
              <a:buClr>
                <a:srgbClr val="DD6909"/>
              </a:buClr>
            </a:pPr>
            <a:r>
              <a:rPr lang="cs-CZ" dirty="0" smtClean="0"/>
              <a:t>zmocní fyzickou osobu, aby ji zastupovala</a:t>
            </a:r>
          </a:p>
          <a:p>
            <a:pPr lvl="1">
              <a:buClr>
                <a:srgbClr val="DD6909"/>
              </a:buClr>
            </a:pPr>
            <a:r>
              <a:rPr lang="cs-CZ" dirty="0" smtClean="0"/>
              <a:t>využití – členem bude Česká republika, zmocní, koho bude chtít; nebo pro zahraniční právnické osoby – u jejich dcer</a:t>
            </a:r>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theme/theme1.xml><?xml version="1.0" encoding="utf-8"?>
<a:theme xmlns:a="http://schemas.openxmlformats.org/drawingml/2006/main" name="PRKPartners_prezentace_template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3165</TotalTime>
  <Words>2157</Words>
  <Application>Microsoft Office PowerPoint</Application>
  <PresentationFormat>Předvádění na obrazovce (4:3)</PresentationFormat>
  <Paragraphs>393</Paragraphs>
  <Slides>37</Slides>
  <Notes>26</Notes>
  <HiddenSlides>0</HiddenSlides>
  <MMClips>0</MMClips>
  <ScaleCrop>false</ScaleCrop>
  <HeadingPairs>
    <vt:vector size="6" baseType="variant">
      <vt:variant>
        <vt:lpstr>Použitá písma</vt:lpstr>
      </vt:variant>
      <vt:variant>
        <vt:i4>2</vt:i4>
      </vt:variant>
      <vt:variant>
        <vt:lpstr>Motiv</vt:lpstr>
      </vt:variant>
      <vt:variant>
        <vt:i4>2</vt:i4>
      </vt:variant>
      <vt:variant>
        <vt:lpstr>Nadpisy snímků</vt:lpstr>
      </vt:variant>
      <vt:variant>
        <vt:i4>37</vt:i4>
      </vt:variant>
    </vt:vector>
  </HeadingPairs>
  <TitlesOfParts>
    <vt:vector size="41" baseType="lpstr">
      <vt:lpstr>Arial</vt:lpstr>
      <vt:lpstr>Calibri</vt:lpstr>
      <vt:lpstr>PRKPartners_prezentace_template_FINAL</vt:lpstr>
      <vt:lpstr>Motiv sady Office</vt:lpstr>
      <vt:lpstr>Nové spolkové právo  </vt:lpstr>
      <vt:lpstr>Koncepce právnické osoby a její základní změny</vt:lpstr>
      <vt:lpstr>Pojetí právnické osoby</vt:lpstr>
      <vt:lpstr>Zvláštní zákony týkající se právnických osob</vt:lpstr>
      <vt:lpstr>Přechodná ustanovení k právnickým osobám</vt:lpstr>
      <vt:lpstr>Neplatnost právnické osoby</vt:lpstr>
      <vt:lpstr>Název a sídlo právnické osoby</vt:lpstr>
      <vt:lpstr>Veřejná prospěšnost (§ 146)</vt:lpstr>
      <vt:lpstr>Orgány právnické osoby</vt:lpstr>
      <vt:lpstr>Péče řádného hospodáře (§ 159)</vt:lpstr>
      <vt:lpstr>Zastoupení statutárním orgánem</vt:lpstr>
      <vt:lpstr>Opatrovnictví právnické osoby (§ 486 an.)</vt:lpstr>
      <vt:lpstr>Likvidace právnické osoby I.</vt:lpstr>
      <vt:lpstr>Likvidace právnické osoby II.</vt:lpstr>
      <vt:lpstr>Soukromoprávní korporace  a  Spolkové právo</vt:lpstr>
      <vt:lpstr>Systematika právnických osob soukromého práva  (opakování)</vt:lpstr>
      <vt:lpstr>Členění právnických osob soukromého práva</vt:lpstr>
      <vt:lpstr>Korporace – s nevýdělečným účelem (za jiným účelem než podnikáním)</vt:lpstr>
      <vt:lpstr>Korporace (za jiným účelem než podnikáním II.)</vt:lpstr>
      <vt:lpstr>FUNDACE A ÚSTAVY</vt:lpstr>
      <vt:lpstr>KORPORACE</vt:lpstr>
      <vt:lpstr>Korporační loajalita</vt:lpstr>
      <vt:lpstr>Reflexní škoda (§ 213)</vt:lpstr>
      <vt:lpstr>SPOLEK</vt:lpstr>
      <vt:lpstr>Zásady spolkového práva</vt:lpstr>
      <vt:lpstr>Pobočný spolek (§ 219)</vt:lpstr>
      <vt:lpstr>Účel spolku , činnost spolku</vt:lpstr>
      <vt:lpstr>Vznik spolku (§ 226)</vt:lpstr>
      <vt:lpstr>SPOLKOVÝ REJSTŘÍK</vt:lpstr>
      <vt:lpstr>Stanovy (§ 218 an.)</vt:lpstr>
      <vt:lpstr>Orgány spolku</vt:lpstr>
      <vt:lpstr>Soudní ochrana člena – žaloba na neplatnost rozhodnutí orgánu spolku (§ 258)</vt:lpstr>
      <vt:lpstr>Transformace spolku na jiné právní formy</vt:lpstr>
      <vt:lpstr>Transformace na ústav</vt:lpstr>
      <vt:lpstr>Sociální družstvo</vt:lpstr>
      <vt:lpstr>Související literatura</vt:lpstr>
      <vt:lpstr>Děkuji za pozornost</vt:lpstr>
    </vt:vector>
  </TitlesOfParts>
  <Company>PRK partners s r. 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klara.kalinova</dc:creator>
  <cp:lastModifiedBy>Kateřina Ronovská</cp:lastModifiedBy>
  <cp:revision>138</cp:revision>
  <dcterms:created xsi:type="dcterms:W3CDTF">2012-02-07T14:56:34Z</dcterms:created>
  <dcterms:modified xsi:type="dcterms:W3CDTF">2016-02-10T08:40:44Z</dcterms:modified>
</cp:coreProperties>
</file>